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27"/>
  </p:notesMasterIdLst>
  <p:handoutMasterIdLst>
    <p:handoutMasterId r:id="rId28"/>
  </p:handoutMasterIdLst>
  <p:sldIdLst>
    <p:sldId id="258" r:id="rId3"/>
    <p:sldId id="259" r:id="rId4"/>
    <p:sldId id="262"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63"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15" autoAdjust="0"/>
    <p:restoredTop sz="72145" autoAdjust="0"/>
  </p:normalViewPr>
  <p:slideViewPr>
    <p:cSldViewPr>
      <p:cViewPr varScale="1">
        <p:scale>
          <a:sx n="105" d="100"/>
          <a:sy n="105" d="100"/>
        </p:scale>
        <p:origin x="1404" y="248"/>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7" d="100"/>
          <a:sy n="6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Welcome to this Fast Focus session on contributing to the documentation on Microsoft Learn.</a:t>
            </a:r>
          </a:p>
          <a:p>
            <a:endParaRPr lang="en-US" sz="1200" dirty="0">
              <a:latin typeface="Calibri"/>
              <a:cs typeface="Calibri"/>
            </a:endParaRPr>
          </a:p>
          <a:p>
            <a:r>
              <a:rPr lang="en-US" sz="1200" dirty="0">
                <a:latin typeface="Calibri"/>
                <a:cs typeface="Calibri"/>
              </a:rPr>
              <a:t>I’ve given this presentation to some Microsoft MVPs on a call before last year’s MVP Summit. We wanted to prepare them for a pre-summit session where they had the opportunity to contribute to different product areas in the docs. It was well-received, so I decided to adapt it to present publicly to developers. It’s nearly the same material with some updates. I had to remove some internal metrics data.</a:t>
            </a:r>
          </a:p>
          <a:p>
            <a:endParaRPr lang="en-US" sz="1200" dirty="0">
              <a:latin typeface="Calibri"/>
              <a:cs typeface="Calibri"/>
            </a:endParaRPr>
          </a:p>
          <a:p>
            <a:r>
              <a:rPr lang="en-US" sz="1200" dirty="0">
                <a:latin typeface="Calibri"/>
                <a:cs typeface="Calibri"/>
              </a:rPr>
              <a:t>So, let's kick things off!</a:t>
            </a:r>
          </a:p>
          <a:p>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a:p>
            <a:endParaRPr lang="en-US" dirty="0"/>
          </a:p>
        </p:txBody>
      </p:sp>
    </p:spTree>
    <p:extLst>
      <p:ext uri="{BB962C8B-B14F-4D97-AF65-F5344CB8AC3E}">
        <p14:creationId xmlns:p14="http://schemas.microsoft.com/office/powerpoint/2010/main" val="2488320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Let's start by discussing when to create an Issue (or feedback) or a PR.</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To be clear, product support issues don’t belong in document feedback. </a:t>
            </a:r>
            <a:r>
              <a:rPr lang="en-US" sz="2000" dirty="0">
                <a:solidFill>
                  <a:srgbClr val="000000"/>
                </a:solidFill>
                <a:latin typeface="Segoe UI"/>
                <a:cs typeface="Segoe UI"/>
              </a:rPr>
              <a:t>The feedback options we’re about to discuss are not Microsoft Product Support and have no SLA for response time for most Learn teams (although the .NET docs team is working on providing an SLA for their GitHub items). </a:t>
            </a:r>
            <a:r>
              <a:rPr lang="en-US" sz="1200" dirty="0">
                <a:latin typeface="Segoe UI"/>
                <a:cs typeface="Segoe UI"/>
              </a:rPr>
              <a:t>If you’re having a problem or unexpected behavior or an outage, contact Microsoft Support or your support partner. We triage incoming issues and PRs from GitHub and if it sounds like a support issue, your issue will likely be closed with a polite message and some links to Microsoft Support or the Q&amp;A forums. </a:t>
            </a:r>
            <a:endParaRPr lang="en-US" sz="1200" dirty="0">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For Product Ideas and product feedback, Azure products have a dedicated site for this. You might remember the Connect items or UserVoice systems of the past, that has been replaced by a new system hosted at feedback.azure.com. This site hosts product feedback channels for many Microsoft products and technologies, including SQL Server.</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Windows collects product feedback through the Feedback app, which is available in the Microsoft Store.</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The .NET team has their support options listed on a dedicated site at this URL.</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Most documentation issues that get attention are a request to fix something missing, outdated, or just wrong, or it’s sometimes a request to add something that would have helped prevent some kind of error or confusion.</a:t>
            </a:r>
            <a:endParaRPr lang="en-US" sz="1200" dirty="0">
              <a:cs typeface="Segoe UI"/>
            </a:endParaRPr>
          </a:p>
        </p:txBody>
      </p:sp>
    </p:spTree>
    <p:extLst>
      <p:ext uri="{BB962C8B-B14F-4D97-AF65-F5344CB8AC3E}">
        <p14:creationId xmlns:p14="http://schemas.microsoft.com/office/powerpoint/2010/main" val="358742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725" lvl="1" indent="-105410">
              <a:defRPr/>
            </a:pPr>
            <a:r>
              <a:rPr lang="en-US" sz="1200" dirty="0">
                <a:latin typeface="Segoe UI"/>
                <a:cs typeface="Segoe UI"/>
              </a:rPr>
              <a:t>So, let’s say you know you’ve got a documentation issue to suggest. Think of this as letting us know: "Something’s wrong with the docs here. Please fix it."</a:t>
            </a:r>
          </a:p>
          <a:p>
            <a:pPr marL="457200" lvl="1" indent="0" defTabSz="914400">
              <a:lnSpc>
                <a:spcPct val="100000"/>
              </a:lnSpc>
              <a:spcAft>
                <a:spcPts val="0"/>
              </a:spcAft>
              <a:buNone/>
              <a:defRPr/>
            </a:pPr>
            <a:r>
              <a:rPr lang="en-US" sz="1200" dirty="0">
                <a:latin typeface="Segoe UI"/>
                <a:cs typeface="Segoe UI"/>
              </a:rPr>
              <a:t>We have goals to address these issues in a timely manner, but issues are triaged and can sometimes take days or weeks to get resoled. We will sometimes close an issue, noting that we have created an internal work item to address the issue and later circle back to leave a comment when it's been resolved.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Not all issues filed become a documentation change.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a:cs typeface="Segoe UI"/>
            </a:endParaRPr>
          </a:p>
          <a:p>
            <a:pPr marL="212725" lvl="1" indent="-105410">
              <a:defRPr/>
            </a:pPr>
            <a:r>
              <a:rPr lang="en-US" sz="1200" dirty="0">
                <a:latin typeface="Segoe UI"/>
                <a:cs typeface="Segoe UI"/>
              </a:rPr>
              <a:t>To create an issue, use the “Open a documentation issue” link that we saw at the bottom of the article during the demo.</a:t>
            </a:r>
          </a:p>
          <a:p>
            <a:pPr marL="212725" lvl="1" indent="-105410">
              <a:defRPr/>
            </a:pPr>
            <a:endParaRPr lang="en-US" sz="1200" dirty="0">
              <a:latin typeface="Segoe UI"/>
              <a:cs typeface="Segoe UI"/>
            </a:endParaRPr>
          </a:p>
          <a:p>
            <a:pPr marL="212725" lvl="1" indent="-105410">
              <a:defRPr/>
            </a:pPr>
            <a:r>
              <a:rPr lang="en-US" sz="1200" dirty="0">
                <a:latin typeface="Segoe UI"/>
                <a:cs typeface="Segoe UI"/>
              </a:rPr>
              <a:t>Some areas of the docs have moved to a new feedback experience that does not involve GitHub. This is primarily being done in areas where users are not likely to be developers or have a GitHub account. Our org is trying to remove “having a GitHub account” a barrier to providing feedback. In those cases, you will use the Feedback popup that we saw earlier near the top of the page. The downside to this experience is that there’s currently no way to provide contact info, so we can’t follow up if we have any questions about your feedback. Any feedback received without enough information to make a change will be closed as Not Actionable.</a:t>
            </a:r>
          </a:p>
          <a:p>
            <a:endParaRPr lang="en-US" dirty="0"/>
          </a:p>
          <a:p>
            <a:r>
              <a:rPr lang="en-US" dirty="0"/>
              <a:t>DEMO</a:t>
            </a:r>
          </a:p>
          <a:p>
            <a:endParaRPr lang="en-US" dirty="0"/>
          </a:p>
          <a:p>
            <a:r>
              <a:rPr lang="en-US" sz="1200" dirty="0">
                <a:latin typeface="Segoe UI"/>
                <a:cs typeface="Segoe UI"/>
              </a:rPr>
              <a:t>Here’s the screen when you open a new issue on GitHub. You just add your comments in the large textbox here (markdown is supported), give it a meaningful title, and hit “Submit new issue”. We’ll take it from there.</a:t>
            </a:r>
          </a:p>
          <a:p>
            <a:endParaRPr lang="en-US" sz="1200" dirty="0">
              <a:cs typeface="Segoe UI"/>
            </a:endParaRPr>
          </a:p>
          <a:p>
            <a:r>
              <a:rPr lang="en-US" sz="1200" dirty="0">
                <a:latin typeface="Segoe UI"/>
                <a:cs typeface="Segoe UI"/>
              </a:rPr>
              <a:t>When it comes to submitting issues, more details is always better.</a:t>
            </a:r>
            <a:endParaRPr lang="en-US" sz="1200" dirty="0">
              <a:cs typeface="Segoe UI"/>
            </a:endParaRPr>
          </a:p>
          <a:p>
            <a:endParaRPr lang="en-US" dirty="0"/>
          </a:p>
        </p:txBody>
      </p:sp>
    </p:spTree>
    <p:extLst>
      <p:ext uri="{BB962C8B-B14F-4D97-AF65-F5344CB8AC3E}">
        <p14:creationId xmlns:p14="http://schemas.microsoft.com/office/powerpoint/2010/main" val="2470479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a:p>
            <a:endParaRPr lang="en-US" dirty="0"/>
          </a:p>
        </p:txBody>
      </p:sp>
    </p:spTree>
    <p:extLst>
      <p:ext uri="{BB962C8B-B14F-4D97-AF65-F5344CB8AC3E}">
        <p14:creationId xmlns:p14="http://schemas.microsoft.com/office/powerpoint/2010/main" val="2601274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Calibri"/>
                <a:cs typeface="Calibri"/>
              </a:rPr>
              <a:t>So, there you have it.</a:t>
            </a:r>
            <a:r>
              <a:rPr lang="en-US" sz="1200" dirty="0">
                <a:solidFill>
                  <a:srgbClr val="000000"/>
                </a:solidFill>
                <a:latin typeface="Calibri"/>
                <a:cs typeface="Calibri"/>
              </a:rPr>
              <a:t> We saw two ways you can contribute to Learn.</a:t>
            </a:r>
            <a:endParaRPr lang="en-US" dirty="0"/>
          </a:p>
          <a:p>
            <a:endParaRPr lang="en-US" dirty="0"/>
          </a:p>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a:p>
            <a:endParaRPr lang="en-US" dirty="0"/>
          </a:p>
        </p:txBody>
      </p:sp>
    </p:spTree>
    <p:extLst>
      <p:ext uri="{BB962C8B-B14F-4D97-AF65-F5344CB8AC3E}">
        <p14:creationId xmlns:p14="http://schemas.microsoft.com/office/powerpoint/2010/main" val="3168297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pPr defTabSz="914400">
              <a:lnSpc>
                <a:spcPct val="100000"/>
              </a:lnSpc>
              <a:spcAft>
                <a:spcPts val="0"/>
              </a:spcAft>
              <a:defRPr/>
            </a:pPr>
            <a:endParaRPr lang="en-US" sz="500" dirty="0">
              <a:latin typeface="Segoe UI"/>
              <a:cs typeface="Segoe UI"/>
            </a:endParaRPr>
          </a:p>
          <a:p>
            <a:pPr defTabSz="914400">
              <a:lnSpc>
                <a:spcPct val="100000"/>
              </a:lnSpc>
              <a:spcAft>
                <a:spcPts val="0"/>
              </a:spcAft>
              <a:defRPr/>
            </a:pPr>
            <a:r>
              <a:rPr lang="en-US" sz="500" dirty="0">
                <a:latin typeface="Segoe UI"/>
                <a:cs typeface="Segoe UI"/>
              </a:rPr>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endParaRPr lang="en-US" dirty="0"/>
          </a:p>
          <a:p>
            <a:pPr defTabSz="914400">
              <a:lnSpc>
                <a:spcPct val="100000"/>
              </a:lnSpc>
              <a:spcAft>
                <a:spcPts val="0"/>
              </a:spcAft>
              <a:defRPr/>
            </a:pPr>
            <a:endParaRPr lang="en-US" sz="500" dirty="0">
              <a:latin typeface="Segoe UI"/>
              <a:cs typeface="Segoe UI"/>
            </a:endParaRPr>
          </a:p>
          <a:p>
            <a:pPr marL="0" marR="0" lvl="0" indent="0" algn="l" defTabSz="914400">
              <a:lnSpc>
                <a:spcPct val="100000"/>
              </a:lnSpc>
              <a:spcBef>
                <a:spcPts val="0"/>
              </a:spcBef>
              <a:spcAft>
                <a:spcPts val="0"/>
              </a:spcAft>
              <a:buClrTx/>
              <a:buSzTx/>
              <a:buFontTx/>
              <a:buNone/>
              <a:tabLst/>
              <a:defRPr/>
            </a:pPr>
            <a:r>
              <a:rPr lang="en-US" sz="500" dirty="0">
                <a:latin typeface="Segoe UI"/>
                <a:cs typeface="Segoe UI"/>
              </a:rPr>
              <a:t>Also, we get it, capitalization is tough. The c</a:t>
            </a:r>
            <a:r>
              <a:rPr lang="en-US" sz="1200" dirty="0">
                <a:latin typeface="Segoe UI"/>
                <a:cs typeface="Segoe UI"/>
              </a:rPr>
              <a:t>apitalization of various features and products inside Microsoft is one of the most nuanced bits there is about publishing. Marketing usually wins these arguments.</a:t>
            </a:r>
            <a:endParaRPr lang="en-US" dirty="0"/>
          </a:p>
          <a:p>
            <a:pPr defTabSz="914400">
              <a:lnSpc>
                <a:spcPct val="100000"/>
              </a:lnSpc>
              <a:spcAft>
                <a:spcPts val="0"/>
              </a:spcAft>
              <a:defRPr/>
            </a:pPr>
            <a:endParaRPr lang="en-US" sz="1000" dirty="0">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a:t>
            </a:r>
            <a:r>
              <a:rPr lang="en-US" sz="1000" dirty="0">
                <a:latin typeface="Calibri"/>
                <a:cs typeface="Calibri"/>
              </a:rPr>
              <a:t>Hut</a:t>
            </a:r>
            <a:r>
              <a:rPr lang="en-US" sz="1000" dirty="0">
                <a:effectLst/>
                <a:latin typeface="Calibri"/>
                <a:cs typeface="Calibri"/>
              </a:rPr>
              <a:t>, you eat a taco, not a Taco.</a:t>
            </a:r>
          </a:p>
          <a:p>
            <a:pPr marL="0" marR="0" lvl="0" indent="0" algn="l" defTabSz="914400">
              <a:lnSpc>
                <a:spcPct val="100000"/>
              </a:lnSpc>
              <a:spcBef>
                <a:spcPts val="0"/>
              </a:spcBef>
              <a:spcAft>
                <a:spcPts val="0"/>
              </a:spcAft>
              <a:buClrTx/>
              <a:buSzTx/>
              <a:buFontTx/>
              <a:buNone/>
              <a:tabLst/>
              <a:defRPr/>
            </a:pPr>
            <a:endParaRPr lang="en-US" sz="1000" dirty="0">
              <a:effectLst/>
              <a:latin typeface="Calibri"/>
              <a:cs typeface="Calibri"/>
            </a:endParaRPr>
          </a:p>
          <a:p>
            <a:pPr marL="0" marR="0" lvl="0" indent="0" algn="l" defTabSz="914400">
              <a:lnSpc>
                <a:spcPct val="100000"/>
              </a:lnSpc>
              <a:spcBef>
                <a:spcPts val="0"/>
              </a:spcBef>
              <a:spcAft>
                <a:spcPts val="0"/>
              </a:spcAft>
              <a:buClrTx/>
              <a:buSzTx/>
              <a:buFontTx/>
              <a:buNone/>
              <a:tabLst/>
              <a:defRPr/>
            </a:pPr>
            <a:r>
              <a:rPr lang="en-US" sz="1000" dirty="0">
                <a:effectLst/>
                <a:latin typeface="Calibri"/>
                <a:cs typeface="Calibri"/>
              </a:rPr>
              <a:t>This is even more difficult for our international partners and customers, </a:t>
            </a:r>
            <a:r>
              <a:rPr lang="en-US" sz="1200" b="0" i="0" dirty="0">
                <a:solidFill>
                  <a:srgbClr val="171717"/>
                </a:solidFill>
                <a:effectLst/>
                <a:latin typeface="Segoe UI"/>
                <a:cs typeface="Segoe UI"/>
              </a:rPr>
              <a:t>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endParaRPr lang="en-US" sz="1000" dirty="0">
              <a:effectLst/>
              <a:latin typeface="Segoe UI"/>
              <a:cs typeface="Segoe UI"/>
            </a:endParaRPr>
          </a:p>
          <a:p>
            <a:pPr defTabSz="914400">
              <a:lnSpc>
                <a:spcPct val="100000"/>
              </a:lnSpc>
              <a:spcAft>
                <a:spcPts val="0"/>
              </a:spcAft>
              <a:defRPr/>
            </a:pPr>
            <a:endParaRPr lang="en-US" sz="1200" dirty="0">
              <a:latin typeface="Calibri"/>
              <a:cs typeface="Calibri"/>
            </a:endParaRPr>
          </a:p>
          <a:p>
            <a:pPr defTabSz="914400">
              <a:lnSpc>
                <a:spcPct val="100000"/>
              </a:lnSpc>
              <a:spcAft>
                <a:spcPts val="0"/>
              </a:spcAft>
              <a:defRPr/>
            </a:pPr>
            <a:r>
              <a:rPr lang="en-US" sz="1200" dirty="0">
                <a:latin typeface="Calibri"/>
                <a:cs typeface="Calibri"/>
              </a:rPr>
              <a:t>Finally, </a:t>
            </a:r>
            <a:r>
              <a:rPr lang="en-US" sz="1200" dirty="0">
                <a:effectLst/>
                <a:latin typeface="Calibri"/>
                <a:cs typeface="Calibri"/>
              </a:rPr>
              <a:t>consistency is important, and so are the core goals of our brand voice: Above all, be </a:t>
            </a:r>
            <a:r>
              <a:rPr lang="en-US" sz="1200" b="0" i="0" dirty="0">
                <a:solidFill>
                  <a:srgbClr val="000000"/>
                </a:solidFill>
                <a:effectLst/>
                <a:latin typeface="Segoe UI"/>
                <a:cs typeface="Segoe UI"/>
              </a:rPr>
              <a:t>simple and human.</a:t>
            </a:r>
            <a:r>
              <a:rPr lang="en-US" sz="1200" dirty="0">
                <a:solidFill>
                  <a:srgbClr val="000000"/>
                </a:solidFill>
                <a:latin typeface="Segoe UI"/>
                <a:cs typeface="Segoe UI"/>
              </a:rPr>
              <a:t> </a:t>
            </a:r>
            <a:r>
              <a:rPr lang="en-US" sz="1000" dirty="0">
                <a:latin typeface="Segoe UI"/>
                <a:cs typeface="Segoe UI"/>
              </a:rPr>
              <a:t>If we can do better to meet that goal, let us know!</a:t>
            </a:r>
            <a:endParaRPr lang="en-US" sz="1000" dirty="0">
              <a:cs typeface="Segoe UI" panose="020B0502040204020203" pitchFamily="34" charset="0"/>
            </a:endParaRPr>
          </a:p>
          <a:p>
            <a:endParaRPr lang="en-US" dirty="0"/>
          </a:p>
        </p:txBody>
      </p:sp>
    </p:spTree>
    <p:extLst>
      <p:ext uri="{BB962C8B-B14F-4D97-AF65-F5344CB8AC3E}">
        <p14:creationId xmlns:p14="http://schemas.microsoft.com/office/powerpoint/2010/main" val="27849541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So, now that you’ve seen how you can use GitHub to contribute to documentation Learn, let’s briefly show you some inside info and discuss how we use GitHub to host Microsoft Documentation.</a:t>
            </a:r>
          </a:p>
          <a:p>
            <a:endParaRPr lang="en-US" dirty="0"/>
          </a:p>
        </p:txBody>
      </p:sp>
    </p:spTree>
    <p:extLst>
      <p:ext uri="{BB962C8B-B14F-4D97-AF65-F5344CB8AC3E}">
        <p14:creationId xmlns:p14="http://schemas.microsoft.com/office/powerpoint/2010/main" val="30166589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850" dirty="0">
                <a:latin typeface="Segoe UI"/>
                <a:cs typeface="Segoe UI"/>
              </a:rPr>
              <a:t>Again, most Microsoft Learn pages are edited in markdown. We spend most of our time using Visual Studio Code to edit them. </a:t>
            </a:r>
            <a:r>
              <a:rPr lang="en-US" sz="1200" dirty="0">
                <a:latin typeface="Segoe UI"/>
                <a:cs typeface="Segoe UI"/>
              </a:rPr>
              <a:t>We have other tools to help with automated link checking, syntax formatting, bulk updates, and a series of include files to tokenize things like product names.</a:t>
            </a:r>
          </a:p>
          <a:p>
            <a:pPr defTabSz="914400">
              <a:lnSpc>
                <a:spcPct val="100000"/>
              </a:lnSpc>
              <a:spcAft>
                <a:spcPts val="0"/>
              </a:spcAft>
              <a:defRPr/>
            </a:pPr>
            <a:endParaRPr lang="en-US" sz="1200" dirty="0"/>
          </a:p>
          <a:p>
            <a:pPr defTabSz="914400">
              <a:lnSpc>
                <a:spcPct val="100000"/>
              </a:lnSpc>
              <a:spcAft>
                <a:spcPts val="0"/>
              </a:spcAft>
              <a:defRPr/>
            </a:pPr>
            <a:r>
              <a:rPr lang="en-US" sz="1200" dirty="0">
                <a:latin typeface="Segoe UI"/>
                <a:cs typeface="Segoe UI"/>
              </a:rPr>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endParaRPr lang="en-US" dirty="0"/>
          </a:p>
          <a:p>
            <a:pPr defTabSz="914400">
              <a:lnSpc>
                <a:spcPct val="100000"/>
              </a:lnSpc>
              <a:spcAft>
                <a:spcPts val="0"/>
              </a:spcAft>
              <a:defRPr/>
            </a:pPr>
            <a:endParaRPr lang="en-US" sz="850" dirty="0">
              <a:latin typeface="Segoe UI"/>
              <a:cs typeface="Segoe UI"/>
            </a:endParaRPr>
          </a:p>
          <a:p>
            <a:pPr defTabSz="914400">
              <a:lnSpc>
                <a:spcPct val="100000"/>
              </a:lnSpc>
              <a:spcAft>
                <a:spcPts val="0"/>
              </a:spcAft>
              <a:defRPr/>
            </a:pPr>
            <a:r>
              <a:rPr lang="en-US" sz="850" dirty="0">
                <a:latin typeface="Segoe UI"/>
                <a:cs typeface="Segoe UI"/>
              </a:rPr>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endParaRPr lang="en-US" dirty="0"/>
          </a:p>
          <a:p>
            <a:endParaRPr lang="en-US" dirty="0"/>
          </a:p>
        </p:txBody>
      </p:sp>
    </p:spTree>
    <p:extLst>
      <p:ext uri="{BB962C8B-B14F-4D97-AF65-F5344CB8AC3E}">
        <p14:creationId xmlns:p14="http://schemas.microsoft.com/office/powerpoint/2010/main" val="19540890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a few links to learning resources if you’re unfamiliar with Git or GitHub. You can access these in my slide deck online later.</a:t>
            </a:r>
          </a:p>
          <a:p>
            <a:endParaRPr lang="en-US" dirty="0"/>
          </a:p>
        </p:txBody>
      </p:sp>
    </p:spTree>
    <p:extLst>
      <p:ext uri="{BB962C8B-B14F-4D97-AF65-F5344CB8AC3E}">
        <p14:creationId xmlns:p14="http://schemas.microsoft.com/office/powerpoint/2010/main" val="22512509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When authoring markdown content, most content developers in our org use Visual Studio Code and the Learn Authoring Pack plugin bundle.</a:t>
            </a:r>
          </a:p>
          <a:p>
            <a:endParaRPr lang="en-US" sz="1200" dirty="0">
              <a:latin typeface="Calibri"/>
              <a:cs typeface="Calibri"/>
            </a:endParaRPr>
          </a:p>
          <a:p>
            <a:r>
              <a:rPr lang="en-US" sz="1200" dirty="0">
                <a:latin typeface="Calibri"/>
                <a:cs typeface="Calibri"/>
              </a:rPr>
              <a:t>The Learn Authoring Pack includes several plugins to streamline writing markdown for Learn. You can see a few examples here.</a:t>
            </a:r>
          </a:p>
          <a:p>
            <a:endParaRPr lang="en-US" sz="1200" dirty="0">
              <a:latin typeface="Calibri"/>
              <a:cs typeface="Calibri"/>
            </a:endParaRPr>
          </a:p>
          <a:p>
            <a:r>
              <a:rPr lang="en-US" sz="1200" dirty="0">
                <a:latin typeface="Calibri"/>
                <a:cs typeface="Calibri"/>
              </a:rPr>
              <a:t>I’ve listed a few other Git and GitHub productivity plugins available for VS Code, like </a:t>
            </a:r>
            <a:r>
              <a:rPr lang="en-US" sz="1200" dirty="0" err="1">
                <a:latin typeface="Calibri"/>
                <a:cs typeface="Calibri"/>
              </a:rPr>
              <a:t>GitLens</a:t>
            </a:r>
            <a:r>
              <a:rPr lang="en-US" sz="1200" dirty="0">
                <a:latin typeface="Calibri"/>
                <a:cs typeface="Calibri"/>
              </a:rPr>
              <a:t> and the GitHub plugin for PRs and Issues. When it comes to VS Code plugins, you should use what your comfortable with.</a:t>
            </a:r>
          </a:p>
          <a:p>
            <a:endParaRPr lang="en-US" dirty="0"/>
          </a:p>
        </p:txBody>
      </p:sp>
    </p:spTree>
    <p:extLst>
      <p:ext uri="{BB962C8B-B14F-4D97-AF65-F5344CB8AC3E}">
        <p14:creationId xmlns:p14="http://schemas.microsoft.com/office/powerpoint/2010/main" val="4191371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you do your session surveys this week. </a:t>
            </a:r>
            <a:r>
              <a:rPr lang="en-US" dirty="0" err="1"/>
              <a:t>VSLive</a:t>
            </a:r>
            <a:r>
              <a:rPr lang="en-US" dirty="0"/>
              <a:t> and everyone speaking relies on your feedback to improve and give you the best event experience.</a:t>
            </a:r>
          </a:p>
          <a:p>
            <a:endParaRPr lang="en-US" dirty="0"/>
          </a:p>
        </p:txBody>
      </p:sp>
    </p:spTree>
    <p:extLst>
      <p:ext uri="{BB962C8B-B14F-4D97-AF65-F5344CB8AC3E}">
        <p14:creationId xmlns:p14="http://schemas.microsoft.com/office/powerpoint/2010/main" val="35203766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review.learn.Microsoft.com</a:t>
            </a:r>
          </a:p>
          <a:p>
            <a:pPr marL="228600" indent="-228600">
              <a:buAutoNum type="arabicPeriod"/>
            </a:pPr>
            <a:r>
              <a:rPr lang="en-US" dirty="0"/>
              <a:t>Working with internal and external repos</a:t>
            </a:r>
          </a:p>
          <a:p>
            <a:endParaRPr lang="en-US" dirty="0"/>
          </a:p>
        </p:txBody>
      </p:sp>
    </p:spTree>
    <p:extLst>
      <p:ext uri="{BB962C8B-B14F-4D97-AF65-F5344CB8AC3E}">
        <p14:creationId xmlns:p14="http://schemas.microsoft.com/office/powerpoint/2010/main" val="18146563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Let’s round things out by looking at some additional resources when working on documentation on Microsoft Learn.</a:t>
            </a:r>
            <a:endParaRPr lang="en-US" sz="1200" dirty="0">
              <a:cs typeface="Segoe UI"/>
            </a:endParaRPr>
          </a:p>
          <a:p>
            <a:endParaRPr lang="en-US" dirty="0"/>
          </a:p>
        </p:txBody>
      </p:sp>
    </p:spTree>
    <p:extLst>
      <p:ext uri="{BB962C8B-B14F-4D97-AF65-F5344CB8AC3E}">
        <p14:creationId xmlns:p14="http://schemas.microsoft.com/office/powerpoint/2010/main" val="4017566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Lots of links to check out later!</a:t>
            </a:r>
          </a:p>
          <a:p>
            <a:endParaRPr lang="en-US" sz="1200" dirty="0">
              <a:latin typeface="Calibri"/>
              <a:cs typeface="Calibri"/>
            </a:endParaRPr>
          </a:p>
          <a:p>
            <a:r>
              <a:rPr lang="en-US" sz="1200" dirty="0">
                <a:latin typeface="Calibri"/>
                <a:cs typeface="Calibri"/>
              </a:rPr>
              <a:t>The Microsoft Learn contributor home is your gateway to learning all you need to know about contributing to our docs.</a:t>
            </a:r>
          </a:p>
          <a:p>
            <a:endParaRPr lang="en-US" sz="1200" dirty="0">
              <a:latin typeface="Calibri"/>
              <a:cs typeface="Calibri"/>
            </a:endParaRPr>
          </a:p>
          <a:p>
            <a:r>
              <a:rPr lang="en-US" sz="1200" dirty="0">
                <a:latin typeface="Calibri"/>
                <a:cs typeface="Calibri"/>
              </a:rPr>
              <a:t>The Contributor’s Guide is our documentation about contributing to docs and training modules.</a:t>
            </a:r>
          </a:p>
          <a:p>
            <a:endParaRPr lang="en-US" sz="1200" dirty="0">
              <a:latin typeface="Calibri"/>
              <a:cs typeface="Calibri"/>
            </a:endParaRPr>
          </a:p>
          <a:p>
            <a:r>
              <a:rPr lang="en-US" sz="1200" dirty="0">
                <a:latin typeface="Calibri"/>
                <a:cs typeface="Calibri"/>
              </a:rPr>
              <a:t>The Microsoft Writing Style Guide provides some more general guidance on writing.</a:t>
            </a:r>
          </a:p>
          <a:p>
            <a:endParaRPr lang="en-US" sz="1200" dirty="0">
              <a:latin typeface="Calibri"/>
              <a:cs typeface="Calibri"/>
            </a:endParaRPr>
          </a:p>
          <a:p>
            <a:r>
              <a:rPr lang="en-US" sz="1200" dirty="0">
                <a:latin typeface="Calibri"/>
                <a:cs typeface="Calibri"/>
              </a:rPr>
              <a:t>We also have a training module you can take to learn more about contributing.</a:t>
            </a:r>
          </a:p>
          <a:p>
            <a:endParaRPr lang="en-US" sz="1200" dirty="0">
              <a:latin typeface="Calibri"/>
              <a:cs typeface="Calibri"/>
            </a:endParaRPr>
          </a:p>
          <a:p>
            <a:r>
              <a:rPr lang="en-US" sz="1200" dirty="0">
                <a:latin typeface="Calibri"/>
                <a:cs typeface="Calibri"/>
              </a:rPr>
              <a:t>We’ve talked about the Learn Authoring Pack. This is the link to its documentation.</a:t>
            </a:r>
          </a:p>
          <a:p>
            <a:endParaRPr lang="en-US" sz="1200" dirty="0">
              <a:latin typeface="Calibri"/>
              <a:cs typeface="Calibri"/>
            </a:endParaRPr>
          </a:p>
          <a:p>
            <a:r>
              <a:rPr lang="en-US" sz="1200" dirty="0">
                <a:latin typeface="Calibri"/>
                <a:cs typeface="Calibri"/>
              </a:rPr>
              <a:t>All the public Learn repos are created in the </a:t>
            </a:r>
            <a:r>
              <a:rPr lang="en-US" sz="1200" dirty="0" err="1">
                <a:latin typeface="Calibri"/>
                <a:cs typeface="Calibri"/>
              </a:rPr>
              <a:t>MicrosoftDocs</a:t>
            </a:r>
            <a:r>
              <a:rPr lang="en-US" sz="1200" dirty="0">
                <a:latin typeface="Calibri"/>
                <a:cs typeface="Calibri"/>
              </a:rPr>
              <a:t> org in GitHub. You can browse them here.</a:t>
            </a:r>
          </a:p>
          <a:p>
            <a:endParaRPr lang="en-US" sz="1200" dirty="0">
              <a:latin typeface="Calibri"/>
              <a:cs typeface="Calibri"/>
            </a:endParaRPr>
          </a:p>
          <a:p>
            <a:r>
              <a:rPr lang="en-US" sz="1200" dirty="0">
                <a:latin typeface="Calibri"/>
                <a:cs typeface="Calibri"/>
              </a:rPr>
              <a:t>Get all the slides and demo for every 2024 presentation I’ve given on my GitHub speaking repo.</a:t>
            </a:r>
          </a:p>
          <a:p>
            <a:endParaRPr lang="en-US" dirty="0"/>
          </a:p>
        </p:txBody>
      </p:sp>
    </p:spTree>
    <p:extLst>
      <p:ext uri="{BB962C8B-B14F-4D97-AF65-F5344CB8AC3E}">
        <p14:creationId xmlns:p14="http://schemas.microsoft.com/office/powerpoint/2010/main" val="399586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all I’ve got! Thank you!</a:t>
            </a:r>
          </a:p>
          <a:p>
            <a:endParaRPr lang="en-US" dirty="0"/>
          </a:p>
          <a:p>
            <a:r>
              <a:rPr lang="en-US" dirty="0"/>
              <a:t>Any final questions?</a:t>
            </a:r>
          </a:p>
          <a:p>
            <a:endParaRPr lang="en-US" dirty="0"/>
          </a:p>
        </p:txBody>
      </p:sp>
    </p:spTree>
    <p:extLst>
      <p:ext uri="{BB962C8B-B14F-4D97-AF65-F5344CB8AC3E}">
        <p14:creationId xmlns:p14="http://schemas.microsoft.com/office/powerpoint/2010/main" val="12521549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a:t>
            </a:r>
            <a:r>
              <a:rPr lang="en-US" dirty="0" err="1"/>
              <a:t>TechBash</a:t>
            </a:r>
            <a:r>
              <a:rPr lang="en-US" dirty="0"/>
              <a:t> developer conference. We’ve been running the event in the Poconos since 2016.</a:t>
            </a:r>
          </a:p>
        </p:txBody>
      </p:sp>
    </p:spTree>
    <p:extLst>
      <p:ext uri="{BB962C8B-B14F-4D97-AF65-F5344CB8AC3E}">
        <p14:creationId xmlns:p14="http://schemas.microsoft.com/office/powerpoint/2010/main" val="1714086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As for today's agenda...</a:t>
            </a:r>
          </a:p>
          <a:p>
            <a:endParaRPr lang="en-US" sz="1200" dirty="0">
              <a:latin typeface="Calibri"/>
              <a:cs typeface="Calibri"/>
            </a:endParaRPr>
          </a:p>
          <a:p>
            <a:r>
              <a:rPr lang="en-US" sz="1200" dirty="0">
                <a:latin typeface="Calibri"/>
                <a:cs typeface="Calibri"/>
              </a:rPr>
              <a:t>We'll start with a quick overview of Microsoft Learn.</a:t>
            </a:r>
          </a:p>
          <a:p>
            <a:endParaRPr lang="en-US" sz="1200" dirty="0">
              <a:latin typeface="Calibri"/>
              <a:cs typeface="Calibri"/>
            </a:endParaRPr>
          </a:p>
          <a:p>
            <a:r>
              <a:rPr lang="en-US" sz="1200" dirty="0">
                <a:latin typeface="Calibri"/>
                <a:cs typeface="Calibri"/>
              </a:rPr>
              <a:t>We'll review some tips and tricks for navigating and using the various features on the Microsoft Learn documentation pages.</a:t>
            </a:r>
          </a:p>
          <a:p>
            <a:endParaRPr lang="en-US" sz="1200" dirty="0">
              <a:latin typeface="Calibri"/>
              <a:cs typeface="Calibri"/>
            </a:endParaRPr>
          </a:p>
          <a:p>
            <a:r>
              <a:rPr lang="en-US" sz="1200" dirty="0">
                <a:latin typeface="Calibri"/>
                <a:cs typeface="Calibri"/>
              </a:rPr>
              <a:t>We’ll see how our content teams at Microsoft create docs as code in GitHub. Yes, the content on Learn is open source on GitHub.</a:t>
            </a:r>
          </a:p>
          <a:p>
            <a:endParaRPr lang="en-US" sz="1200" dirty="0">
              <a:latin typeface="Calibri"/>
              <a:cs typeface="Calibri"/>
            </a:endParaRPr>
          </a:p>
          <a:p>
            <a:r>
              <a:rPr lang="en-US" sz="1200" dirty="0">
                <a:latin typeface="Calibri"/>
                <a:cs typeface="Calibri"/>
              </a:rPr>
              <a:t>Next, we'll see how you can contribute to Learn with feedback, GitHub issues, and pull requests.</a:t>
            </a:r>
          </a:p>
          <a:p>
            <a:endParaRPr lang="en-US" sz="1200" dirty="0">
              <a:latin typeface="Calibri"/>
              <a:cs typeface="Calibri"/>
            </a:endParaRPr>
          </a:p>
          <a:p>
            <a:r>
              <a:rPr lang="en-US" sz="1200" dirty="0">
                <a:latin typeface="Calibri"/>
                <a:cs typeface="Calibri"/>
              </a:rPr>
              <a:t>We’ll try to leave some time at the end for some Q&amp;A, but feel free to ask questions as we go along. If we get through things really quickly, I’ll also show you how we work on docs with VS Code and some of the extensions we use.</a:t>
            </a:r>
          </a:p>
        </p:txBody>
      </p:sp>
    </p:spTree>
    <p:extLst>
      <p:ext uri="{BB962C8B-B14F-4D97-AF65-F5344CB8AC3E}">
        <p14:creationId xmlns:p14="http://schemas.microsoft.com/office/powerpoint/2010/main" val="4243726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I’m part of the Microsoft Learn team, internally we belong to the Skilling org within Microsoft Cloud &amp; AI, reporting up to Scott Guthrie.</a:t>
            </a:r>
          </a:p>
          <a:p>
            <a:endParaRPr lang="en-US" sz="1200" dirty="0">
              <a:latin typeface="Segoe UI"/>
              <a:cs typeface="Segoe UI"/>
            </a:endParaRPr>
          </a:p>
          <a:p>
            <a:r>
              <a:rPr lang="en-US" sz="1200" dirty="0">
                <a:latin typeface="Segoe UI"/>
                <a:cs typeface="Segoe UI"/>
              </a:rPr>
              <a:t>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in the Windows developer docs applies to all the docs on Microsoft Learn, for all technologies. </a:t>
            </a:r>
            <a:endParaRPr lang="en-US" sz="1200" dirty="0">
              <a:cs typeface="Segoe UI"/>
            </a:endParaRPr>
          </a:p>
          <a:p>
            <a:endParaRPr lang="en-US" dirty="0"/>
          </a:p>
          <a:p>
            <a:r>
              <a:rPr lang="en-US" dirty="0"/>
              <a:t>The Learn site consists of documentation, samples, training modules, certification &amp; credentials, shows, and Q&amp;A forums (similar to the Q&amp;A on Stack Overflow).</a:t>
            </a:r>
          </a:p>
          <a:p>
            <a:endParaRPr lang="en-US" dirty="0"/>
          </a:p>
          <a:p>
            <a:r>
              <a:rPr lang="en-US" dirty="0"/>
              <a:t>There are also sections for Credentials, Code Samples, Assessments, and Shows.</a:t>
            </a:r>
          </a:p>
          <a:p>
            <a:endParaRPr lang="en-US" dirty="0"/>
          </a:p>
        </p:txBody>
      </p:sp>
    </p:spTree>
    <p:extLst>
      <p:ext uri="{BB962C8B-B14F-4D97-AF65-F5344CB8AC3E}">
        <p14:creationId xmlns:p14="http://schemas.microsoft.com/office/powerpoint/2010/main" val="248182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in our org,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Our content developers have a mix of expertise. Most have a technical background, but some have come from a background in writing or education.</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way to educate users, enhance product adoption, and as a method of technical marketing.</a:t>
            </a:r>
          </a:p>
        </p:txBody>
      </p:sp>
    </p:spTree>
    <p:extLst>
      <p:ext uri="{BB962C8B-B14F-4D97-AF65-F5344CB8AC3E}">
        <p14:creationId xmlns:p14="http://schemas.microsoft.com/office/powerpoint/2010/main" val="964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get familiar with the Learn site with a few essential tips and tricks.</a:t>
            </a:r>
          </a:p>
          <a:p>
            <a:endParaRPr lang="en-US" dirty="0"/>
          </a:p>
        </p:txBody>
      </p:sp>
    </p:spTree>
    <p:extLst>
      <p:ext uri="{BB962C8B-B14F-4D97-AF65-F5344CB8AC3E}">
        <p14:creationId xmlns:p14="http://schemas.microsoft.com/office/powerpoint/2010/main" val="537741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An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a:p>
            <a:endParaRPr lang="en-US" dirty="0"/>
          </a:p>
        </p:txBody>
      </p:sp>
    </p:spTree>
    <p:extLst>
      <p:ext uri="{BB962C8B-B14F-4D97-AF65-F5344CB8AC3E}">
        <p14:creationId xmlns:p14="http://schemas.microsoft.com/office/powerpoint/2010/main" val="2105133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r>
              <a:rPr lang="en-US" sz="1200" dirty="0">
                <a:latin typeface="Segoe UI"/>
                <a:cs typeface="Segoe UI"/>
              </a:rPr>
              <a:t>3. Send Feedback anonymously.</a:t>
            </a:r>
          </a:p>
          <a:p>
            <a:endParaRPr lang="en-US" dirty="0"/>
          </a:p>
          <a:p>
            <a:r>
              <a:rPr lang="en-US" sz="1200" dirty="0">
                <a:latin typeface="Segoe UI"/>
                <a:cs typeface="Segoe UI"/>
              </a:rPr>
              <a:t>Contributing can be done easily through the browser. You don't have to learn git commands or any other tooling. You don't need to install anything. The browser workflow allows you to contribute without having to know what a fork, clone, push, or pull is. We’ll look at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also work locally with VS Code and your favorite git tooling.</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(like Office app users) aren’t familiar with Git, and that’s not a problem! Anyone can help, easily, using only your browser. </a:t>
            </a:r>
            <a:endParaRPr lang="en-US" sz="1200" dirty="0">
              <a:cs typeface="Segoe UI"/>
            </a:endParaRPr>
          </a:p>
          <a:p>
            <a:endParaRPr lang="en-US" dirty="0"/>
          </a:p>
        </p:txBody>
      </p:sp>
    </p:spTree>
    <p:extLst>
      <p:ext uri="{BB962C8B-B14F-4D97-AF65-F5344CB8AC3E}">
        <p14:creationId xmlns:p14="http://schemas.microsoft.com/office/powerpoint/2010/main" val="3811499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8/7/2024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8/7/2024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tnet.microsoft.com/platform/suppor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style-guide/welcome/"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learn.microsoft.com/Contribute/content/"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training/github"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hyperlink" Target="https://learn.microsoft.com/training/modules/use-git-from-vs-code" TargetMode="External"/><Relationship Id="rId4" Type="http://schemas.openxmlformats.org/officeDocument/2006/relationships/hyperlink" Target="https://learn.microsoft.com/training/paths/intro-to-vc-gi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 Id="rId9" Type="http://schemas.openxmlformats.org/officeDocument/2006/relationships/hyperlink" Target="https://github.com/alvinashcraft/speaking/2024"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mailto:alashcraft@gmail.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hyperlink" Target="https://linkedin.com/in/alvinashcraft" TargetMode="External"/><Relationship Id="rId4" Type="http://schemas.openxmlformats.org/officeDocument/2006/relationships/hyperlink" Target="https://x.com/alvinashcraft"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cs typeface="+mn-cs"/>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1117600" y="3790950"/>
            <a:ext cx="28543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99FF66"/>
                </a:solidFill>
                <a:latin typeface="Arial" charset="0"/>
              </a:rPr>
              <a:t>Level: Introductory</a:t>
            </a:r>
          </a:p>
          <a:p>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80264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Learn, Share, and Grow: Become</a:t>
            </a:r>
          </a:p>
          <a:p>
            <a:pPr>
              <a:lnSpc>
                <a:spcPct val="80000"/>
              </a:lnSpc>
              <a:defRPr/>
            </a:pPr>
            <a:r>
              <a:rPr lang="en-US" sz="4400" b="1" dirty="0">
                <a:solidFill>
                  <a:schemeClr val="bg1"/>
                </a:solidFill>
                <a:effectLst/>
              </a:rPr>
              <a:t>a Microsoft Learn Contributor</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8D498-47D9-820E-194C-71DAF507398C}"/>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1CCE2335-1D7F-29EB-57B6-CE82D18F6330}"/>
              </a:ext>
            </a:extLst>
          </p:cNvPr>
          <p:cNvSpPr>
            <a:spLocks noGrp="1"/>
          </p:cNvSpPr>
          <p:nvPr>
            <p:ph idx="1"/>
          </p:nvPr>
        </p:nvSpPr>
        <p:spPr/>
        <p:txBody>
          <a:bodyPr>
            <a:normAutofit/>
          </a:bodyPr>
          <a:lstStyle/>
          <a:p>
            <a:r>
              <a:rPr lang="en-US" dirty="0"/>
              <a:t>Edit content for the entire community</a:t>
            </a:r>
          </a:p>
          <a:p>
            <a:r>
              <a:rPr lang="en-US" dirty="0"/>
              <a:t>Contributors listed on top of each article</a:t>
            </a:r>
          </a:p>
          <a:p>
            <a:r>
              <a:rPr lang="en-US" dirty="0"/>
              <a:t>High monthly pageview count</a:t>
            </a:r>
          </a:p>
          <a:p>
            <a:r>
              <a:rPr lang="en-US" dirty="0"/>
              <a:t>Contribute to Learn entirely in the browser</a:t>
            </a:r>
          </a:p>
          <a:p>
            <a:r>
              <a:rPr lang="en-US" dirty="0"/>
              <a:t>Get started: </a:t>
            </a:r>
            <a:r>
              <a:rPr lang="en-US" dirty="0">
                <a:hlinkClick r:id="rId3"/>
              </a:rPr>
              <a:t>learn.microsoft.com/contribute</a:t>
            </a:r>
            <a:endParaRPr lang="en-US" dirty="0"/>
          </a:p>
        </p:txBody>
      </p:sp>
    </p:spTree>
    <p:extLst>
      <p:ext uri="{BB962C8B-B14F-4D97-AF65-F5344CB8AC3E}">
        <p14:creationId xmlns:p14="http://schemas.microsoft.com/office/powerpoint/2010/main" val="3725902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403F-E4EC-0BDE-1641-6082DFCD3BC2}"/>
              </a:ext>
            </a:extLst>
          </p:cNvPr>
          <p:cNvSpPr>
            <a:spLocks noGrp="1"/>
          </p:cNvSpPr>
          <p:nvPr>
            <p:ph type="title"/>
          </p:nvPr>
        </p:nvSpPr>
        <p:spPr/>
        <p:txBody>
          <a:bodyPr/>
          <a:lstStyle/>
          <a:p>
            <a:r>
              <a:rPr lang="en-US" dirty="0"/>
              <a:t>What Belongs in Learn Issues &amp; PRs</a:t>
            </a:r>
          </a:p>
        </p:txBody>
      </p:sp>
      <p:sp>
        <p:nvSpPr>
          <p:cNvPr id="3" name="Content Placeholder 2">
            <a:extLst>
              <a:ext uri="{FF2B5EF4-FFF2-40B4-BE49-F238E27FC236}">
                <a16:creationId xmlns:a16="http://schemas.microsoft.com/office/drawing/2014/main" id="{DA6087D4-01C8-8F6A-09F1-BD506EF4A48F}"/>
              </a:ext>
            </a:extLst>
          </p:cNvPr>
          <p:cNvSpPr>
            <a:spLocks noGrp="1"/>
          </p:cNvSpPr>
          <p:nvPr>
            <p:ph idx="1"/>
          </p:nvPr>
        </p:nvSpPr>
        <p:spPr/>
        <p:txBody>
          <a:bodyPr>
            <a:normAutofit fontScale="85000" lnSpcReduction="10000"/>
          </a:bodyPr>
          <a:lstStyle/>
          <a:p>
            <a:r>
              <a:rPr lang="en-US" dirty="0"/>
              <a:t>For product support issues, contact Support or partner.</a:t>
            </a:r>
          </a:p>
          <a:p>
            <a:r>
              <a:rPr lang="en-US" dirty="0"/>
              <a:t>For Azure product ideas and product feedback, use </a:t>
            </a:r>
            <a:r>
              <a:rPr lang="en-US" dirty="0">
                <a:hlinkClick r:id="rId3"/>
              </a:rPr>
              <a:t>feedback.azure.com</a:t>
            </a:r>
            <a:r>
              <a:rPr lang="en-US" dirty="0"/>
              <a:t>.</a:t>
            </a:r>
          </a:p>
          <a:p>
            <a:r>
              <a:rPr lang="en-US" dirty="0"/>
              <a:t>For Windows product feedback, use the Feedback app in the Microsoft Store.</a:t>
            </a:r>
          </a:p>
          <a:p>
            <a:r>
              <a:rPr lang="en-US" dirty="0"/>
              <a:t>.NET has their own support options: </a:t>
            </a:r>
            <a:r>
              <a:rPr lang="en-US" dirty="0">
                <a:hlinkClick r:id="rId4"/>
              </a:rPr>
              <a:t>dotnet.microsoft.com/platform/support</a:t>
            </a:r>
            <a:r>
              <a:rPr lang="en-US" dirty="0"/>
              <a:t>.</a:t>
            </a:r>
          </a:p>
          <a:p>
            <a:r>
              <a:rPr lang="en-US" dirty="0"/>
              <a:t>Learn feedback should address the documentation.</a:t>
            </a:r>
          </a:p>
        </p:txBody>
      </p:sp>
    </p:spTree>
    <p:extLst>
      <p:ext uri="{BB962C8B-B14F-4D97-AF65-F5344CB8AC3E}">
        <p14:creationId xmlns:p14="http://schemas.microsoft.com/office/powerpoint/2010/main" val="4047626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5CF0A-96D9-DAC2-02C4-605792886996}"/>
              </a:ext>
            </a:extLst>
          </p:cNvPr>
          <p:cNvSpPr>
            <a:spLocks noGrp="1"/>
          </p:cNvSpPr>
          <p:nvPr>
            <p:ph type="title"/>
          </p:nvPr>
        </p:nvSpPr>
        <p:spPr/>
        <p:txBody>
          <a:bodyPr/>
          <a:lstStyle/>
          <a:p>
            <a:r>
              <a:rPr lang="en-US" dirty="0"/>
              <a:t>Contribute with Issues</a:t>
            </a:r>
          </a:p>
        </p:txBody>
      </p:sp>
      <p:sp>
        <p:nvSpPr>
          <p:cNvPr id="3" name="Content Placeholder 2">
            <a:extLst>
              <a:ext uri="{FF2B5EF4-FFF2-40B4-BE49-F238E27FC236}">
                <a16:creationId xmlns:a16="http://schemas.microsoft.com/office/drawing/2014/main" id="{74BF7C3F-CBF2-5FC9-0A82-2BF60D18D134}"/>
              </a:ext>
            </a:extLst>
          </p:cNvPr>
          <p:cNvSpPr>
            <a:spLocks noGrp="1"/>
          </p:cNvSpPr>
          <p:nvPr>
            <p:ph idx="1"/>
          </p:nvPr>
        </p:nvSpPr>
        <p:spPr>
          <a:xfrm>
            <a:off x="457200" y="1200150"/>
            <a:ext cx="4191000" cy="3394075"/>
          </a:xfrm>
        </p:spPr>
        <p:txBody>
          <a:bodyPr/>
          <a:lstStyle/>
          <a:p>
            <a:r>
              <a:rPr lang="en-US" dirty="0"/>
              <a:t>GitHub Issue: Open a documentation issue.</a:t>
            </a:r>
          </a:p>
          <a:p>
            <a:r>
              <a:rPr lang="en-US" dirty="0"/>
              <a:t>github.com/</a:t>
            </a:r>
            <a:r>
              <a:rPr lang="en-US" dirty="0" err="1"/>
              <a:t>MicrosoftDocs</a:t>
            </a:r>
            <a:endParaRPr lang="en-US" dirty="0"/>
          </a:p>
          <a:p>
            <a:r>
              <a:rPr lang="en-US" dirty="0"/>
              <a:t>Demo!</a:t>
            </a:r>
          </a:p>
          <a:p>
            <a:endParaRPr lang="en-US" dirty="0"/>
          </a:p>
        </p:txBody>
      </p:sp>
      <p:pic>
        <p:nvPicPr>
          <p:cNvPr id="4" name="Content Placeholder 4">
            <a:extLst>
              <a:ext uri="{FF2B5EF4-FFF2-40B4-BE49-F238E27FC236}">
                <a16:creationId xmlns:a16="http://schemas.microsoft.com/office/drawing/2014/main" id="{A90E7A68-3C3C-0EB4-FCE0-27C5AE41CFC6}"/>
              </a:ext>
            </a:extLst>
          </p:cNvPr>
          <p:cNvPicPr>
            <a:picLocks noChangeAspect="1"/>
          </p:cNvPicPr>
          <p:nvPr/>
        </p:nvPicPr>
        <p:blipFill>
          <a:blip r:embed="rId3"/>
          <a:stretch>
            <a:fillRect/>
          </a:stretch>
        </p:blipFill>
        <p:spPr>
          <a:xfrm>
            <a:off x="4800600" y="1428750"/>
            <a:ext cx="4038600" cy="1187823"/>
          </a:xfrm>
          <a:prstGeom prst="rect">
            <a:avLst/>
          </a:prstGeom>
        </p:spPr>
      </p:pic>
    </p:spTree>
    <p:extLst>
      <p:ext uri="{BB962C8B-B14F-4D97-AF65-F5344CB8AC3E}">
        <p14:creationId xmlns:p14="http://schemas.microsoft.com/office/powerpoint/2010/main" val="3123942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822FD-CE6C-2E8A-3AEA-25091C1CCE3C}"/>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095DA8AC-F150-33C0-8326-9D30B06A55F6}"/>
              </a:ext>
            </a:extLst>
          </p:cNvPr>
          <p:cNvSpPr>
            <a:spLocks noGrp="1"/>
          </p:cNvSpPr>
          <p:nvPr>
            <p:ph idx="1"/>
          </p:nvPr>
        </p:nvSpPr>
        <p:spPr/>
        <p:txBody>
          <a:bodyPr>
            <a:normAutofit lnSpcReduction="10000"/>
          </a:bodyPr>
          <a:lstStyle/>
          <a:p>
            <a:r>
              <a:rPr lang="en-US" dirty="0"/>
              <a:t>Edit an article</a:t>
            </a:r>
          </a:p>
          <a:p>
            <a:r>
              <a:rPr lang="en-US" dirty="0"/>
              <a:t>Working with markdown</a:t>
            </a:r>
          </a:p>
          <a:p>
            <a:r>
              <a:rPr lang="en-US" dirty="0"/>
              <a:t>Preview your changes</a:t>
            </a:r>
          </a:p>
          <a:p>
            <a:r>
              <a:rPr lang="en-US" dirty="0"/>
              <a:t>Create a new PR</a:t>
            </a:r>
          </a:p>
          <a:p>
            <a:r>
              <a:rPr lang="en-US" dirty="0"/>
              <a:t>The PR review process</a:t>
            </a:r>
          </a:p>
          <a:p>
            <a:r>
              <a:rPr lang="en-US" dirty="0"/>
              <a:t>Additional commits and suggesting changes</a:t>
            </a:r>
          </a:p>
        </p:txBody>
      </p:sp>
    </p:spTree>
    <p:extLst>
      <p:ext uri="{BB962C8B-B14F-4D97-AF65-F5344CB8AC3E}">
        <p14:creationId xmlns:p14="http://schemas.microsoft.com/office/powerpoint/2010/main" val="992922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8B378-6E5C-0710-73B3-EDF37D604A65}"/>
              </a:ext>
            </a:extLst>
          </p:cNvPr>
          <p:cNvSpPr>
            <a:spLocks noGrp="1"/>
          </p:cNvSpPr>
          <p:nvPr>
            <p:ph type="title"/>
          </p:nvPr>
        </p:nvSpPr>
        <p:spPr/>
        <p:txBody>
          <a:bodyPr/>
          <a:lstStyle/>
          <a:p>
            <a:r>
              <a:rPr lang="en-US" dirty="0"/>
              <a:t>Contributions: Wrap up</a:t>
            </a:r>
          </a:p>
        </p:txBody>
      </p:sp>
      <p:sp>
        <p:nvSpPr>
          <p:cNvPr id="3" name="Content Placeholder 2">
            <a:extLst>
              <a:ext uri="{FF2B5EF4-FFF2-40B4-BE49-F238E27FC236}">
                <a16:creationId xmlns:a16="http://schemas.microsoft.com/office/drawing/2014/main" id="{DD1C119B-B94C-111E-A047-AA756903E592}"/>
              </a:ext>
            </a:extLst>
          </p:cNvPr>
          <p:cNvSpPr>
            <a:spLocks noGrp="1"/>
          </p:cNvSpPr>
          <p:nvPr>
            <p:ph idx="1"/>
          </p:nvPr>
        </p:nvSpPr>
        <p:spPr>
          <a:xfrm>
            <a:off x="457200" y="1200150"/>
            <a:ext cx="5562600" cy="3394075"/>
          </a:xfrm>
        </p:spPr>
        <p:txBody>
          <a:bodyPr>
            <a:normAutofit fontScale="85000" lnSpcReduction="10000"/>
          </a:bodyPr>
          <a:lstStyle/>
          <a:p>
            <a:r>
              <a:rPr lang="en-US" dirty="0"/>
              <a:t>GitHub Issue – suggest changes or report a problem</a:t>
            </a:r>
          </a:p>
          <a:p>
            <a:r>
              <a:rPr lang="en-US" dirty="0"/>
              <a:t>Feedback – anonymous feedback, no follow-up</a:t>
            </a:r>
          </a:p>
          <a:p>
            <a:r>
              <a:rPr lang="en-US" dirty="0"/>
              <a:t>PR – contribute directly to articles</a:t>
            </a:r>
          </a:p>
          <a:p>
            <a:r>
              <a:rPr lang="en-US" dirty="0"/>
              <a:t>Guidance: </a:t>
            </a:r>
            <a:r>
              <a:rPr lang="en-US" dirty="0">
                <a:hlinkClick r:id="rId3"/>
              </a:rPr>
              <a:t>learn.microsoft.com/contribute</a:t>
            </a:r>
            <a:r>
              <a:rPr lang="en-US" dirty="0"/>
              <a:t> </a:t>
            </a:r>
          </a:p>
          <a:p>
            <a:r>
              <a:rPr lang="en-US" dirty="0"/>
              <a:t>Get Credit with PRs!</a:t>
            </a:r>
          </a:p>
        </p:txBody>
      </p:sp>
      <p:pic>
        <p:nvPicPr>
          <p:cNvPr id="4" name="Picture 3" descr="A screenshot of the Contained Databases popup &quot;Contributors to this article&quot; window">
            <a:extLst>
              <a:ext uri="{FF2B5EF4-FFF2-40B4-BE49-F238E27FC236}">
                <a16:creationId xmlns:a16="http://schemas.microsoft.com/office/drawing/2014/main" id="{630F38F6-F532-9C92-2150-795DE507FB14}"/>
              </a:ext>
            </a:extLst>
          </p:cNvPr>
          <p:cNvPicPr>
            <a:picLocks noChangeAspect="1"/>
          </p:cNvPicPr>
          <p:nvPr/>
        </p:nvPicPr>
        <p:blipFill>
          <a:blip r:embed="rId4"/>
          <a:stretch>
            <a:fillRect/>
          </a:stretch>
        </p:blipFill>
        <p:spPr>
          <a:xfrm>
            <a:off x="5715000" y="2401193"/>
            <a:ext cx="3317352" cy="2127830"/>
          </a:xfrm>
          <a:prstGeom prst="rect">
            <a:avLst/>
          </a:prstGeom>
        </p:spPr>
      </p:pic>
    </p:spTree>
    <p:extLst>
      <p:ext uri="{BB962C8B-B14F-4D97-AF65-F5344CB8AC3E}">
        <p14:creationId xmlns:p14="http://schemas.microsoft.com/office/powerpoint/2010/main" val="1909805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7E1B7-7AF3-A13A-3792-380502CD36F3}"/>
              </a:ext>
            </a:extLst>
          </p:cNvPr>
          <p:cNvSpPr>
            <a:spLocks noGrp="1"/>
          </p:cNvSpPr>
          <p:nvPr>
            <p:ph type="title"/>
          </p:nvPr>
        </p:nvSpPr>
        <p:spPr>
          <a:xfrm>
            <a:off x="457200" y="133350"/>
            <a:ext cx="8229600" cy="762000"/>
          </a:xfrm>
        </p:spPr>
        <p:txBody>
          <a:bodyPr>
            <a:normAutofit fontScale="90000"/>
          </a:bodyPr>
          <a:lstStyle/>
          <a:p>
            <a:r>
              <a:rPr lang="en-US" dirty="0"/>
              <a:t>Stop Worrying &amp; Love the Pull Request</a:t>
            </a:r>
          </a:p>
        </p:txBody>
      </p:sp>
      <p:sp>
        <p:nvSpPr>
          <p:cNvPr id="3" name="Content Placeholder 2">
            <a:extLst>
              <a:ext uri="{FF2B5EF4-FFF2-40B4-BE49-F238E27FC236}">
                <a16:creationId xmlns:a16="http://schemas.microsoft.com/office/drawing/2014/main" id="{AFF37C9F-15CB-8144-1FEC-959A1338A744}"/>
              </a:ext>
            </a:extLst>
          </p:cNvPr>
          <p:cNvSpPr>
            <a:spLocks noGrp="1"/>
          </p:cNvSpPr>
          <p:nvPr>
            <p:ph idx="1"/>
          </p:nvPr>
        </p:nvSpPr>
        <p:spPr>
          <a:xfrm>
            <a:off x="457200" y="971550"/>
            <a:ext cx="8229600" cy="3810000"/>
          </a:xfrm>
        </p:spPr>
        <p:txBody>
          <a:bodyPr>
            <a:normAutofit fontScale="77500" lnSpcReduction="20000"/>
          </a:bodyPr>
          <a:lstStyle/>
          <a:p>
            <a:r>
              <a:rPr lang="en-US" dirty="0"/>
              <a:t>If you're not sure how it should change, give it a shot. </a:t>
            </a:r>
          </a:p>
          <a:p>
            <a:r>
              <a:rPr lang="en-US" dirty="0"/>
              <a:t>Image or graphic needs to be updated? We got it.</a:t>
            </a:r>
          </a:p>
          <a:p>
            <a:r>
              <a:rPr lang="en-US" dirty="0"/>
              <a:t>Capitalization is Tough. We get it.</a:t>
            </a:r>
          </a:p>
          <a:p>
            <a:r>
              <a:rPr lang="en-US" dirty="0"/>
              <a:t>“Azure SQL Managed Instance” vs “a managed instance”</a:t>
            </a:r>
          </a:p>
          <a:p>
            <a:r>
              <a:rPr lang="en-US" dirty="0"/>
              <a:t>“Azure Functions” vs “a function”</a:t>
            </a:r>
          </a:p>
          <a:p>
            <a:r>
              <a:rPr lang="en-US" dirty="0"/>
              <a:t>When you go to Taco Hut, you eat a taco, not a Taco.</a:t>
            </a:r>
          </a:p>
          <a:p>
            <a:r>
              <a:rPr lang="en-US" dirty="0"/>
              <a:t>Above all, be simple and human - </a:t>
            </a:r>
            <a:r>
              <a:rPr lang="en-US" dirty="0">
                <a:hlinkClick r:id="rId3"/>
              </a:rPr>
              <a:t>https://learn.microsoft.com/style-guide/welcome/</a:t>
            </a:r>
            <a:r>
              <a:rPr lang="en-US" dirty="0"/>
              <a:t> </a:t>
            </a:r>
          </a:p>
          <a:p>
            <a:r>
              <a:rPr lang="en-US" dirty="0"/>
              <a:t>Get Help - </a:t>
            </a:r>
            <a:r>
              <a:rPr lang="en-US" dirty="0">
                <a:hlinkClick r:id="rId4"/>
              </a:rPr>
              <a:t>https://learn.microsoft.com/Contribute/content/</a:t>
            </a:r>
            <a:r>
              <a:rPr lang="en-US" dirty="0"/>
              <a:t> </a:t>
            </a:r>
          </a:p>
        </p:txBody>
      </p:sp>
    </p:spTree>
    <p:extLst>
      <p:ext uri="{BB962C8B-B14F-4D97-AF65-F5344CB8AC3E}">
        <p14:creationId xmlns:p14="http://schemas.microsoft.com/office/powerpoint/2010/main" val="3396469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D44186-8DFA-8682-B19E-1692A485A3C3}"/>
              </a:ext>
            </a:extLst>
          </p:cNvPr>
          <p:cNvSpPr>
            <a:spLocks noGrp="1"/>
          </p:cNvSpPr>
          <p:nvPr>
            <p:ph type="title"/>
          </p:nvPr>
        </p:nvSpPr>
        <p:spPr/>
        <p:txBody>
          <a:bodyPr/>
          <a:lstStyle/>
          <a:p>
            <a:r>
              <a:rPr lang="en-US" dirty="0"/>
              <a:t>Bonus: Our Docs Workflow</a:t>
            </a:r>
          </a:p>
        </p:txBody>
      </p:sp>
      <p:sp>
        <p:nvSpPr>
          <p:cNvPr id="5" name="Text Placeholder 4">
            <a:extLst>
              <a:ext uri="{FF2B5EF4-FFF2-40B4-BE49-F238E27FC236}">
                <a16:creationId xmlns:a16="http://schemas.microsoft.com/office/drawing/2014/main" id="{8D71273F-97F7-1F4B-0D9C-1698EBCDE819}"/>
              </a:ext>
            </a:extLst>
          </p:cNvPr>
          <p:cNvSpPr>
            <a:spLocks noGrp="1"/>
          </p:cNvSpPr>
          <p:nvPr>
            <p:ph type="body" idx="1"/>
          </p:nvPr>
        </p:nvSpPr>
        <p:spPr/>
        <p:txBody>
          <a:bodyPr/>
          <a:lstStyle/>
          <a:p>
            <a:r>
              <a:rPr lang="en-US" dirty="0"/>
              <a:t>Working locally with public and private repos</a:t>
            </a:r>
          </a:p>
        </p:txBody>
      </p:sp>
    </p:spTree>
    <p:extLst>
      <p:ext uri="{BB962C8B-B14F-4D97-AF65-F5344CB8AC3E}">
        <p14:creationId xmlns:p14="http://schemas.microsoft.com/office/powerpoint/2010/main" val="1208632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4039-6B4D-4C5D-63A8-EBD13FD25C2F}"/>
              </a:ext>
            </a:extLst>
          </p:cNvPr>
          <p:cNvSpPr>
            <a:spLocks noGrp="1"/>
          </p:cNvSpPr>
          <p:nvPr>
            <p:ph type="title"/>
          </p:nvPr>
        </p:nvSpPr>
        <p:spPr/>
        <p:txBody>
          <a:bodyPr/>
          <a:lstStyle/>
          <a:p>
            <a:r>
              <a:rPr lang="en-US" dirty="0"/>
              <a:t>Learn Behind the Scenes</a:t>
            </a:r>
          </a:p>
        </p:txBody>
      </p:sp>
      <p:sp>
        <p:nvSpPr>
          <p:cNvPr id="3" name="Content Placeholder 2">
            <a:extLst>
              <a:ext uri="{FF2B5EF4-FFF2-40B4-BE49-F238E27FC236}">
                <a16:creationId xmlns:a16="http://schemas.microsoft.com/office/drawing/2014/main" id="{74B5D437-A0C6-F1B2-61DE-4797836CF48A}"/>
              </a:ext>
            </a:extLst>
          </p:cNvPr>
          <p:cNvSpPr>
            <a:spLocks noGrp="1"/>
          </p:cNvSpPr>
          <p:nvPr>
            <p:ph idx="1"/>
          </p:nvPr>
        </p:nvSpPr>
        <p:spPr/>
        <p:txBody>
          <a:bodyPr/>
          <a:lstStyle/>
          <a:p>
            <a:r>
              <a:rPr lang="en-US" dirty="0"/>
              <a:t>Visual Studio Code, Learn Authoring Pack, GitHub, Azure DevOps</a:t>
            </a:r>
          </a:p>
          <a:p>
            <a:r>
              <a:rPr lang="en-US" dirty="0"/>
              <a:t>Rich metadata and SEO tracking, Azure Databricks</a:t>
            </a:r>
          </a:p>
          <a:p>
            <a:r>
              <a:rPr lang="en-US" dirty="0"/>
              <a:t>Release branches for big, timed doc releases (think Build &amp; Ignite)</a:t>
            </a:r>
          </a:p>
          <a:p>
            <a:pPr marL="0" indent="0">
              <a:buNone/>
            </a:pPr>
            <a:endParaRPr lang="en-US" dirty="0"/>
          </a:p>
        </p:txBody>
      </p:sp>
    </p:spTree>
    <p:extLst>
      <p:ext uri="{BB962C8B-B14F-4D97-AF65-F5344CB8AC3E}">
        <p14:creationId xmlns:p14="http://schemas.microsoft.com/office/powerpoint/2010/main" val="2008016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50FB5-EABD-ECE0-E117-36AEF78D4ED8}"/>
              </a:ext>
            </a:extLst>
          </p:cNvPr>
          <p:cNvSpPr>
            <a:spLocks noGrp="1"/>
          </p:cNvSpPr>
          <p:nvPr>
            <p:ph type="title"/>
          </p:nvPr>
        </p:nvSpPr>
        <p:spPr/>
        <p:txBody>
          <a:bodyPr/>
          <a:lstStyle/>
          <a:p>
            <a:r>
              <a:rPr lang="en-US" dirty="0"/>
              <a:t>Learn Resources for Git &amp; GitHub</a:t>
            </a:r>
          </a:p>
        </p:txBody>
      </p:sp>
      <p:sp>
        <p:nvSpPr>
          <p:cNvPr id="3" name="Content Placeholder 2">
            <a:extLst>
              <a:ext uri="{FF2B5EF4-FFF2-40B4-BE49-F238E27FC236}">
                <a16:creationId xmlns:a16="http://schemas.microsoft.com/office/drawing/2014/main" id="{647D1AB9-1A50-EB12-D705-C5652CFBA110}"/>
              </a:ext>
            </a:extLst>
          </p:cNvPr>
          <p:cNvSpPr>
            <a:spLocks noGrp="1"/>
          </p:cNvSpPr>
          <p:nvPr>
            <p:ph idx="1"/>
          </p:nvPr>
        </p:nvSpPr>
        <p:spPr/>
        <p:txBody>
          <a:bodyPr>
            <a:normAutofit fontScale="85000" lnSpcReduction="10000"/>
          </a:bodyPr>
          <a:lstStyle/>
          <a:p>
            <a:r>
              <a:rPr lang="en-US" dirty="0"/>
              <a:t>Learning paths for foundational GitHub knowledge</a:t>
            </a:r>
          </a:p>
          <a:p>
            <a:pPr lvl="1"/>
            <a:r>
              <a:rPr lang="en-US" dirty="0">
                <a:hlinkClick r:id="rId3"/>
              </a:rPr>
              <a:t>https://learn.microsoft.com/training/github</a:t>
            </a:r>
            <a:r>
              <a:rPr lang="en-US" dirty="0"/>
              <a:t> </a:t>
            </a:r>
          </a:p>
          <a:p>
            <a:r>
              <a:rPr lang="en-US" dirty="0"/>
              <a:t>Introduction to version control with Git – Training</a:t>
            </a:r>
          </a:p>
          <a:p>
            <a:pPr lvl="1"/>
            <a:r>
              <a:rPr lang="en-US" dirty="0">
                <a:hlinkClick r:id="rId4"/>
              </a:rPr>
              <a:t>https://learn.microsoft.com/training/paths/intro-to-vc-git</a:t>
            </a:r>
            <a:r>
              <a:rPr lang="en-US" dirty="0"/>
              <a:t> </a:t>
            </a:r>
          </a:p>
          <a:p>
            <a:r>
              <a:rPr lang="en-US" dirty="0"/>
              <a:t>Use Git version-control tools in VS Code - Training</a:t>
            </a:r>
          </a:p>
          <a:p>
            <a:pPr lvl="1"/>
            <a:r>
              <a:rPr lang="en-US" dirty="0">
                <a:hlinkClick r:id="rId5"/>
              </a:rPr>
              <a:t>https://learn.microsoft.com/training/modules/use-git-from-vs-code</a:t>
            </a:r>
            <a:r>
              <a:rPr lang="en-US" dirty="0"/>
              <a:t> </a:t>
            </a:r>
          </a:p>
        </p:txBody>
      </p:sp>
    </p:spTree>
    <p:extLst>
      <p:ext uri="{BB962C8B-B14F-4D97-AF65-F5344CB8AC3E}">
        <p14:creationId xmlns:p14="http://schemas.microsoft.com/office/powerpoint/2010/main" val="27990604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7DD95-5D26-6978-B96A-A7FE8D55201E}"/>
              </a:ext>
            </a:extLst>
          </p:cNvPr>
          <p:cNvSpPr>
            <a:spLocks noGrp="1"/>
          </p:cNvSpPr>
          <p:nvPr>
            <p:ph type="title"/>
          </p:nvPr>
        </p:nvSpPr>
        <p:spPr/>
        <p:txBody>
          <a:bodyPr/>
          <a:lstStyle/>
          <a:p>
            <a:r>
              <a:rPr lang="en-US" dirty="0"/>
              <a:t>VS Code Extensions for Authoring</a:t>
            </a:r>
          </a:p>
        </p:txBody>
      </p:sp>
      <p:sp>
        <p:nvSpPr>
          <p:cNvPr id="3" name="Content Placeholder 2">
            <a:extLst>
              <a:ext uri="{FF2B5EF4-FFF2-40B4-BE49-F238E27FC236}">
                <a16:creationId xmlns:a16="http://schemas.microsoft.com/office/drawing/2014/main" id="{F378A24F-16F2-C5BC-4FBF-2CE32F8B9CEE}"/>
              </a:ext>
            </a:extLst>
          </p:cNvPr>
          <p:cNvSpPr>
            <a:spLocks noGrp="1"/>
          </p:cNvSpPr>
          <p:nvPr>
            <p:ph idx="1"/>
          </p:nvPr>
        </p:nvSpPr>
        <p:spPr/>
        <p:txBody>
          <a:bodyPr>
            <a:normAutofit fontScale="55000" lnSpcReduction="20000"/>
          </a:bodyPr>
          <a:lstStyle/>
          <a:p>
            <a:r>
              <a:rPr lang="en-US" dirty="0"/>
              <a:t>Learn Authoring Pack</a:t>
            </a:r>
          </a:p>
          <a:p>
            <a:pPr lvl="1"/>
            <a:r>
              <a:rPr lang="en-US" dirty="0"/>
              <a:t>Enhanced markdown preview optimized for Learn</a:t>
            </a:r>
          </a:p>
          <a:p>
            <a:pPr lvl="1"/>
            <a:r>
              <a:rPr lang="en-US" dirty="0"/>
              <a:t>Markdown linter</a:t>
            </a:r>
          </a:p>
          <a:p>
            <a:pPr lvl="1"/>
            <a:r>
              <a:rPr lang="en-US" dirty="0"/>
              <a:t>Article templates</a:t>
            </a:r>
          </a:p>
          <a:p>
            <a:pPr lvl="1"/>
            <a:r>
              <a:rPr lang="en-US" dirty="0"/>
              <a:t>YAML schema validation</a:t>
            </a:r>
          </a:p>
          <a:p>
            <a:pPr lvl="1"/>
            <a:r>
              <a:rPr lang="en-US" dirty="0"/>
              <a:t>Learn images extension</a:t>
            </a:r>
          </a:p>
          <a:p>
            <a:r>
              <a:rPr lang="en-US" dirty="0" err="1"/>
              <a:t>GitLens</a:t>
            </a:r>
            <a:endParaRPr lang="en-US" dirty="0"/>
          </a:p>
          <a:p>
            <a:pPr lvl="1"/>
            <a:r>
              <a:rPr lang="en-US" dirty="0"/>
              <a:t>Enhanced commit history with visualizations</a:t>
            </a:r>
          </a:p>
          <a:p>
            <a:pPr lvl="1"/>
            <a:r>
              <a:rPr lang="en-US" dirty="0"/>
              <a:t>Comparison commands</a:t>
            </a:r>
          </a:p>
          <a:p>
            <a:r>
              <a:rPr lang="en-US" dirty="0"/>
              <a:t>GitHub Pull Requests and Issues</a:t>
            </a:r>
          </a:p>
          <a:p>
            <a:pPr lvl="1"/>
            <a:r>
              <a:rPr lang="en-US" dirty="0"/>
              <a:t>Review &amp; manage issues and pull requests within VS Code</a:t>
            </a:r>
          </a:p>
          <a:p>
            <a:r>
              <a:rPr lang="en-US" dirty="0"/>
              <a:t>GitHub Copilot</a:t>
            </a:r>
          </a:p>
          <a:p>
            <a:pPr lvl="1"/>
            <a:r>
              <a:rPr lang="en-US" dirty="0"/>
              <a:t>Get markdown suggestions as you type</a:t>
            </a:r>
          </a:p>
        </p:txBody>
      </p:sp>
    </p:spTree>
    <p:extLst>
      <p:ext uri="{BB962C8B-B14F-4D97-AF65-F5344CB8AC3E}">
        <p14:creationId xmlns:p14="http://schemas.microsoft.com/office/powerpoint/2010/main" val="2605758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138CB-A3FA-02C2-CF02-1C0B40FF29EC}"/>
              </a:ext>
            </a:extLst>
          </p:cNvPr>
          <p:cNvSpPr>
            <a:spLocks noGrp="1"/>
          </p:cNvSpPr>
          <p:nvPr>
            <p:ph type="title"/>
          </p:nvPr>
        </p:nvSpPr>
        <p:spPr/>
        <p:txBody>
          <a:bodyPr/>
          <a:lstStyle/>
          <a:p>
            <a:r>
              <a:rPr lang="en-US" dirty="0"/>
              <a:t>Demo: How We Work</a:t>
            </a:r>
          </a:p>
        </p:txBody>
      </p:sp>
      <p:sp>
        <p:nvSpPr>
          <p:cNvPr id="3" name="Content Placeholder 2">
            <a:extLst>
              <a:ext uri="{FF2B5EF4-FFF2-40B4-BE49-F238E27FC236}">
                <a16:creationId xmlns:a16="http://schemas.microsoft.com/office/drawing/2014/main" id="{808E2663-C8DE-6132-3F2A-88B4E3B356AF}"/>
              </a:ext>
            </a:extLst>
          </p:cNvPr>
          <p:cNvSpPr>
            <a:spLocks noGrp="1"/>
          </p:cNvSpPr>
          <p:nvPr>
            <p:ph idx="1"/>
          </p:nvPr>
        </p:nvSpPr>
        <p:spPr/>
        <p:txBody>
          <a:bodyPr>
            <a:normAutofit fontScale="92500"/>
          </a:bodyPr>
          <a:lstStyle/>
          <a:p>
            <a:r>
              <a:rPr lang="en-US" dirty="0"/>
              <a:t>Learn Authoring Pack</a:t>
            </a:r>
          </a:p>
          <a:p>
            <a:r>
              <a:rPr lang="en-US" dirty="0"/>
              <a:t>Working with Markdown</a:t>
            </a:r>
          </a:p>
          <a:p>
            <a:r>
              <a:rPr lang="en-US" dirty="0"/>
              <a:t>Markdown Preview for Learn Content</a:t>
            </a:r>
          </a:p>
          <a:p>
            <a:r>
              <a:rPr lang="en-US" dirty="0"/>
              <a:t>Preview Content in Branches with Private Repos</a:t>
            </a:r>
          </a:p>
          <a:p>
            <a:r>
              <a:rPr lang="en-US" dirty="0"/>
              <a:t>Public &amp; Private Repos – GitHub &amp; Azure DevOps</a:t>
            </a:r>
          </a:p>
        </p:txBody>
      </p:sp>
    </p:spTree>
    <p:extLst>
      <p:ext uri="{BB962C8B-B14F-4D97-AF65-F5344CB8AC3E}">
        <p14:creationId xmlns:p14="http://schemas.microsoft.com/office/powerpoint/2010/main" val="1882328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44F4AF-0772-E022-C525-C09910033CDF}"/>
              </a:ext>
            </a:extLst>
          </p:cNvPr>
          <p:cNvSpPr>
            <a:spLocks noGrp="1"/>
          </p:cNvSpPr>
          <p:nvPr>
            <p:ph type="title"/>
          </p:nvPr>
        </p:nvSpPr>
        <p:spPr/>
        <p:txBody>
          <a:bodyPr/>
          <a:lstStyle/>
          <a:p>
            <a:r>
              <a:rPr lang="en-US" dirty="0"/>
              <a:t>Additional Resources + Q&amp;A</a:t>
            </a:r>
          </a:p>
        </p:txBody>
      </p:sp>
      <p:sp>
        <p:nvSpPr>
          <p:cNvPr id="5" name="Text Placeholder 4">
            <a:extLst>
              <a:ext uri="{FF2B5EF4-FFF2-40B4-BE49-F238E27FC236}">
                <a16:creationId xmlns:a16="http://schemas.microsoft.com/office/drawing/2014/main" id="{ACC4F323-C8E4-69AF-A813-1D266988B1E3}"/>
              </a:ext>
            </a:extLst>
          </p:cNvPr>
          <p:cNvSpPr>
            <a:spLocks noGrp="1"/>
          </p:cNvSpPr>
          <p:nvPr>
            <p:ph type="body" idx="1"/>
          </p:nvPr>
        </p:nvSpPr>
        <p:spPr/>
        <p:txBody>
          <a:bodyPr/>
          <a:lstStyle/>
          <a:p>
            <a:r>
              <a:rPr lang="en-US" dirty="0"/>
              <a:t>Wrapping up with some links and questions!</a:t>
            </a:r>
          </a:p>
        </p:txBody>
      </p:sp>
    </p:spTree>
    <p:extLst>
      <p:ext uri="{BB962C8B-B14F-4D97-AF65-F5344CB8AC3E}">
        <p14:creationId xmlns:p14="http://schemas.microsoft.com/office/powerpoint/2010/main" val="3410913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54B49-88DD-359E-0923-8ED9D0CACC98}"/>
              </a:ext>
            </a:extLst>
          </p:cNvPr>
          <p:cNvSpPr>
            <a:spLocks noGrp="1"/>
          </p:cNvSpPr>
          <p:nvPr>
            <p:ph type="title"/>
          </p:nvPr>
        </p:nvSpPr>
        <p:spPr/>
        <p:txBody>
          <a:bodyPr/>
          <a:lstStyle/>
          <a:p>
            <a:r>
              <a:rPr lang="en-US" dirty="0"/>
              <a:t>Link Roundup</a:t>
            </a:r>
          </a:p>
        </p:txBody>
      </p:sp>
      <p:sp>
        <p:nvSpPr>
          <p:cNvPr id="3" name="Content Placeholder 2">
            <a:extLst>
              <a:ext uri="{FF2B5EF4-FFF2-40B4-BE49-F238E27FC236}">
                <a16:creationId xmlns:a16="http://schemas.microsoft.com/office/drawing/2014/main" id="{59232997-3922-86D0-8E1D-1C353988CA20}"/>
              </a:ext>
            </a:extLst>
          </p:cNvPr>
          <p:cNvSpPr>
            <a:spLocks noGrp="1"/>
          </p:cNvSpPr>
          <p:nvPr>
            <p:ph idx="1"/>
          </p:nvPr>
        </p:nvSpPr>
        <p:spPr/>
        <p:txBody>
          <a:bodyPr>
            <a:normAutofit fontScale="62500" lnSpcReduction="20000"/>
          </a:bodyPr>
          <a:lstStyle/>
          <a:p>
            <a:r>
              <a:rPr lang="en-US" dirty="0"/>
              <a:t>Contributor Home: </a:t>
            </a:r>
            <a:r>
              <a:rPr lang="en-US" dirty="0">
                <a:hlinkClick r:id="rId3"/>
              </a:rPr>
              <a:t>https://learn.microsoft.com/contribute/</a:t>
            </a:r>
            <a:r>
              <a:rPr lang="en-US" dirty="0"/>
              <a:t> </a:t>
            </a:r>
          </a:p>
          <a:p>
            <a:r>
              <a:rPr lang="en-US" dirty="0"/>
              <a:t>Contributor Guide: </a:t>
            </a:r>
            <a:r>
              <a:rPr lang="en-US" dirty="0">
                <a:hlinkClick r:id="rId4"/>
              </a:rPr>
              <a:t>https://learn.microsoft.com/Contribute/content/</a:t>
            </a:r>
            <a:r>
              <a:rPr lang="en-US" dirty="0"/>
              <a:t> </a:t>
            </a:r>
          </a:p>
          <a:p>
            <a:r>
              <a:rPr lang="en-US" dirty="0"/>
              <a:t>Microsoft Writing Style guide: </a:t>
            </a:r>
            <a:r>
              <a:rPr lang="en-US" dirty="0">
                <a:hlinkClick r:id="rId5"/>
              </a:rPr>
              <a:t>https://learn.microsoft.com/style-guide/welcome/</a:t>
            </a:r>
            <a:r>
              <a:rPr lang="en-US" dirty="0"/>
              <a:t> </a:t>
            </a:r>
          </a:p>
          <a:p>
            <a:r>
              <a:rPr lang="en-US" dirty="0"/>
              <a:t>Contributor Training Module: </a:t>
            </a:r>
            <a:r>
              <a:rPr lang="en-US" dirty="0">
                <a:hlinkClick r:id="rId6"/>
              </a:rPr>
              <a:t>https://learn.microsoft.com/training/modules/contribute-to-docs-browser/</a:t>
            </a:r>
            <a:r>
              <a:rPr lang="en-US" dirty="0"/>
              <a:t> </a:t>
            </a:r>
          </a:p>
          <a:p>
            <a:r>
              <a:rPr lang="en-US" dirty="0"/>
              <a:t>Learn Authoring Pack Info: </a:t>
            </a:r>
            <a:r>
              <a:rPr lang="en-US" dirty="0">
                <a:hlinkClick r:id="rId7"/>
              </a:rPr>
              <a:t>https://learn.microsoft.com/contribute/content/how-to-write-docs-auth-pack</a:t>
            </a:r>
            <a:r>
              <a:rPr lang="en-US" dirty="0"/>
              <a:t> </a:t>
            </a:r>
          </a:p>
          <a:p>
            <a:r>
              <a:rPr lang="en-US" dirty="0"/>
              <a:t>Microsoft Docs GitHub Org: </a:t>
            </a:r>
            <a:r>
              <a:rPr lang="en-US" dirty="0">
                <a:hlinkClick r:id="rId8"/>
              </a:rPr>
              <a:t>https://github.com/microsoftdocs</a:t>
            </a:r>
            <a:r>
              <a:rPr lang="en-US" dirty="0"/>
              <a:t> </a:t>
            </a:r>
          </a:p>
          <a:p>
            <a:r>
              <a:rPr lang="en-US" dirty="0"/>
              <a:t>My 2024 sessions: </a:t>
            </a:r>
            <a:r>
              <a:rPr lang="en-US" dirty="0">
                <a:hlinkClick r:id="rId9"/>
              </a:rPr>
              <a:t>https://github.com/alvinashcraft/speaking/2024</a:t>
            </a:r>
            <a:r>
              <a:rPr lang="en-US" dirty="0"/>
              <a:t> </a:t>
            </a:r>
          </a:p>
        </p:txBody>
      </p:sp>
    </p:spTree>
    <p:extLst>
      <p:ext uri="{BB962C8B-B14F-4D97-AF65-F5344CB8AC3E}">
        <p14:creationId xmlns:p14="http://schemas.microsoft.com/office/powerpoint/2010/main" val="8502144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CC8BB-8F74-E324-A43E-7A78BBC5EFD5}"/>
              </a:ext>
            </a:extLst>
          </p:cNvPr>
          <p:cNvSpPr>
            <a:spLocks noGrp="1"/>
          </p:cNvSpPr>
          <p:nvPr>
            <p:ph type="title"/>
          </p:nvPr>
        </p:nvSpPr>
        <p:spPr/>
        <p:txBody>
          <a:bodyPr/>
          <a:lstStyle/>
          <a:p>
            <a:r>
              <a:rPr lang="en-US" dirty="0"/>
              <a:t>Thank you! Questions?</a:t>
            </a:r>
          </a:p>
        </p:txBody>
      </p:sp>
      <p:sp>
        <p:nvSpPr>
          <p:cNvPr id="3" name="Content Placeholder 2">
            <a:extLst>
              <a:ext uri="{FF2B5EF4-FFF2-40B4-BE49-F238E27FC236}">
                <a16:creationId xmlns:a16="http://schemas.microsoft.com/office/drawing/2014/main" id="{AD6D772F-2B6D-5E57-4B87-84B185C377CA}"/>
              </a:ext>
            </a:extLst>
          </p:cNvPr>
          <p:cNvSpPr>
            <a:spLocks noGrp="1"/>
          </p:cNvSpPr>
          <p:nvPr>
            <p:ph idx="1"/>
          </p:nvPr>
        </p:nvSpPr>
        <p:spPr/>
        <p:txBody>
          <a:bodyPr/>
          <a:lstStyle/>
          <a:p>
            <a:r>
              <a:rPr lang="en-US" dirty="0"/>
              <a:t>Follow up at:</a:t>
            </a:r>
          </a:p>
          <a:p>
            <a:pPr lvl="1"/>
            <a:r>
              <a:rPr lang="en-US" dirty="0">
                <a:hlinkClick r:id="rId3"/>
              </a:rPr>
              <a:t>alashcraft@gmail.com</a:t>
            </a:r>
            <a:endParaRPr lang="en-US" dirty="0"/>
          </a:p>
          <a:p>
            <a:pPr lvl="1"/>
            <a:r>
              <a:rPr lang="en-US" dirty="0">
                <a:hlinkClick r:id="rId4"/>
              </a:rPr>
              <a:t>https://x.com/alvinashcraft</a:t>
            </a:r>
            <a:r>
              <a:rPr lang="en-US" dirty="0"/>
              <a:t> </a:t>
            </a:r>
          </a:p>
          <a:p>
            <a:pPr lvl="1"/>
            <a:r>
              <a:rPr lang="en-US" dirty="0">
                <a:hlinkClick r:id="rId5"/>
              </a:rPr>
              <a:t>https://linkedin.com/in/alvinashcraft</a:t>
            </a:r>
            <a:r>
              <a:rPr lang="en-US" dirty="0"/>
              <a:t> </a:t>
            </a:r>
          </a:p>
          <a:p>
            <a:pPr lvl="1"/>
            <a:r>
              <a:rPr lang="en-US" dirty="0"/>
              <a:t>Meet me at the Visual Studio &amp; .NET reception this afternoon</a:t>
            </a:r>
          </a:p>
        </p:txBody>
      </p:sp>
    </p:spTree>
    <p:extLst>
      <p:ext uri="{BB962C8B-B14F-4D97-AF65-F5344CB8AC3E}">
        <p14:creationId xmlns:p14="http://schemas.microsoft.com/office/powerpoint/2010/main" val="160669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8DA6E-30A9-1D2E-33BE-9E4C57D1E9F4}"/>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2D69E43A-BACD-E88B-38EC-C09B8DEBBD99}"/>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www.alvinashcraft.com</a:t>
            </a:r>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a:t>
            </a:r>
            <a:r>
              <a:rPr lang="en-US" dirty="0" err="1"/>
              <a:t>WinUI</a:t>
            </a:r>
            <a:r>
              <a:rPr lang="en-US" dirty="0"/>
              <a:t>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1043634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01200-45A9-DCE5-2B12-0B26E4F0A98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F31DD7C7-679C-8648-C6F7-3471C7058BC2}"/>
              </a:ext>
            </a:extLst>
          </p:cNvPr>
          <p:cNvSpPr>
            <a:spLocks noGrp="1"/>
          </p:cNvSpPr>
          <p:nvPr>
            <p:ph idx="1"/>
          </p:nvPr>
        </p:nvSpPr>
        <p:spPr/>
        <p:txBody>
          <a:bodyPr>
            <a:normAutofit fontScale="77500" lnSpcReduction="20000"/>
          </a:bodyPr>
          <a:lstStyle/>
          <a:p>
            <a:r>
              <a:rPr lang="en-US" dirty="0"/>
              <a:t>Quick intro to Microsoft Learn</a:t>
            </a:r>
          </a:p>
          <a:p>
            <a:r>
              <a:rPr lang="en-US" dirty="0"/>
              <a:t>Learn tips &amp; tricks for using Learn</a:t>
            </a:r>
          </a:p>
          <a:p>
            <a:r>
              <a:rPr lang="en-US" dirty="0"/>
              <a:t>Docs as Code in GitHub</a:t>
            </a:r>
          </a:p>
          <a:p>
            <a:pPr lvl="1"/>
            <a:r>
              <a:rPr lang="en-US" dirty="0"/>
              <a:t>Learn documentation is open source</a:t>
            </a:r>
          </a:p>
          <a:p>
            <a:r>
              <a:rPr lang="en-US" dirty="0"/>
              <a:t>How to contribute</a:t>
            </a:r>
          </a:p>
          <a:p>
            <a:pPr lvl="1"/>
            <a:r>
              <a:rPr lang="en-US" dirty="0"/>
              <a:t>GitHub issues and feedback</a:t>
            </a:r>
          </a:p>
          <a:p>
            <a:pPr lvl="1"/>
            <a:r>
              <a:rPr lang="en-US" dirty="0"/>
              <a:t>Submit a PR for simple changes</a:t>
            </a:r>
          </a:p>
          <a:p>
            <a:r>
              <a:rPr lang="en-US" dirty="0"/>
              <a:t>Resources</a:t>
            </a:r>
          </a:p>
          <a:p>
            <a:r>
              <a:rPr lang="en-US" dirty="0"/>
              <a:t>Q&amp;A</a:t>
            </a:r>
          </a:p>
        </p:txBody>
      </p:sp>
    </p:spTree>
    <p:extLst>
      <p:ext uri="{BB962C8B-B14F-4D97-AF65-F5344CB8AC3E}">
        <p14:creationId xmlns:p14="http://schemas.microsoft.com/office/powerpoint/2010/main" val="1391401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2879-C9C8-A3C2-0BC7-48F3E4B48291}"/>
              </a:ext>
            </a:extLst>
          </p:cNvPr>
          <p:cNvSpPr>
            <a:spLocks noGrp="1"/>
          </p:cNvSpPr>
          <p:nvPr>
            <p:ph type="title"/>
          </p:nvPr>
        </p:nvSpPr>
        <p:spPr/>
        <p:txBody>
          <a:bodyPr/>
          <a:lstStyle/>
          <a:p>
            <a:r>
              <a:rPr lang="en-US" dirty="0"/>
              <a:t>Introduction to Microsoft Learn</a:t>
            </a:r>
          </a:p>
        </p:txBody>
      </p:sp>
      <p:sp>
        <p:nvSpPr>
          <p:cNvPr id="3" name="Content Placeholder 2">
            <a:extLst>
              <a:ext uri="{FF2B5EF4-FFF2-40B4-BE49-F238E27FC236}">
                <a16:creationId xmlns:a16="http://schemas.microsoft.com/office/drawing/2014/main" id="{470DFBFF-C1BA-6645-0748-D055BFED386E}"/>
              </a:ext>
            </a:extLst>
          </p:cNvPr>
          <p:cNvSpPr>
            <a:spLocks noGrp="1"/>
          </p:cNvSpPr>
          <p:nvPr>
            <p:ph idx="1"/>
          </p:nvPr>
        </p:nvSpPr>
        <p:spPr/>
        <p:txBody>
          <a:bodyPr>
            <a:normAutofit fontScale="92500"/>
          </a:bodyPr>
          <a:lstStyle/>
          <a:p>
            <a:r>
              <a:rPr lang="en-US" dirty="0"/>
              <a:t>Documentation – </a:t>
            </a:r>
            <a:r>
              <a:rPr lang="en-US" dirty="0">
                <a:hlinkClick r:id="rId3"/>
              </a:rPr>
              <a:t>https://learn.microsoft.com/docs</a:t>
            </a:r>
            <a:r>
              <a:rPr lang="en-US" dirty="0"/>
              <a:t> </a:t>
            </a:r>
          </a:p>
          <a:p>
            <a:r>
              <a:rPr lang="en-US" dirty="0"/>
              <a:t>Training – </a:t>
            </a:r>
            <a:r>
              <a:rPr lang="en-US" dirty="0">
                <a:hlinkClick r:id="rId4"/>
              </a:rPr>
              <a:t>https://learn.microsoft.com/training</a:t>
            </a:r>
            <a:r>
              <a:rPr lang="en-US" dirty="0"/>
              <a:t> </a:t>
            </a:r>
          </a:p>
          <a:p>
            <a:r>
              <a:rPr lang="en-US" dirty="0"/>
              <a:t>Q&amp;A – </a:t>
            </a:r>
            <a:r>
              <a:rPr lang="en-US" dirty="0">
                <a:hlinkClick r:id="rId5"/>
              </a:rPr>
              <a:t>https://learn.microsoft.com/answers</a:t>
            </a:r>
            <a:endParaRPr lang="en-US" dirty="0"/>
          </a:p>
          <a:p>
            <a:r>
              <a:rPr lang="en-US" dirty="0"/>
              <a:t>Credentials, Code samples, Assessments, Shows </a:t>
            </a:r>
          </a:p>
        </p:txBody>
      </p:sp>
    </p:spTree>
    <p:extLst>
      <p:ext uri="{BB962C8B-B14F-4D97-AF65-F5344CB8AC3E}">
        <p14:creationId xmlns:p14="http://schemas.microsoft.com/office/powerpoint/2010/main" val="749902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C7C59-B93B-4662-B635-EBA804A8958F}"/>
              </a:ext>
            </a:extLst>
          </p:cNvPr>
          <p:cNvSpPr>
            <a:spLocks noGrp="1"/>
          </p:cNvSpPr>
          <p:nvPr>
            <p:ph type="title"/>
          </p:nvPr>
        </p:nvSpPr>
        <p:spPr/>
        <p:txBody>
          <a:bodyPr/>
          <a:lstStyle/>
          <a:p>
            <a:r>
              <a:rPr lang="en-US" dirty="0"/>
              <a:t>Content Development Teams</a:t>
            </a:r>
          </a:p>
        </p:txBody>
      </p:sp>
      <p:sp>
        <p:nvSpPr>
          <p:cNvPr id="3" name="Content Placeholder 2">
            <a:extLst>
              <a:ext uri="{FF2B5EF4-FFF2-40B4-BE49-F238E27FC236}">
                <a16:creationId xmlns:a16="http://schemas.microsoft.com/office/drawing/2014/main" id="{0D262802-E923-4015-3AC1-323C7235F753}"/>
              </a:ext>
            </a:extLst>
          </p:cNvPr>
          <p:cNvSpPr>
            <a:spLocks noGrp="1"/>
          </p:cNvSpPr>
          <p:nvPr>
            <p:ph idx="1"/>
          </p:nvPr>
        </p:nvSpPr>
        <p:spPr/>
        <p:txBody>
          <a:bodyPr>
            <a:normAutofit fontScale="92500" lnSpcReduction="10000"/>
          </a:bodyPr>
          <a:lstStyle/>
          <a:p>
            <a:r>
              <a:rPr lang="en-US" dirty="0"/>
              <a:t>Create documentation &amp; training modules</a:t>
            </a:r>
          </a:p>
          <a:p>
            <a:pPr lvl="1"/>
            <a:r>
              <a:rPr lang="en-US" dirty="0"/>
              <a:t>Introductory to expert level guidance and reference docs</a:t>
            </a:r>
          </a:p>
          <a:p>
            <a:r>
              <a:rPr lang="en-US" dirty="0"/>
              <a:t>Code Samples</a:t>
            </a:r>
          </a:p>
          <a:p>
            <a:r>
              <a:rPr lang="en-US" dirty="0"/>
              <a:t>Community interaction</a:t>
            </a:r>
          </a:p>
          <a:p>
            <a:pPr lvl="1"/>
            <a:r>
              <a:rPr lang="en-US" dirty="0"/>
              <a:t>Bugs, suggestions, feedback</a:t>
            </a:r>
          </a:p>
          <a:p>
            <a:r>
              <a:rPr lang="en-US" dirty="0"/>
              <a:t>Technical background</a:t>
            </a:r>
          </a:p>
        </p:txBody>
      </p:sp>
    </p:spTree>
    <p:extLst>
      <p:ext uri="{BB962C8B-B14F-4D97-AF65-F5344CB8AC3E}">
        <p14:creationId xmlns:p14="http://schemas.microsoft.com/office/powerpoint/2010/main" val="8666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43E403-1F8E-3124-975F-FC2FB8A8C240}"/>
              </a:ext>
            </a:extLst>
          </p:cNvPr>
          <p:cNvSpPr>
            <a:spLocks noGrp="1"/>
          </p:cNvSpPr>
          <p:nvPr>
            <p:ph type="title"/>
          </p:nvPr>
        </p:nvSpPr>
        <p:spPr/>
        <p:txBody>
          <a:bodyPr/>
          <a:lstStyle/>
          <a:p>
            <a:r>
              <a:rPr lang="en-US" dirty="0"/>
              <a:t>Learn Tips &amp; Tricks</a:t>
            </a:r>
          </a:p>
        </p:txBody>
      </p:sp>
      <p:sp>
        <p:nvSpPr>
          <p:cNvPr id="5" name="Text Placeholder 4">
            <a:extLst>
              <a:ext uri="{FF2B5EF4-FFF2-40B4-BE49-F238E27FC236}">
                <a16:creationId xmlns:a16="http://schemas.microsoft.com/office/drawing/2014/main" id="{465E8C55-6697-7736-E9C2-C38380525294}"/>
              </a:ext>
            </a:extLst>
          </p:cNvPr>
          <p:cNvSpPr>
            <a:spLocks noGrp="1"/>
          </p:cNvSpPr>
          <p:nvPr>
            <p:ph type="body" idx="1"/>
          </p:nvPr>
        </p:nvSpPr>
        <p:spPr/>
        <p:txBody>
          <a:bodyPr/>
          <a:lstStyle/>
          <a:p>
            <a:r>
              <a:rPr lang="en-US" dirty="0"/>
              <a:t>Get to know the Microsoft Learn site</a:t>
            </a:r>
          </a:p>
        </p:txBody>
      </p:sp>
    </p:spTree>
    <p:extLst>
      <p:ext uri="{BB962C8B-B14F-4D97-AF65-F5344CB8AC3E}">
        <p14:creationId xmlns:p14="http://schemas.microsoft.com/office/powerpoint/2010/main" val="432345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684E22E-87B5-7F6B-24D3-5B2FF006170C}"/>
              </a:ext>
            </a:extLst>
          </p:cNvPr>
          <p:cNvSpPr>
            <a:spLocks noGrp="1"/>
          </p:cNvSpPr>
          <p:nvPr>
            <p:ph type="title"/>
          </p:nvPr>
        </p:nvSpPr>
        <p:spPr/>
        <p:txBody>
          <a:bodyPr/>
          <a:lstStyle/>
          <a:p>
            <a:r>
              <a:rPr lang="en-US" dirty="0"/>
              <a:t>Demo: Learn Tips &amp; Tricks</a:t>
            </a:r>
          </a:p>
        </p:txBody>
      </p:sp>
      <p:sp>
        <p:nvSpPr>
          <p:cNvPr id="5" name="Content Placeholder 4">
            <a:extLst>
              <a:ext uri="{FF2B5EF4-FFF2-40B4-BE49-F238E27FC236}">
                <a16:creationId xmlns:a16="http://schemas.microsoft.com/office/drawing/2014/main" id="{634CA101-D71A-003E-3165-04886423A148}"/>
              </a:ext>
            </a:extLst>
          </p:cNvPr>
          <p:cNvSpPr>
            <a:spLocks noGrp="1"/>
          </p:cNvSpPr>
          <p:nvPr>
            <p:ph idx="1"/>
          </p:nvPr>
        </p:nvSpPr>
        <p:spPr/>
        <p:txBody>
          <a:bodyPr>
            <a:normAutofit lnSpcReduction="10000"/>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1282981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8FDC1-D0BA-CDA6-7409-7D2EA09C5BA5}"/>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3DE96C4A-A137-1830-ACC5-A79344FE85F6}"/>
              </a:ext>
            </a:extLst>
          </p:cNvPr>
          <p:cNvSpPr>
            <a:spLocks noGrp="1"/>
          </p:cNvSpPr>
          <p:nvPr>
            <p:ph type="body" idx="1"/>
          </p:nvPr>
        </p:nvSpPr>
        <p:spPr/>
        <p:txBody>
          <a:bodyPr/>
          <a:lstStyle/>
          <a:p>
            <a:r>
              <a:rPr lang="en-US" dirty="0"/>
              <a:t>Issues, Pull Requests, and Feedback</a:t>
            </a:r>
          </a:p>
        </p:txBody>
      </p:sp>
    </p:spTree>
    <p:extLst>
      <p:ext uri="{BB962C8B-B14F-4D97-AF65-F5344CB8AC3E}">
        <p14:creationId xmlns:p14="http://schemas.microsoft.com/office/powerpoint/2010/main" val="228698382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5396</Words>
  <Application>Microsoft Office PowerPoint</Application>
  <PresentationFormat>On-screen Show (16:9)</PresentationFormat>
  <Paragraphs>367</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Aptos</vt:lpstr>
      <vt:lpstr>Aptos Display</vt:lpstr>
      <vt:lpstr>Arial</vt:lpstr>
      <vt:lpstr>Calibri</vt:lpstr>
      <vt:lpstr>Segoe UI</vt:lpstr>
      <vt:lpstr>Symbol</vt:lpstr>
      <vt:lpstr>Times New Roman</vt:lpstr>
      <vt:lpstr>Custom Design</vt:lpstr>
      <vt:lpstr>Visual Studio Live! Austin 2018</vt:lpstr>
      <vt:lpstr>PowerPoint Presentation</vt:lpstr>
      <vt:lpstr>Session Survey</vt:lpstr>
      <vt:lpstr>About me</vt:lpstr>
      <vt:lpstr>Agenda</vt:lpstr>
      <vt:lpstr>Introduction to Microsoft Learn</vt:lpstr>
      <vt:lpstr>Content Development Teams</vt:lpstr>
      <vt:lpstr>Learn Tips &amp; Tricks</vt:lpstr>
      <vt:lpstr>Demo: Learn Tips &amp; Tricks</vt:lpstr>
      <vt:lpstr>How to Contribute</vt:lpstr>
      <vt:lpstr>Anyone Can Contribute</vt:lpstr>
      <vt:lpstr>What Belongs in Learn Issues &amp; PRs</vt:lpstr>
      <vt:lpstr>Contribute with Issues</vt:lpstr>
      <vt:lpstr>Demo: Create a PR</vt:lpstr>
      <vt:lpstr>Contributions: Wrap up</vt:lpstr>
      <vt:lpstr>Stop Worrying &amp; Love the Pull Request</vt:lpstr>
      <vt:lpstr>Bonus: Our Docs Workflow</vt:lpstr>
      <vt:lpstr>Learn Behind the Scenes</vt:lpstr>
      <vt:lpstr>Learn Resources for Git &amp; GitHub</vt:lpstr>
      <vt:lpstr>VS Code Extensions for Authoring</vt:lpstr>
      <vt:lpstr>Demo: How We Work</vt:lpstr>
      <vt:lpstr>Additional Resources + Q&amp;A</vt:lpstr>
      <vt:lpstr>Link Roundup</vt:lpstr>
      <vt:lpstr>Thank you! 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2015-02-16T21:29:58Z</dcterms:created>
  <dcterms:modified xsi:type="dcterms:W3CDTF">2024-08-07T16:50:16Z</dcterms:modified>
</cp:coreProperties>
</file>