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 id="2147483760" r:id="rId2"/>
    <p:sldMasterId id="2147483864" r:id="rId3"/>
  </p:sldMasterIdLst>
  <p:notesMasterIdLst>
    <p:notesMasterId r:id="rId18"/>
  </p:notesMasterIdLst>
  <p:handoutMasterIdLst>
    <p:handoutMasterId r:id="rId19"/>
  </p:handoutMasterIdLst>
  <p:sldIdLst>
    <p:sldId id="258" r:id="rId4"/>
    <p:sldId id="264" r:id="rId5"/>
    <p:sldId id="265" r:id="rId6"/>
    <p:sldId id="266" r:id="rId7"/>
    <p:sldId id="267" r:id="rId8"/>
    <p:sldId id="268" r:id="rId9"/>
    <p:sldId id="269" r:id="rId10"/>
    <p:sldId id="270" r:id="rId11"/>
    <p:sldId id="271" r:id="rId12"/>
    <p:sldId id="272" r:id="rId13"/>
    <p:sldId id="273" r:id="rId14"/>
    <p:sldId id="274" r:id="rId15"/>
    <p:sldId id="276" r:id="rId16"/>
    <p:sldId id="275"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99FF66"/>
    <a:srgbClr val="3DC4D8"/>
    <a:srgbClr val="FDEE17"/>
    <a:srgbClr val="3BDBC2"/>
    <a:srgbClr val="2B928C"/>
    <a:srgbClr val="F77462"/>
    <a:srgbClr val="E4DD9C"/>
    <a:srgbClr val="A2D39C"/>
    <a:srgbClr val="EAF0AC"/>
    <a:srgbClr val="617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66" autoAdjust="0"/>
    <p:restoredTop sz="78853" autoAdjust="0"/>
  </p:normalViewPr>
  <p:slideViewPr>
    <p:cSldViewPr>
      <p:cViewPr varScale="1">
        <p:scale>
          <a:sx n="94" d="100"/>
          <a:sy n="94" d="100"/>
        </p:scale>
        <p:origin x="1340" y="284"/>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2478"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hyperlink" Target="https://github.com/microsoft/WindowsAppSDK/blob/main/docs/roadmap.md"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github.com/microsoft/WindowsAppSDK/blob/main/docs/roadmap.md"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D92AB2-8D27-4098-9F80-3154CDEB48A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FE01E15-59D0-4B51-A3C7-5779E0B90C4B}">
      <dgm:prSet/>
      <dgm:spPr/>
      <dgm:t>
        <a:bodyPr/>
        <a:lstStyle/>
        <a:p>
          <a:r>
            <a:rPr lang="en-US" dirty="0"/>
            <a:t>Latest releases: Windows App SDK 1.7 &amp; 1.8</a:t>
          </a:r>
        </a:p>
      </dgm:t>
    </dgm:pt>
    <dgm:pt modelId="{5F2A9A2B-5E29-40AD-B48C-8D0002529FBE}" type="parTrans" cxnId="{065429F4-631B-4545-BE3E-74A0A1A64C8A}">
      <dgm:prSet/>
      <dgm:spPr/>
      <dgm:t>
        <a:bodyPr/>
        <a:lstStyle/>
        <a:p>
          <a:endParaRPr lang="en-US"/>
        </a:p>
      </dgm:t>
    </dgm:pt>
    <dgm:pt modelId="{EE5BB821-34A7-4CC2-8543-FE98CF89C942}" type="sibTrans" cxnId="{065429F4-631B-4545-BE3E-74A0A1A64C8A}">
      <dgm:prSet/>
      <dgm:spPr/>
      <dgm:t>
        <a:bodyPr/>
        <a:lstStyle/>
        <a:p>
          <a:endParaRPr lang="en-US"/>
        </a:p>
      </dgm:t>
    </dgm:pt>
    <dgm:pt modelId="{159EFE08-6AB2-44AC-B060-E071E3D24786}">
      <dgm:prSet/>
      <dgm:spPr/>
      <dgm:t>
        <a:bodyPr/>
        <a:lstStyle/>
        <a:p>
          <a:r>
            <a:rPr lang="en-US"/>
            <a:t>OAuth2Manager, BackgroundTaskManager, CameraCaptureUI, TitleBar improvements in 1.7</a:t>
          </a:r>
        </a:p>
      </dgm:t>
    </dgm:pt>
    <dgm:pt modelId="{BA3B12B9-C5B4-491D-8306-FC9A311FE3A0}" type="parTrans" cxnId="{AA1904DD-6E96-46B6-AFFD-6E0B712A1623}">
      <dgm:prSet/>
      <dgm:spPr/>
      <dgm:t>
        <a:bodyPr/>
        <a:lstStyle/>
        <a:p>
          <a:endParaRPr lang="en-US"/>
        </a:p>
      </dgm:t>
    </dgm:pt>
    <dgm:pt modelId="{1A789B5D-8850-440C-9A6B-9634524CF9BF}" type="sibTrans" cxnId="{AA1904DD-6E96-46B6-AFFD-6E0B712A1623}">
      <dgm:prSet/>
      <dgm:spPr/>
      <dgm:t>
        <a:bodyPr/>
        <a:lstStyle/>
        <a:p>
          <a:endParaRPr lang="en-US"/>
        </a:p>
      </dgm:t>
    </dgm:pt>
    <dgm:pt modelId="{DC29D14D-637B-4DAC-A547-0AB1EC5C8AE3}">
      <dgm:prSet/>
      <dgm:spPr/>
      <dgm:t>
        <a:bodyPr/>
        <a:lstStyle/>
        <a:p>
          <a:r>
            <a:rPr lang="en-US"/>
            <a:t>New File and Folder pickers in 1.8</a:t>
          </a:r>
        </a:p>
      </dgm:t>
    </dgm:pt>
    <dgm:pt modelId="{D7B2D391-178E-4F29-843C-DD144F30FDA6}" type="parTrans" cxnId="{489B5127-592A-42FB-A040-BB088260CA4B}">
      <dgm:prSet/>
      <dgm:spPr/>
      <dgm:t>
        <a:bodyPr/>
        <a:lstStyle/>
        <a:p>
          <a:endParaRPr lang="en-US"/>
        </a:p>
      </dgm:t>
    </dgm:pt>
    <dgm:pt modelId="{A4AA23A0-00E8-4BEF-BC4D-EBF6DB9E1EB3}" type="sibTrans" cxnId="{489B5127-592A-42FB-A040-BB088260CA4B}">
      <dgm:prSet/>
      <dgm:spPr/>
      <dgm:t>
        <a:bodyPr/>
        <a:lstStyle/>
        <a:p>
          <a:endParaRPr lang="en-US"/>
        </a:p>
      </dgm:t>
    </dgm:pt>
    <dgm:pt modelId="{586C4DC3-16E4-4DA1-A056-102536FC770E}">
      <dgm:prSet/>
      <dgm:spPr/>
      <dgm:t>
        <a:bodyPr/>
        <a:lstStyle/>
        <a:p>
          <a:r>
            <a:rPr lang="en-US"/>
            <a:t>Windows AI APIs in 1.7 &amp; 1.8</a:t>
          </a:r>
        </a:p>
      </dgm:t>
    </dgm:pt>
    <dgm:pt modelId="{114AC9BD-C5E4-4366-AE72-175412EF6983}" type="parTrans" cxnId="{EDB5581A-3C8E-43E3-AA95-13CFDABC6BF8}">
      <dgm:prSet/>
      <dgm:spPr/>
      <dgm:t>
        <a:bodyPr/>
        <a:lstStyle/>
        <a:p>
          <a:endParaRPr lang="en-US"/>
        </a:p>
      </dgm:t>
    </dgm:pt>
    <dgm:pt modelId="{A76BF1AD-D8C4-4A76-8A5E-EB263C8C3D41}" type="sibTrans" cxnId="{EDB5581A-3C8E-43E3-AA95-13CFDABC6BF8}">
      <dgm:prSet/>
      <dgm:spPr/>
      <dgm:t>
        <a:bodyPr/>
        <a:lstStyle/>
        <a:p>
          <a:endParaRPr lang="en-US"/>
        </a:p>
      </dgm:t>
    </dgm:pt>
    <dgm:pt modelId="{F076C0D5-95A3-4FA5-AC9E-E116FDA1F903}">
      <dgm:prSet/>
      <dgm:spPr/>
      <dgm:t>
        <a:bodyPr/>
        <a:lstStyle/>
        <a:p>
          <a:r>
            <a:rPr lang="en-US"/>
            <a:t>Continued work on XAML Designer in 1.7 &amp; 1.8</a:t>
          </a:r>
        </a:p>
      </dgm:t>
    </dgm:pt>
    <dgm:pt modelId="{DD38E37D-0B6F-4B78-A70A-01A01FD4D64E}" type="parTrans" cxnId="{E442C6D6-0F90-42C0-8F4D-553610D314D1}">
      <dgm:prSet/>
      <dgm:spPr/>
      <dgm:t>
        <a:bodyPr/>
        <a:lstStyle/>
        <a:p>
          <a:endParaRPr lang="en-US"/>
        </a:p>
      </dgm:t>
    </dgm:pt>
    <dgm:pt modelId="{4C89F681-7DE0-4A1B-83DF-4A0842FB8EC2}" type="sibTrans" cxnId="{E442C6D6-0F90-42C0-8F4D-553610D314D1}">
      <dgm:prSet/>
      <dgm:spPr/>
      <dgm:t>
        <a:bodyPr/>
        <a:lstStyle/>
        <a:p>
          <a:endParaRPr lang="en-US"/>
        </a:p>
      </dgm:t>
    </dgm:pt>
    <dgm:pt modelId="{5790A951-28D0-47FB-80E3-718291484CE3}">
      <dgm:prSet/>
      <dgm:spPr/>
      <dgm:t>
        <a:bodyPr/>
        <a:lstStyle/>
        <a:p>
          <a:r>
            <a:rPr lang="en-US"/>
            <a:t>WinUI &amp; Windows App SDK roadmap on </a:t>
          </a:r>
          <a:r>
            <a:rPr lang="en-US">
              <a:hlinkClick xmlns:r="http://schemas.openxmlformats.org/officeDocument/2006/relationships" r:id="rId1"/>
            </a:rPr>
            <a:t>GitHub</a:t>
          </a:r>
          <a:r>
            <a:rPr lang="en-US"/>
            <a:t> </a:t>
          </a:r>
          <a:r>
            <a:rPr lang="en-US">
              <a:sym typeface="Wingdings" panose="05000000000000000000" pitchFamily="2" charset="2"/>
            </a:rPr>
            <a:t></a:t>
          </a:r>
          <a:endParaRPr lang="en-US"/>
        </a:p>
      </dgm:t>
    </dgm:pt>
    <dgm:pt modelId="{77D0FF86-278F-4427-9B62-14846D04F764}" type="parTrans" cxnId="{62A5B3AD-C9C8-480C-BAAE-A9665D1A0773}">
      <dgm:prSet/>
      <dgm:spPr/>
      <dgm:t>
        <a:bodyPr/>
        <a:lstStyle/>
        <a:p>
          <a:endParaRPr lang="en-US"/>
        </a:p>
      </dgm:t>
    </dgm:pt>
    <dgm:pt modelId="{C270D4A9-59A6-4947-91FE-72DA5781960D}" type="sibTrans" cxnId="{62A5B3AD-C9C8-480C-BAAE-A9665D1A0773}">
      <dgm:prSet/>
      <dgm:spPr/>
      <dgm:t>
        <a:bodyPr/>
        <a:lstStyle/>
        <a:p>
          <a:endParaRPr lang="en-US"/>
        </a:p>
      </dgm:t>
    </dgm:pt>
    <dgm:pt modelId="{7ECAF9B6-95AA-41EB-B8D1-AD9DE801952C}" type="pres">
      <dgm:prSet presAssocID="{88D92AB2-8D27-4098-9F80-3154CDEB48AA}" presName="linear" presStyleCnt="0">
        <dgm:presLayoutVars>
          <dgm:animLvl val="lvl"/>
          <dgm:resizeHandles val="exact"/>
        </dgm:presLayoutVars>
      </dgm:prSet>
      <dgm:spPr/>
    </dgm:pt>
    <dgm:pt modelId="{7AB5383D-6F16-4958-A24A-E5215167F5D4}" type="pres">
      <dgm:prSet presAssocID="{EFE01E15-59D0-4B51-A3C7-5779E0B90C4B}" presName="parentText" presStyleLbl="node1" presStyleIdx="0" presStyleCnt="2">
        <dgm:presLayoutVars>
          <dgm:chMax val="0"/>
          <dgm:bulletEnabled val="1"/>
        </dgm:presLayoutVars>
      </dgm:prSet>
      <dgm:spPr/>
    </dgm:pt>
    <dgm:pt modelId="{3FEA6ADE-07E1-45C1-A541-29157143B5D6}" type="pres">
      <dgm:prSet presAssocID="{EFE01E15-59D0-4B51-A3C7-5779E0B90C4B}" presName="childText" presStyleLbl="revTx" presStyleIdx="0" presStyleCnt="1">
        <dgm:presLayoutVars>
          <dgm:bulletEnabled val="1"/>
        </dgm:presLayoutVars>
      </dgm:prSet>
      <dgm:spPr/>
    </dgm:pt>
    <dgm:pt modelId="{2C15F9FA-0ED5-4D82-A36B-1BD51F1249A4}" type="pres">
      <dgm:prSet presAssocID="{5790A951-28D0-47FB-80E3-718291484CE3}" presName="parentText" presStyleLbl="node1" presStyleIdx="1" presStyleCnt="2">
        <dgm:presLayoutVars>
          <dgm:chMax val="0"/>
          <dgm:bulletEnabled val="1"/>
        </dgm:presLayoutVars>
      </dgm:prSet>
      <dgm:spPr/>
    </dgm:pt>
  </dgm:ptLst>
  <dgm:cxnLst>
    <dgm:cxn modelId="{95D36507-C272-4DBF-A914-50BB91B760F1}" type="presOf" srcId="{88D92AB2-8D27-4098-9F80-3154CDEB48AA}" destId="{7ECAF9B6-95AA-41EB-B8D1-AD9DE801952C}" srcOrd="0" destOrd="0" presId="urn:microsoft.com/office/officeart/2005/8/layout/vList2"/>
    <dgm:cxn modelId="{EDB5581A-3C8E-43E3-AA95-13CFDABC6BF8}" srcId="{EFE01E15-59D0-4B51-A3C7-5779E0B90C4B}" destId="{586C4DC3-16E4-4DA1-A056-102536FC770E}" srcOrd="2" destOrd="0" parTransId="{114AC9BD-C5E4-4366-AE72-175412EF6983}" sibTransId="{A76BF1AD-D8C4-4A76-8A5E-EB263C8C3D41}"/>
    <dgm:cxn modelId="{7FF3E226-60D8-4572-9D43-22B0D2905F4F}" type="presOf" srcId="{586C4DC3-16E4-4DA1-A056-102536FC770E}" destId="{3FEA6ADE-07E1-45C1-A541-29157143B5D6}" srcOrd="0" destOrd="2" presId="urn:microsoft.com/office/officeart/2005/8/layout/vList2"/>
    <dgm:cxn modelId="{489B5127-592A-42FB-A040-BB088260CA4B}" srcId="{EFE01E15-59D0-4B51-A3C7-5779E0B90C4B}" destId="{DC29D14D-637B-4DAC-A547-0AB1EC5C8AE3}" srcOrd="1" destOrd="0" parTransId="{D7B2D391-178E-4F29-843C-DD144F30FDA6}" sibTransId="{A4AA23A0-00E8-4BEF-BC4D-EBF6DB9E1EB3}"/>
    <dgm:cxn modelId="{26C7BD62-18DD-4089-928C-147E60A0BF33}" type="presOf" srcId="{EFE01E15-59D0-4B51-A3C7-5779E0B90C4B}" destId="{7AB5383D-6F16-4958-A24A-E5215167F5D4}" srcOrd="0" destOrd="0" presId="urn:microsoft.com/office/officeart/2005/8/layout/vList2"/>
    <dgm:cxn modelId="{2BB2566C-4347-43F2-B197-EE74E5D5E154}" type="presOf" srcId="{159EFE08-6AB2-44AC-B060-E071E3D24786}" destId="{3FEA6ADE-07E1-45C1-A541-29157143B5D6}" srcOrd="0" destOrd="0" presId="urn:microsoft.com/office/officeart/2005/8/layout/vList2"/>
    <dgm:cxn modelId="{9269BD4E-B390-476C-AD92-116D36B893C2}" type="presOf" srcId="{DC29D14D-637B-4DAC-A547-0AB1EC5C8AE3}" destId="{3FEA6ADE-07E1-45C1-A541-29157143B5D6}" srcOrd="0" destOrd="1" presId="urn:microsoft.com/office/officeart/2005/8/layout/vList2"/>
    <dgm:cxn modelId="{5C910EAD-A488-4860-B67B-AD528A0AD4A8}" type="presOf" srcId="{5790A951-28D0-47FB-80E3-718291484CE3}" destId="{2C15F9FA-0ED5-4D82-A36B-1BD51F1249A4}" srcOrd="0" destOrd="0" presId="urn:microsoft.com/office/officeart/2005/8/layout/vList2"/>
    <dgm:cxn modelId="{62A5B3AD-C9C8-480C-BAAE-A9665D1A0773}" srcId="{88D92AB2-8D27-4098-9F80-3154CDEB48AA}" destId="{5790A951-28D0-47FB-80E3-718291484CE3}" srcOrd="1" destOrd="0" parTransId="{77D0FF86-278F-4427-9B62-14846D04F764}" sibTransId="{C270D4A9-59A6-4947-91FE-72DA5781960D}"/>
    <dgm:cxn modelId="{E442C6D6-0F90-42C0-8F4D-553610D314D1}" srcId="{EFE01E15-59D0-4B51-A3C7-5779E0B90C4B}" destId="{F076C0D5-95A3-4FA5-AC9E-E116FDA1F903}" srcOrd="3" destOrd="0" parTransId="{DD38E37D-0B6F-4B78-A70A-01A01FD4D64E}" sibTransId="{4C89F681-7DE0-4A1B-83DF-4A0842FB8EC2}"/>
    <dgm:cxn modelId="{74A847DC-3B01-408A-9B17-60B02913111C}" type="presOf" srcId="{F076C0D5-95A3-4FA5-AC9E-E116FDA1F903}" destId="{3FEA6ADE-07E1-45C1-A541-29157143B5D6}" srcOrd="0" destOrd="3" presId="urn:microsoft.com/office/officeart/2005/8/layout/vList2"/>
    <dgm:cxn modelId="{AA1904DD-6E96-46B6-AFFD-6E0B712A1623}" srcId="{EFE01E15-59D0-4B51-A3C7-5779E0B90C4B}" destId="{159EFE08-6AB2-44AC-B060-E071E3D24786}" srcOrd="0" destOrd="0" parTransId="{BA3B12B9-C5B4-491D-8306-FC9A311FE3A0}" sibTransId="{1A789B5D-8850-440C-9A6B-9634524CF9BF}"/>
    <dgm:cxn modelId="{065429F4-631B-4545-BE3E-74A0A1A64C8A}" srcId="{88D92AB2-8D27-4098-9F80-3154CDEB48AA}" destId="{EFE01E15-59D0-4B51-A3C7-5779E0B90C4B}" srcOrd="0" destOrd="0" parTransId="{5F2A9A2B-5E29-40AD-B48C-8D0002529FBE}" sibTransId="{EE5BB821-34A7-4CC2-8543-FE98CF89C942}"/>
    <dgm:cxn modelId="{7C2CC552-EEFA-438C-B8BE-65A032D8D8E2}" type="presParOf" srcId="{7ECAF9B6-95AA-41EB-B8D1-AD9DE801952C}" destId="{7AB5383D-6F16-4958-A24A-E5215167F5D4}" srcOrd="0" destOrd="0" presId="urn:microsoft.com/office/officeart/2005/8/layout/vList2"/>
    <dgm:cxn modelId="{36D21257-2318-4A32-827C-786424244614}" type="presParOf" srcId="{7ECAF9B6-95AA-41EB-B8D1-AD9DE801952C}" destId="{3FEA6ADE-07E1-45C1-A541-29157143B5D6}" srcOrd="1" destOrd="0" presId="urn:microsoft.com/office/officeart/2005/8/layout/vList2"/>
    <dgm:cxn modelId="{B5CDCF4D-A918-4B19-918C-5F7DC31567AA}" type="presParOf" srcId="{7ECAF9B6-95AA-41EB-B8D1-AD9DE801952C}" destId="{2C15F9FA-0ED5-4D82-A36B-1BD51F1249A4}"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B5383D-6F16-4958-A24A-E5215167F5D4}">
      <dsp:nvSpPr>
        <dsp:cNvPr id="0" name=""/>
        <dsp:cNvSpPr/>
      </dsp:nvSpPr>
      <dsp:spPr>
        <a:xfrm>
          <a:off x="0" y="54219"/>
          <a:ext cx="8065008"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Latest releases: Windows App SDK 1.7 &amp; 1.8</a:t>
          </a:r>
        </a:p>
      </dsp:txBody>
      <dsp:txXfrm>
        <a:off x="28100" y="82319"/>
        <a:ext cx="8008808" cy="519439"/>
      </dsp:txXfrm>
    </dsp:sp>
    <dsp:sp modelId="{3FEA6ADE-07E1-45C1-A541-29157143B5D6}">
      <dsp:nvSpPr>
        <dsp:cNvPr id="0" name=""/>
        <dsp:cNvSpPr/>
      </dsp:nvSpPr>
      <dsp:spPr>
        <a:xfrm>
          <a:off x="0" y="629859"/>
          <a:ext cx="8065008" cy="1564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6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OAuth2Manager, BackgroundTaskManager, CameraCaptureUI, TitleBar improvements in 1.7</a:t>
          </a:r>
        </a:p>
        <a:p>
          <a:pPr marL="171450" lvl="1" indent="-171450" algn="l" defTabSz="844550">
            <a:lnSpc>
              <a:spcPct val="90000"/>
            </a:lnSpc>
            <a:spcBef>
              <a:spcPct val="0"/>
            </a:spcBef>
            <a:spcAft>
              <a:spcPct val="20000"/>
            </a:spcAft>
            <a:buChar char="•"/>
          </a:pPr>
          <a:r>
            <a:rPr lang="en-US" sz="1900" kern="1200"/>
            <a:t>New File and Folder pickers in 1.8</a:t>
          </a:r>
        </a:p>
        <a:p>
          <a:pPr marL="171450" lvl="1" indent="-171450" algn="l" defTabSz="844550">
            <a:lnSpc>
              <a:spcPct val="90000"/>
            </a:lnSpc>
            <a:spcBef>
              <a:spcPct val="0"/>
            </a:spcBef>
            <a:spcAft>
              <a:spcPct val="20000"/>
            </a:spcAft>
            <a:buChar char="•"/>
          </a:pPr>
          <a:r>
            <a:rPr lang="en-US" sz="1900" kern="1200"/>
            <a:t>Windows AI APIs in 1.7 &amp; 1.8</a:t>
          </a:r>
        </a:p>
        <a:p>
          <a:pPr marL="171450" lvl="1" indent="-171450" algn="l" defTabSz="844550">
            <a:lnSpc>
              <a:spcPct val="90000"/>
            </a:lnSpc>
            <a:spcBef>
              <a:spcPct val="0"/>
            </a:spcBef>
            <a:spcAft>
              <a:spcPct val="20000"/>
            </a:spcAft>
            <a:buChar char="•"/>
          </a:pPr>
          <a:r>
            <a:rPr lang="en-US" sz="1900" kern="1200"/>
            <a:t>Continued work on XAML Designer in 1.7 &amp; 1.8</a:t>
          </a:r>
        </a:p>
      </dsp:txBody>
      <dsp:txXfrm>
        <a:off x="0" y="629859"/>
        <a:ext cx="8065008" cy="1564920"/>
      </dsp:txXfrm>
    </dsp:sp>
    <dsp:sp modelId="{2C15F9FA-0ED5-4D82-A36B-1BD51F1249A4}">
      <dsp:nvSpPr>
        <dsp:cNvPr id="0" name=""/>
        <dsp:cNvSpPr/>
      </dsp:nvSpPr>
      <dsp:spPr>
        <a:xfrm>
          <a:off x="0" y="2194779"/>
          <a:ext cx="8065008"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WinUI &amp; Windows App SDK roadmap on </a:t>
          </a:r>
          <a:r>
            <a:rPr lang="en-US" sz="2400" kern="1200">
              <a:hlinkClick xmlns:r="http://schemas.openxmlformats.org/officeDocument/2006/relationships" r:id="rId1"/>
            </a:rPr>
            <a:t>GitHub</a:t>
          </a:r>
          <a:r>
            <a:rPr lang="en-US" sz="2400" kern="1200"/>
            <a:t> </a:t>
          </a:r>
          <a:r>
            <a:rPr lang="en-US" sz="2400" kern="1200">
              <a:sym typeface="Wingdings" panose="05000000000000000000" pitchFamily="2" charset="2"/>
            </a:rPr>
            <a:t></a:t>
          </a:r>
          <a:endParaRPr lang="en-US" sz="2400" kern="1200"/>
        </a:p>
      </dsp:txBody>
      <dsp:txXfrm>
        <a:off x="28100" y="2222879"/>
        <a:ext cx="8008808" cy="5194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a:latin typeface="Arial" pitchFamily="34" charset="0"/>
                <a:cs typeface="Arial" pitchFamily="34" charset="0"/>
              </a:rPr>
              <a:t>Visual Studio Live! @ Microsoft HQ 2025</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lvl1pPr>
          </a:lstStyle>
          <a:p>
            <a:r>
              <a:rPr lang="en-US" dirty="0"/>
              <a:t>Visual Studio Live! Las Vegas 2023</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folks! Welcome to TechBash </a:t>
            </a:r>
            <a:r>
              <a:rPr lang="en-US"/>
              <a:t>2025 and my </a:t>
            </a:r>
            <a:r>
              <a:rPr lang="en-US" dirty="0"/>
              <a:t>session on getting started with WinUI and Windows App SDK. Let’s get right into it!</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E326DE0-BACA-4EA0-B73F-CC7DC1D7F4A1}" type="slidenum">
              <a:rPr lang="en-US" smtClean="0"/>
              <a:pPr/>
              <a:t>1</a:t>
            </a:fld>
            <a:endParaRPr lang="en-US"/>
          </a:p>
        </p:txBody>
      </p:sp>
    </p:spTree>
    <p:extLst>
      <p:ext uri="{BB962C8B-B14F-4D97-AF65-F5344CB8AC3E}">
        <p14:creationId xmlns:p14="http://schemas.microsoft.com/office/powerpoint/2010/main" val="192739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a quick look at an Uno Platform version of the My Media Collection app that we looked at in some previous demos. We can try running this in Windows and Android, and if there’s time, we’ll give the </a:t>
            </a:r>
            <a:r>
              <a:rPr lang="en-US" dirty="0" err="1"/>
              <a:t>WebAssembly</a:t>
            </a:r>
            <a:r>
              <a:rPr lang="en-US" dirty="0"/>
              <a:t> project a try.</a:t>
            </a:r>
          </a:p>
          <a:p>
            <a:endParaRPr lang="en-US" dirty="0"/>
          </a:p>
          <a:p>
            <a:r>
              <a:rPr lang="en-US" dirty="0"/>
              <a:t>Chapter 13 has Uno Platform project</a:t>
            </a:r>
          </a:p>
        </p:txBody>
      </p:sp>
    </p:spTree>
    <p:extLst>
      <p:ext uri="{BB962C8B-B14F-4D97-AF65-F5344CB8AC3E}">
        <p14:creationId xmlns:p14="http://schemas.microsoft.com/office/powerpoint/2010/main" val="1032255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check out the WinUI 3 and Windows App SDK roadmaps on GitHub, but these are some of the items currently slated for the next version.</a:t>
            </a:r>
          </a:p>
        </p:txBody>
      </p:sp>
    </p:spTree>
    <p:extLst>
      <p:ext uri="{BB962C8B-B14F-4D97-AF65-F5344CB8AC3E}">
        <p14:creationId xmlns:p14="http://schemas.microsoft.com/office/powerpoint/2010/main" val="1263364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AI Foundry offers AI-backed features and APIs that run locally on Windows 11 PCs in the background at all times.</a:t>
            </a:r>
          </a:p>
          <a:p>
            <a:endParaRPr lang="en-US" dirty="0"/>
          </a:p>
          <a:p>
            <a:r>
              <a:rPr lang="en-US" dirty="0"/>
              <a:t>The Windows AI APIs are part of Windows App SDK and can be developed and run on Copilot+ PCs. Some initial APIs were released in 1.7 and more are coming in 1.8.</a:t>
            </a:r>
          </a:p>
          <a:p>
            <a:endParaRPr lang="en-US" dirty="0"/>
          </a:p>
          <a:p>
            <a:r>
              <a:rPr lang="en-US" dirty="0"/>
              <a:t>The Phi Silica model provides a local NPU-based language model for text responses. The APIs include content moderation features to prevent access to different types of sensitive information.</a:t>
            </a:r>
          </a:p>
          <a:p>
            <a:endParaRPr lang="en-US" dirty="0"/>
          </a:p>
          <a:p>
            <a:r>
              <a:rPr lang="en-US" dirty="0"/>
              <a:t>Text recognition APIs use AI to extract text from images and return it as a character stream.</a:t>
            </a:r>
          </a:p>
          <a:p>
            <a:endParaRPr lang="en-US" dirty="0"/>
          </a:p>
          <a:p>
            <a:r>
              <a:rPr lang="en-US" dirty="0"/>
              <a:t>There are several imaging APIs available in preview APIs:</a:t>
            </a:r>
          </a:p>
          <a:p>
            <a:pPr lvl="1"/>
            <a:r>
              <a:rPr lang="en-US" dirty="0"/>
              <a:t>- Super Image Resolution provides image upscaling capabilities</a:t>
            </a:r>
          </a:p>
          <a:p>
            <a:pPr lvl="1"/>
            <a:r>
              <a:rPr lang="en-US" dirty="0"/>
              <a:t>- Image Description can detect the contents of an image and provide a text description</a:t>
            </a:r>
          </a:p>
          <a:p>
            <a:pPr lvl="1"/>
            <a:r>
              <a:rPr lang="en-US" dirty="0"/>
              <a:t>- Image Segmentation detects objects within an image</a:t>
            </a:r>
          </a:p>
          <a:p>
            <a:pPr lvl="1"/>
            <a:r>
              <a:rPr lang="en-US"/>
              <a:t>- Object </a:t>
            </a:r>
            <a:r>
              <a:rPr lang="en-US" dirty="0"/>
              <a:t>Erase can remove objects from images</a:t>
            </a:r>
          </a:p>
        </p:txBody>
      </p:sp>
    </p:spTree>
    <p:extLst>
      <p:ext uri="{BB962C8B-B14F-4D97-AF65-F5344CB8AC3E}">
        <p14:creationId xmlns:p14="http://schemas.microsoft.com/office/powerpoint/2010/main" val="1020812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that’s all I’ve got for today. Thank you! Any questions?</a:t>
            </a:r>
          </a:p>
        </p:txBody>
      </p:sp>
    </p:spTree>
    <p:extLst>
      <p:ext uri="{BB962C8B-B14F-4D97-AF65-F5344CB8AC3E}">
        <p14:creationId xmlns:p14="http://schemas.microsoft.com/office/powerpoint/2010/main" val="735920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background about me…</a:t>
            </a:r>
          </a:p>
          <a:p>
            <a:endParaRPr lang="en-US" dirty="0"/>
          </a:p>
          <a:p>
            <a:r>
              <a:rPr lang="en-US" dirty="0"/>
              <a:t>For those who don’t know me, I’ve been in the software industry since 1995, with most of that time (over 25) years spent as a developer and architect using various Microsoft technologies.</a:t>
            </a:r>
          </a:p>
          <a:p>
            <a:endParaRPr lang="en-US" dirty="0"/>
          </a:p>
          <a:p>
            <a:r>
              <a:rPr lang="en-US" dirty="0"/>
              <a:t>Some of you may also be familiar with my blog, the Morning Dew, where I’ve been posting daily links for .NET developers since 2007.</a:t>
            </a:r>
          </a:p>
          <a:p>
            <a:endParaRPr lang="en-US" dirty="0"/>
          </a:p>
          <a:p>
            <a:r>
              <a:rPr lang="en-US" dirty="0"/>
              <a:t>I also have three books from </a:t>
            </a:r>
            <a:r>
              <a:rPr lang="en-US" dirty="0" err="1"/>
              <a:t>Packt</a:t>
            </a:r>
            <a:r>
              <a:rPr lang="en-US" dirty="0"/>
              <a:t> Publishing. You can check those out on </a:t>
            </a:r>
            <a:r>
              <a:rPr lang="en-US" dirty="0" err="1"/>
              <a:t>Packt’s</a:t>
            </a:r>
            <a:r>
              <a:rPr lang="en-US" dirty="0"/>
              <a:t> website or on Amazon. Just search for my name.</a:t>
            </a:r>
          </a:p>
          <a:p>
            <a:endParaRPr lang="en-US" dirty="0"/>
          </a:p>
          <a:p>
            <a:r>
              <a:rPr lang="en-US" dirty="0"/>
              <a:t>Writing those books led me to pivot my career to technical writing. I joined Microsoft two years ago as a content developer. I write documentation, training modules, and code samples on Microsoft Learn. I work on the Windows developer docs team, helping to maintain the docs for client apps and APIs. I have another talk I give about my work as a content developer and how anyone can contribute to content on Learn through GitHub issues and PRs.</a:t>
            </a:r>
          </a:p>
          <a:p>
            <a:endParaRPr lang="en-US" dirty="0"/>
          </a:p>
          <a:p>
            <a:r>
              <a:rPr lang="en-US" dirty="0"/>
              <a:t>Finally, I’m one of the founding organizers of the TechBash developer conference. We’ve been running the event in the Poconos since 2016.</a:t>
            </a:r>
          </a:p>
        </p:txBody>
      </p:sp>
    </p:spTree>
    <p:extLst>
      <p:ext uri="{BB962C8B-B14F-4D97-AF65-F5344CB8AC3E}">
        <p14:creationId xmlns:p14="http://schemas.microsoft.com/office/powerpoint/2010/main" val="3549606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brief history and some background  on WinUI and the Windows App SDK.</a:t>
            </a:r>
          </a:p>
          <a:p>
            <a:endParaRPr lang="en-US" dirty="0"/>
          </a:p>
          <a:p>
            <a:r>
              <a:rPr lang="en-US" dirty="0"/>
              <a:t>WinUI 3 is a part of the Windows App SDK. It’s probably the main thing that most people associate with Windows App SDK, but the SDK has APIs and capabilities that can be leveraged from WinUI 3 apps and other Windows apps.</a:t>
            </a:r>
          </a:p>
          <a:p>
            <a:endParaRPr lang="en-US" dirty="0"/>
          </a:p>
          <a:p>
            <a:r>
              <a:rPr lang="en-US" dirty="0"/>
              <a:t>WinUI 3 was released in March of 2021 along with version 1.0 of Windows App SDK. It came out about a week after the first edition of my WinUI book was published.</a:t>
            </a:r>
          </a:p>
          <a:p>
            <a:endParaRPr lang="en-US" dirty="0"/>
          </a:p>
          <a:p>
            <a:r>
              <a:rPr lang="en-US" dirty="0"/>
              <a:t>WinUI 3 C# apps run on the .NET runtime. You can create WinUI 3 apps on .NET 8 today. I know some developers who are experimenting with WinUI 3 running on .NET 9 previews.</a:t>
            </a:r>
          </a:p>
          <a:p>
            <a:endParaRPr lang="en-US" dirty="0"/>
          </a:p>
          <a:p>
            <a:r>
              <a:rPr lang="en-US" dirty="0"/>
              <a:t>The most popular project type is a C# app with a XAML UI, but you can also use C++ and XAML. You can technically construct the contents of your UI in your C# code-behind files, but you still need to have a XAML file to host the root page or Window element.</a:t>
            </a:r>
          </a:p>
          <a:p>
            <a:endParaRPr lang="en-US" dirty="0"/>
          </a:p>
          <a:p>
            <a:r>
              <a:rPr lang="en-US" dirty="0"/>
              <a:t>The latest stable release of Windows App SDK is version 1.7, which was released this week.</a:t>
            </a:r>
          </a:p>
          <a:p>
            <a:endParaRPr lang="en-US" dirty="0"/>
          </a:p>
          <a:p>
            <a:r>
              <a:rPr lang="en-US" dirty="0"/>
              <a:t>If you attended my session last month, we compared WinUI 3 to some of the other Windows development frameworks. You can also check out this link to a Microsoft Learn page that compares the options, breaking down the differences between them.</a:t>
            </a:r>
          </a:p>
          <a:p>
            <a:endParaRPr lang="en-US" dirty="0"/>
          </a:p>
          <a:p>
            <a:r>
              <a:rPr lang="en-US" dirty="0"/>
              <a:t>WinUI 3 is released as read-only on open source. That means that while you can’t contribute PRs to the framework, you can use the source for some enhanced debugging. The last WinUI Community Call demonstrated how debugging with the source can help pinpoint problems while debugging.</a:t>
            </a:r>
          </a:p>
        </p:txBody>
      </p:sp>
    </p:spTree>
    <p:extLst>
      <p:ext uri="{BB962C8B-B14F-4D97-AF65-F5344CB8AC3E}">
        <p14:creationId xmlns:p14="http://schemas.microsoft.com/office/powerpoint/2010/main" val="990402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do a couple of quick demos next. One will be starting a new WinUI project in Visual Studio. The second project is taken from Chapter 5 of my book. We’ll examine some of the controls and see how I used the MVVM Toolkit from the .NET Community Toolkit to leverage the MVVM pattern in my code.</a:t>
            </a:r>
          </a:p>
          <a:p>
            <a:endParaRPr lang="en-US" dirty="0"/>
          </a:p>
          <a:p>
            <a:pPr marL="171450" indent="-171450">
              <a:buFontTx/>
              <a:buChar char="-"/>
            </a:pPr>
            <a:r>
              <a:rPr lang="en-US" dirty="0"/>
              <a:t>Create new WinUI 3 in Desktop project.</a:t>
            </a:r>
          </a:p>
          <a:p>
            <a:pPr marL="171450" indent="-171450">
              <a:buFontTx/>
              <a:buChar char="-"/>
            </a:pPr>
            <a:r>
              <a:rPr lang="en-US" dirty="0"/>
              <a:t>Open Chapter 5 to explore controls and MVVM concepts</a:t>
            </a:r>
          </a:p>
        </p:txBody>
      </p:sp>
    </p:spTree>
    <p:extLst>
      <p:ext uri="{BB962C8B-B14F-4D97-AF65-F5344CB8AC3E}">
        <p14:creationId xmlns:p14="http://schemas.microsoft.com/office/powerpoint/2010/main" val="1303229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Windows Community Toolkit, like the .NET Community Toolkit is an open-source project with controls, helpers, animations, behaviors, and lots more.</a:t>
            </a:r>
          </a:p>
          <a:p>
            <a:endParaRPr lang="en-US" dirty="0"/>
          </a:p>
          <a:p>
            <a:r>
              <a:rPr lang="en-US" dirty="0"/>
              <a:t>The source and documentation are both stored in GitHub, and the documentation is surfaced on Microsoft Learn under the .NET docs.</a:t>
            </a:r>
          </a:p>
        </p:txBody>
      </p:sp>
    </p:spTree>
    <p:extLst>
      <p:ext uri="{BB962C8B-B14F-4D97-AF65-F5344CB8AC3E}">
        <p14:creationId xmlns:p14="http://schemas.microsoft.com/office/powerpoint/2010/main" val="3205016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Explore the Windows Community Toolkit Gallery app</a:t>
            </a:r>
          </a:p>
          <a:p>
            <a:pPr marL="171450" indent="-171450">
              <a:buFontTx/>
              <a:buChar char="-"/>
            </a:pPr>
            <a:r>
              <a:rPr lang="en-US" dirty="0"/>
              <a:t>Chapter 9 code has Community Toolkit controls</a:t>
            </a:r>
          </a:p>
        </p:txBody>
      </p:sp>
    </p:spTree>
    <p:extLst>
      <p:ext uri="{BB962C8B-B14F-4D97-AF65-F5344CB8AC3E}">
        <p14:creationId xmlns:p14="http://schemas.microsoft.com/office/powerpoint/2010/main" val="3436580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next demo is taken from Chapter 8 in my book. We’ll see how Windows App SDK app notifications are implemented in a WinUI 3 app.</a:t>
            </a:r>
          </a:p>
        </p:txBody>
      </p:sp>
    </p:spTree>
    <p:extLst>
      <p:ext uri="{BB962C8B-B14F-4D97-AF65-F5344CB8AC3E}">
        <p14:creationId xmlns:p14="http://schemas.microsoft.com/office/powerpoint/2010/main" val="2938055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few options for different types of interop in a WinUI 3 app.</a:t>
            </a:r>
          </a:p>
          <a:p>
            <a:endParaRPr lang="en-US" dirty="0"/>
          </a:p>
          <a:p>
            <a:r>
              <a:rPr lang="en-US" dirty="0"/>
              <a:t>There isn’t a full-featured interop host yet for WinUI 3 like you have to host WPF controls in a WinForms app or vice-versa. There is a new </a:t>
            </a:r>
            <a:r>
              <a:rPr lang="en-US" dirty="0" err="1"/>
              <a:t>ContentIsland</a:t>
            </a:r>
            <a:r>
              <a:rPr lang="en-US" dirty="0"/>
              <a:t> and related controls. They were released in Windows App SDK 1.4 but they’re currently only recommended in C++ WinUI apps. There’s no wrapper to use Islands in WinForms or WPF yet either. You can check out the release notes for more information about their current state.</a:t>
            </a:r>
          </a:p>
          <a:p>
            <a:endParaRPr lang="en-US" dirty="0"/>
          </a:p>
          <a:p>
            <a:r>
              <a:rPr lang="en-US" dirty="0"/>
              <a:t>Another option is to embed some web content in your WinUI 3 app with a WebView2 control. In chapter 12 of my book, I created and deployed a Blazor app and host in a WinUI 3 client app. There are also some folks who have gotten the .NET MAUI Blazor Hybrid </a:t>
            </a:r>
            <a:r>
              <a:rPr lang="en-US" dirty="0" err="1"/>
              <a:t>webview</a:t>
            </a:r>
            <a:r>
              <a:rPr lang="en-US" dirty="0"/>
              <a:t> control to work in a WinUI 3 app. Using that, you can run a Blazor app embedded in your project rather than loading it from the cloud. This way, you could potentially share local resources and run some functionality offline.</a:t>
            </a:r>
          </a:p>
          <a:p>
            <a:endParaRPr lang="en-US" dirty="0"/>
          </a:p>
          <a:p>
            <a:r>
              <a:rPr lang="en-US" dirty="0"/>
              <a:t>Let’s take a look at that WebView2 with Blazor demo from Chapter 12.</a:t>
            </a:r>
          </a:p>
        </p:txBody>
      </p:sp>
    </p:spTree>
    <p:extLst>
      <p:ext uri="{BB962C8B-B14F-4D97-AF65-F5344CB8AC3E}">
        <p14:creationId xmlns:p14="http://schemas.microsoft.com/office/powerpoint/2010/main" val="861243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Deployment options.</a:t>
            </a:r>
          </a:p>
          <a:p>
            <a:endParaRPr lang="en-US" dirty="0"/>
          </a:p>
          <a:p>
            <a:r>
              <a:rPr lang="en-US" dirty="0"/>
              <a:t>WinUI has several packaging options.</a:t>
            </a:r>
          </a:p>
          <a:p>
            <a:endParaRPr lang="en-US" dirty="0"/>
          </a:p>
          <a:p>
            <a:r>
              <a:rPr lang="en-US" dirty="0"/>
              <a:t>First off, your apps can be either “framework-dependent” or “self-contained”. Framework dependent apps rely on the Windows App SDK runtime being present on client machines. Self-contained apps deploy the runtime with your app. Each method has pros and cons.</a:t>
            </a:r>
          </a:p>
          <a:p>
            <a:r>
              <a:rPr lang="en-US" dirty="0"/>
              <a:t>	Self contained – Larger installer but you control the runtime version. But that also means you need to deploy updates to your app to provide any runtime bug-fixes.</a:t>
            </a:r>
          </a:p>
          <a:p>
            <a:r>
              <a:rPr lang="en-US" dirty="0"/>
              <a:t>	Framework dependent (the default) – Smaller installer but you’re relying on users to keep updated with SDK updates and fixes.</a:t>
            </a:r>
          </a:p>
          <a:p>
            <a:endParaRPr lang="en-US" dirty="0"/>
          </a:p>
          <a:p>
            <a:r>
              <a:rPr lang="en-US" dirty="0"/>
              <a:t>As far as how you get your app to your users, you can package and submit it to the Microsoft Store, you can use </a:t>
            </a:r>
            <a:r>
              <a:rPr lang="en-US" dirty="0" err="1"/>
              <a:t>WinGet</a:t>
            </a:r>
            <a:r>
              <a:rPr lang="en-US" dirty="0"/>
              <a:t> (the Windows Package Manager), you can sideload your app (deploy it without the Store or </a:t>
            </a:r>
            <a:r>
              <a:rPr lang="en-US" dirty="0" err="1"/>
              <a:t>WinGet</a:t>
            </a:r>
            <a:r>
              <a:rPr lang="en-US" dirty="0"/>
              <a:t> – this isn’t officially documented for WinUI 3, but the .NET MAUI method for Windows does work). You can also use some third-party installer solutions. Advanced Installer and InstallShield are a couple of the well-known options.</a:t>
            </a:r>
          </a:p>
          <a:p>
            <a:endParaRPr lang="en-US" dirty="0"/>
          </a:p>
          <a:p>
            <a:r>
              <a:rPr lang="en-US" dirty="0"/>
              <a:t>We’re not going to do a live demo of this, but the online documentation and the deployment chapter in my book get into plenty of detail.</a:t>
            </a:r>
          </a:p>
        </p:txBody>
      </p:sp>
    </p:spTree>
    <p:extLst>
      <p:ext uri="{BB962C8B-B14F-4D97-AF65-F5344CB8AC3E}">
        <p14:creationId xmlns:p14="http://schemas.microsoft.com/office/powerpoint/2010/main" val="3776776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 points">
    <p:spTree>
      <p:nvGrpSpPr>
        <p:cNvPr id="1" name=""/>
        <p:cNvGrpSpPr/>
        <p:nvPr/>
      </p:nvGrpSpPr>
      <p:grpSpPr>
        <a:xfrm>
          <a:off x="0" y="0"/>
          <a:ext cx="0" cy="0"/>
          <a:chOff x="0" y="0"/>
          <a:chExt cx="0" cy="0"/>
        </a:xfrm>
      </p:grpSpPr>
      <p:sp>
        <p:nvSpPr>
          <p:cNvPr id="13" name="Text Placeholder 19">
            <a:extLst>
              <a:ext uri="{FF2B5EF4-FFF2-40B4-BE49-F238E27FC236}">
                <a16:creationId xmlns:a16="http://schemas.microsoft.com/office/drawing/2014/main" id="{C6DE723B-B28B-EBC1-6E40-64BC10424C1F}"/>
              </a:ext>
            </a:extLst>
          </p:cNvPr>
          <p:cNvSpPr>
            <a:spLocks noGrp="1"/>
          </p:cNvSpPr>
          <p:nvPr>
            <p:ph type="body" sz="quarter" idx="13" hasCustomPrompt="1"/>
          </p:nvPr>
        </p:nvSpPr>
        <p:spPr>
          <a:xfrm>
            <a:off x="406263" y="413717"/>
            <a:ext cx="2628558" cy="238125"/>
          </a:xfrm>
          <a:prstGeom prst="rect">
            <a:avLst/>
          </a:prstGeom>
        </p:spPr>
        <p:txBody>
          <a:bodyPr/>
          <a:lstStyle>
            <a:lvl1pPr marL="0" indent="0" algn="l" defTabSz="342900" rtl="0" eaLnBrk="1" latinLnBrk="0" hangingPunct="1">
              <a:lnSpc>
                <a:spcPts val="1650"/>
              </a:lnSpc>
              <a:buNone/>
              <a:defRPr lang="en-US" sz="1350" kern="0" spc="-27" dirty="0" smtClean="0">
                <a:solidFill>
                  <a:schemeClr val="bg2"/>
                </a:solidFill>
                <a:latin typeface="Segoe UI Variable Display Semibold" pitchFamily="34" charset="0"/>
                <a:ea typeface="Segoe UI Variable Display Semibold" pitchFamily="34" charset="-122"/>
                <a:cs typeface="Segoe UI Variable Display Semibold" pitchFamily="34" charset="-120"/>
              </a:defRPr>
            </a:lvl1pPr>
          </a:lstStyle>
          <a:p>
            <a:pPr marL="0" indent="0" algn="l">
              <a:lnSpc>
                <a:spcPts val="4400"/>
              </a:lnSpc>
              <a:buNone/>
            </a:pPr>
            <a:r>
              <a:rPr lang="en-US" sz="1350" kern="0" spc="-27">
                <a:solidFill>
                  <a:schemeClr val="bg2"/>
                </a:solidFill>
                <a:latin typeface="Segoe UI Variable Display Semibold" pitchFamily="34" charset="0"/>
                <a:ea typeface="Segoe UI Variable Display Semibold" pitchFamily="34" charset="-122"/>
                <a:cs typeface="Segoe UI Variable Display Semibold" pitchFamily="34" charset="-120"/>
              </a:rPr>
              <a:t>Subtitle</a:t>
            </a:r>
            <a:endParaRPr lang="en-US" sz="1350">
              <a:solidFill>
                <a:schemeClr val="bg2"/>
              </a:solidFill>
            </a:endParaRPr>
          </a:p>
        </p:txBody>
      </p:sp>
      <p:sp>
        <p:nvSpPr>
          <p:cNvPr id="14" name="Text Placeholder 19">
            <a:extLst>
              <a:ext uri="{FF2B5EF4-FFF2-40B4-BE49-F238E27FC236}">
                <a16:creationId xmlns:a16="http://schemas.microsoft.com/office/drawing/2014/main" id="{7C53C2B9-339B-B9CA-D594-88D254F8055D}"/>
              </a:ext>
            </a:extLst>
          </p:cNvPr>
          <p:cNvSpPr>
            <a:spLocks noGrp="1"/>
          </p:cNvSpPr>
          <p:nvPr>
            <p:ph type="body" sz="quarter" idx="15" hasCustomPrompt="1"/>
          </p:nvPr>
        </p:nvSpPr>
        <p:spPr>
          <a:xfrm>
            <a:off x="406263" y="622438"/>
            <a:ext cx="2628558" cy="238125"/>
          </a:xfrm>
          <a:prstGeom prst="rect">
            <a:avLst/>
          </a:prstGeom>
        </p:spPr>
        <p:txBody>
          <a:bodyPr/>
          <a:lstStyle>
            <a:lvl1pPr marL="0" indent="0" algn="l" defTabSz="342900" rtl="0" eaLnBrk="1" latinLnBrk="0" hangingPunct="1">
              <a:lnSpc>
                <a:spcPts val="1650"/>
              </a:lnSpc>
              <a:buNone/>
              <a:defRPr lang="en-US" sz="1350" kern="0" spc="-27" dirty="0" smtClean="0">
                <a:solidFill>
                  <a:schemeClr val="bg1"/>
                </a:solidFill>
                <a:latin typeface="Segoe UI Variable Display Semibold" pitchFamily="34" charset="0"/>
                <a:ea typeface="Segoe UI Variable Display Semibold" pitchFamily="34" charset="-122"/>
                <a:cs typeface="Segoe UI Variable Display Semibold" pitchFamily="34" charset="-120"/>
              </a:defRPr>
            </a:lvl1pPr>
          </a:lstStyle>
          <a:p>
            <a:pPr lvl="0"/>
            <a:r>
              <a:rPr lang="en-US"/>
              <a:t>Title</a:t>
            </a:r>
          </a:p>
        </p:txBody>
      </p:sp>
      <p:sp>
        <p:nvSpPr>
          <p:cNvPr id="2" name="Text Placeholder 19">
            <a:extLst>
              <a:ext uri="{FF2B5EF4-FFF2-40B4-BE49-F238E27FC236}">
                <a16:creationId xmlns:a16="http://schemas.microsoft.com/office/drawing/2014/main" id="{8043316E-25FB-DE88-AD4F-20F98B3B997A}"/>
              </a:ext>
            </a:extLst>
          </p:cNvPr>
          <p:cNvSpPr>
            <a:spLocks noGrp="1"/>
          </p:cNvSpPr>
          <p:nvPr>
            <p:ph type="body" sz="quarter" idx="16" hasCustomPrompt="1"/>
          </p:nvPr>
        </p:nvSpPr>
        <p:spPr>
          <a:xfrm>
            <a:off x="401221" y="2187488"/>
            <a:ext cx="2628558" cy="238125"/>
          </a:xfrm>
          <a:prstGeom prst="rect">
            <a:avLst/>
          </a:prstGeom>
        </p:spPr>
        <p:txBody>
          <a:bodyPr/>
          <a:lstStyle>
            <a:lvl1pPr marL="0" indent="0" algn="l" defTabSz="342900" rtl="0" eaLnBrk="1" latinLnBrk="0" hangingPunct="1">
              <a:lnSpc>
                <a:spcPts val="1650"/>
              </a:lnSpc>
              <a:buNone/>
              <a:defRPr lang="en-US" sz="1350" kern="0" spc="-27" dirty="0" smtClean="0">
                <a:solidFill>
                  <a:schemeClr val="bg1"/>
                </a:solidFill>
                <a:latin typeface="Segoe UI Variable Display Semibold" pitchFamily="34" charset="0"/>
                <a:ea typeface="Segoe UI Variable Display Semibold" pitchFamily="34" charset="-122"/>
                <a:cs typeface="Segoe UI Variable Display Semibold" pitchFamily="34" charset="-120"/>
              </a:defRPr>
            </a:lvl1pPr>
          </a:lstStyle>
          <a:p>
            <a:pPr lvl="0"/>
            <a:r>
              <a:rPr lang="en-US"/>
              <a:t>Title</a:t>
            </a:r>
          </a:p>
        </p:txBody>
      </p:sp>
      <p:sp>
        <p:nvSpPr>
          <p:cNvPr id="3" name="Text Placeholder 19">
            <a:extLst>
              <a:ext uri="{FF2B5EF4-FFF2-40B4-BE49-F238E27FC236}">
                <a16:creationId xmlns:a16="http://schemas.microsoft.com/office/drawing/2014/main" id="{D456C768-C982-33C6-7C49-D561398248C1}"/>
              </a:ext>
            </a:extLst>
          </p:cNvPr>
          <p:cNvSpPr>
            <a:spLocks noGrp="1"/>
          </p:cNvSpPr>
          <p:nvPr>
            <p:ph type="body" sz="quarter" idx="19" hasCustomPrompt="1"/>
          </p:nvPr>
        </p:nvSpPr>
        <p:spPr>
          <a:xfrm>
            <a:off x="401221" y="1878815"/>
            <a:ext cx="2628558" cy="238125"/>
          </a:xfrm>
          <a:prstGeom prst="rect">
            <a:avLst/>
          </a:prstGeom>
        </p:spPr>
        <p:txBody>
          <a:bodyPr/>
          <a:lstStyle>
            <a:lvl1pPr marL="0" indent="0" algn="l" defTabSz="342900" rtl="0" eaLnBrk="1" latinLnBrk="0" hangingPunct="1">
              <a:lnSpc>
                <a:spcPts val="1650"/>
              </a:lnSpc>
              <a:buNone/>
              <a:defRPr lang="en-US" sz="2325" b="1" i="0" kern="1200" dirty="0" smtClean="0">
                <a:solidFill>
                  <a:schemeClr val="accent5"/>
                </a:solidFill>
                <a:latin typeface="Segoe UI Variable Display Semibold" pitchFamily="2" charset="0"/>
                <a:ea typeface="Segoe UI Variable Semibold Display" pitchFamily="34" charset="-122"/>
                <a:cs typeface="Segoe UI Variable Display Semibold" pitchFamily="2" charset="0"/>
              </a:defRPr>
            </a:lvl1pPr>
          </a:lstStyle>
          <a:p>
            <a:pPr lvl="0"/>
            <a:r>
              <a:rPr lang="en-US"/>
              <a:t>01</a:t>
            </a:r>
          </a:p>
        </p:txBody>
      </p:sp>
      <p:sp>
        <p:nvSpPr>
          <p:cNvPr id="15" name="Text Placeholder 19">
            <a:extLst>
              <a:ext uri="{FF2B5EF4-FFF2-40B4-BE49-F238E27FC236}">
                <a16:creationId xmlns:a16="http://schemas.microsoft.com/office/drawing/2014/main" id="{1B974D2C-78C7-F41F-50A2-1A7B942FDBC6}"/>
              </a:ext>
            </a:extLst>
          </p:cNvPr>
          <p:cNvSpPr>
            <a:spLocks noGrp="1"/>
          </p:cNvSpPr>
          <p:nvPr>
            <p:ph type="body" sz="quarter" idx="22" hasCustomPrompt="1"/>
          </p:nvPr>
        </p:nvSpPr>
        <p:spPr>
          <a:xfrm>
            <a:off x="401221" y="2493293"/>
            <a:ext cx="2628558" cy="688721"/>
          </a:xfrm>
          <a:prstGeom prst="rect">
            <a:avLst/>
          </a:prstGeom>
        </p:spPr>
        <p:txBody>
          <a:bodyPr/>
          <a:lstStyle>
            <a:lvl1pPr marL="0" marR="0" indent="0" algn="l" defTabSz="342900" rtl="0" eaLnBrk="1" fontAlgn="auto" latinLnBrk="0" hangingPunct="1">
              <a:lnSpc>
                <a:spcPts val="1050"/>
              </a:lnSpc>
              <a:spcBef>
                <a:spcPct val="20000"/>
              </a:spcBef>
              <a:spcAft>
                <a:spcPts val="0"/>
              </a:spcAft>
              <a:buClrTx/>
              <a:buSzTx/>
              <a:buFont typeface="Arial" pitchFamily="34" charset="0"/>
              <a:buNone/>
              <a:tabLst/>
              <a:defRPr lang="en-US" sz="825" kern="1200" dirty="0" smtClean="0">
                <a:solidFill>
                  <a:schemeClr val="bg1"/>
                </a:solidFill>
                <a:latin typeface="Segoe UI Variable Text Semibold" pitchFamily="34" charset="0"/>
                <a:ea typeface="Segoe UI Variable Text Semibold" pitchFamily="34" charset="-122"/>
                <a:cs typeface="Segoe UI Variable Text Semibold" pitchFamily="34" charset="-120"/>
              </a:defRPr>
            </a:lvl1pPr>
          </a:lstStyle>
          <a:p>
            <a:r>
              <a:rPr lang="en-US" sz="750" b="0"/>
              <a:t>Baking security and trust into the development process ensures that all AI-driven tools and applications are built with security measures integrated from the beginning, protecting both the developers and the end-users.</a:t>
            </a:r>
            <a:endParaRPr lang="en-US" sz="750" b="1">
              <a:latin typeface="Segoe UI Variable Text Semibold" pitchFamily="2" charset="0"/>
            </a:endParaRPr>
          </a:p>
        </p:txBody>
      </p:sp>
      <p:sp>
        <p:nvSpPr>
          <p:cNvPr id="16" name="Text Placeholder 19">
            <a:extLst>
              <a:ext uri="{FF2B5EF4-FFF2-40B4-BE49-F238E27FC236}">
                <a16:creationId xmlns:a16="http://schemas.microsoft.com/office/drawing/2014/main" id="{9883040D-98E9-F2A7-257B-F14720A80387}"/>
              </a:ext>
            </a:extLst>
          </p:cNvPr>
          <p:cNvSpPr>
            <a:spLocks noGrp="1"/>
          </p:cNvSpPr>
          <p:nvPr>
            <p:ph type="body" sz="quarter" idx="23" hasCustomPrompt="1"/>
          </p:nvPr>
        </p:nvSpPr>
        <p:spPr>
          <a:xfrm>
            <a:off x="3189275" y="2187488"/>
            <a:ext cx="2628558" cy="238125"/>
          </a:xfrm>
          <a:prstGeom prst="rect">
            <a:avLst/>
          </a:prstGeom>
        </p:spPr>
        <p:txBody>
          <a:bodyPr/>
          <a:lstStyle>
            <a:lvl1pPr marL="0" indent="0" algn="l" defTabSz="342900" rtl="0" eaLnBrk="1" latinLnBrk="0" hangingPunct="1">
              <a:lnSpc>
                <a:spcPts val="1650"/>
              </a:lnSpc>
              <a:buNone/>
              <a:defRPr lang="en-US" sz="1350" kern="0" spc="-27" dirty="0" smtClean="0">
                <a:solidFill>
                  <a:schemeClr val="bg1"/>
                </a:solidFill>
                <a:latin typeface="Segoe UI Variable Display Semibold" pitchFamily="34" charset="0"/>
                <a:ea typeface="Segoe UI Variable Display Semibold" pitchFamily="34" charset="-122"/>
                <a:cs typeface="Segoe UI Variable Display Semibold" pitchFamily="34" charset="-120"/>
              </a:defRPr>
            </a:lvl1pPr>
          </a:lstStyle>
          <a:p>
            <a:pPr lvl="0"/>
            <a:r>
              <a:rPr lang="en-US"/>
              <a:t>Title</a:t>
            </a:r>
          </a:p>
        </p:txBody>
      </p:sp>
      <p:sp>
        <p:nvSpPr>
          <p:cNvPr id="17" name="Text Placeholder 19">
            <a:extLst>
              <a:ext uri="{FF2B5EF4-FFF2-40B4-BE49-F238E27FC236}">
                <a16:creationId xmlns:a16="http://schemas.microsoft.com/office/drawing/2014/main" id="{AE7DEE54-3A47-CB75-F874-A91FD60BB0DB}"/>
              </a:ext>
            </a:extLst>
          </p:cNvPr>
          <p:cNvSpPr>
            <a:spLocks noGrp="1"/>
          </p:cNvSpPr>
          <p:nvPr>
            <p:ph type="body" sz="quarter" idx="24" hasCustomPrompt="1"/>
          </p:nvPr>
        </p:nvSpPr>
        <p:spPr>
          <a:xfrm>
            <a:off x="3189275" y="1878815"/>
            <a:ext cx="2628558" cy="238125"/>
          </a:xfrm>
          <a:prstGeom prst="rect">
            <a:avLst/>
          </a:prstGeom>
        </p:spPr>
        <p:txBody>
          <a:bodyPr/>
          <a:lstStyle>
            <a:lvl1pPr marL="0" indent="0" algn="l" defTabSz="342900" rtl="0" eaLnBrk="1" latinLnBrk="0" hangingPunct="1">
              <a:lnSpc>
                <a:spcPts val="1650"/>
              </a:lnSpc>
              <a:buNone/>
              <a:defRPr lang="en-US" sz="2325" b="1" i="0" kern="1200" dirty="0" smtClean="0">
                <a:solidFill>
                  <a:schemeClr val="accent5"/>
                </a:solidFill>
                <a:latin typeface="Segoe UI Variable Display Semibold" pitchFamily="2" charset="0"/>
                <a:ea typeface="Segoe UI Variable Semibold Display" pitchFamily="34" charset="-122"/>
                <a:cs typeface="Segoe UI Variable Display Semibold" pitchFamily="2" charset="0"/>
              </a:defRPr>
            </a:lvl1pPr>
          </a:lstStyle>
          <a:p>
            <a:pPr lvl="0"/>
            <a:r>
              <a:rPr lang="en-US"/>
              <a:t>02</a:t>
            </a:r>
          </a:p>
        </p:txBody>
      </p:sp>
      <p:sp>
        <p:nvSpPr>
          <p:cNvPr id="18" name="Text Placeholder 19">
            <a:extLst>
              <a:ext uri="{FF2B5EF4-FFF2-40B4-BE49-F238E27FC236}">
                <a16:creationId xmlns:a16="http://schemas.microsoft.com/office/drawing/2014/main" id="{26F0B1DE-112E-38F1-6C3B-F0F2C61D4AAD}"/>
              </a:ext>
            </a:extLst>
          </p:cNvPr>
          <p:cNvSpPr>
            <a:spLocks noGrp="1"/>
          </p:cNvSpPr>
          <p:nvPr>
            <p:ph type="body" sz="quarter" idx="25" hasCustomPrompt="1"/>
          </p:nvPr>
        </p:nvSpPr>
        <p:spPr>
          <a:xfrm>
            <a:off x="3189275" y="2493293"/>
            <a:ext cx="2628558" cy="688721"/>
          </a:xfrm>
          <a:prstGeom prst="rect">
            <a:avLst/>
          </a:prstGeom>
        </p:spPr>
        <p:txBody>
          <a:bodyPr/>
          <a:lstStyle>
            <a:lvl1pPr marL="0" marR="0" indent="0" algn="l" defTabSz="342900" rtl="0" eaLnBrk="1" fontAlgn="auto" latinLnBrk="0" hangingPunct="1">
              <a:lnSpc>
                <a:spcPts val="1050"/>
              </a:lnSpc>
              <a:spcBef>
                <a:spcPct val="20000"/>
              </a:spcBef>
              <a:spcAft>
                <a:spcPts val="0"/>
              </a:spcAft>
              <a:buClrTx/>
              <a:buSzTx/>
              <a:buFont typeface="Arial" pitchFamily="34" charset="0"/>
              <a:buNone/>
              <a:tabLst/>
              <a:defRPr lang="en-US" sz="825" kern="1200" dirty="0" smtClean="0">
                <a:solidFill>
                  <a:schemeClr val="bg1"/>
                </a:solidFill>
                <a:latin typeface="Segoe UI Variable Text Semibold" pitchFamily="34" charset="0"/>
                <a:ea typeface="Segoe UI Variable Text Semibold" pitchFamily="34" charset="-122"/>
                <a:cs typeface="Segoe UI Variable Text Semibold" pitchFamily="34" charset="-120"/>
              </a:defRPr>
            </a:lvl1pPr>
          </a:lstStyle>
          <a:p>
            <a:r>
              <a:rPr lang="en-US" sz="750" b="0"/>
              <a:t>Baking security and trust into the development process ensures that all AI-driven tools and applications are built with security measures integrated from the beginning, protecting both the developers and the end-users.</a:t>
            </a:r>
            <a:endParaRPr lang="en-US" sz="750" b="1">
              <a:latin typeface="Segoe UI Variable Text Semibold" pitchFamily="2" charset="0"/>
            </a:endParaRPr>
          </a:p>
        </p:txBody>
      </p:sp>
      <p:sp>
        <p:nvSpPr>
          <p:cNvPr id="19" name="Text Placeholder 19">
            <a:extLst>
              <a:ext uri="{FF2B5EF4-FFF2-40B4-BE49-F238E27FC236}">
                <a16:creationId xmlns:a16="http://schemas.microsoft.com/office/drawing/2014/main" id="{5E392566-4156-546D-8627-009FDB5AE192}"/>
              </a:ext>
            </a:extLst>
          </p:cNvPr>
          <p:cNvSpPr>
            <a:spLocks noGrp="1"/>
          </p:cNvSpPr>
          <p:nvPr>
            <p:ph type="body" sz="quarter" idx="26" hasCustomPrompt="1"/>
          </p:nvPr>
        </p:nvSpPr>
        <p:spPr>
          <a:xfrm>
            <a:off x="5977330" y="2187488"/>
            <a:ext cx="2628558" cy="238125"/>
          </a:xfrm>
          <a:prstGeom prst="rect">
            <a:avLst/>
          </a:prstGeom>
        </p:spPr>
        <p:txBody>
          <a:bodyPr/>
          <a:lstStyle>
            <a:lvl1pPr marL="0" indent="0" algn="l" defTabSz="342900" rtl="0" eaLnBrk="1" latinLnBrk="0" hangingPunct="1">
              <a:lnSpc>
                <a:spcPts val="1650"/>
              </a:lnSpc>
              <a:buNone/>
              <a:defRPr lang="en-US" sz="1350" kern="0" spc="-27" dirty="0" smtClean="0">
                <a:solidFill>
                  <a:schemeClr val="bg1"/>
                </a:solidFill>
                <a:latin typeface="Segoe UI Variable Display Semibold" pitchFamily="34" charset="0"/>
                <a:ea typeface="Segoe UI Variable Display Semibold" pitchFamily="34" charset="-122"/>
                <a:cs typeface="Segoe UI Variable Display Semibold" pitchFamily="34" charset="-120"/>
              </a:defRPr>
            </a:lvl1pPr>
          </a:lstStyle>
          <a:p>
            <a:pPr lvl="0"/>
            <a:r>
              <a:rPr lang="en-US"/>
              <a:t>Title</a:t>
            </a:r>
          </a:p>
        </p:txBody>
      </p:sp>
      <p:sp>
        <p:nvSpPr>
          <p:cNvPr id="20" name="Text Placeholder 19">
            <a:extLst>
              <a:ext uri="{FF2B5EF4-FFF2-40B4-BE49-F238E27FC236}">
                <a16:creationId xmlns:a16="http://schemas.microsoft.com/office/drawing/2014/main" id="{824137E5-8D8D-F109-8E17-8ED6B89B09C7}"/>
              </a:ext>
            </a:extLst>
          </p:cNvPr>
          <p:cNvSpPr>
            <a:spLocks noGrp="1"/>
          </p:cNvSpPr>
          <p:nvPr>
            <p:ph type="body" sz="quarter" idx="27" hasCustomPrompt="1"/>
          </p:nvPr>
        </p:nvSpPr>
        <p:spPr>
          <a:xfrm>
            <a:off x="5977330" y="1878815"/>
            <a:ext cx="2628558" cy="238125"/>
          </a:xfrm>
          <a:prstGeom prst="rect">
            <a:avLst/>
          </a:prstGeom>
        </p:spPr>
        <p:txBody>
          <a:bodyPr/>
          <a:lstStyle>
            <a:lvl1pPr marL="0" indent="0" algn="l" defTabSz="342900" rtl="0" eaLnBrk="1" latinLnBrk="0" hangingPunct="1">
              <a:lnSpc>
                <a:spcPts val="1650"/>
              </a:lnSpc>
              <a:buNone/>
              <a:defRPr lang="en-US" sz="2325" b="1" i="0" kern="1200" dirty="0" smtClean="0">
                <a:solidFill>
                  <a:schemeClr val="accent5"/>
                </a:solidFill>
                <a:latin typeface="Segoe UI Variable Display Semibold" pitchFamily="2" charset="0"/>
                <a:ea typeface="Segoe UI Variable Semibold Display" pitchFamily="34" charset="-122"/>
                <a:cs typeface="Segoe UI Variable Display Semibold" pitchFamily="2" charset="0"/>
              </a:defRPr>
            </a:lvl1pPr>
          </a:lstStyle>
          <a:p>
            <a:pPr lvl="0"/>
            <a:r>
              <a:rPr lang="en-US"/>
              <a:t>03</a:t>
            </a:r>
          </a:p>
        </p:txBody>
      </p:sp>
      <p:sp>
        <p:nvSpPr>
          <p:cNvPr id="21" name="Text Placeholder 19">
            <a:extLst>
              <a:ext uri="{FF2B5EF4-FFF2-40B4-BE49-F238E27FC236}">
                <a16:creationId xmlns:a16="http://schemas.microsoft.com/office/drawing/2014/main" id="{2918D071-5763-5909-A6AB-183AEBADCE69}"/>
              </a:ext>
            </a:extLst>
          </p:cNvPr>
          <p:cNvSpPr>
            <a:spLocks noGrp="1"/>
          </p:cNvSpPr>
          <p:nvPr>
            <p:ph type="body" sz="quarter" idx="28" hasCustomPrompt="1"/>
          </p:nvPr>
        </p:nvSpPr>
        <p:spPr>
          <a:xfrm>
            <a:off x="5977330" y="2493293"/>
            <a:ext cx="2628558" cy="688721"/>
          </a:xfrm>
          <a:prstGeom prst="rect">
            <a:avLst/>
          </a:prstGeom>
        </p:spPr>
        <p:txBody>
          <a:bodyPr/>
          <a:lstStyle>
            <a:lvl1pPr marL="0" marR="0" indent="0" algn="l" defTabSz="342900" rtl="0" eaLnBrk="1" fontAlgn="auto" latinLnBrk="0" hangingPunct="1">
              <a:lnSpc>
                <a:spcPts val="1050"/>
              </a:lnSpc>
              <a:spcBef>
                <a:spcPct val="20000"/>
              </a:spcBef>
              <a:spcAft>
                <a:spcPts val="0"/>
              </a:spcAft>
              <a:buClrTx/>
              <a:buSzTx/>
              <a:buFont typeface="Arial" pitchFamily="34" charset="0"/>
              <a:buNone/>
              <a:tabLst/>
              <a:defRPr lang="en-US" sz="825" kern="1200" dirty="0" smtClean="0">
                <a:solidFill>
                  <a:schemeClr val="bg1"/>
                </a:solidFill>
                <a:latin typeface="Segoe UI Variable Text Semibold" pitchFamily="34" charset="0"/>
                <a:ea typeface="Segoe UI Variable Text Semibold" pitchFamily="34" charset="-122"/>
                <a:cs typeface="Segoe UI Variable Text Semibold" pitchFamily="34" charset="-120"/>
              </a:defRPr>
            </a:lvl1pPr>
          </a:lstStyle>
          <a:p>
            <a:r>
              <a:rPr lang="en-US" sz="750" b="0"/>
              <a:t>Baking security and trust into the development process ensures that all AI-driven tools and applications are built with security measures integrated from the beginning, protecting both the developers and the end-users.</a:t>
            </a:r>
            <a:endParaRPr lang="en-US" sz="750" b="1">
              <a:latin typeface="Segoe UI Variable Text Semibold" pitchFamily="2" charset="0"/>
            </a:endParaRPr>
          </a:p>
        </p:txBody>
      </p:sp>
    </p:spTree>
    <p:extLst>
      <p:ext uri="{BB962C8B-B14F-4D97-AF65-F5344CB8AC3E}">
        <p14:creationId xmlns:p14="http://schemas.microsoft.com/office/powerpoint/2010/main" val="1400175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88F999-7A4E-6B4F-9FED-EF75B73AD044}" type="datetimeFigureOut">
              <a:rPr lang="en-US" smtClean="0"/>
              <a:t>10/12/2025</a:t>
            </a:fld>
            <a:endParaRPr lang="en-US"/>
          </a:p>
        </p:txBody>
      </p:sp>
      <p:sp>
        <p:nvSpPr>
          <p:cNvPr id="5" name="Footer Placeholder 4"/>
          <p:cNvSpPr>
            <a:spLocks noGrp="1"/>
          </p:cNvSpPr>
          <p:nvPr>
            <p:ph type="ftr" sz="quarter" idx="11"/>
          </p:nvPr>
        </p:nvSpPr>
        <p:spPr>
          <a:xfrm>
            <a:off x="1812376" y="246981"/>
            <a:ext cx="3730436" cy="231901"/>
          </a:xfrm>
        </p:spPr>
        <p:txBody>
          <a:bodyPr/>
          <a:lstStyle/>
          <a:p>
            <a:endParaRPr lang="en-US"/>
          </a:p>
        </p:txBody>
      </p:sp>
      <p:sp>
        <p:nvSpPr>
          <p:cNvPr id="6" name="Slide Number Placeholder 5"/>
          <p:cNvSpPr>
            <a:spLocks noGrp="1"/>
          </p:cNvSpPr>
          <p:nvPr>
            <p:ph type="sldNum" sz="quarter" idx="12"/>
          </p:nvPr>
        </p:nvSpPr>
        <p:spPr>
          <a:xfrm>
            <a:off x="1078249" y="599230"/>
            <a:ext cx="608264" cy="377684"/>
          </a:xfrm>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24536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23504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 points">
    <p:spTree>
      <p:nvGrpSpPr>
        <p:cNvPr id="1" name=""/>
        <p:cNvGrpSpPr/>
        <p:nvPr/>
      </p:nvGrpSpPr>
      <p:grpSpPr>
        <a:xfrm>
          <a:off x="0" y="0"/>
          <a:ext cx="0" cy="0"/>
          <a:chOff x="0" y="0"/>
          <a:chExt cx="0" cy="0"/>
        </a:xfrm>
      </p:grpSpPr>
      <p:sp>
        <p:nvSpPr>
          <p:cNvPr id="13" name="Text Placeholder 19">
            <a:extLst>
              <a:ext uri="{FF2B5EF4-FFF2-40B4-BE49-F238E27FC236}">
                <a16:creationId xmlns:a16="http://schemas.microsoft.com/office/drawing/2014/main" id="{C6DE723B-B28B-EBC1-6E40-64BC10424C1F}"/>
              </a:ext>
            </a:extLst>
          </p:cNvPr>
          <p:cNvSpPr>
            <a:spLocks noGrp="1"/>
          </p:cNvSpPr>
          <p:nvPr>
            <p:ph type="body" sz="quarter" idx="13" hasCustomPrompt="1"/>
          </p:nvPr>
        </p:nvSpPr>
        <p:spPr>
          <a:xfrm>
            <a:off x="406263" y="413717"/>
            <a:ext cx="2628558" cy="238125"/>
          </a:xfrm>
          <a:prstGeom prst="rect">
            <a:avLst/>
          </a:prstGeom>
        </p:spPr>
        <p:txBody>
          <a:bodyPr/>
          <a:lstStyle>
            <a:lvl1pPr marL="0" indent="0" algn="l" defTabSz="342900" rtl="0" eaLnBrk="1" latinLnBrk="0" hangingPunct="1">
              <a:lnSpc>
                <a:spcPts val="1650"/>
              </a:lnSpc>
              <a:buNone/>
              <a:defRPr lang="en-US" sz="1350" kern="0" spc="-27" dirty="0" smtClean="0">
                <a:solidFill>
                  <a:schemeClr val="bg2"/>
                </a:solidFill>
                <a:latin typeface="Segoe UI Variable Display Semibold" pitchFamily="34" charset="0"/>
                <a:ea typeface="Segoe UI Variable Display Semibold" pitchFamily="34" charset="-122"/>
                <a:cs typeface="Segoe UI Variable Display Semibold" pitchFamily="34" charset="-120"/>
              </a:defRPr>
            </a:lvl1pPr>
          </a:lstStyle>
          <a:p>
            <a:pPr marL="0" indent="0" algn="l">
              <a:lnSpc>
                <a:spcPts val="4400"/>
              </a:lnSpc>
              <a:buNone/>
            </a:pPr>
            <a:r>
              <a:rPr lang="en-US" sz="1350" kern="0" spc="-27">
                <a:solidFill>
                  <a:schemeClr val="bg2"/>
                </a:solidFill>
                <a:latin typeface="Segoe UI Variable Display Semibold" pitchFamily="34" charset="0"/>
                <a:ea typeface="Segoe UI Variable Display Semibold" pitchFamily="34" charset="-122"/>
                <a:cs typeface="Segoe UI Variable Display Semibold" pitchFamily="34" charset="-120"/>
              </a:rPr>
              <a:t>Subtitle</a:t>
            </a:r>
            <a:endParaRPr lang="en-US" sz="1350">
              <a:solidFill>
                <a:schemeClr val="bg2"/>
              </a:solidFill>
            </a:endParaRPr>
          </a:p>
        </p:txBody>
      </p:sp>
      <p:sp>
        <p:nvSpPr>
          <p:cNvPr id="14" name="Text Placeholder 19">
            <a:extLst>
              <a:ext uri="{FF2B5EF4-FFF2-40B4-BE49-F238E27FC236}">
                <a16:creationId xmlns:a16="http://schemas.microsoft.com/office/drawing/2014/main" id="{7C53C2B9-339B-B9CA-D594-88D254F8055D}"/>
              </a:ext>
            </a:extLst>
          </p:cNvPr>
          <p:cNvSpPr>
            <a:spLocks noGrp="1"/>
          </p:cNvSpPr>
          <p:nvPr>
            <p:ph type="body" sz="quarter" idx="15" hasCustomPrompt="1"/>
          </p:nvPr>
        </p:nvSpPr>
        <p:spPr>
          <a:xfrm>
            <a:off x="406263" y="622438"/>
            <a:ext cx="2628558" cy="238125"/>
          </a:xfrm>
          <a:prstGeom prst="rect">
            <a:avLst/>
          </a:prstGeom>
        </p:spPr>
        <p:txBody>
          <a:bodyPr/>
          <a:lstStyle>
            <a:lvl1pPr marL="0" indent="0" algn="l" defTabSz="342900" rtl="0" eaLnBrk="1" latinLnBrk="0" hangingPunct="1">
              <a:lnSpc>
                <a:spcPts val="1650"/>
              </a:lnSpc>
              <a:buNone/>
              <a:defRPr lang="en-US" sz="1350" kern="0" spc="-27" dirty="0" smtClean="0">
                <a:solidFill>
                  <a:schemeClr val="bg1"/>
                </a:solidFill>
                <a:latin typeface="Segoe UI Variable Display Semibold" pitchFamily="34" charset="0"/>
                <a:ea typeface="Segoe UI Variable Display Semibold" pitchFamily="34" charset="-122"/>
                <a:cs typeface="Segoe UI Variable Display Semibold" pitchFamily="34" charset="-120"/>
              </a:defRPr>
            </a:lvl1pPr>
          </a:lstStyle>
          <a:p>
            <a:pPr lvl="0"/>
            <a:r>
              <a:rPr lang="en-US"/>
              <a:t>Title</a:t>
            </a:r>
          </a:p>
        </p:txBody>
      </p:sp>
      <p:sp>
        <p:nvSpPr>
          <p:cNvPr id="2" name="Text Placeholder 19">
            <a:extLst>
              <a:ext uri="{FF2B5EF4-FFF2-40B4-BE49-F238E27FC236}">
                <a16:creationId xmlns:a16="http://schemas.microsoft.com/office/drawing/2014/main" id="{8043316E-25FB-DE88-AD4F-20F98B3B997A}"/>
              </a:ext>
            </a:extLst>
          </p:cNvPr>
          <p:cNvSpPr>
            <a:spLocks noGrp="1"/>
          </p:cNvSpPr>
          <p:nvPr>
            <p:ph type="body" sz="quarter" idx="16" hasCustomPrompt="1"/>
          </p:nvPr>
        </p:nvSpPr>
        <p:spPr>
          <a:xfrm>
            <a:off x="401221" y="2187488"/>
            <a:ext cx="2628558" cy="238125"/>
          </a:xfrm>
          <a:prstGeom prst="rect">
            <a:avLst/>
          </a:prstGeom>
        </p:spPr>
        <p:txBody>
          <a:bodyPr/>
          <a:lstStyle>
            <a:lvl1pPr marL="0" indent="0" algn="l" defTabSz="342900" rtl="0" eaLnBrk="1" latinLnBrk="0" hangingPunct="1">
              <a:lnSpc>
                <a:spcPts val="1650"/>
              </a:lnSpc>
              <a:buNone/>
              <a:defRPr lang="en-US" sz="1350" kern="0" spc="-27" dirty="0" smtClean="0">
                <a:solidFill>
                  <a:schemeClr val="bg1"/>
                </a:solidFill>
                <a:latin typeface="Segoe UI Variable Display Semibold" pitchFamily="34" charset="0"/>
                <a:ea typeface="Segoe UI Variable Display Semibold" pitchFamily="34" charset="-122"/>
                <a:cs typeface="Segoe UI Variable Display Semibold" pitchFamily="34" charset="-120"/>
              </a:defRPr>
            </a:lvl1pPr>
          </a:lstStyle>
          <a:p>
            <a:pPr lvl="0"/>
            <a:r>
              <a:rPr lang="en-US"/>
              <a:t>Title</a:t>
            </a:r>
          </a:p>
        </p:txBody>
      </p:sp>
      <p:sp>
        <p:nvSpPr>
          <p:cNvPr id="3" name="Text Placeholder 19">
            <a:extLst>
              <a:ext uri="{FF2B5EF4-FFF2-40B4-BE49-F238E27FC236}">
                <a16:creationId xmlns:a16="http://schemas.microsoft.com/office/drawing/2014/main" id="{D456C768-C982-33C6-7C49-D561398248C1}"/>
              </a:ext>
            </a:extLst>
          </p:cNvPr>
          <p:cNvSpPr>
            <a:spLocks noGrp="1"/>
          </p:cNvSpPr>
          <p:nvPr>
            <p:ph type="body" sz="quarter" idx="19" hasCustomPrompt="1"/>
          </p:nvPr>
        </p:nvSpPr>
        <p:spPr>
          <a:xfrm>
            <a:off x="401221" y="1878815"/>
            <a:ext cx="2628558" cy="238125"/>
          </a:xfrm>
          <a:prstGeom prst="rect">
            <a:avLst/>
          </a:prstGeom>
        </p:spPr>
        <p:txBody>
          <a:bodyPr/>
          <a:lstStyle>
            <a:lvl1pPr marL="0" indent="0" algn="l" defTabSz="342900" rtl="0" eaLnBrk="1" latinLnBrk="0" hangingPunct="1">
              <a:lnSpc>
                <a:spcPts val="1650"/>
              </a:lnSpc>
              <a:buNone/>
              <a:defRPr lang="en-US" sz="2325" b="1" i="0" kern="1200" dirty="0" smtClean="0">
                <a:solidFill>
                  <a:schemeClr val="accent5"/>
                </a:solidFill>
                <a:latin typeface="Segoe UI Variable Display Semibold" pitchFamily="2" charset="0"/>
                <a:ea typeface="Segoe UI Variable Semibold Display" pitchFamily="34" charset="-122"/>
                <a:cs typeface="Segoe UI Variable Display Semibold" pitchFamily="2" charset="0"/>
              </a:defRPr>
            </a:lvl1pPr>
          </a:lstStyle>
          <a:p>
            <a:pPr lvl="0"/>
            <a:r>
              <a:rPr lang="en-US"/>
              <a:t>01</a:t>
            </a:r>
          </a:p>
        </p:txBody>
      </p:sp>
      <p:sp>
        <p:nvSpPr>
          <p:cNvPr id="15" name="Text Placeholder 19">
            <a:extLst>
              <a:ext uri="{FF2B5EF4-FFF2-40B4-BE49-F238E27FC236}">
                <a16:creationId xmlns:a16="http://schemas.microsoft.com/office/drawing/2014/main" id="{1B974D2C-78C7-F41F-50A2-1A7B942FDBC6}"/>
              </a:ext>
            </a:extLst>
          </p:cNvPr>
          <p:cNvSpPr>
            <a:spLocks noGrp="1"/>
          </p:cNvSpPr>
          <p:nvPr>
            <p:ph type="body" sz="quarter" idx="22" hasCustomPrompt="1"/>
          </p:nvPr>
        </p:nvSpPr>
        <p:spPr>
          <a:xfrm>
            <a:off x="401221" y="2493293"/>
            <a:ext cx="2628558" cy="688721"/>
          </a:xfrm>
          <a:prstGeom prst="rect">
            <a:avLst/>
          </a:prstGeom>
        </p:spPr>
        <p:txBody>
          <a:bodyPr/>
          <a:lstStyle>
            <a:lvl1pPr marL="0" marR="0" indent="0" algn="l" defTabSz="342900" rtl="0" eaLnBrk="1" fontAlgn="auto" latinLnBrk="0" hangingPunct="1">
              <a:lnSpc>
                <a:spcPts val="1050"/>
              </a:lnSpc>
              <a:spcBef>
                <a:spcPct val="20000"/>
              </a:spcBef>
              <a:spcAft>
                <a:spcPts val="0"/>
              </a:spcAft>
              <a:buClrTx/>
              <a:buSzTx/>
              <a:buFont typeface="Arial" pitchFamily="34" charset="0"/>
              <a:buNone/>
              <a:tabLst/>
              <a:defRPr lang="en-US" sz="825" kern="1200" dirty="0" smtClean="0">
                <a:solidFill>
                  <a:schemeClr val="bg1"/>
                </a:solidFill>
                <a:latin typeface="Segoe UI Variable Text Semibold" pitchFamily="34" charset="0"/>
                <a:ea typeface="Segoe UI Variable Text Semibold" pitchFamily="34" charset="-122"/>
                <a:cs typeface="Segoe UI Variable Text Semibold" pitchFamily="34" charset="-120"/>
              </a:defRPr>
            </a:lvl1pPr>
          </a:lstStyle>
          <a:p>
            <a:r>
              <a:rPr lang="en-US" sz="750" b="0"/>
              <a:t>Baking security and trust into the development process ensures that all AI-driven tools and applications are built with security measures integrated from the beginning, protecting both the developers and the end-users.</a:t>
            </a:r>
            <a:endParaRPr lang="en-US" sz="750" b="1">
              <a:latin typeface="Segoe UI Variable Text Semibold" pitchFamily="2" charset="0"/>
            </a:endParaRPr>
          </a:p>
        </p:txBody>
      </p:sp>
      <p:sp>
        <p:nvSpPr>
          <p:cNvPr id="16" name="Text Placeholder 19">
            <a:extLst>
              <a:ext uri="{FF2B5EF4-FFF2-40B4-BE49-F238E27FC236}">
                <a16:creationId xmlns:a16="http://schemas.microsoft.com/office/drawing/2014/main" id="{9883040D-98E9-F2A7-257B-F14720A80387}"/>
              </a:ext>
            </a:extLst>
          </p:cNvPr>
          <p:cNvSpPr>
            <a:spLocks noGrp="1"/>
          </p:cNvSpPr>
          <p:nvPr>
            <p:ph type="body" sz="quarter" idx="23" hasCustomPrompt="1"/>
          </p:nvPr>
        </p:nvSpPr>
        <p:spPr>
          <a:xfrm>
            <a:off x="3189275" y="2187488"/>
            <a:ext cx="2628558" cy="238125"/>
          </a:xfrm>
          <a:prstGeom prst="rect">
            <a:avLst/>
          </a:prstGeom>
        </p:spPr>
        <p:txBody>
          <a:bodyPr/>
          <a:lstStyle>
            <a:lvl1pPr marL="0" indent="0" algn="l" defTabSz="342900" rtl="0" eaLnBrk="1" latinLnBrk="0" hangingPunct="1">
              <a:lnSpc>
                <a:spcPts val="1650"/>
              </a:lnSpc>
              <a:buNone/>
              <a:defRPr lang="en-US" sz="1350" kern="0" spc="-27" dirty="0" smtClean="0">
                <a:solidFill>
                  <a:schemeClr val="bg1"/>
                </a:solidFill>
                <a:latin typeface="Segoe UI Variable Display Semibold" pitchFamily="34" charset="0"/>
                <a:ea typeface="Segoe UI Variable Display Semibold" pitchFamily="34" charset="-122"/>
                <a:cs typeface="Segoe UI Variable Display Semibold" pitchFamily="34" charset="-120"/>
              </a:defRPr>
            </a:lvl1pPr>
          </a:lstStyle>
          <a:p>
            <a:pPr lvl="0"/>
            <a:r>
              <a:rPr lang="en-US"/>
              <a:t>Title</a:t>
            </a:r>
          </a:p>
        </p:txBody>
      </p:sp>
      <p:sp>
        <p:nvSpPr>
          <p:cNvPr id="17" name="Text Placeholder 19">
            <a:extLst>
              <a:ext uri="{FF2B5EF4-FFF2-40B4-BE49-F238E27FC236}">
                <a16:creationId xmlns:a16="http://schemas.microsoft.com/office/drawing/2014/main" id="{AE7DEE54-3A47-CB75-F874-A91FD60BB0DB}"/>
              </a:ext>
            </a:extLst>
          </p:cNvPr>
          <p:cNvSpPr>
            <a:spLocks noGrp="1"/>
          </p:cNvSpPr>
          <p:nvPr>
            <p:ph type="body" sz="quarter" idx="24" hasCustomPrompt="1"/>
          </p:nvPr>
        </p:nvSpPr>
        <p:spPr>
          <a:xfrm>
            <a:off x="3189275" y="1878815"/>
            <a:ext cx="2628558" cy="238125"/>
          </a:xfrm>
          <a:prstGeom prst="rect">
            <a:avLst/>
          </a:prstGeom>
        </p:spPr>
        <p:txBody>
          <a:bodyPr/>
          <a:lstStyle>
            <a:lvl1pPr marL="0" indent="0" algn="l" defTabSz="342900" rtl="0" eaLnBrk="1" latinLnBrk="0" hangingPunct="1">
              <a:lnSpc>
                <a:spcPts val="1650"/>
              </a:lnSpc>
              <a:buNone/>
              <a:defRPr lang="en-US" sz="2325" b="1" i="0" kern="1200" dirty="0" smtClean="0">
                <a:solidFill>
                  <a:schemeClr val="accent5"/>
                </a:solidFill>
                <a:latin typeface="Segoe UI Variable Display Semibold" pitchFamily="2" charset="0"/>
                <a:ea typeface="Segoe UI Variable Semibold Display" pitchFamily="34" charset="-122"/>
                <a:cs typeface="Segoe UI Variable Display Semibold" pitchFamily="2" charset="0"/>
              </a:defRPr>
            </a:lvl1pPr>
          </a:lstStyle>
          <a:p>
            <a:pPr lvl="0"/>
            <a:r>
              <a:rPr lang="en-US"/>
              <a:t>02</a:t>
            </a:r>
          </a:p>
        </p:txBody>
      </p:sp>
      <p:sp>
        <p:nvSpPr>
          <p:cNvPr id="18" name="Text Placeholder 19">
            <a:extLst>
              <a:ext uri="{FF2B5EF4-FFF2-40B4-BE49-F238E27FC236}">
                <a16:creationId xmlns:a16="http://schemas.microsoft.com/office/drawing/2014/main" id="{26F0B1DE-112E-38F1-6C3B-F0F2C61D4AAD}"/>
              </a:ext>
            </a:extLst>
          </p:cNvPr>
          <p:cNvSpPr>
            <a:spLocks noGrp="1"/>
          </p:cNvSpPr>
          <p:nvPr>
            <p:ph type="body" sz="quarter" idx="25" hasCustomPrompt="1"/>
          </p:nvPr>
        </p:nvSpPr>
        <p:spPr>
          <a:xfrm>
            <a:off x="3189275" y="2493293"/>
            <a:ext cx="2628558" cy="688721"/>
          </a:xfrm>
          <a:prstGeom prst="rect">
            <a:avLst/>
          </a:prstGeom>
        </p:spPr>
        <p:txBody>
          <a:bodyPr/>
          <a:lstStyle>
            <a:lvl1pPr marL="0" marR="0" indent="0" algn="l" defTabSz="342900" rtl="0" eaLnBrk="1" fontAlgn="auto" latinLnBrk="0" hangingPunct="1">
              <a:lnSpc>
                <a:spcPts val="1050"/>
              </a:lnSpc>
              <a:spcBef>
                <a:spcPct val="20000"/>
              </a:spcBef>
              <a:spcAft>
                <a:spcPts val="0"/>
              </a:spcAft>
              <a:buClrTx/>
              <a:buSzTx/>
              <a:buFont typeface="Arial" pitchFamily="34" charset="0"/>
              <a:buNone/>
              <a:tabLst/>
              <a:defRPr lang="en-US" sz="825" kern="1200" dirty="0" smtClean="0">
                <a:solidFill>
                  <a:schemeClr val="bg1"/>
                </a:solidFill>
                <a:latin typeface="Segoe UI Variable Text Semibold" pitchFamily="34" charset="0"/>
                <a:ea typeface="Segoe UI Variable Text Semibold" pitchFamily="34" charset="-122"/>
                <a:cs typeface="Segoe UI Variable Text Semibold" pitchFamily="34" charset="-120"/>
              </a:defRPr>
            </a:lvl1pPr>
          </a:lstStyle>
          <a:p>
            <a:r>
              <a:rPr lang="en-US" sz="750" b="0"/>
              <a:t>Baking security and trust into the development process ensures that all AI-driven tools and applications are built with security measures integrated from the beginning, protecting both the developers and the end-users.</a:t>
            </a:r>
            <a:endParaRPr lang="en-US" sz="750" b="1">
              <a:latin typeface="Segoe UI Variable Text Semibold" pitchFamily="2" charset="0"/>
            </a:endParaRPr>
          </a:p>
        </p:txBody>
      </p:sp>
      <p:sp>
        <p:nvSpPr>
          <p:cNvPr id="19" name="Text Placeholder 19">
            <a:extLst>
              <a:ext uri="{FF2B5EF4-FFF2-40B4-BE49-F238E27FC236}">
                <a16:creationId xmlns:a16="http://schemas.microsoft.com/office/drawing/2014/main" id="{5E392566-4156-546D-8627-009FDB5AE192}"/>
              </a:ext>
            </a:extLst>
          </p:cNvPr>
          <p:cNvSpPr>
            <a:spLocks noGrp="1"/>
          </p:cNvSpPr>
          <p:nvPr>
            <p:ph type="body" sz="quarter" idx="26" hasCustomPrompt="1"/>
          </p:nvPr>
        </p:nvSpPr>
        <p:spPr>
          <a:xfrm>
            <a:off x="5977330" y="2187488"/>
            <a:ext cx="2628558" cy="238125"/>
          </a:xfrm>
          <a:prstGeom prst="rect">
            <a:avLst/>
          </a:prstGeom>
        </p:spPr>
        <p:txBody>
          <a:bodyPr/>
          <a:lstStyle>
            <a:lvl1pPr marL="0" indent="0" algn="l" defTabSz="342900" rtl="0" eaLnBrk="1" latinLnBrk="0" hangingPunct="1">
              <a:lnSpc>
                <a:spcPts val="1650"/>
              </a:lnSpc>
              <a:buNone/>
              <a:defRPr lang="en-US" sz="1350" kern="0" spc="-27" dirty="0" smtClean="0">
                <a:solidFill>
                  <a:schemeClr val="bg1"/>
                </a:solidFill>
                <a:latin typeface="Segoe UI Variable Display Semibold" pitchFamily="34" charset="0"/>
                <a:ea typeface="Segoe UI Variable Display Semibold" pitchFamily="34" charset="-122"/>
                <a:cs typeface="Segoe UI Variable Display Semibold" pitchFamily="34" charset="-120"/>
              </a:defRPr>
            </a:lvl1pPr>
          </a:lstStyle>
          <a:p>
            <a:pPr lvl="0"/>
            <a:r>
              <a:rPr lang="en-US"/>
              <a:t>Title</a:t>
            </a:r>
          </a:p>
        </p:txBody>
      </p:sp>
      <p:sp>
        <p:nvSpPr>
          <p:cNvPr id="20" name="Text Placeholder 19">
            <a:extLst>
              <a:ext uri="{FF2B5EF4-FFF2-40B4-BE49-F238E27FC236}">
                <a16:creationId xmlns:a16="http://schemas.microsoft.com/office/drawing/2014/main" id="{824137E5-8D8D-F109-8E17-8ED6B89B09C7}"/>
              </a:ext>
            </a:extLst>
          </p:cNvPr>
          <p:cNvSpPr>
            <a:spLocks noGrp="1"/>
          </p:cNvSpPr>
          <p:nvPr>
            <p:ph type="body" sz="quarter" idx="27" hasCustomPrompt="1"/>
          </p:nvPr>
        </p:nvSpPr>
        <p:spPr>
          <a:xfrm>
            <a:off x="5977330" y="1878815"/>
            <a:ext cx="2628558" cy="238125"/>
          </a:xfrm>
          <a:prstGeom prst="rect">
            <a:avLst/>
          </a:prstGeom>
        </p:spPr>
        <p:txBody>
          <a:bodyPr/>
          <a:lstStyle>
            <a:lvl1pPr marL="0" indent="0" algn="l" defTabSz="342900" rtl="0" eaLnBrk="1" latinLnBrk="0" hangingPunct="1">
              <a:lnSpc>
                <a:spcPts val="1650"/>
              </a:lnSpc>
              <a:buNone/>
              <a:defRPr lang="en-US" sz="2325" b="1" i="0" kern="1200" dirty="0" smtClean="0">
                <a:solidFill>
                  <a:schemeClr val="accent5"/>
                </a:solidFill>
                <a:latin typeface="Segoe UI Variable Display Semibold" pitchFamily="2" charset="0"/>
                <a:ea typeface="Segoe UI Variable Semibold Display" pitchFamily="34" charset="-122"/>
                <a:cs typeface="Segoe UI Variable Display Semibold" pitchFamily="2" charset="0"/>
              </a:defRPr>
            </a:lvl1pPr>
          </a:lstStyle>
          <a:p>
            <a:pPr lvl="0"/>
            <a:r>
              <a:rPr lang="en-US"/>
              <a:t>03</a:t>
            </a:r>
          </a:p>
        </p:txBody>
      </p:sp>
      <p:sp>
        <p:nvSpPr>
          <p:cNvPr id="21" name="Text Placeholder 19">
            <a:extLst>
              <a:ext uri="{FF2B5EF4-FFF2-40B4-BE49-F238E27FC236}">
                <a16:creationId xmlns:a16="http://schemas.microsoft.com/office/drawing/2014/main" id="{2918D071-5763-5909-A6AB-183AEBADCE69}"/>
              </a:ext>
            </a:extLst>
          </p:cNvPr>
          <p:cNvSpPr>
            <a:spLocks noGrp="1"/>
          </p:cNvSpPr>
          <p:nvPr>
            <p:ph type="body" sz="quarter" idx="28" hasCustomPrompt="1"/>
          </p:nvPr>
        </p:nvSpPr>
        <p:spPr>
          <a:xfrm>
            <a:off x="5977330" y="2493293"/>
            <a:ext cx="2628558" cy="688721"/>
          </a:xfrm>
          <a:prstGeom prst="rect">
            <a:avLst/>
          </a:prstGeom>
        </p:spPr>
        <p:txBody>
          <a:bodyPr/>
          <a:lstStyle>
            <a:lvl1pPr marL="0" marR="0" indent="0" algn="l" defTabSz="342900" rtl="0" eaLnBrk="1" fontAlgn="auto" latinLnBrk="0" hangingPunct="1">
              <a:lnSpc>
                <a:spcPts val="1050"/>
              </a:lnSpc>
              <a:spcBef>
                <a:spcPct val="20000"/>
              </a:spcBef>
              <a:spcAft>
                <a:spcPts val="0"/>
              </a:spcAft>
              <a:buClrTx/>
              <a:buSzTx/>
              <a:buFont typeface="Arial" pitchFamily="34" charset="0"/>
              <a:buNone/>
              <a:tabLst/>
              <a:defRPr lang="en-US" sz="825" kern="1200" dirty="0" smtClean="0">
                <a:solidFill>
                  <a:schemeClr val="bg1"/>
                </a:solidFill>
                <a:latin typeface="Segoe UI Variable Text Semibold" pitchFamily="34" charset="0"/>
                <a:ea typeface="Segoe UI Variable Text Semibold" pitchFamily="34" charset="-122"/>
                <a:cs typeface="Segoe UI Variable Text Semibold" pitchFamily="34" charset="-120"/>
              </a:defRPr>
            </a:lvl1pPr>
          </a:lstStyle>
          <a:p>
            <a:r>
              <a:rPr lang="en-US" sz="750" b="0"/>
              <a:t>Baking security and trust into the development process ensures that all AI-driven tools and applications are built with security measures integrated from the beginning, protecting both the developers and the end-users.</a:t>
            </a:r>
            <a:endParaRPr lang="en-US" sz="750" b="1">
              <a:latin typeface="Segoe UI Variable Text Semibold" pitchFamily="2" charset="0"/>
            </a:endParaRPr>
          </a:p>
        </p:txBody>
      </p:sp>
    </p:spTree>
    <p:extLst>
      <p:ext uri="{BB962C8B-B14F-4D97-AF65-F5344CB8AC3E}">
        <p14:creationId xmlns:p14="http://schemas.microsoft.com/office/powerpoint/2010/main" val="3299617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ctrTitle"/>
          </p:nvPr>
        </p:nvSpPr>
        <p:spPr>
          <a:xfrm>
            <a:off x="452628" y="577850"/>
            <a:ext cx="8086725" cy="2514600"/>
          </a:xfrm>
        </p:spPr>
        <p:txBody>
          <a:bodyPr anchor="b">
            <a:noAutofit/>
          </a:bodyPr>
          <a:lstStyle>
            <a:lvl1pPr algn="l">
              <a:lnSpc>
                <a:spcPct val="80000"/>
              </a:lnSpc>
              <a:defRPr sz="6600" spc="-9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3155157"/>
            <a:ext cx="6921151" cy="1234440"/>
          </a:xfrm>
        </p:spPr>
        <p:txBody>
          <a:bodyPr>
            <a:normAutofit/>
          </a:bodyPr>
          <a:lstStyle>
            <a:lvl1pPr marL="0" indent="0" algn="l">
              <a:buNone/>
              <a:defRPr sz="2400">
                <a:solidFill>
                  <a:schemeClr val="bg1"/>
                </a:solidFill>
                <a:latin typeface="+mj-lt"/>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088F999-7A4E-6B4F-9FED-EF75B73AD044}" type="datetimeFigureOut">
              <a:rPr lang="en-US" smtClean="0"/>
              <a:t>10/12/2025</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780355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E51E94-D08C-431E-88FC-7EB62E529A19}" type="datetimeFigureOut">
              <a:rPr lang="en-US" smtClean="0"/>
              <a:pPr/>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33585025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575564"/>
            <a:ext cx="8085582" cy="2516886"/>
          </a:xfrm>
        </p:spPr>
        <p:txBody>
          <a:bodyPr anchor="b">
            <a:normAutofit/>
          </a:bodyPr>
          <a:lstStyle>
            <a:lvl1pPr>
              <a:lnSpc>
                <a:spcPct val="80000"/>
              </a:lnSpc>
              <a:defRPr sz="66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3153157"/>
            <a:ext cx="6919722" cy="1234440"/>
          </a:xfrm>
        </p:spPr>
        <p:txBody>
          <a:bodyPr anchor="t">
            <a:normAutofit/>
          </a:bodyPr>
          <a:lstStyle>
            <a:lvl1pPr marL="0" indent="0">
              <a:buNone/>
              <a:defRPr sz="2400">
                <a:solidFill>
                  <a:schemeClr val="tx1"/>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106011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08498"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88F999-7A4E-6B4F-9FED-EF75B73AD044}" type="datetimeFigureOut">
              <a:rPr lang="en-US" smtClean="0"/>
              <a:t>10/12/2025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3638285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1530350"/>
            <a:ext cx="3497580" cy="542550"/>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7492" y="206481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05706" y="1528826"/>
            <a:ext cx="3497580" cy="541782"/>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505706" y="206324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88F999-7A4E-6B4F-9FED-EF75B73AD044}" type="datetimeFigureOut">
              <a:rPr lang="en-US" smtClean="0"/>
              <a:t>10/12/2025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34528619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88F999-7A4E-6B4F-9FED-EF75B73AD044}" type="datetimeFigureOut">
              <a:rPr lang="en-US" smtClean="0"/>
              <a:t>10/12/2025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67754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10/12/2025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4129874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406712"/>
            <a:ext cx="2537460" cy="1440180"/>
          </a:xfrm>
        </p:spPr>
        <p:txBody>
          <a:bodyPr anchor="b">
            <a:noAutofit/>
          </a:bodyPr>
          <a:lstStyle>
            <a:lvl1pPr>
              <a:lnSpc>
                <a:spcPct val="85000"/>
              </a:lnSpc>
              <a:defRPr sz="3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571500"/>
            <a:ext cx="4572000" cy="34290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1883860"/>
            <a:ext cx="2548890" cy="2345240"/>
          </a:xfrm>
        </p:spPr>
        <p:txBody>
          <a:bodyPr>
            <a:normAutofit/>
          </a:bodyPr>
          <a:lstStyle>
            <a:lvl1pPr marL="0" marR="0" indent="0" algn="l" defTabSz="685800" rtl="0" eaLnBrk="1" fontAlgn="auto" latinLnBrk="0" hangingPunct="1">
              <a:lnSpc>
                <a:spcPct val="100000"/>
              </a:lnSpc>
              <a:spcBef>
                <a:spcPts val="900"/>
              </a:spcBef>
              <a:spcAft>
                <a:spcPts val="0"/>
              </a:spcAft>
              <a:buClrTx/>
              <a:buSzTx/>
              <a:buFontTx/>
              <a:buNone/>
              <a:tabLst/>
              <a:defRPr sz="13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marR="0" lvl="0" indent="0" algn="l" defTabSz="685800" rtl="0" eaLnBrk="1" fontAlgn="auto" latinLnBrk="0" hangingPunct="1">
              <a:lnSpc>
                <a:spcPct val="100000"/>
              </a:lnSpc>
              <a:spcBef>
                <a:spcPts val="105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10/12/2025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1887020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4064001"/>
            <a:ext cx="8085582" cy="459962"/>
          </a:xfrm>
        </p:spPr>
        <p:txBody>
          <a:bodyPr anchor="b">
            <a:normAutofit/>
          </a:bodyPr>
          <a:lstStyle>
            <a:lvl1pPr>
              <a:defRPr sz="2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3998214"/>
          </a:xfrm>
          <a:solidFill>
            <a:schemeClr val="accent1">
              <a:lumMod val="40000"/>
              <a:lumOff val="60000"/>
            </a:schemeClr>
          </a:solidFill>
        </p:spPr>
        <p:txBody>
          <a:bodyPr anchor="t"/>
          <a:lstStyle>
            <a:lvl1pPr marL="0" indent="0" algn="ctr">
              <a:spcBef>
                <a:spcPts val="600"/>
              </a:spcBef>
              <a:buNone/>
              <a:defRPr sz="2400">
                <a:solidFill>
                  <a:schemeClr val="tx1">
                    <a:lumMod val="75000"/>
                    <a:lumOff val="2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07492" y="4432301"/>
            <a:ext cx="6922008" cy="400050"/>
          </a:xfrm>
        </p:spPr>
        <p:txBody>
          <a:bodyPr>
            <a:normAutofit/>
          </a:bodyPr>
          <a:lstStyle>
            <a:lvl1pPr marL="0" indent="0">
              <a:lnSpc>
                <a:spcPct val="90000"/>
              </a:lnSpc>
              <a:buNone/>
              <a:defRPr sz="10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088F999-7A4E-6B4F-9FED-EF75B73AD044}" type="datetimeFigureOut">
              <a:rPr lang="en-US" smtClean="0"/>
              <a:t>10/12/2025</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2771619083"/>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88F999-7A4E-6B4F-9FED-EF75B73AD044}" type="datetimeFigureOut">
              <a:rPr lang="en-US" smtClean="0"/>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3983660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521494"/>
            <a:ext cx="1971675" cy="3600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535782"/>
            <a:ext cx="5800725" cy="40505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88F999-7A4E-6B4F-9FED-EF75B73AD044}" type="datetimeFigureOut">
              <a:rPr lang="en-US" smtClean="0"/>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203997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10/12/2025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10/12/2025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10/12/2025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10/12/2025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10/12/2025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10/12/2025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1.jpg"/><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10/12/2025</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763"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10/12/2025</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62" r:id="rId1"/>
    <p:sldLayoutId id="2147483777" r:id="rId2"/>
    <p:sldLayoutId id="2147483778" r:id="rId3"/>
    <p:sldLayoutId id="2147483779"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374650"/>
            <a:ext cx="8079581" cy="124364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492" y="1508760"/>
            <a:ext cx="8065294" cy="28246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4809335"/>
            <a:ext cx="3086100" cy="171450"/>
          </a:xfrm>
          <a:prstGeom prst="rect">
            <a:avLst/>
          </a:prstGeom>
        </p:spPr>
        <p:txBody>
          <a:bodyPr vert="horz" lIns="91440" tIns="45720" rIns="91440" bIns="45720" rtlCol="0" anchor="ctr"/>
          <a:lstStyle>
            <a:lvl1pPr algn="l">
              <a:defRPr sz="713">
                <a:solidFill>
                  <a:schemeClr val="tx1">
                    <a:alpha val="80000"/>
                  </a:schemeClr>
                </a:solidFill>
              </a:defRPr>
            </a:lvl1pPr>
          </a:lstStyle>
          <a:p>
            <a:fld id="{D088F999-7A4E-6B4F-9FED-EF75B73AD044}" type="datetimeFigureOut">
              <a:rPr lang="en-US" smtClean="0"/>
              <a:t>10/12/2025</a:t>
            </a:fld>
            <a:endParaRPr lang="en-US"/>
          </a:p>
        </p:txBody>
      </p:sp>
      <p:sp>
        <p:nvSpPr>
          <p:cNvPr id="5" name="Footer Placeholder 4"/>
          <p:cNvSpPr>
            <a:spLocks noGrp="1"/>
          </p:cNvSpPr>
          <p:nvPr>
            <p:ph type="ftr" sz="quarter" idx="3"/>
          </p:nvPr>
        </p:nvSpPr>
        <p:spPr>
          <a:xfrm>
            <a:off x="514350" y="4916023"/>
            <a:ext cx="3771900" cy="171450"/>
          </a:xfrm>
          <a:prstGeom prst="rect">
            <a:avLst/>
          </a:prstGeom>
        </p:spPr>
        <p:txBody>
          <a:bodyPr vert="horz" lIns="91440" tIns="45720" rIns="91440" bIns="45720" rtlCol="0" anchor="ctr"/>
          <a:lstStyle>
            <a:lvl1pPr algn="l">
              <a:defRPr sz="713"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6572945" y="4407310"/>
            <a:ext cx="2194560" cy="1047779"/>
          </a:xfrm>
          <a:prstGeom prst="rect">
            <a:avLst/>
          </a:prstGeom>
        </p:spPr>
        <p:txBody>
          <a:bodyPr vert="horz" lIns="91440" tIns="45720" rIns="91440" bIns="45720" rtlCol="0" anchor="b"/>
          <a:lstStyle>
            <a:lvl1pPr algn="r">
              <a:defRPr sz="7725" b="0">
                <a:ln>
                  <a:noFill/>
                </a:ln>
                <a:solidFill>
                  <a:schemeClr val="accent1">
                    <a:alpha val="25000"/>
                  </a:schemeClr>
                </a:solidFill>
                <a:latin typeface="+mj-lt"/>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4230580012"/>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685800" rtl="0" eaLnBrk="1" latinLnBrk="0" hangingPunct="1">
        <a:lnSpc>
          <a:spcPct val="85000"/>
        </a:lnSpc>
        <a:spcBef>
          <a:spcPct val="0"/>
        </a:spcBef>
        <a:buNone/>
        <a:defRPr sz="4050" kern="1200" spc="-90" baseline="0">
          <a:solidFill>
            <a:schemeClr val="accent1"/>
          </a:solidFill>
          <a:latin typeface="+mj-lt"/>
          <a:ea typeface="+mj-ea"/>
          <a:cs typeface="+mj-cs"/>
        </a:defRPr>
      </a:lvl1pPr>
    </p:titleStyle>
    <p:bodyStyle>
      <a:lvl1pPr marL="68580" indent="-68580" algn="l" defTabSz="685800" rtl="0" eaLnBrk="1" latinLnBrk="0" hangingPunct="1">
        <a:lnSpc>
          <a:spcPct val="85000"/>
        </a:lnSpc>
        <a:spcBef>
          <a:spcPts val="975"/>
        </a:spcBef>
        <a:buFont typeface="Arial" pitchFamily="34" charset="0"/>
        <a:buChar char=" "/>
        <a:defRPr sz="1800" kern="1200">
          <a:solidFill>
            <a:schemeClr val="tx1">
              <a:lumMod val="85000"/>
              <a:lumOff val="15000"/>
            </a:schemeClr>
          </a:solidFill>
          <a:latin typeface="+mn-lt"/>
          <a:ea typeface="+mn-ea"/>
          <a:cs typeface="+mn-cs"/>
        </a:defRPr>
      </a:lvl1pPr>
      <a:lvl2pPr marL="260604" indent="-257175" algn="l" defTabSz="685800" rtl="0" eaLnBrk="1" latinLnBrk="0" hangingPunct="1">
        <a:lnSpc>
          <a:spcPct val="85000"/>
        </a:lnSpc>
        <a:spcBef>
          <a:spcPts val="450"/>
        </a:spcBef>
        <a:buFont typeface="Arial" pitchFamily="34" charset="0"/>
        <a:buChar char=" "/>
        <a:defRPr sz="1800" kern="1200">
          <a:solidFill>
            <a:schemeClr val="tx1">
              <a:lumMod val="85000"/>
              <a:lumOff val="15000"/>
            </a:schemeClr>
          </a:solidFill>
          <a:latin typeface="+mn-lt"/>
          <a:ea typeface="+mn-ea"/>
          <a:cs typeface="+mn-cs"/>
        </a:defRPr>
      </a:lvl2pPr>
      <a:lvl3pPr marL="411480" indent="-411480" algn="l" defTabSz="685800" rtl="0" eaLnBrk="1" latinLnBrk="0" hangingPunct="1">
        <a:lnSpc>
          <a:spcPct val="85000"/>
        </a:lnSpc>
        <a:spcBef>
          <a:spcPts val="450"/>
        </a:spcBef>
        <a:buFont typeface="Arial" pitchFamily="34" charset="0"/>
        <a:buChar char=" "/>
        <a:defRPr sz="1500" i="1" kern="1200">
          <a:solidFill>
            <a:schemeClr val="tx1">
              <a:lumMod val="85000"/>
              <a:lumOff val="15000"/>
            </a:schemeClr>
          </a:solidFill>
          <a:latin typeface="+mn-lt"/>
          <a:ea typeface="+mn-ea"/>
          <a:cs typeface="+mn-cs"/>
        </a:defRPr>
      </a:lvl3pPr>
      <a:lvl4pPr marL="617220" indent="-61722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4pPr>
      <a:lvl5pPr marL="822960" indent="-82296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dotnet/maui/windows/deployment/publish-visual-studio-folder" TargetMode="External"/><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hyperlink" Target="https://bsky.app/profile/alvinashcraft.com" TargetMode="External"/><Relationship Id="rId4" Type="http://schemas.openxmlformats.org/officeDocument/2006/relationships/hyperlink" Target="mailto:alvin@alvinashcraft.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icrosoft/microsoft-ui-xaml"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github.com/CommunityToolkit/Windows" TargetMode="External"/><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hyperlink" Target="https://www.microsoft.com/store/apps/9nblggh4tlcq" TargetMode="External"/><Relationship Id="rId4" Type="http://schemas.openxmlformats.org/officeDocument/2006/relationships/hyperlink" Target="https://learn.microsoft.com/dotnet/communitytoolkit/window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learn.microsoft.com/microsoft-edge/webview2/get-started/winui" TargetMode="External"/><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1117600" y="3105150"/>
            <a:ext cx="3987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eaLnBrk="1" hangingPunct="1">
              <a:defRPr/>
            </a:pPr>
            <a:r>
              <a:rPr lang="en-US" sz="3200" b="1" dirty="0">
                <a:solidFill>
                  <a:schemeClr val="tx2"/>
                </a:solidFill>
                <a:latin typeface="Arial" charset="0"/>
                <a:cs typeface="+mn-cs"/>
              </a:rPr>
              <a:t>Alvin Ashcraft</a:t>
            </a:r>
            <a:endParaRPr lang="en-US" sz="2800" b="1" dirty="0">
              <a:solidFill>
                <a:schemeClr val="tx2"/>
              </a:solidFill>
              <a:latin typeface="Arial" charset="0"/>
              <a:cs typeface="+mn-cs"/>
            </a:endParaRPr>
          </a:p>
          <a:p>
            <a:pPr>
              <a:defRPr/>
            </a:pPr>
            <a:r>
              <a:rPr lang="en-US" sz="2400" b="1" dirty="0">
                <a:solidFill>
                  <a:schemeClr val="tx2"/>
                </a:solidFill>
                <a:latin typeface="Arial" charset="0"/>
              </a:rPr>
              <a:t>Sr. Content Developer</a:t>
            </a:r>
          </a:p>
          <a:p>
            <a:pPr>
              <a:defRPr/>
            </a:pPr>
            <a:r>
              <a:rPr lang="en-US" sz="2400" b="1" dirty="0">
                <a:solidFill>
                  <a:schemeClr val="tx2"/>
                </a:solidFill>
                <a:latin typeface="Arial" charset="0"/>
              </a:rPr>
              <a:t>Microsoft</a:t>
            </a:r>
          </a:p>
          <a:p>
            <a:pPr eaLnBrk="1" hangingPunct="1">
              <a:defRPr/>
            </a:pPr>
            <a:endParaRPr lang="en-US" b="1" dirty="0">
              <a:solidFill>
                <a:srgbClr val="1F497D"/>
              </a:solidFill>
              <a:latin typeface="Arial" charset="0"/>
              <a:cs typeface="+mn-cs"/>
            </a:endParaRPr>
          </a:p>
          <a:p>
            <a:pPr eaLnBrk="1" hangingPunct="1">
              <a:defRPr/>
            </a:pPr>
            <a:endParaRPr lang="en-US" sz="1400" dirty="0">
              <a:solidFill>
                <a:srgbClr val="1F497D"/>
              </a:solidFill>
              <a:latin typeface="Times New Roman" pitchFamily="28" charset="0"/>
              <a:cs typeface="+mn-cs"/>
            </a:endParaRPr>
          </a:p>
        </p:txBody>
      </p:sp>
      <p:sp>
        <p:nvSpPr>
          <p:cNvPr id="8" name="Rectangle 3"/>
          <p:cNvSpPr txBox="1">
            <a:spLocks noChangeArrowheads="1"/>
          </p:cNvSpPr>
          <p:nvPr/>
        </p:nvSpPr>
        <p:spPr bwMode="auto">
          <a:xfrm>
            <a:off x="1117600" y="742950"/>
            <a:ext cx="76200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nSpc>
                <a:spcPct val="80000"/>
              </a:lnSpc>
              <a:defRPr/>
            </a:pPr>
            <a:r>
              <a:rPr lang="en-US" sz="4400" b="1" dirty="0">
                <a:solidFill>
                  <a:schemeClr val="bg1"/>
                </a:solidFill>
                <a:effectLst/>
              </a:rPr>
              <a:t>Build Native Windows Apps w/ WinUI &amp; the Windows App SDK</a:t>
            </a:r>
          </a:p>
        </p:txBody>
      </p:sp>
    </p:spTree>
    <p:extLst>
      <p:ext uri="{BB962C8B-B14F-4D97-AF65-F5344CB8AC3E}">
        <p14:creationId xmlns:p14="http://schemas.microsoft.com/office/powerpoint/2010/main" val="40518872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C4FEF-5975-0B96-DA0D-F268D9A748EE}"/>
              </a:ext>
            </a:extLst>
          </p:cNvPr>
          <p:cNvSpPr>
            <a:spLocks noGrp="1"/>
          </p:cNvSpPr>
          <p:nvPr>
            <p:ph type="title"/>
          </p:nvPr>
        </p:nvSpPr>
        <p:spPr/>
        <p:txBody>
          <a:bodyPr/>
          <a:lstStyle/>
          <a:p>
            <a:r>
              <a:rPr lang="en-US" dirty="0"/>
              <a:t>Deployment Options</a:t>
            </a:r>
          </a:p>
        </p:txBody>
      </p:sp>
      <p:sp>
        <p:nvSpPr>
          <p:cNvPr id="3" name="Content Placeholder 2">
            <a:extLst>
              <a:ext uri="{FF2B5EF4-FFF2-40B4-BE49-F238E27FC236}">
                <a16:creationId xmlns:a16="http://schemas.microsoft.com/office/drawing/2014/main" id="{AEF734D1-6197-A5A9-EA5E-95D98834FE97}"/>
              </a:ext>
            </a:extLst>
          </p:cNvPr>
          <p:cNvSpPr>
            <a:spLocks noGrp="1"/>
          </p:cNvSpPr>
          <p:nvPr>
            <p:ph idx="1"/>
          </p:nvPr>
        </p:nvSpPr>
        <p:spPr>
          <a:xfrm>
            <a:off x="507492" y="1508760"/>
            <a:ext cx="6426708" cy="3425190"/>
          </a:xfrm>
        </p:spPr>
        <p:txBody>
          <a:bodyPr>
            <a:normAutofit fontScale="92500" lnSpcReduction="10000"/>
          </a:bodyPr>
          <a:lstStyle/>
          <a:p>
            <a:r>
              <a:rPr lang="en-US" sz="1600"/>
              <a:t>Packaging Options</a:t>
            </a:r>
          </a:p>
          <a:p>
            <a:pPr lvl="1"/>
            <a:r>
              <a:rPr lang="en-US" sz="1600"/>
              <a:t>Framework-dependent packaged apps</a:t>
            </a:r>
          </a:p>
          <a:p>
            <a:pPr lvl="1"/>
            <a:r>
              <a:rPr lang="en-US" sz="1600"/>
              <a:t>Framework-dependent unpackaged apps</a:t>
            </a:r>
          </a:p>
          <a:p>
            <a:pPr lvl="1"/>
            <a:r>
              <a:rPr lang="en-US" sz="1600"/>
              <a:t>Self-contained apps</a:t>
            </a:r>
          </a:p>
          <a:p>
            <a:r>
              <a:rPr lang="en-US" sz="1600"/>
              <a:t>Microsoft Store</a:t>
            </a:r>
          </a:p>
          <a:p>
            <a:r>
              <a:rPr lang="en-US" sz="1600"/>
              <a:t>Windows Package Manager (WinGet) </a:t>
            </a:r>
          </a:p>
          <a:p>
            <a:r>
              <a:rPr lang="en-US" sz="1600"/>
              <a:t>Sideload an MSIX</a:t>
            </a:r>
          </a:p>
          <a:p>
            <a:pPr lvl="1"/>
            <a:r>
              <a:rPr lang="en-US" sz="1600">
                <a:hlinkClick r:id="rId3"/>
              </a:rPr>
              <a:t>Instructions for packaging a .NET MAUI app</a:t>
            </a:r>
            <a:r>
              <a:rPr lang="en-US" sz="1600"/>
              <a:t> work with WinUI projects w/ Windows App Packaging project </a:t>
            </a:r>
            <a:r>
              <a:rPr lang="en-US" sz="1600">
                <a:sym typeface="Wingdings" panose="05000000000000000000" pitchFamily="2" charset="2"/>
              </a:rPr>
              <a:t></a:t>
            </a:r>
            <a:endParaRPr lang="en-US" sz="1600"/>
          </a:p>
          <a:p>
            <a:pPr lvl="1"/>
            <a:r>
              <a:rPr lang="en-US" sz="1600"/>
              <a:t>Sideload works to deploy MSIX with Enterprise deployment tools too</a:t>
            </a:r>
          </a:p>
          <a:p>
            <a:r>
              <a:rPr lang="en-US" sz="1600"/>
              <a:t>Third-party installers</a:t>
            </a:r>
          </a:p>
          <a:p>
            <a:pPr lvl="1"/>
            <a:r>
              <a:rPr lang="en-US" sz="1600"/>
              <a:t>Advanced Installer</a:t>
            </a:r>
          </a:p>
          <a:p>
            <a:pPr lvl="1"/>
            <a:r>
              <a:rPr lang="en-US" sz="1600"/>
              <a:t>InstallShield</a:t>
            </a:r>
            <a:endParaRPr lang="en-US" sz="1600" dirty="0"/>
          </a:p>
        </p:txBody>
      </p:sp>
      <p:pic>
        <p:nvPicPr>
          <p:cNvPr id="4" name="Picture 3">
            <a:extLst>
              <a:ext uri="{FF2B5EF4-FFF2-40B4-BE49-F238E27FC236}">
                <a16:creationId xmlns:a16="http://schemas.microsoft.com/office/drawing/2014/main" id="{C5DDE78C-95A5-5530-5CFE-0082F5281E44}"/>
              </a:ext>
            </a:extLst>
          </p:cNvPr>
          <p:cNvPicPr>
            <a:picLocks noChangeAspect="1"/>
          </p:cNvPicPr>
          <p:nvPr/>
        </p:nvPicPr>
        <p:blipFill>
          <a:blip r:embed="rId4"/>
          <a:stretch>
            <a:fillRect/>
          </a:stretch>
        </p:blipFill>
        <p:spPr>
          <a:xfrm>
            <a:off x="7086600" y="3028950"/>
            <a:ext cx="1243650" cy="1243650"/>
          </a:xfrm>
          <a:prstGeom prst="rect">
            <a:avLst/>
          </a:prstGeom>
        </p:spPr>
      </p:pic>
    </p:spTree>
    <p:extLst>
      <p:ext uri="{BB962C8B-B14F-4D97-AF65-F5344CB8AC3E}">
        <p14:creationId xmlns:p14="http://schemas.microsoft.com/office/powerpoint/2010/main" val="4047514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333CBE-B699-4E3B-9F45-C045F7734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1E437638-E86C-41B1-BC86-6F186CB35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15" y="0"/>
            <a:ext cx="915171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249FD5-0DBE-01F8-CFC9-35F428F6314F}"/>
              </a:ext>
            </a:extLst>
          </p:cNvPr>
          <p:cNvSpPr>
            <a:spLocks noGrp="1"/>
          </p:cNvSpPr>
          <p:nvPr>
            <p:ph type="title"/>
          </p:nvPr>
        </p:nvSpPr>
        <p:spPr>
          <a:xfrm>
            <a:off x="3815803" y="577850"/>
            <a:ext cx="4723549" cy="2514600"/>
          </a:xfrm>
        </p:spPr>
        <p:txBody>
          <a:bodyPr vert="horz" lIns="91440" tIns="45720" rIns="91440" bIns="45720" rtlCol="0" anchor="b">
            <a:normAutofit/>
          </a:bodyPr>
          <a:lstStyle/>
          <a:p>
            <a:pPr defTabSz="914400"/>
            <a:r>
              <a:rPr lang="en-US" sz="6200" kern="1200" spc="-120" baseline="0" dirty="0">
                <a:solidFill>
                  <a:srgbClr val="FFFFFF"/>
                </a:solidFill>
                <a:latin typeface="+mj-lt"/>
                <a:ea typeface="+mj-ea"/>
                <a:cs typeface="+mj-cs"/>
              </a:rPr>
              <a:t>Cross-Platform Demo</a:t>
            </a:r>
          </a:p>
        </p:txBody>
      </p:sp>
      <p:sp>
        <p:nvSpPr>
          <p:cNvPr id="3" name="Text Placeholder 2">
            <a:extLst>
              <a:ext uri="{FF2B5EF4-FFF2-40B4-BE49-F238E27FC236}">
                <a16:creationId xmlns:a16="http://schemas.microsoft.com/office/drawing/2014/main" id="{EC26D406-9D54-C6AE-BC52-3B84A256A31F}"/>
              </a:ext>
            </a:extLst>
          </p:cNvPr>
          <p:cNvSpPr>
            <a:spLocks noGrp="1"/>
          </p:cNvSpPr>
          <p:nvPr>
            <p:ph type="body" idx="1"/>
          </p:nvPr>
        </p:nvSpPr>
        <p:spPr>
          <a:xfrm>
            <a:off x="3876198" y="3155157"/>
            <a:ext cx="4077800" cy="1234440"/>
          </a:xfrm>
        </p:spPr>
        <p:txBody>
          <a:bodyPr vert="horz" lIns="91440" tIns="45720" rIns="91440" bIns="45720" rtlCol="0">
            <a:normAutofit/>
          </a:bodyPr>
          <a:lstStyle/>
          <a:p>
            <a:pPr defTabSz="914400">
              <a:spcBef>
                <a:spcPts val="1300"/>
              </a:spcBef>
            </a:pPr>
            <a:r>
              <a:rPr lang="en-US" sz="2700">
                <a:solidFill>
                  <a:srgbClr val="FFFFFF"/>
                </a:solidFill>
              </a:rPr>
              <a:t>Take your WinUI app cross-platform with Uno Platform</a:t>
            </a:r>
          </a:p>
        </p:txBody>
      </p:sp>
      <p:pic>
        <p:nvPicPr>
          <p:cNvPr id="5" name="Picture 4" descr="Top view of cubes connected with black lines">
            <a:extLst>
              <a:ext uri="{FF2B5EF4-FFF2-40B4-BE49-F238E27FC236}">
                <a16:creationId xmlns:a16="http://schemas.microsoft.com/office/drawing/2014/main" id="{228F4777-C131-9568-99C9-2D163B30253D}"/>
              </a:ext>
            </a:extLst>
          </p:cNvPr>
          <p:cNvPicPr>
            <a:picLocks noChangeAspect="1"/>
          </p:cNvPicPr>
          <p:nvPr/>
        </p:nvPicPr>
        <p:blipFill>
          <a:blip r:embed="rId3"/>
          <a:srcRect l="29678" r="19756"/>
          <a:stretch>
            <a:fillRect/>
          </a:stretch>
        </p:blipFill>
        <p:spPr>
          <a:xfrm>
            <a:off x="-7716" y="10"/>
            <a:ext cx="3471005" cy="5148303"/>
          </a:xfrm>
          <a:prstGeom prst="rect">
            <a:avLst/>
          </a:prstGeom>
        </p:spPr>
      </p:pic>
    </p:spTree>
    <p:extLst>
      <p:ext uri="{BB962C8B-B14F-4D97-AF65-F5344CB8AC3E}">
        <p14:creationId xmlns:p14="http://schemas.microsoft.com/office/powerpoint/2010/main" val="188690928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84769-D4CB-CDE8-A8C0-0BD8C18F4BEB}"/>
              </a:ext>
            </a:extLst>
          </p:cNvPr>
          <p:cNvSpPr>
            <a:spLocks noGrp="1"/>
          </p:cNvSpPr>
          <p:nvPr>
            <p:ph type="title"/>
          </p:nvPr>
        </p:nvSpPr>
        <p:spPr/>
        <p:txBody>
          <a:bodyPr/>
          <a:lstStyle/>
          <a:p>
            <a:r>
              <a:rPr lang="en-US" dirty="0"/>
              <a:t>WinUI Roadmap</a:t>
            </a:r>
          </a:p>
        </p:txBody>
      </p:sp>
      <p:graphicFrame>
        <p:nvGraphicFramePr>
          <p:cNvPr id="7" name="Content Placeholder 2">
            <a:extLst>
              <a:ext uri="{FF2B5EF4-FFF2-40B4-BE49-F238E27FC236}">
                <a16:creationId xmlns:a16="http://schemas.microsoft.com/office/drawing/2014/main" id="{8D68F333-E7DF-7DCA-B198-C2BEB961A2B6}"/>
              </a:ext>
            </a:extLst>
          </p:cNvPr>
          <p:cNvGraphicFramePr>
            <a:graphicFrameLocks noGrp="1"/>
          </p:cNvGraphicFramePr>
          <p:nvPr>
            <p:ph idx="1"/>
            <p:extLst>
              <p:ext uri="{D42A27DB-BD31-4B8C-83A1-F6EECF244321}">
                <p14:modId xmlns:p14="http://schemas.microsoft.com/office/powerpoint/2010/main" val="505455499"/>
              </p:ext>
            </p:extLst>
          </p:nvPr>
        </p:nvGraphicFramePr>
        <p:xfrm>
          <a:off x="507492" y="1508760"/>
          <a:ext cx="8065008" cy="28246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24CB4CD5-2F9E-8075-CF83-4809CF53B014}"/>
              </a:ext>
            </a:extLst>
          </p:cNvPr>
          <p:cNvPicPr>
            <a:picLocks noChangeAspect="1"/>
          </p:cNvPicPr>
          <p:nvPr/>
        </p:nvPicPr>
        <p:blipFill>
          <a:blip r:embed="rId8"/>
          <a:stretch>
            <a:fillRect/>
          </a:stretch>
        </p:blipFill>
        <p:spPr>
          <a:xfrm>
            <a:off x="7162800" y="3333750"/>
            <a:ext cx="1143000" cy="1143000"/>
          </a:xfrm>
          <a:prstGeom prst="rect">
            <a:avLst/>
          </a:prstGeom>
        </p:spPr>
      </p:pic>
    </p:spTree>
    <p:extLst>
      <p:ext uri="{BB962C8B-B14F-4D97-AF65-F5344CB8AC3E}">
        <p14:creationId xmlns:p14="http://schemas.microsoft.com/office/powerpoint/2010/main" val="1688791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482600"/>
            <a:ext cx="8178799" cy="1492261"/>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646" y="604653"/>
            <a:ext cx="7934706" cy="1248156"/>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82B07-BAAB-6793-2375-415B13D5D3B6}"/>
              </a:ext>
            </a:extLst>
          </p:cNvPr>
          <p:cNvSpPr>
            <a:spLocks noGrp="1"/>
          </p:cNvSpPr>
          <p:nvPr>
            <p:ph type="title"/>
          </p:nvPr>
        </p:nvSpPr>
        <p:spPr>
          <a:xfrm>
            <a:off x="803884" y="794802"/>
            <a:ext cx="7530175" cy="921097"/>
          </a:xfrm>
        </p:spPr>
        <p:txBody>
          <a:bodyPr>
            <a:normAutofit/>
          </a:bodyPr>
          <a:lstStyle/>
          <a:p>
            <a:r>
              <a:rPr lang="en-US" sz="3700">
                <a:solidFill>
                  <a:srgbClr val="FFFFFF"/>
                </a:solidFill>
              </a:rPr>
              <a:t>Windows AI APIs in Windows App SDK</a:t>
            </a:r>
          </a:p>
        </p:txBody>
      </p:sp>
      <p:sp>
        <p:nvSpPr>
          <p:cNvPr id="3" name="Content Placeholder 2">
            <a:extLst>
              <a:ext uri="{FF2B5EF4-FFF2-40B4-BE49-F238E27FC236}">
                <a16:creationId xmlns:a16="http://schemas.microsoft.com/office/drawing/2014/main" id="{CA064612-CC5C-EF4F-462E-1F4724A70ABB}"/>
              </a:ext>
            </a:extLst>
          </p:cNvPr>
          <p:cNvSpPr>
            <a:spLocks noGrp="1"/>
          </p:cNvSpPr>
          <p:nvPr>
            <p:ph idx="1"/>
          </p:nvPr>
        </p:nvSpPr>
        <p:spPr>
          <a:xfrm>
            <a:off x="803884" y="2229984"/>
            <a:ext cx="7530175" cy="2177325"/>
          </a:xfrm>
        </p:spPr>
        <p:txBody>
          <a:bodyPr>
            <a:normAutofit/>
          </a:bodyPr>
          <a:lstStyle/>
          <a:p>
            <a:r>
              <a:rPr lang="en-US" dirty="0"/>
              <a:t>Part of Windows AI Foundry</a:t>
            </a:r>
          </a:p>
          <a:p>
            <a:r>
              <a:rPr lang="en-US" dirty="0"/>
              <a:t>Available starting in Windows App SDK 1.7</a:t>
            </a:r>
          </a:p>
          <a:p>
            <a:r>
              <a:rPr lang="en-US" dirty="0"/>
              <a:t>Use local Phi Silica models on Copilot+ PCs</a:t>
            </a:r>
          </a:p>
          <a:p>
            <a:pPr lvl="1"/>
            <a:r>
              <a:rPr lang="en-US" dirty="0"/>
              <a:t>Text responses w/ content moderation</a:t>
            </a:r>
          </a:p>
          <a:p>
            <a:r>
              <a:rPr lang="en-US" dirty="0"/>
              <a:t>Text recognition (OCR)</a:t>
            </a:r>
          </a:p>
          <a:p>
            <a:r>
              <a:rPr lang="en-US" dirty="0"/>
              <a:t>Imaging</a:t>
            </a:r>
          </a:p>
        </p:txBody>
      </p:sp>
    </p:spTree>
    <p:extLst>
      <p:ext uri="{BB962C8B-B14F-4D97-AF65-F5344CB8AC3E}">
        <p14:creationId xmlns:p14="http://schemas.microsoft.com/office/powerpoint/2010/main" val="2035598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942-0183-67D3-798F-F6797D6CB900}"/>
              </a:ext>
            </a:extLst>
          </p:cNvPr>
          <p:cNvSpPr>
            <a:spLocks noGrp="1"/>
          </p:cNvSpPr>
          <p:nvPr>
            <p:ph type="title"/>
          </p:nvPr>
        </p:nvSpPr>
        <p:spPr>
          <a:xfrm>
            <a:off x="492918" y="374649"/>
            <a:ext cx="8079581" cy="1243649"/>
          </a:xfrm>
        </p:spPr>
        <p:txBody>
          <a:bodyPr>
            <a:normAutofit/>
          </a:bodyPr>
          <a:lstStyle/>
          <a:p>
            <a:r>
              <a:rPr lang="en-US" dirty="0"/>
              <a:t>Thank you!</a:t>
            </a:r>
          </a:p>
        </p:txBody>
      </p:sp>
      <p:pic>
        <p:nvPicPr>
          <p:cNvPr id="5" name="Picture 4">
            <a:extLst>
              <a:ext uri="{FF2B5EF4-FFF2-40B4-BE49-F238E27FC236}">
                <a16:creationId xmlns:a16="http://schemas.microsoft.com/office/drawing/2014/main" id="{7648E844-7B1D-DCB1-327E-5E77FC398778}"/>
              </a:ext>
            </a:extLst>
          </p:cNvPr>
          <p:cNvPicPr>
            <a:picLocks noChangeAspect="1"/>
          </p:cNvPicPr>
          <p:nvPr/>
        </p:nvPicPr>
        <p:blipFill>
          <a:blip r:embed="rId3"/>
          <a:stretch>
            <a:fillRect/>
          </a:stretch>
        </p:blipFill>
        <p:spPr>
          <a:xfrm>
            <a:off x="599288" y="1578161"/>
            <a:ext cx="2537952" cy="2537952"/>
          </a:xfrm>
          <a:prstGeom prst="rect">
            <a:avLst/>
          </a:prstGeom>
        </p:spPr>
      </p:pic>
      <p:sp>
        <p:nvSpPr>
          <p:cNvPr id="3" name="Content Placeholder 2">
            <a:extLst>
              <a:ext uri="{FF2B5EF4-FFF2-40B4-BE49-F238E27FC236}">
                <a16:creationId xmlns:a16="http://schemas.microsoft.com/office/drawing/2014/main" id="{0375C09B-37FF-4293-8E71-B832598F6BF4}"/>
              </a:ext>
            </a:extLst>
          </p:cNvPr>
          <p:cNvSpPr>
            <a:spLocks noGrp="1"/>
          </p:cNvSpPr>
          <p:nvPr>
            <p:ph idx="1"/>
          </p:nvPr>
        </p:nvSpPr>
        <p:spPr>
          <a:xfrm>
            <a:off x="3481002" y="1508760"/>
            <a:ext cx="5091783" cy="2824638"/>
          </a:xfrm>
        </p:spPr>
        <p:txBody>
          <a:bodyPr>
            <a:normAutofit/>
          </a:bodyPr>
          <a:lstStyle/>
          <a:p>
            <a:r>
              <a:rPr lang="en-US" dirty="0"/>
              <a:t>Questions?</a:t>
            </a:r>
          </a:p>
          <a:p>
            <a:r>
              <a:rPr lang="en-US" dirty="0"/>
              <a:t>Contact me</a:t>
            </a:r>
          </a:p>
          <a:p>
            <a:pPr lvl="1"/>
            <a:r>
              <a:rPr lang="en-US" dirty="0"/>
              <a:t>Email: </a:t>
            </a:r>
            <a:r>
              <a:rPr lang="en-US" dirty="0">
                <a:hlinkClick r:id="rId4"/>
              </a:rPr>
              <a:t>alvin@alvinashcraft.com</a:t>
            </a:r>
            <a:endParaRPr lang="en-US" dirty="0"/>
          </a:p>
          <a:p>
            <a:pPr lvl="1"/>
            <a:r>
              <a:rPr lang="en-US" dirty="0"/>
              <a:t>Bluesky: </a:t>
            </a:r>
            <a:r>
              <a:rPr lang="en-US" dirty="0">
                <a:hlinkClick r:id="rId5"/>
              </a:rPr>
              <a:t>https://bsky.app/profile/alvinashcraft.com</a:t>
            </a:r>
            <a:r>
              <a:rPr lang="en-US" dirty="0"/>
              <a:t> </a:t>
            </a:r>
          </a:p>
        </p:txBody>
      </p:sp>
    </p:spTree>
    <p:extLst>
      <p:ext uri="{BB962C8B-B14F-4D97-AF65-F5344CB8AC3E}">
        <p14:creationId xmlns:p14="http://schemas.microsoft.com/office/powerpoint/2010/main" val="1011532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4286C-E783-9996-9CAE-8C10E1723AF3}"/>
              </a:ext>
            </a:extLst>
          </p:cNvPr>
          <p:cNvSpPr>
            <a:spLocks noGrp="1"/>
          </p:cNvSpPr>
          <p:nvPr>
            <p:ph type="title"/>
          </p:nvPr>
        </p:nvSpPr>
        <p:spPr>
          <a:xfrm>
            <a:off x="3512343" y="374649"/>
            <a:ext cx="4922045" cy="1243649"/>
          </a:xfrm>
        </p:spPr>
        <p:txBody>
          <a:bodyPr>
            <a:normAutofit/>
          </a:bodyPr>
          <a:lstStyle/>
          <a:p>
            <a:r>
              <a:rPr lang="en-US">
                <a:solidFill>
                  <a:srgbClr val="986052"/>
                </a:solidFill>
              </a:rPr>
              <a:t>About Me</a:t>
            </a:r>
          </a:p>
        </p:txBody>
      </p:sp>
      <p:pic>
        <p:nvPicPr>
          <p:cNvPr id="5" name="Picture 4" descr="Stack of magazines on table">
            <a:extLst>
              <a:ext uri="{FF2B5EF4-FFF2-40B4-BE49-F238E27FC236}">
                <a16:creationId xmlns:a16="http://schemas.microsoft.com/office/drawing/2014/main" id="{18B9CA1B-6C5C-1A2A-BFF9-C9ADD256A8AA}"/>
              </a:ext>
            </a:extLst>
          </p:cNvPr>
          <p:cNvPicPr>
            <a:picLocks noChangeAspect="1"/>
          </p:cNvPicPr>
          <p:nvPr/>
        </p:nvPicPr>
        <p:blipFill>
          <a:blip r:embed="rId3"/>
          <a:srcRect l="46510" r="13840"/>
          <a:stretch>
            <a:fillRect/>
          </a:stretch>
        </p:blipFill>
        <p:spPr>
          <a:xfrm>
            <a:off x="20" y="-4813"/>
            <a:ext cx="3058077" cy="5148313"/>
          </a:xfrm>
          <a:prstGeom prst="rect">
            <a:avLst/>
          </a:prstGeom>
        </p:spPr>
      </p:pic>
      <p:sp>
        <p:nvSpPr>
          <p:cNvPr id="3" name="Content Placeholder 2">
            <a:extLst>
              <a:ext uri="{FF2B5EF4-FFF2-40B4-BE49-F238E27FC236}">
                <a16:creationId xmlns:a16="http://schemas.microsoft.com/office/drawing/2014/main" id="{61E76484-EA63-9AB1-CBC8-4F14B1A5D85F}"/>
              </a:ext>
            </a:extLst>
          </p:cNvPr>
          <p:cNvSpPr>
            <a:spLocks noGrp="1"/>
          </p:cNvSpPr>
          <p:nvPr>
            <p:ph idx="1"/>
          </p:nvPr>
        </p:nvSpPr>
        <p:spPr>
          <a:xfrm>
            <a:off x="3526917" y="1508760"/>
            <a:ext cx="4821746" cy="2824638"/>
          </a:xfrm>
        </p:spPr>
        <p:txBody>
          <a:bodyPr>
            <a:normAutofit/>
          </a:bodyPr>
          <a:lstStyle/>
          <a:p>
            <a:r>
              <a:rPr lang="en-US"/>
              <a:t>Software industry for nearly 30 years</a:t>
            </a:r>
          </a:p>
          <a:p>
            <a:r>
              <a:rPr lang="en-US"/>
              <a:t>Morning Dew link blog</a:t>
            </a:r>
          </a:p>
          <a:p>
            <a:r>
              <a:rPr lang="en-US"/>
              <a:t>Three books for </a:t>
            </a:r>
            <a:r>
              <a:rPr lang="en-US" err="1"/>
              <a:t>Packt</a:t>
            </a:r>
            <a:r>
              <a:rPr lang="en-US"/>
              <a:t> Publishing</a:t>
            </a:r>
          </a:p>
          <a:p>
            <a:r>
              <a:rPr lang="en-US"/>
              <a:t>Content developer at Microsoft since 2022</a:t>
            </a:r>
          </a:p>
          <a:p>
            <a:r>
              <a:rPr lang="en-US"/>
              <a:t>TechBash dev conference organizer since 2016</a:t>
            </a:r>
          </a:p>
        </p:txBody>
      </p:sp>
    </p:spTree>
    <p:extLst>
      <p:ext uri="{BB962C8B-B14F-4D97-AF65-F5344CB8AC3E}">
        <p14:creationId xmlns:p14="http://schemas.microsoft.com/office/powerpoint/2010/main" val="3113019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46CA3A-F1E1-435C-DB42-22D3137C9824}"/>
              </a:ext>
            </a:extLst>
          </p:cNvPr>
          <p:cNvSpPr>
            <a:spLocks noGrp="1"/>
          </p:cNvSpPr>
          <p:nvPr>
            <p:ph type="title"/>
          </p:nvPr>
        </p:nvSpPr>
        <p:spPr>
          <a:xfrm>
            <a:off x="492918" y="702533"/>
            <a:ext cx="2241198" cy="3738433"/>
          </a:xfrm>
        </p:spPr>
        <p:txBody>
          <a:bodyPr>
            <a:normAutofit/>
          </a:bodyPr>
          <a:lstStyle/>
          <a:p>
            <a:r>
              <a:rPr lang="en-US" sz="3300">
                <a:solidFill>
                  <a:srgbClr val="FFFFFF"/>
                </a:solidFill>
              </a:rPr>
              <a:t>Agenda</a:t>
            </a:r>
          </a:p>
        </p:txBody>
      </p:sp>
      <p:sp>
        <p:nvSpPr>
          <p:cNvPr id="3" name="Content Placeholder 2">
            <a:extLst>
              <a:ext uri="{FF2B5EF4-FFF2-40B4-BE49-F238E27FC236}">
                <a16:creationId xmlns:a16="http://schemas.microsoft.com/office/drawing/2014/main" id="{E73B2227-59F9-9747-A98C-C960855E98B1}"/>
              </a:ext>
            </a:extLst>
          </p:cNvPr>
          <p:cNvSpPr>
            <a:spLocks noGrp="1"/>
          </p:cNvSpPr>
          <p:nvPr>
            <p:ph idx="1"/>
          </p:nvPr>
        </p:nvSpPr>
        <p:spPr>
          <a:xfrm>
            <a:off x="3460791" y="702533"/>
            <a:ext cx="5111994" cy="3738433"/>
          </a:xfrm>
        </p:spPr>
        <p:txBody>
          <a:bodyPr anchor="ctr">
            <a:normAutofit/>
          </a:bodyPr>
          <a:lstStyle/>
          <a:p>
            <a:r>
              <a:rPr lang="en-US" sz="1700"/>
              <a:t>Overview of WinUI &amp; Windows App SDK</a:t>
            </a:r>
          </a:p>
          <a:p>
            <a:r>
              <a:rPr lang="en-US" sz="1700"/>
              <a:t>Creating a new WinUI project &amp; working with controls &amp; styles</a:t>
            </a:r>
          </a:p>
          <a:p>
            <a:r>
              <a:rPr lang="en-US" sz="1700"/>
              <a:t>Model-View-</a:t>
            </a:r>
            <a:r>
              <a:rPr lang="en-US" sz="1700" err="1"/>
              <a:t>ViewModel</a:t>
            </a:r>
            <a:r>
              <a:rPr lang="en-US" sz="1700"/>
              <a:t> with the MVVM Toolkit</a:t>
            </a:r>
          </a:p>
          <a:p>
            <a:r>
              <a:rPr lang="en-US" sz="1700"/>
              <a:t>Leveraging Windows Community Toolkit controls</a:t>
            </a:r>
          </a:p>
          <a:p>
            <a:r>
              <a:rPr lang="en-US" sz="1700"/>
              <a:t>Windows App SDK notifications API</a:t>
            </a:r>
          </a:p>
          <a:p>
            <a:r>
              <a:rPr lang="en-US" sz="1700"/>
              <a:t>Interop options – XAML Islands and WebView2</a:t>
            </a:r>
          </a:p>
          <a:p>
            <a:r>
              <a:rPr lang="en-US" sz="1700"/>
              <a:t>Discussing deployment options</a:t>
            </a:r>
          </a:p>
          <a:p>
            <a:r>
              <a:rPr lang="en-US" sz="1700"/>
              <a:t>Cross-platform app demo w/ Uno Platform</a:t>
            </a:r>
          </a:p>
          <a:p>
            <a:r>
              <a:rPr lang="en-US" sz="1700"/>
              <a:t>WinUI &amp; Windows App SDK roadmaps</a:t>
            </a:r>
          </a:p>
          <a:p>
            <a:r>
              <a:rPr lang="en-US" sz="1700"/>
              <a:t>Windows AI APIs (BONUS – time permitting)</a:t>
            </a:r>
          </a:p>
        </p:txBody>
      </p:sp>
    </p:spTree>
    <p:extLst>
      <p:ext uri="{BB962C8B-B14F-4D97-AF65-F5344CB8AC3E}">
        <p14:creationId xmlns:p14="http://schemas.microsoft.com/office/powerpoint/2010/main" val="1467754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86D9-FEF0-53DA-0BFE-A1BB76FF48C2}"/>
              </a:ext>
            </a:extLst>
          </p:cNvPr>
          <p:cNvSpPr>
            <a:spLocks noGrp="1"/>
          </p:cNvSpPr>
          <p:nvPr>
            <p:ph type="title"/>
          </p:nvPr>
        </p:nvSpPr>
        <p:spPr/>
        <p:txBody>
          <a:bodyPr/>
          <a:lstStyle/>
          <a:p>
            <a:r>
              <a:rPr lang="en-US" dirty="0"/>
              <a:t>WinUI Overview</a:t>
            </a:r>
          </a:p>
        </p:txBody>
      </p:sp>
      <p:sp>
        <p:nvSpPr>
          <p:cNvPr id="3" name="Content Placeholder 2">
            <a:extLst>
              <a:ext uri="{FF2B5EF4-FFF2-40B4-BE49-F238E27FC236}">
                <a16:creationId xmlns:a16="http://schemas.microsoft.com/office/drawing/2014/main" id="{F4428FA4-08D6-2349-6EC9-C1890EA651A8}"/>
              </a:ext>
            </a:extLst>
          </p:cNvPr>
          <p:cNvSpPr>
            <a:spLocks noGrp="1"/>
          </p:cNvSpPr>
          <p:nvPr>
            <p:ph idx="1"/>
          </p:nvPr>
        </p:nvSpPr>
        <p:spPr/>
        <p:txBody>
          <a:bodyPr>
            <a:normAutofit/>
          </a:bodyPr>
          <a:lstStyle/>
          <a:p>
            <a:r>
              <a:rPr lang="en-US" dirty="0"/>
              <a:t>WinUI is part of the Windows App SDK</a:t>
            </a:r>
          </a:p>
          <a:p>
            <a:r>
              <a:rPr lang="en-US" dirty="0"/>
              <a:t>Windows App SDK 1.0 released in March 2021</a:t>
            </a:r>
          </a:p>
          <a:p>
            <a:r>
              <a:rPr lang="en-US" dirty="0"/>
              <a:t>Decoupled from Windows SDK dependencies</a:t>
            </a:r>
          </a:p>
          <a:p>
            <a:r>
              <a:rPr lang="en-US" dirty="0"/>
              <a:t>Built on latest .NET runtime  - build apps on .NET 9</a:t>
            </a:r>
          </a:p>
          <a:p>
            <a:r>
              <a:rPr lang="en-US" dirty="0"/>
              <a:t>Create apps in XAML &amp; C# or C++</a:t>
            </a:r>
          </a:p>
          <a:p>
            <a:r>
              <a:rPr lang="en-US" dirty="0"/>
              <a:t>Latest release - Windows App SDK 1.7</a:t>
            </a:r>
          </a:p>
          <a:p>
            <a:r>
              <a:rPr lang="en-US" dirty="0"/>
              <a:t>Source on </a:t>
            </a:r>
            <a:r>
              <a:rPr lang="en-US" dirty="0">
                <a:hlinkClick r:id="rId3"/>
              </a:rPr>
              <a:t>GitHub</a:t>
            </a:r>
            <a:endParaRPr lang="en-US" dirty="0"/>
          </a:p>
        </p:txBody>
      </p:sp>
      <p:pic>
        <p:nvPicPr>
          <p:cNvPr id="5" name="Picture 4">
            <a:extLst>
              <a:ext uri="{FF2B5EF4-FFF2-40B4-BE49-F238E27FC236}">
                <a16:creationId xmlns:a16="http://schemas.microsoft.com/office/drawing/2014/main" id="{4BE7BBEE-6CF6-F011-029D-A925D184245A}"/>
              </a:ext>
            </a:extLst>
          </p:cNvPr>
          <p:cNvPicPr>
            <a:picLocks noChangeAspect="1"/>
          </p:cNvPicPr>
          <p:nvPr/>
        </p:nvPicPr>
        <p:blipFill>
          <a:blip r:embed="rId4"/>
          <a:stretch>
            <a:fillRect/>
          </a:stretch>
        </p:blipFill>
        <p:spPr>
          <a:xfrm>
            <a:off x="7087101" y="2984500"/>
            <a:ext cx="1609725" cy="1609725"/>
          </a:xfrm>
          <a:prstGeom prst="rect">
            <a:avLst/>
          </a:prstGeom>
        </p:spPr>
      </p:pic>
    </p:spTree>
    <p:extLst>
      <p:ext uri="{BB962C8B-B14F-4D97-AF65-F5344CB8AC3E}">
        <p14:creationId xmlns:p14="http://schemas.microsoft.com/office/powerpoint/2010/main" val="274162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10524E9-E361-435E-93CC-D891398D1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51435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CE7412-F7A3-4194-82E4-41E9532F2E06}"/>
              </a:ext>
            </a:extLst>
          </p:cNvPr>
          <p:cNvSpPr>
            <a:spLocks noGrp="1"/>
          </p:cNvSpPr>
          <p:nvPr>
            <p:ph type="title"/>
          </p:nvPr>
        </p:nvSpPr>
        <p:spPr>
          <a:xfrm>
            <a:off x="492918" y="747468"/>
            <a:ext cx="2295699" cy="3659841"/>
          </a:xfrm>
        </p:spPr>
        <p:txBody>
          <a:bodyPr>
            <a:normAutofit/>
          </a:bodyPr>
          <a:lstStyle/>
          <a:p>
            <a:r>
              <a:rPr lang="en-US" sz="3300">
                <a:solidFill>
                  <a:srgbClr val="FFFFFF"/>
                </a:solidFill>
              </a:rPr>
              <a:t>Demo – Hello WinUI</a:t>
            </a:r>
          </a:p>
        </p:txBody>
      </p:sp>
      <p:sp>
        <p:nvSpPr>
          <p:cNvPr id="12" name="Rectangle 11">
            <a:extLst>
              <a:ext uri="{FF2B5EF4-FFF2-40B4-BE49-F238E27FC236}">
                <a16:creationId xmlns:a16="http://schemas.microsoft.com/office/drawing/2014/main" id="{C962AC3C-FEB4-4C6A-8CA6-D570CD009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1299" cy="51435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61C1D8-DC07-6A6F-D9BA-F184504459F0}"/>
              </a:ext>
            </a:extLst>
          </p:cNvPr>
          <p:cNvSpPr>
            <a:spLocks noGrp="1"/>
          </p:cNvSpPr>
          <p:nvPr>
            <p:ph idx="1"/>
          </p:nvPr>
        </p:nvSpPr>
        <p:spPr>
          <a:xfrm>
            <a:off x="3526910" y="747468"/>
            <a:ext cx="5045875" cy="3648564"/>
          </a:xfrm>
        </p:spPr>
        <p:txBody>
          <a:bodyPr anchor="ctr">
            <a:normAutofit/>
          </a:bodyPr>
          <a:lstStyle/>
          <a:p>
            <a:r>
              <a:rPr lang="en-US">
                <a:solidFill>
                  <a:schemeClr val="tx1"/>
                </a:solidFill>
              </a:rPr>
              <a:t>Create a new WinUI project in Visual Studio</a:t>
            </a:r>
          </a:p>
          <a:p>
            <a:r>
              <a:rPr lang="en-US">
                <a:solidFill>
                  <a:schemeClr val="tx1"/>
                </a:solidFill>
              </a:rPr>
              <a:t>Working with controls &amp; styles</a:t>
            </a:r>
          </a:p>
          <a:p>
            <a:r>
              <a:rPr lang="en-US">
                <a:solidFill>
                  <a:schemeClr val="tx1"/>
                </a:solidFill>
              </a:rPr>
              <a:t>Model-View-ViewModel with the MVVM Toolkit</a:t>
            </a:r>
          </a:p>
        </p:txBody>
      </p:sp>
    </p:spTree>
    <p:extLst>
      <p:ext uri="{BB962C8B-B14F-4D97-AF65-F5344CB8AC3E}">
        <p14:creationId xmlns:p14="http://schemas.microsoft.com/office/powerpoint/2010/main" val="4059679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04CA-C4A5-3076-6946-D35D4822FC49}"/>
              </a:ext>
            </a:extLst>
          </p:cNvPr>
          <p:cNvSpPr>
            <a:spLocks noGrp="1"/>
          </p:cNvSpPr>
          <p:nvPr>
            <p:ph type="title"/>
          </p:nvPr>
        </p:nvSpPr>
        <p:spPr/>
        <p:txBody>
          <a:bodyPr/>
          <a:lstStyle/>
          <a:p>
            <a:r>
              <a:rPr lang="en-US" dirty="0"/>
              <a:t>Windows Community Toolkit</a:t>
            </a:r>
          </a:p>
        </p:txBody>
      </p:sp>
      <p:sp>
        <p:nvSpPr>
          <p:cNvPr id="3" name="Content Placeholder 2">
            <a:extLst>
              <a:ext uri="{FF2B5EF4-FFF2-40B4-BE49-F238E27FC236}">
                <a16:creationId xmlns:a16="http://schemas.microsoft.com/office/drawing/2014/main" id="{4737A836-5D61-B215-2E97-B4EF10B44DFE}"/>
              </a:ext>
            </a:extLst>
          </p:cNvPr>
          <p:cNvSpPr>
            <a:spLocks noGrp="1"/>
          </p:cNvSpPr>
          <p:nvPr>
            <p:ph idx="1"/>
          </p:nvPr>
        </p:nvSpPr>
        <p:spPr/>
        <p:txBody>
          <a:bodyPr>
            <a:normAutofit/>
          </a:bodyPr>
          <a:lstStyle/>
          <a:p>
            <a:r>
              <a:rPr lang="en-US" dirty="0"/>
              <a:t>WinUI 2, WinUI 3 &amp; Uno Platform</a:t>
            </a:r>
          </a:p>
          <a:p>
            <a:r>
              <a:rPr lang="en-US" dirty="0"/>
              <a:t>Open source on </a:t>
            </a:r>
            <a:r>
              <a:rPr lang="en-US" dirty="0">
                <a:hlinkClick r:id="rId3"/>
              </a:rPr>
              <a:t>GitHub</a:t>
            </a:r>
            <a:r>
              <a:rPr lang="en-US" dirty="0"/>
              <a:t> </a:t>
            </a:r>
            <a:r>
              <a:rPr lang="en-US" dirty="0">
                <a:sym typeface="Wingdings" panose="05000000000000000000" pitchFamily="2" charset="2"/>
              </a:rPr>
              <a:t></a:t>
            </a:r>
            <a:endParaRPr lang="en-US" dirty="0"/>
          </a:p>
          <a:p>
            <a:r>
              <a:rPr lang="en-US" dirty="0"/>
              <a:t>Animations, behaviors, controls &amp; more</a:t>
            </a:r>
          </a:p>
          <a:p>
            <a:r>
              <a:rPr lang="en-US" dirty="0"/>
              <a:t>Documentation on </a:t>
            </a:r>
            <a:r>
              <a:rPr lang="en-US" dirty="0">
                <a:hlinkClick r:id="rId4"/>
              </a:rPr>
              <a:t>Microsoft Learn</a:t>
            </a:r>
            <a:r>
              <a:rPr lang="en-US" dirty="0"/>
              <a:t> </a:t>
            </a:r>
            <a:r>
              <a:rPr lang="en-US" dirty="0">
                <a:sym typeface="Wingdings" panose="05000000000000000000" pitchFamily="2" charset="2"/>
              </a:rPr>
              <a:t></a:t>
            </a:r>
            <a:endParaRPr lang="en-US" dirty="0"/>
          </a:p>
          <a:p>
            <a:r>
              <a:rPr lang="en-US" dirty="0">
                <a:hlinkClick r:id="rId5"/>
              </a:rPr>
              <a:t>WCT Gallery app</a:t>
            </a:r>
            <a:r>
              <a:rPr lang="en-US" dirty="0"/>
              <a:t> on the Microsoft Store</a:t>
            </a:r>
          </a:p>
        </p:txBody>
      </p:sp>
      <p:pic>
        <p:nvPicPr>
          <p:cNvPr id="5" name="Picture 4" descr="A QR code that links to the source code for the Windows Community Toolkit on GitHub.">
            <a:extLst>
              <a:ext uri="{FF2B5EF4-FFF2-40B4-BE49-F238E27FC236}">
                <a16:creationId xmlns:a16="http://schemas.microsoft.com/office/drawing/2014/main" id="{8250EAD5-474D-4EAF-53FA-9CF174441568}"/>
              </a:ext>
            </a:extLst>
          </p:cNvPr>
          <p:cNvPicPr>
            <a:picLocks noChangeAspect="1"/>
          </p:cNvPicPr>
          <p:nvPr/>
        </p:nvPicPr>
        <p:blipFill>
          <a:blip r:embed="rId6"/>
          <a:stretch>
            <a:fillRect/>
          </a:stretch>
        </p:blipFill>
        <p:spPr>
          <a:xfrm>
            <a:off x="7696199" y="1207168"/>
            <a:ext cx="1036074" cy="1036074"/>
          </a:xfrm>
          <a:prstGeom prst="rect">
            <a:avLst/>
          </a:prstGeom>
        </p:spPr>
      </p:pic>
      <p:pic>
        <p:nvPicPr>
          <p:cNvPr id="7" name="Picture 6" descr="A QR code that links to the listing for the Windows Community Toolkit Gallery app on the Microsoft Store.">
            <a:extLst>
              <a:ext uri="{FF2B5EF4-FFF2-40B4-BE49-F238E27FC236}">
                <a16:creationId xmlns:a16="http://schemas.microsoft.com/office/drawing/2014/main" id="{1622177B-74D2-D79F-AE78-FEC1D9E1A8A5}"/>
              </a:ext>
            </a:extLst>
          </p:cNvPr>
          <p:cNvPicPr>
            <a:picLocks noChangeAspect="1"/>
          </p:cNvPicPr>
          <p:nvPr/>
        </p:nvPicPr>
        <p:blipFill>
          <a:blip r:embed="rId7"/>
          <a:stretch>
            <a:fillRect/>
          </a:stretch>
        </p:blipFill>
        <p:spPr>
          <a:xfrm>
            <a:off x="571214" y="3412101"/>
            <a:ext cx="1036074" cy="1036074"/>
          </a:xfrm>
          <a:prstGeom prst="rect">
            <a:avLst/>
          </a:prstGeom>
        </p:spPr>
      </p:pic>
      <p:pic>
        <p:nvPicPr>
          <p:cNvPr id="9" name="Picture 8" descr="A QR code that links to the documentation for the Windows Community Toolkit on Microsoft Learn.">
            <a:extLst>
              <a:ext uri="{FF2B5EF4-FFF2-40B4-BE49-F238E27FC236}">
                <a16:creationId xmlns:a16="http://schemas.microsoft.com/office/drawing/2014/main" id="{D63E0E0A-7A99-2296-CDC9-8CEBFC899FA2}"/>
              </a:ext>
            </a:extLst>
          </p:cNvPr>
          <p:cNvPicPr>
            <a:picLocks noChangeAspect="1"/>
          </p:cNvPicPr>
          <p:nvPr/>
        </p:nvPicPr>
        <p:blipFill>
          <a:blip r:embed="rId8"/>
          <a:stretch>
            <a:fillRect/>
          </a:stretch>
        </p:blipFill>
        <p:spPr>
          <a:xfrm>
            <a:off x="7696199" y="2376026"/>
            <a:ext cx="1036075" cy="1036075"/>
          </a:xfrm>
          <a:prstGeom prst="rect">
            <a:avLst/>
          </a:prstGeom>
        </p:spPr>
      </p:pic>
    </p:spTree>
    <p:extLst>
      <p:ext uri="{BB962C8B-B14F-4D97-AF65-F5344CB8AC3E}">
        <p14:creationId xmlns:p14="http://schemas.microsoft.com/office/powerpoint/2010/main" val="3893112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0F97E041-634B-4B3E-8669-42583D956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9825ADD-F95C-4747-9B41-5DB21C28E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482600"/>
            <a:ext cx="8178799" cy="4178299"/>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791A8E-B2BA-467D-BB87-8CFBFB13A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646" y="606933"/>
            <a:ext cx="7934706" cy="3929634"/>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DA3D692-F74E-CBED-F8F6-3429973A9426}"/>
              </a:ext>
            </a:extLst>
          </p:cNvPr>
          <p:cNvSpPr>
            <a:spLocks noGrp="1"/>
          </p:cNvSpPr>
          <p:nvPr>
            <p:ph type="body" idx="1"/>
          </p:nvPr>
        </p:nvSpPr>
        <p:spPr>
          <a:xfrm>
            <a:off x="964877" y="3048469"/>
            <a:ext cx="7205369" cy="1107176"/>
          </a:xfrm>
        </p:spPr>
        <p:txBody>
          <a:bodyPr vert="horz" lIns="91440" tIns="45720" rIns="91440" bIns="45720" rtlCol="0">
            <a:normAutofit/>
          </a:bodyPr>
          <a:lstStyle/>
          <a:p>
            <a:pPr algn="ctr" defTabSz="914400">
              <a:spcBef>
                <a:spcPts val="1300"/>
              </a:spcBef>
            </a:pPr>
            <a:r>
              <a:rPr lang="en-US" sz="2100">
                <a:solidFill>
                  <a:srgbClr val="FFFFFF"/>
                </a:solidFill>
              </a:rPr>
              <a:t>Windows Community Toolkit Gallery App &amp; Using Controls in Your Apps</a:t>
            </a:r>
          </a:p>
        </p:txBody>
      </p:sp>
      <p:sp>
        <p:nvSpPr>
          <p:cNvPr id="2" name="Title 1">
            <a:extLst>
              <a:ext uri="{FF2B5EF4-FFF2-40B4-BE49-F238E27FC236}">
                <a16:creationId xmlns:a16="http://schemas.microsoft.com/office/drawing/2014/main" id="{5FD20616-C4B2-9BEE-9352-1A0101098924}"/>
              </a:ext>
            </a:extLst>
          </p:cNvPr>
          <p:cNvSpPr>
            <a:spLocks noGrp="1"/>
          </p:cNvSpPr>
          <p:nvPr>
            <p:ph type="title"/>
          </p:nvPr>
        </p:nvSpPr>
        <p:spPr>
          <a:xfrm>
            <a:off x="964877" y="963897"/>
            <a:ext cx="7205370" cy="2084571"/>
          </a:xfrm>
        </p:spPr>
        <p:txBody>
          <a:bodyPr vert="horz" lIns="91440" tIns="45720" rIns="91440" bIns="45720" rtlCol="0" anchor="b">
            <a:normAutofit/>
          </a:bodyPr>
          <a:lstStyle/>
          <a:p>
            <a:pPr algn="ctr" defTabSz="914400"/>
            <a:r>
              <a:rPr lang="en-US" sz="6000" spc="-120">
                <a:solidFill>
                  <a:srgbClr val="FFFFFF"/>
                </a:solidFill>
              </a:rPr>
              <a:t>Community Toolkit Demo</a:t>
            </a:r>
          </a:p>
        </p:txBody>
      </p:sp>
    </p:spTree>
    <p:extLst>
      <p:ext uri="{BB962C8B-B14F-4D97-AF65-F5344CB8AC3E}">
        <p14:creationId xmlns:p14="http://schemas.microsoft.com/office/powerpoint/2010/main" val="3516545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0" name="Rectangle 9">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D8A26C-D9B7-15B8-F8D7-D582EDE65F67}"/>
              </a:ext>
            </a:extLst>
          </p:cNvPr>
          <p:cNvSpPr>
            <a:spLocks noGrp="1"/>
          </p:cNvSpPr>
          <p:nvPr>
            <p:ph type="title"/>
          </p:nvPr>
        </p:nvSpPr>
        <p:spPr>
          <a:xfrm>
            <a:off x="452627" y="577849"/>
            <a:ext cx="6969157" cy="3092450"/>
          </a:xfrm>
        </p:spPr>
        <p:txBody>
          <a:bodyPr vert="horz" lIns="91440" tIns="45720" rIns="91440" bIns="45720" rtlCol="0" anchor="b">
            <a:normAutofit/>
          </a:bodyPr>
          <a:lstStyle/>
          <a:p>
            <a:pPr defTabSz="914400"/>
            <a:r>
              <a:rPr lang="en-US" sz="7200" spc="-120">
                <a:solidFill>
                  <a:schemeClr val="accent1">
                    <a:lumMod val="75000"/>
                  </a:schemeClr>
                </a:solidFill>
              </a:rPr>
              <a:t>Notifications Demo</a:t>
            </a:r>
          </a:p>
        </p:txBody>
      </p:sp>
      <p:sp>
        <p:nvSpPr>
          <p:cNvPr id="14" name="Rectangle 13">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11599"/>
            <a:ext cx="9144000" cy="12319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16715C3-F067-30FA-AA9C-5215535324E6}"/>
              </a:ext>
            </a:extLst>
          </p:cNvPr>
          <p:cNvSpPr>
            <a:spLocks noGrp="1"/>
          </p:cNvSpPr>
          <p:nvPr>
            <p:ph type="body" idx="1"/>
          </p:nvPr>
        </p:nvSpPr>
        <p:spPr>
          <a:xfrm>
            <a:off x="500634" y="4152899"/>
            <a:ext cx="6921150" cy="600409"/>
          </a:xfrm>
        </p:spPr>
        <p:txBody>
          <a:bodyPr vert="horz" lIns="91440" tIns="45720" rIns="91440" bIns="45720" rtlCol="0">
            <a:normAutofit/>
          </a:bodyPr>
          <a:lstStyle/>
          <a:p>
            <a:pPr defTabSz="914400">
              <a:spcBef>
                <a:spcPts val="1300"/>
              </a:spcBef>
            </a:pPr>
            <a:r>
              <a:rPr lang="en-US" sz="2700">
                <a:solidFill>
                  <a:srgbClr val="FFFFFF"/>
                </a:solidFill>
              </a:rPr>
              <a:t>Using the Windows App SDK Notifications APIs</a:t>
            </a:r>
          </a:p>
        </p:txBody>
      </p:sp>
    </p:spTree>
    <p:extLst>
      <p:ext uri="{BB962C8B-B14F-4D97-AF65-F5344CB8AC3E}">
        <p14:creationId xmlns:p14="http://schemas.microsoft.com/office/powerpoint/2010/main" val="1796623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82C5-0F12-6ED2-3C8F-99A2B14AACBD}"/>
              </a:ext>
            </a:extLst>
          </p:cNvPr>
          <p:cNvSpPr>
            <a:spLocks noGrp="1"/>
          </p:cNvSpPr>
          <p:nvPr>
            <p:ph type="title"/>
          </p:nvPr>
        </p:nvSpPr>
        <p:spPr>
          <a:xfrm>
            <a:off x="492918" y="374649"/>
            <a:ext cx="8079581" cy="1243649"/>
          </a:xfrm>
        </p:spPr>
        <p:txBody>
          <a:bodyPr>
            <a:normAutofit/>
          </a:bodyPr>
          <a:lstStyle/>
          <a:p>
            <a:r>
              <a:rPr lang="en-US" dirty="0"/>
              <a:t>Interop Scenarios</a:t>
            </a:r>
          </a:p>
        </p:txBody>
      </p:sp>
      <p:sp>
        <p:nvSpPr>
          <p:cNvPr id="3" name="Content Placeholder 2">
            <a:extLst>
              <a:ext uri="{FF2B5EF4-FFF2-40B4-BE49-F238E27FC236}">
                <a16:creationId xmlns:a16="http://schemas.microsoft.com/office/drawing/2014/main" id="{4917C25A-D3C8-D5E8-46FB-EDEA514FBF6D}"/>
              </a:ext>
            </a:extLst>
          </p:cNvPr>
          <p:cNvSpPr>
            <a:spLocks noGrp="1"/>
          </p:cNvSpPr>
          <p:nvPr>
            <p:ph idx="1"/>
          </p:nvPr>
        </p:nvSpPr>
        <p:spPr>
          <a:xfrm>
            <a:off x="507492" y="1508760"/>
            <a:ext cx="5156708" cy="2824638"/>
          </a:xfrm>
        </p:spPr>
        <p:txBody>
          <a:bodyPr>
            <a:normAutofit/>
          </a:bodyPr>
          <a:lstStyle/>
          <a:p>
            <a:r>
              <a:rPr lang="en-US" dirty="0"/>
              <a:t>XAML Islands (</a:t>
            </a:r>
            <a:r>
              <a:rPr lang="en-US" dirty="0" err="1"/>
              <a:t>ContentIsland</a:t>
            </a:r>
            <a:r>
              <a:rPr lang="en-US" dirty="0"/>
              <a:t> control)</a:t>
            </a:r>
          </a:p>
          <a:p>
            <a:pPr lvl="1"/>
            <a:r>
              <a:rPr lang="en-US" dirty="0"/>
              <a:t>Added in Windows App SDK 1.4</a:t>
            </a:r>
          </a:p>
          <a:p>
            <a:pPr lvl="1"/>
            <a:r>
              <a:rPr lang="en-US" dirty="0"/>
              <a:t>Currently only tested with C++ apps</a:t>
            </a:r>
          </a:p>
          <a:p>
            <a:pPr lvl="1"/>
            <a:r>
              <a:rPr lang="en-US" dirty="0"/>
              <a:t>No wrapper for WinForms / WPF use yet</a:t>
            </a:r>
          </a:p>
          <a:p>
            <a:r>
              <a:rPr lang="en-US" dirty="0"/>
              <a:t>WebView2 Control</a:t>
            </a:r>
          </a:p>
          <a:p>
            <a:pPr lvl="1"/>
            <a:r>
              <a:rPr lang="en-US" dirty="0"/>
              <a:t>Blazor</a:t>
            </a:r>
          </a:p>
          <a:p>
            <a:pPr lvl="1"/>
            <a:r>
              <a:rPr lang="en-US" dirty="0"/>
              <a:t>PWA</a:t>
            </a:r>
          </a:p>
          <a:p>
            <a:pPr lvl="1"/>
            <a:r>
              <a:rPr lang="en-US" dirty="0" err="1"/>
              <a:t>MapControl</a:t>
            </a:r>
            <a:r>
              <a:rPr lang="en-US" dirty="0"/>
              <a:t> is a custom WebView2</a:t>
            </a:r>
          </a:p>
          <a:p>
            <a:pPr lvl="1"/>
            <a:r>
              <a:rPr lang="en-US" dirty="0"/>
              <a:t>Getting started documentation on </a:t>
            </a:r>
            <a:r>
              <a:rPr lang="en-US" dirty="0">
                <a:hlinkClick r:id="rId3"/>
              </a:rPr>
              <a:t>Learn</a:t>
            </a:r>
            <a:r>
              <a:rPr lang="en-US" dirty="0"/>
              <a:t> </a:t>
            </a:r>
            <a:r>
              <a:rPr lang="en-US" dirty="0">
                <a:sym typeface="Wingdings" panose="05000000000000000000" pitchFamily="2" charset="2"/>
              </a:rPr>
              <a:t></a:t>
            </a:r>
            <a:endParaRPr lang="en-US" dirty="0"/>
          </a:p>
        </p:txBody>
      </p:sp>
      <p:pic>
        <p:nvPicPr>
          <p:cNvPr id="5" name="Picture 4">
            <a:extLst>
              <a:ext uri="{FF2B5EF4-FFF2-40B4-BE49-F238E27FC236}">
                <a16:creationId xmlns:a16="http://schemas.microsoft.com/office/drawing/2014/main" id="{21FCCE94-2EF8-13B7-C51A-871C3D9914A3}"/>
              </a:ext>
            </a:extLst>
          </p:cNvPr>
          <p:cNvPicPr>
            <a:picLocks noChangeAspect="1"/>
          </p:cNvPicPr>
          <p:nvPr/>
        </p:nvPicPr>
        <p:blipFill>
          <a:blip r:embed="rId4"/>
          <a:srcRect r="1630" b="-2"/>
          <a:stretch>
            <a:fillRect/>
          </a:stretch>
        </p:blipFill>
        <p:spPr>
          <a:xfrm>
            <a:off x="6019874" y="1557112"/>
            <a:ext cx="2537952" cy="2580051"/>
          </a:xfrm>
          <a:prstGeom prst="rect">
            <a:avLst/>
          </a:prstGeom>
        </p:spPr>
      </p:pic>
    </p:spTree>
    <p:extLst>
      <p:ext uri="{BB962C8B-B14F-4D97-AF65-F5344CB8AC3E}">
        <p14:creationId xmlns:p14="http://schemas.microsoft.com/office/powerpoint/2010/main" val="337708083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ual Studio Live! Austin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102</TotalTime>
  <Words>1885</Words>
  <Application>Microsoft Office PowerPoint</Application>
  <PresentationFormat>On-screen Show (16:9)</PresentationFormat>
  <Paragraphs>161</Paragraphs>
  <Slides>14</Slides>
  <Notes>13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14</vt:i4>
      </vt:variant>
    </vt:vector>
  </HeadingPairs>
  <TitlesOfParts>
    <vt:vector size="24" baseType="lpstr">
      <vt:lpstr>Arial</vt:lpstr>
      <vt:lpstr>Calibri</vt:lpstr>
      <vt:lpstr>Calibri Light</vt:lpstr>
      <vt:lpstr>Segoe UI Variable Display Semibold</vt:lpstr>
      <vt:lpstr>Segoe UI Variable Text Semibold</vt:lpstr>
      <vt:lpstr>Times New Roman</vt:lpstr>
      <vt:lpstr>Wingdings</vt:lpstr>
      <vt:lpstr>Custom Design</vt:lpstr>
      <vt:lpstr>Visual Studio Live! Austin 2018</vt:lpstr>
      <vt:lpstr>Metropolitan</vt:lpstr>
      <vt:lpstr>PowerPoint Presentation</vt:lpstr>
      <vt:lpstr>About Me</vt:lpstr>
      <vt:lpstr>Agenda</vt:lpstr>
      <vt:lpstr>WinUI Overview</vt:lpstr>
      <vt:lpstr>Demo – Hello WinUI</vt:lpstr>
      <vt:lpstr>Windows Community Toolkit</vt:lpstr>
      <vt:lpstr>Community Toolkit Demo</vt:lpstr>
      <vt:lpstr>Notifications Demo</vt:lpstr>
      <vt:lpstr>Interop Scenarios</vt:lpstr>
      <vt:lpstr>Deployment Options</vt:lpstr>
      <vt:lpstr>Cross-Platform Demo</vt:lpstr>
      <vt:lpstr>WinUI Roadmap</vt:lpstr>
      <vt:lpstr>Windows AI APIs in Windows App SDK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Alvin Ashcraft</dc:creator>
  <cp:lastModifiedBy>Alvin Ashcraft</cp:lastModifiedBy>
  <cp:revision>25</cp:revision>
  <dcterms:created xsi:type="dcterms:W3CDTF">2015-02-16T21:29:58Z</dcterms:created>
  <dcterms:modified xsi:type="dcterms:W3CDTF">2025-10-12T15:01:09Z</dcterms:modified>
</cp:coreProperties>
</file>