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58387" autoAdjust="0"/>
  </p:normalViewPr>
  <p:slideViewPr>
    <p:cSldViewPr>
      <p:cViewPr varScale="1">
        <p:scale>
          <a:sx n="87" d="100"/>
          <a:sy n="87" d="100"/>
        </p:scale>
        <p:origin x="1924" y="5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a:p>
            <a:endParaRPr lang="en-US" dirty="0"/>
          </a:p>
        </p:txBody>
      </p:sp>
    </p:spTree>
    <p:extLst>
      <p:ext uri="{BB962C8B-B14F-4D97-AF65-F5344CB8AC3E}">
        <p14:creationId xmlns:p14="http://schemas.microsoft.com/office/powerpoint/2010/main" val="248832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feedback) or a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product support issues don’t belong in document feedback. </a:t>
            </a:r>
            <a:r>
              <a:rPr lang="en-US" sz="2000" dirty="0">
                <a:solidFill>
                  <a:srgbClr val="000000"/>
                </a:solidFill>
                <a:latin typeface="Segoe UI"/>
                <a:cs typeface="Segoe UI"/>
              </a:rPr>
              <a:t>The feedback options we’re about to discuss are not Microsoft Product Support and have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which is available in the Microsoft Store.</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outdated, or just wrong, or it’s sometimes a request to add something that would have helped prevent some kind of error or confusion.</a:t>
            </a:r>
            <a:endParaRPr lang="en-US" sz="1200" dirty="0">
              <a:cs typeface="Segoe UI"/>
            </a:endParaRPr>
          </a:p>
        </p:txBody>
      </p:sp>
    </p:spTree>
    <p:extLst>
      <p:ext uri="{BB962C8B-B14F-4D97-AF65-F5344CB8AC3E}">
        <p14:creationId xmlns:p14="http://schemas.microsoft.com/office/powerpoint/2010/main" val="358742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filed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endParaRPr lang="en-US" sz="1200" dirty="0">
              <a:latin typeface="Segoe UI"/>
              <a:cs typeface="Segoe UI"/>
            </a:endParaRP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a:p>
            <a:endParaRPr lang="en-US" dirty="0"/>
          </a:p>
          <a:p>
            <a:r>
              <a:rPr lang="en-US" dirty="0"/>
              <a:t>DEMO</a:t>
            </a:r>
          </a:p>
          <a:p>
            <a:endParaRPr lang="en-US" dirty="0"/>
          </a:p>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a:p>
            <a:endParaRPr lang="en-US" dirty="0"/>
          </a:p>
        </p:txBody>
      </p:sp>
    </p:spTree>
    <p:extLst>
      <p:ext uri="{BB962C8B-B14F-4D97-AF65-F5344CB8AC3E}">
        <p14:creationId xmlns:p14="http://schemas.microsoft.com/office/powerpoint/2010/main" val="247047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a:p>
            <a:endParaRPr lang="en-US" dirty="0"/>
          </a:p>
        </p:txBody>
      </p:sp>
    </p:spTree>
    <p:extLst>
      <p:ext uri="{BB962C8B-B14F-4D97-AF65-F5344CB8AC3E}">
        <p14:creationId xmlns:p14="http://schemas.microsoft.com/office/powerpoint/2010/main" val="260127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endParaRPr lang="en-US" dirty="0"/>
          </a:p>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a:p>
            <a:endParaRPr lang="en-US" dirty="0"/>
          </a:p>
        </p:txBody>
      </p:sp>
    </p:spTree>
    <p:extLst>
      <p:ext uri="{BB962C8B-B14F-4D97-AF65-F5344CB8AC3E}">
        <p14:creationId xmlns:p14="http://schemas.microsoft.com/office/powerpoint/2010/main" val="316829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500" dirty="0">
              <a:latin typeface="Segoe UI"/>
              <a:cs typeface="Segoe UI"/>
            </a:endParaRPr>
          </a:p>
          <a:p>
            <a:pPr defTabSz="914400">
              <a:lnSpc>
                <a:spcPct val="100000"/>
              </a:lnSpc>
              <a:spcAft>
                <a:spcPts val="0"/>
              </a:spcAft>
              <a:defRPr/>
            </a:pPr>
            <a:r>
              <a:rPr lang="en-US" sz="5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5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500" dirty="0">
                <a:latin typeface="Segoe UI"/>
                <a:cs typeface="Segoe UI"/>
              </a:rPr>
              <a:t>Also, we get it, capitalization is tough. The c</a:t>
            </a:r>
            <a:r>
              <a:rPr lang="en-US" sz="12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0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000" dirty="0">
                <a:latin typeface="Calibri"/>
                <a:cs typeface="Calibri"/>
              </a:rPr>
              <a:t>Hut</a:t>
            </a:r>
            <a:r>
              <a:rPr lang="en-US" sz="10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0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This is even more difficult for our international partners and customers, </a:t>
            </a:r>
            <a:r>
              <a:rPr lang="en-US" sz="12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000" dirty="0">
              <a:effectLst/>
              <a:latin typeface="Segoe UI"/>
              <a:cs typeface="Segoe UI"/>
            </a:endParaRPr>
          </a:p>
          <a:p>
            <a:pPr defTabSz="914400">
              <a:lnSpc>
                <a:spcPct val="100000"/>
              </a:lnSpc>
              <a:spcAft>
                <a:spcPts val="0"/>
              </a:spcAft>
              <a:defRPr/>
            </a:pPr>
            <a:endParaRPr lang="en-US" sz="1200" dirty="0">
              <a:latin typeface="Calibri"/>
              <a:cs typeface="Calibri"/>
            </a:endParaRPr>
          </a:p>
          <a:p>
            <a:pPr defTabSz="914400">
              <a:lnSpc>
                <a:spcPct val="100000"/>
              </a:lnSpc>
              <a:spcAft>
                <a:spcPts val="0"/>
              </a:spcAft>
              <a:defRPr/>
            </a:pPr>
            <a:r>
              <a:rPr lang="en-US" sz="1200" dirty="0">
                <a:latin typeface="Calibri"/>
                <a:cs typeface="Calibri"/>
              </a:rPr>
              <a:t>Finally, </a:t>
            </a:r>
            <a:r>
              <a:rPr lang="en-US" sz="1200" dirty="0">
                <a:effectLst/>
                <a:latin typeface="Calibri"/>
                <a:cs typeface="Calibri"/>
              </a:rPr>
              <a:t>consistency is important, and so are the core goals of our brand voice: Above all, be </a:t>
            </a:r>
            <a:r>
              <a:rPr lang="en-US" sz="1200" b="0" i="0" dirty="0">
                <a:solidFill>
                  <a:srgbClr val="000000"/>
                </a:solidFill>
                <a:effectLst/>
                <a:latin typeface="Segoe UI"/>
                <a:cs typeface="Segoe UI"/>
              </a:rPr>
              <a:t>simple and human.</a:t>
            </a:r>
            <a:r>
              <a:rPr lang="en-US" sz="1200" dirty="0">
                <a:solidFill>
                  <a:srgbClr val="000000"/>
                </a:solidFill>
                <a:latin typeface="Segoe UI"/>
                <a:cs typeface="Segoe UI"/>
              </a:rPr>
              <a:t> </a:t>
            </a:r>
            <a:r>
              <a:rPr lang="en-US" sz="1000" dirty="0">
                <a:latin typeface="Segoe UI"/>
                <a:cs typeface="Segoe UI"/>
              </a:rPr>
              <a:t>If we can do better to meet that goal, let us know!</a:t>
            </a:r>
            <a:endParaRPr lang="en-US" sz="1000" dirty="0">
              <a:cs typeface="Segoe UI" panose="020B0502040204020203" pitchFamily="34" charset="0"/>
            </a:endParaRPr>
          </a:p>
          <a:p>
            <a:endParaRPr lang="en-US" dirty="0"/>
          </a:p>
        </p:txBody>
      </p:sp>
    </p:spTree>
    <p:extLst>
      <p:ext uri="{BB962C8B-B14F-4D97-AF65-F5344CB8AC3E}">
        <p14:creationId xmlns:p14="http://schemas.microsoft.com/office/powerpoint/2010/main" val="278495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So, now that you’ve seen how you can use GitHub to contribute to documentation Learn, let’s briefly show you some inside info and discuss how we use GitHub to host Microsoft Documentation.</a:t>
            </a:r>
          </a:p>
          <a:p>
            <a:endParaRPr lang="en-US" dirty="0"/>
          </a:p>
        </p:txBody>
      </p:sp>
    </p:spTree>
    <p:extLst>
      <p:ext uri="{BB962C8B-B14F-4D97-AF65-F5344CB8AC3E}">
        <p14:creationId xmlns:p14="http://schemas.microsoft.com/office/powerpoint/2010/main" val="3016658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a:p>
            <a:endParaRPr lang="en-US" dirty="0"/>
          </a:p>
        </p:txBody>
      </p:sp>
    </p:spTree>
    <p:extLst>
      <p:ext uri="{BB962C8B-B14F-4D97-AF65-F5344CB8AC3E}">
        <p14:creationId xmlns:p14="http://schemas.microsoft.com/office/powerpoint/2010/main" val="195408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a few links to learning resources if you’re unfamiliar with Git or GitHub. You can access these in my slide deck online later.</a:t>
            </a:r>
          </a:p>
          <a:p>
            <a:endParaRPr lang="en-US" dirty="0"/>
          </a:p>
        </p:txBody>
      </p:sp>
    </p:spTree>
    <p:extLst>
      <p:ext uri="{BB962C8B-B14F-4D97-AF65-F5344CB8AC3E}">
        <p14:creationId xmlns:p14="http://schemas.microsoft.com/office/powerpoint/2010/main" val="225125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I’ve listed a few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a:p>
            <a:endParaRPr lang="en-US" dirty="0"/>
          </a:p>
        </p:txBody>
      </p:sp>
    </p:spTree>
    <p:extLst>
      <p:ext uri="{BB962C8B-B14F-4D97-AF65-F5344CB8AC3E}">
        <p14:creationId xmlns:p14="http://schemas.microsoft.com/office/powerpoint/2010/main" val="419137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you do your session surveys this week. </a:t>
            </a:r>
            <a:r>
              <a:rPr lang="en-US" dirty="0" err="1"/>
              <a:t>VSLive</a:t>
            </a:r>
            <a:r>
              <a:rPr lang="en-US" dirty="0"/>
              <a:t> and everyone speaking relies on your feedback to improve and give you the best event experience.</a:t>
            </a:r>
          </a:p>
          <a:p>
            <a:endParaRPr lang="en-US" dirty="0"/>
          </a:p>
        </p:txBody>
      </p:sp>
    </p:spTree>
    <p:extLst>
      <p:ext uri="{BB962C8B-B14F-4D97-AF65-F5344CB8AC3E}">
        <p14:creationId xmlns:p14="http://schemas.microsoft.com/office/powerpoint/2010/main" val="3520376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review.learn.Microsoft.com</a:t>
            </a:r>
          </a:p>
          <a:p>
            <a:pPr marL="228600" indent="-228600">
              <a:buAutoNum type="arabicPeriod"/>
            </a:pPr>
            <a:r>
              <a:rPr lang="en-US" dirty="0"/>
              <a:t>Working with internal and external repos</a:t>
            </a:r>
          </a:p>
          <a:p>
            <a:endParaRPr lang="en-US" dirty="0"/>
          </a:p>
        </p:txBody>
      </p:sp>
    </p:spTree>
    <p:extLst>
      <p:ext uri="{BB962C8B-B14F-4D97-AF65-F5344CB8AC3E}">
        <p14:creationId xmlns:p14="http://schemas.microsoft.com/office/powerpoint/2010/main" val="181465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Let’s round things out by looking at some additional resources when working on documentation on Microsoft Learn.</a:t>
            </a:r>
            <a:endParaRPr lang="en-US" sz="1200" dirty="0">
              <a:cs typeface="Segoe UI"/>
            </a:endParaRPr>
          </a:p>
          <a:p>
            <a:endParaRPr lang="en-US" dirty="0"/>
          </a:p>
        </p:txBody>
      </p:sp>
    </p:spTree>
    <p:extLst>
      <p:ext uri="{BB962C8B-B14F-4D97-AF65-F5344CB8AC3E}">
        <p14:creationId xmlns:p14="http://schemas.microsoft.com/office/powerpoint/2010/main" val="401756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Lots of links to check out later!</a:t>
            </a:r>
          </a:p>
          <a:p>
            <a:endParaRPr lang="en-US" sz="1200" dirty="0">
              <a:latin typeface="Calibri"/>
              <a:cs typeface="Calibri"/>
            </a:endParaRPr>
          </a:p>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docs and training modules.</a:t>
            </a:r>
          </a:p>
          <a:p>
            <a:endParaRPr lang="en-US" sz="1200" dirty="0">
              <a:latin typeface="Calibri"/>
              <a:cs typeface="Calibri"/>
            </a:endParaRPr>
          </a:p>
          <a:p>
            <a:r>
              <a:rPr lang="en-US" sz="1200" dirty="0">
                <a:latin typeface="Calibri"/>
                <a:cs typeface="Calibri"/>
              </a:rPr>
              <a:t>The Microsoft Writing Style Guide provides some more general guidance on writing.</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This is the link to its documentation.</a:t>
            </a:r>
          </a:p>
          <a:p>
            <a:endParaRPr lang="en-US" sz="1200" dirty="0">
              <a:latin typeface="Calibri"/>
              <a:cs typeface="Calibri"/>
            </a:endParaRPr>
          </a:p>
          <a:p>
            <a:r>
              <a:rPr lang="en-US" sz="1200" dirty="0">
                <a:latin typeface="Calibri"/>
                <a:cs typeface="Calibri"/>
              </a:rPr>
              <a:t>All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a:p>
            <a:endParaRPr lang="en-US" sz="1200" dirty="0">
              <a:latin typeface="Calibri"/>
              <a:cs typeface="Calibri"/>
            </a:endParaRPr>
          </a:p>
          <a:p>
            <a:r>
              <a:rPr lang="en-US" sz="1200" dirty="0">
                <a:latin typeface="Calibri"/>
                <a:cs typeface="Calibri"/>
              </a:rPr>
              <a:t>Get all the slides and demo for every 2024 presentation I’ve given on my GitHub speaking repo.</a:t>
            </a:r>
          </a:p>
          <a:p>
            <a:endParaRPr lang="en-US" dirty="0"/>
          </a:p>
        </p:txBody>
      </p:sp>
    </p:spTree>
    <p:extLst>
      <p:ext uri="{BB962C8B-B14F-4D97-AF65-F5344CB8AC3E}">
        <p14:creationId xmlns:p14="http://schemas.microsoft.com/office/powerpoint/2010/main" val="39958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a:t>
            </a:r>
          </a:p>
          <a:p>
            <a:endParaRPr lang="en-US" dirty="0"/>
          </a:p>
        </p:txBody>
      </p:sp>
    </p:spTree>
    <p:extLst>
      <p:ext uri="{BB962C8B-B14F-4D97-AF65-F5344CB8AC3E}">
        <p14:creationId xmlns:p14="http://schemas.microsoft.com/office/powerpoint/2010/main" val="125215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a:t>
            </a:r>
          </a:p>
        </p:txBody>
      </p:sp>
    </p:spTree>
    <p:extLst>
      <p:ext uri="{BB962C8B-B14F-4D97-AF65-F5344CB8AC3E}">
        <p14:creationId xmlns:p14="http://schemas.microsoft.com/office/powerpoint/2010/main" val="171408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 quick overview of Microsoft Learn.</a:t>
            </a:r>
          </a:p>
          <a:p>
            <a:endParaRPr lang="en-US" sz="1200" dirty="0">
              <a:latin typeface="Calibri"/>
              <a:cs typeface="Calibri"/>
            </a:endParaRPr>
          </a:p>
          <a:p>
            <a:r>
              <a:rPr lang="en-US" sz="1200" dirty="0">
                <a:latin typeface="Calibri"/>
                <a:cs typeface="Calibri"/>
              </a:rPr>
              <a:t>We'll review some tips and tricks for navigating and using the various features on the Microsoft Learn documentation pages.</a:t>
            </a:r>
          </a:p>
          <a:p>
            <a:endParaRPr lang="en-US" sz="1200" dirty="0">
              <a:latin typeface="Calibri"/>
              <a:cs typeface="Calibri"/>
            </a:endParaRPr>
          </a:p>
          <a:p>
            <a:r>
              <a:rPr lang="en-US" sz="1200" dirty="0">
                <a:latin typeface="Calibri"/>
                <a:cs typeface="Calibri"/>
              </a:rPr>
              <a:t>We’ll see how our content teams at Microsoft create docs as code in GitHub. Yes, the content on Learn is open source on GitHub.</a:t>
            </a:r>
          </a:p>
          <a:p>
            <a:endParaRPr lang="en-US" sz="1200" dirty="0">
              <a:latin typeface="Calibri"/>
              <a:cs typeface="Calibri"/>
            </a:endParaRPr>
          </a:p>
          <a:p>
            <a:r>
              <a:rPr lang="en-US" sz="1200" dirty="0">
                <a:latin typeface="Calibri"/>
                <a:cs typeface="Calibri"/>
              </a:rPr>
              <a:t>Next, we'll see how you can contribute to Learn with feedback, GitHub issues, and pull requests.</a:t>
            </a:r>
          </a:p>
          <a:p>
            <a:endParaRPr lang="en-US" sz="1200" dirty="0">
              <a:latin typeface="Calibri"/>
              <a:cs typeface="Calibri"/>
            </a:endParaRPr>
          </a:p>
          <a:p>
            <a:r>
              <a:rPr lang="en-US" sz="1200" dirty="0">
                <a:latin typeface="Calibri"/>
                <a:cs typeface="Calibri"/>
              </a:rPr>
              <a:t>We’ll try to leave some time at the end for some Q&amp;A, but feel free to ask questions as we go along.</a:t>
            </a:r>
          </a:p>
        </p:txBody>
      </p:sp>
    </p:spTree>
    <p:extLst>
      <p:ext uri="{BB962C8B-B14F-4D97-AF65-F5344CB8AC3E}">
        <p14:creationId xmlns:p14="http://schemas.microsoft.com/office/powerpoint/2010/main" val="424372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a:p>
            <a:endParaRPr lang="en-US" dirty="0"/>
          </a:p>
        </p:txBody>
      </p:sp>
    </p:spTree>
    <p:extLst>
      <p:ext uri="{BB962C8B-B14F-4D97-AF65-F5344CB8AC3E}">
        <p14:creationId xmlns:p14="http://schemas.microsoft.com/office/powerpoint/2010/main" val="248182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a:t>
            </a:r>
          </a:p>
        </p:txBody>
      </p:sp>
    </p:spTree>
    <p:extLst>
      <p:ext uri="{BB962C8B-B14F-4D97-AF65-F5344CB8AC3E}">
        <p14:creationId xmlns:p14="http://schemas.microsoft.com/office/powerpoint/2010/main" val="9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get familiar with the Learn site with a few essential tips and tricks.</a:t>
            </a:r>
          </a:p>
          <a:p>
            <a:endParaRPr lang="en-US" dirty="0"/>
          </a:p>
        </p:txBody>
      </p:sp>
    </p:spTree>
    <p:extLst>
      <p:ext uri="{BB962C8B-B14F-4D97-AF65-F5344CB8AC3E}">
        <p14:creationId xmlns:p14="http://schemas.microsoft.com/office/powerpoint/2010/main" val="53774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a:p>
            <a:endParaRPr lang="en-US" dirty="0"/>
          </a:p>
        </p:txBody>
      </p:sp>
    </p:spTree>
    <p:extLst>
      <p:ext uri="{BB962C8B-B14F-4D97-AF65-F5344CB8AC3E}">
        <p14:creationId xmlns:p14="http://schemas.microsoft.com/office/powerpoint/2010/main" val="21051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work locally with VS Code and your favorite git tooling.</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a:p>
            <a:endParaRPr lang="en-US" dirty="0"/>
          </a:p>
        </p:txBody>
      </p:sp>
    </p:spTree>
    <p:extLst>
      <p:ext uri="{BB962C8B-B14F-4D97-AF65-F5344CB8AC3E}">
        <p14:creationId xmlns:p14="http://schemas.microsoft.com/office/powerpoint/2010/main" val="381149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7/13/2024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7/13/2024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Contribute/conte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 Id="rId9" Type="http://schemas.openxmlformats.org/officeDocument/2006/relationships/hyperlink" Target="https://github.com/alvinashcraft/speaking/2024"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linkedin.com/in/alvinashcraft" TargetMode="External"/><Relationship Id="rId4" Type="http://schemas.openxmlformats.org/officeDocument/2006/relationships/hyperlink" Target="https://x.com/alvinashcraf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Introductory</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80264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and Grow: Become</a:t>
            </a:r>
          </a:p>
          <a:p>
            <a:pPr>
              <a:lnSpc>
                <a:spcPct val="80000"/>
              </a:lnSpc>
              <a:defRPr/>
            </a:pPr>
            <a:r>
              <a:rPr lang="en-US" sz="4400" b="1" dirty="0">
                <a:solidFill>
                  <a:schemeClr val="bg1"/>
                </a:solidFill>
                <a:effectLst/>
              </a:rPr>
              <a:t>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D498-47D9-820E-194C-71DAF507398C}"/>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1CCE2335-1D7F-29EB-57B6-CE82D18F6330}"/>
              </a:ext>
            </a:extLst>
          </p:cNvPr>
          <p:cNvSpPr>
            <a:spLocks noGrp="1"/>
          </p:cNvSpPr>
          <p:nvPr>
            <p:ph idx="1"/>
          </p:nvPr>
        </p:nvSpPr>
        <p:spPr/>
        <p:txBody>
          <a:bodyPr>
            <a:normAutofit lnSpcReduction="10000"/>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Docs as Code</a:t>
            </a:r>
          </a:p>
          <a:p>
            <a:r>
              <a:rPr lang="en-US" dirty="0"/>
              <a:t>Get started: </a:t>
            </a:r>
            <a:r>
              <a:rPr lang="en-US" dirty="0">
                <a:hlinkClick r:id="rId3"/>
              </a:rPr>
              <a:t>learn.microsoft.com/contribute</a:t>
            </a:r>
            <a:endParaRPr lang="en-US" dirty="0"/>
          </a:p>
        </p:txBody>
      </p:sp>
    </p:spTree>
    <p:extLst>
      <p:ext uri="{BB962C8B-B14F-4D97-AF65-F5344CB8AC3E}">
        <p14:creationId xmlns:p14="http://schemas.microsoft.com/office/powerpoint/2010/main" val="372590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403F-E4EC-0BDE-1641-6082DFCD3BC2}"/>
              </a:ext>
            </a:extLst>
          </p:cNvPr>
          <p:cNvSpPr>
            <a:spLocks noGrp="1"/>
          </p:cNvSpPr>
          <p:nvPr>
            <p:ph type="title"/>
          </p:nvPr>
        </p:nvSpPr>
        <p:spPr/>
        <p:txBody>
          <a:bodyPr/>
          <a:lstStyle/>
          <a:p>
            <a:r>
              <a:rPr lang="en-US" dirty="0"/>
              <a:t>What Belongs in Issues &amp; PRs</a:t>
            </a:r>
          </a:p>
        </p:txBody>
      </p:sp>
      <p:sp>
        <p:nvSpPr>
          <p:cNvPr id="3" name="Content Placeholder 2">
            <a:extLst>
              <a:ext uri="{FF2B5EF4-FFF2-40B4-BE49-F238E27FC236}">
                <a16:creationId xmlns:a16="http://schemas.microsoft.com/office/drawing/2014/main" id="{DA6087D4-01C8-8F6A-09F1-BD506EF4A48F}"/>
              </a:ext>
            </a:extLst>
          </p:cNvPr>
          <p:cNvSpPr>
            <a:spLocks noGrp="1"/>
          </p:cNvSpPr>
          <p:nvPr>
            <p:ph idx="1"/>
          </p:nvPr>
        </p:nvSpPr>
        <p:spPr/>
        <p:txBody>
          <a:bodyPr>
            <a:normAutofit fontScale="85000" lnSpcReduction="10000"/>
          </a:bodyPr>
          <a:lstStyle/>
          <a:p>
            <a:r>
              <a:rPr lang="en-US" dirty="0"/>
              <a:t>For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40476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CF0A-96D9-DAC2-02C4-605792886996}"/>
              </a:ext>
            </a:extLst>
          </p:cNvPr>
          <p:cNvSpPr>
            <a:spLocks noGrp="1"/>
          </p:cNvSpPr>
          <p:nvPr>
            <p:ph type="title"/>
          </p:nvPr>
        </p:nvSpPr>
        <p:spPr/>
        <p:txBody>
          <a:bodyPr/>
          <a:lstStyle/>
          <a:p>
            <a:r>
              <a:rPr lang="en-US" dirty="0"/>
              <a:t>Contribute with Issues</a:t>
            </a:r>
          </a:p>
        </p:txBody>
      </p:sp>
      <p:sp>
        <p:nvSpPr>
          <p:cNvPr id="3" name="Content Placeholder 2">
            <a:extLst>
              <a:ext uri="{FF2B5EF4-FFF2-40B4-BE49-F238E27FC236}">
                <a16:creationId xmlns:a16="http://schemas.microsoft.com/office/drawing/2014/main" id="{74BF7C3F-CBF2-5FC9-0A82-2BF60D18D134}"/>
              </a:ext>
            </a:extLst>
          </p:cNvPr>
          <p:cNvSpPr>
            <a:spLocks noGrp="1"/>
          </p:cNvSpPr>
          <p:nvPr>
            <p:ph idx="1"/>
          </p:nvPr>
        </p:nvSpPr>
        <p:spPr>
          <a:xfrm>
            <a:off x="457200" y="1200150"/>
            <a:ext cx="4191000" cy="3394075"/>
          </a:xfrm>
        </p:spPr>
        <p:txBody>
          <a:bodyPr/>
          <a:lstStyle/>
          <a:p>
            <a:r>
              <a:rPr lang="en-US" dirty="0"/>
              <a:t>GitHub Issue: Open a documentation issue.</a:t>
            </a:r>
          </a:p>
          <a:p>
            <a:r>
              <a:rPr lang="en-US" dirty="0"/>
              <a:t>github.com/</a:t>
            </a:r>
            <a:r>
              <a:rPr lang="en-US" dirty="0" err="1"/>
              <a:t>MicrosoftDocs</a:t>
            </a:r>
            <a:endParaRPr lang="en-US" dirty="0"/>
          </a:p>
          <a:p>
            <a:r>
              <a:rPr lang="en-US" dirty="0"/>
              <a:t>Demo!</a:t>
            </a:r>
          </a:p>
          <a:p>
            <a:endParaRPr lang="en-US" dirty="0"/>
          </a:p>
        </p:txBody>
      </p:sp>
      <p:pic>
        <p:nvPicPr>
          <p:cNvPr id="4" name="Content Placeholder 4">
            <a:extLst>
              <a:ext uri="{FF2B5EF4-FFF2-40B4-BE49-F238E27FC236}">
                <a16:creationId xmlns:a16="http://schemas.microsoft.com/office/drawing/2014/main" id="{A90E7A68-3C3C-0EB4-FCE0-27C5AE41CFC6}"/>
              </a:ext>
            </a:extLst>
          </p:cNvPr>
          <p:cNvPicPr>
            <a:picLocks noChangeAspect="1"/>
          </p:cNvPicPr>
          <p:nvPr/>
        </p:nvPicPr>
        <p:blipFill>
          <a:blip r:embed="rId3"/>
          <a:stretch>
            <a:fillRect/>
          </a:stretch>
        </p:blipFill>
        <p:spPr>
          <a:xfrm>
            <a:off x="4800600" y="1428750"/>
            <a:ext cx="4038600" cy="1187823"/>
          </a:xfrm>
          <a:prstGeom prst="rect">
            <a:avLst/>
          </a:prstGeom>
        </p:spPr>
      </p:pic>
    </p:spTree>
    <p:extLst>
      <p:ext uri="{BB962C8B-B14F-4D97-AF65-F5344CB8AC3E}">
        <p14:creationId xmlns:p14="http://schemas.microsoft.com/office/powerpoint/2010/main" val="31239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22FD-CE6C-2E8A-3AEA-25091C1CCE3C}"/>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095DA8AC-F150-33C0-8326-9D30B06A55F6}"/>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99292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B378-6E5C-0710-73B3-EDF37D604A65}"/>
              </a:ext>
            </a:extLst>
          </p:cNvPr>
          <p:cNvSpPr>
            <a:spLocks noGrp="1"/>
          </p:cNvSpPr>
          <p:nvPr>
            <p:ph type="title"/>
          </p:nvPr>
        </p:nvSpPr>
        <p:spPr/>
        <p:txBody>
          <a:bodyPr/>
          <a:lstStyle/>
          <a:p>
            <a:r>
              <a:rPr lang="en-US" dirty="0"/>
              <a:t>Contributions: Wrap up</a:t>
            </a:r>
          </a:p>
        </p:txBody>
      </p:sp>
      <p:sp>
        <p:nvSpPr>
          <p:cNvPr id="3" name="Content Placeholder 2">
            <a:extLst>
              <a:ext uri="{FF2B5EF4-FFF2-40B4-BE49-F238E27FC236}">
                <a16:creationId xmlns:a16="http://schemas.microsoft.com/office/drawing/2014/main" id="{DD1C119B-B94C-111E-A047-AA756903E592}"/>
              </a:ext>
            </a:extLst>
          </p:cNvPr>
          <p:cNvSpPr>
            <a:spLocks noGrp="1"/>
          </p:cNvSpPr>
          <p:nvPr>
            <p:ph idx="1"/>
          </p:nvPr>
        </p:nvSpPr>
        <p:spPr>
          <a:xfrm>
            <a:off x="457200" y="1200150"/>
            <a:ext cx="5562600" cy="3394075"/>
          </a:xfrm>
        </p:spPr>
        <p:txBody>
          <a:bodyPr>
            <a:normAutofit fontScale="85000" lnSpcReduction="100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learn.microsoft.com/contribute</a:t>
            </a:r>
            <a:r>
              <a:rPr lang="en-US" dirty="0"/>
              <a:t> </a:t>
            </a:r>
          </a:p>
          <a:p>
            <a:r>
              <a:rPr lang="en-US" dirty="0"/>
              <a:t>Get Credit with PRs!</a:t>
            </a:r>
          </a:p>
        </p:txBody>
      </p:sp>
      <p:pic>
        <p:nvPicPr>
          <p:cNvPr id="4" name="Picture 3" descr="A screenshot of the Contained Databases popup &quot;Contributors to this article&quot; window">
            <a:extLst>
              <a:ext uri="{FF2B5EF4-FFF2-40B4-BE49-F238E27FC236}">
                <a16:creationId xmlns:a16="http://schemas.microsoft.com/office/drawing/2014/main" id="{630F38F6-F532-9C92-2150-795DE507FB14}"/>
              </a:ext>
            </a:extLst>
          </p:cNvPr>
          <p:cNvPicPr>
            <a:picLocks noChangeAspect="1"/>
          </p:cNvPicPr>
          <p:nvPr/>
        </p:nvPicPr>
        <p:blipFill>
          <a:blip r:embed="rId4"/>
          <a:stretch>
            <a:fillRect/>
          </a:stretch>
        </p:blipFill>
        <p:spPr>
          <a:xfrm>
            <a:off x="5715000" y="2401193"/>
            <a:ext cx="3317352" cy="2127830"/>
          </a:xfrm>
          <a:prstGeom prst="rect">
            <a:avLst/>
          </a:prstGeom>
        </p:spPr>
      </p:pic>
    </p:spTree>
    <p:extLst>
      <p:ext uri="{BB962C8B-B14F-4D97-AF65-F5344CB8AC3E}">
        <p14:creationId xmlns:p14="http://schemas.microsoft.com/office/powerpoint/2010/main" val="19098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E1B7-7AF3-A13A-3792-380502CD36F3}"/>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AFF37C9F-15CB-8144-1FEC-959A1338A744}"/>
              </a:ext>
            </a:extLst>
          </p:cNvPr>
          <p:cNvSpPr>
            <a:spLocks noGrp="1"/>
          </p:cNvSpPr>
          <p:nvPr>
            <p:ph idx="1"/>
          </p:nvPr>
        </p:nvSpPr>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a:t>
            </a:r>
          </a:p>
          <a:p>
            <a:r>
              <a:rPr lang="en-US" dirty="0"/>
              <a:t>Get Help - </a:t>
            </a:r>
            <a:r>
              <a:rPr lang="en-US" dirty="0">
                <a:hlinkClick r:id="rId3"/>
              </a:rPr>
              <a:t>https://learn.microsoft.com/Contribute/content/</a:t>
            </a:r>
            <a:r>
              <a:rPr lang="en-US" dirty="0"/>
              <a:t> </a:t>
            </a:r>
          </a:p>
        </p:txBody>
      </p:sp>
    </p:spTree>
    <p:extLst>
      <p:ext uri="{BB962C8B-B14F-4D97-AF65-F5344CB8AC3E}">
        <p14:creationId xmlns:p14="http://schemas.microsoft.com/office/powerpoint/2010/main" val="339646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44186-8DFA-8682-B19E-1692A485A3C3}"/>
              </a:ext>
            </a:extLst>
          </p:cNvPr>
          <p:cNvSpPr>
            <a:spLocks noGrp="1"/>
          </p:cNvSpPr>
          <p:nvPr>
            <p:ph type="title"/>
          </p:nvPr>
        </p:nvSpPr>
        <p:spPr/>
        <p:txBody>
          <a:bodyPr/>
          <a:lstStyle/>
          <a:p>
            <a:r>
              <a:rPr lang="en-US" dirty="0"/>
              <a:t>Bonus: Our Docs Workflow</a:t>
            </a:r>
          </a:p>
        </p:txBody>
      </p:sp>
      <p:sp>
        <p:nvSpPr>
          <p:cNvPr id="5" name="Text Placeholder 4">
            <a:extLst>
              <a:ext uri="{FF2B5EF4-FFF2-40B4-BE49-F238E27FC236}">
                <a16:creationId xmlns:a16="http://schemas.microsoft.com/office/drawing/2014/main" id="{8D71273F-97F7-1F4B-0D9C-1698EBCDE819}"/>
              </a:ext>
            </a:extLst>
          </p:cNvPr>
          <p:cNvSpPr>
            <a:spLocks noGrp="1"/>
          </p:cNvSpPr>
          <p:nvPr>
            <p:ph type="body" idx="1"/>
          </p:nvPr>
        </p:nvSpPr>
        <p:spPr/>
        <p:txBody>
          <a:bodyPr/>
          <a:lstStyle/>
          <a:p>
            <a:r>
              <a:rPr lang="en-US" dirty="0"/>
              <a:t>Working locally with public and private repos</a:t>
            </a:r>
          </a:p>
        </p:txBody>
      </p:sp>
    </p:spTree>
    <p:extLst>
      <p:ext uri="{BB962C8B-B14F-4D97-AF65-F5344CB8AC3E}">
        <p14:creationId xmlns:p14="http://schemas.microsoft.com/office/powerpoint/2010/main" val="120863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4039-6B4D-4C5D-63A8-EBD13FD25C2F}"/>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74B5D437-A0C6-F1B2-61DE-4797836CF48A}"/>
              </a:ext>
            </a:extLst>
          </p:cNvPr>
          <p:cNvSpPr>
            <a:spLocks noGrp="1"/>
          </p:cNvSpPr>
          <p:nvPr>
            <p:ph idx="1"/>
          </p:nvPr>
        </p:nvSpPr>
        <p:spPr/>
        <p:txBody>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a:p>
            <a:pPr marL="0" indent="0">
              <a:buNone/>
            </a:pPr>
            <a:endParaRPr lang="en-US" dirty="0"/>
          </a:p>
        </p:txBody>
      </p:sp>
    </p:spTree>
    <p:extLst>
      <p:ext uri="{BB962C8B-B14F-4D97-AF65-F5344CB8AC3E}">
        <p14:creationId xmlns:p14="http://schemas.microsoft.com/office/powerpoint/2010/main" val="200801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0FB5-EABD-ECE0-E117-36AEF78D4ED8}"/>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647D1AB9-1A50-EB12-D705-C5652CFBA11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3"/>
              </a:rPr>
              <a:t>https://learn.microsoft.com/training/github</a:t>
            </a:r>
            <a:r>
              <a:rPr lang="en-US" dirty="0"/>
              <a:t> </a:t>
            </a:r>
          </a:p>
          <a:p>
            <a:r>
              <a:rPr lang="en-US" dirty="0"/>
              <a:t>Introduction to version control with Git – Training</a:t>
            </a:r>
          </a:p>
          <a:p>
            <a:pPr lvl="1"/>
            <a:r>
              <a:rPr lang="en-US" dirty="0">
                <a:hlinkClick r:id="rId4"/>
              </a:rPr>
              <a:t>https://learn.microsoft.com/training/paths/intro-to-vc-git</a:t>
            </a:r>
            <a:r>
              <a:rPr lang="en-US" dirty="0"/>
              <a:t> </a:t>
            </a:r>
          </a:p>
          <a:p>
            <a:r>
              <a:rPr lang="en-US" dirty="0"/>
              <a:t>Use Git version-control tools in VS Code - Training</a:t>
            </a:r>
          </a:p>
          <a:p>
            <a:pPr lvl="1"/>
            <a:r>
              <a:rPr lang="en-US" dirty="0">
                <a:hlinkClick r:id="rId5"/>
              </a:rPr>
              <a:t>https://learn.microsoft.com/training/modules/use-git-from-vs-code</a:t>
            </a:r>
            <a:r>
              <a:rPr lang="en-US" dirty="0"/>
              <a:t> </a:t>
            </a:r>
          </a:p>
        </p:txBody>
      </p:sp>
    </p:spTree>
    <p:extLst>
      <p:ext uri="{BB962C8B-B14F-4D97-AF65-F5344CB8AC3E}">
        <p14:creationId xmlns:p14="http://schemas.microsoft.com/office/powerpoint/2010/main" val="279906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DD95-5D26-6978-B96A-A7FE8D55201E}"/>
              </a:ext>
            </a:extLst>
          </p:cNvPr>
          <p:cNvSpPr>
            <a:spLocks noGrp="1"/>
          </p:cNvSpPr>
          <p:nvPr>
            <p:ph type="title"/>
          </p:nvPr>
        </p:nvSpPr>
        <p:spPr/>
        <p:txBody>
          <a:bodyPr/>
          <a:lstStyle/>
          <a:p>
            <a:r>
              <a:rPr lang="en-US" dirty="0"/>
              <a:t>VS Code Extensions for Authoring</a:t>
            </a:r>
          </a:p>
        </p:txBody>
      </p:sp>
      <p:sp>
        <p:nvSpPr>
          <p:cNvPr id="3" name="Content Placeholder 2">
            <a:extLst>
              <a:ext uri="{FF2B5EF4-FFF2-40B4-BE49-F238E27FC236}">
                <a16:creationId xmlns:a16="http://schemas.microsoft.com/office/drawing/2014/main" id="{F378A24F-16F2-C5BC-4FBF-2CE32F8B9CEE}"/>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Get markdown suggestions as you type</a:t>
            </a:r>
          </a:p>
        </p:txBody>
      </p:sp>
    </p:spTree>
    <p:extLst>
      <p:ext uri="{BB962C8B-B14F-4D97-AF65-F5344CB8AC3E}">
        <p14:creationId xmlns:p14="http://schemas.microsoft.com/office/powerpoint/2010/main" val="260575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38CB-A3FA-02C2-CF02-1C0B40FF29EC}"/>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808E2663-C8DE-6132-3F2A-88B4E3B356AF}"/>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188232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44F4AF-0772-E022-C525-C09910033CDF}"/>
              </a:ext>
            </a:extLst>
          </p:cNvPr>
          <p:cNvSpPr>
            <a:spLocks noGrp="1"/>
          </p:cNvSpPr>
          <p:nvPr>
            <p:ph type="title"/>
          </p:nvPr>
        </p:nvSpPr>
        <p:spPr/>
        <p:txBody>
          <a:bodyPr/>
          <a:lstStyle/>
          <a:p>
            <a:r>
              <a:rPr lang="en-US" dirty="0"/>
              <a:t>Additional Resources + Q&amp;A</a:t>
            </a:r>
          </a:p>
        </p:txBody>
      </p:sp>
      <p:sp>
        <p:nvSpPr>
          <p:cNvPr id="5" name="Text Placeholder 4">
            <a:extLst>
              <a:ext uri="{FF2B5EF4-FFF2-40B4-BE49-F238E27FC236}">
                <a16:creationId xmlns:a16="http://schemas.microsoft.com/office/drawing/2014/main" id="{ACC4F323-C8E4-69AF-A813-1D266988B1E3}"/>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41091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4B49-88DD-359E-0923-8ED9D0CACC98}"/>
              </a:ext>
            </a:extLst>
          </p:cNvPr>
          <p:cNvSpPr>
            <a:spLocks noGrp="1"/>
          </p:cNvSpPr>
          <p:nvPr>
            <p:ph type="title"/>
          </p:nvPr>
        </p:nvSpPr>
        <p:spPr/>
        <p:txBody>
          <a:bodyPr/>
          <a:lstStyle/>
          <a:p>
            <a:r>
              <a:rPr lang="en-US" dirty="0"/>
              <a:t>Link Roundup</a:t>
            </a:r>
          </a:p>
        </p:txBody>
      </p:sp>
      <p:sp>
        <p:nvSpPr>
          <p:cNvPr id="3" name="Content Placeholder 2">
            <a:extLst>
              <a:ext uri="{FF2B5EF4-FFF2-40B4-BE49-F238E27FC236}">
                <a16:creationId xmlns:a16="http://schemas.microsoft.com/office/drawing/2014/main" id="{59232997-3922-86D0-8E1D-1C353988CA20}"/>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a:p>
            <a:r>
              <a:rPr lang="en-US" dirty="0"/>
              <a:t>My 2024 sessions: </a:t>
            </a:r>
            <a:r>
              <a:rPr lang="en-US" dirty="0">
                <a:hlinkClick r:id="rId9"/>
              </a:rPr>
              <a:t>https://github.com/alvinashcraft/speaking/2024</a:t>
            </a:r>
            <a:r>
              <a:rPr lang="en-US" dirty="0"/>
              <a:t> </a:t>
            </a:r>
          </a:p>
        </p:txBody>
      </p:sp>
    </p:spTree>
    <p:extLst>
      <p:ext uri="{BB962C8B-B14F-4D97-AF65-F5344CB8AC3E}">
        <p14:creationId xmlns:p14="http://schemas.microsoft.com/office/powerpoint/2010/main" val="85021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C8BB-8F74-E324-A43E-7A78BBC5EFD5}"/>
              </a:ext>
            </a:extLst>
          </p:cNvPr>
          <p:cNvSpPr>
            <a:spLocks noGrp="1"/>
          </p:cNvSpPr>
          <p:nvPr>
            <p:ph type="title"/>
          </p:nvPr>
        </p:nvSpPr>
        <p:spPr/>
        <p:txBody>
          <a:bodyPr/>
          <a:lstStyle/>
          <a:p>
            <a:r>
              <a:rPr lang="en-US" dirty="0"/>
              <a:t>Thank you! Questions?</a:t>
            </a:r>
          </a:p>
        </p:txBody>
      </p:sp>
      <p:sp>
        <p:nvSpPr>
          <p:cNvPr id="3" name="Content Placeholder 2">
            <a:extLst>
              <a:ext uri="{FF2B5EF4-FFF2-40B4-BE49-F238E27FC236}">
                <a16:creationId xmlns:a16="http://schemas.microsoft.com/office/drawing/2014/main" id="{AD6D772F-2B6D-5E57-4B87-84B185C377CA}"/>
              </a:ext>
            </a:extLst>
          </p:cNvPr>
          <p:cNvSpPr>
            <a:spLocks noGrp="1"/>
          </p:cNvSpPr>
          <p:nvPr>
            <p:ph idx="1"/>
          </p:nvPr>
        </p:nvSpPr>
        <p:spPr/>
        <p:txBody>
          <a:bodyPr/>
          <a:lstStyle/>
          <a:p>
            <a:r>
              <a:rPr lang="en-US" dirty="0"/>
              <a:t>Follow up at:</a:t>
            </a:r>
          </a:p>
          <a:p>
            <a:pPr lvl="1"/>
            <a:r>
              <a:rPr lang="en-US" dirty="0">
                <a:hlinkClick r:id="rId3"/>
              </a:rPr>
              <a:t>alashcraft@gmail.com</a:t>
            </a:r>
            <a:endParaRPr lang="en-US" dirty="0"/>
          </a:p>
          <a:p>
            <a:pPr lvl="1"/>
            <a:r>
              <a:rPr lang="en-US" dirty="0">
                <a:hlinkClick r:id="rId4"/>
              </a:rPr>
              <a:t>https://x.com/alvinashcraft</a:t>
            </a:r>
            <a:r>
              <a:rPr lang="en-US" dirty="0"/>
              <a:t> </a:t>
            </a:r>
          </a:p>
          <a:p>
            <a:pPr lvl="1"/>
            <a:r>
              <a:rPr lang="en-US" dirty="0">
                <a:hlinkClick r:id="rId5"/>
              </a:rPr>
              <a:t>https://linkedin.com/in/alvinashcraft</a:t>
            </a:r>
            <a:r>
              <a:rPr lang="en-US" dirty="0"/>
              <a:t> </a:t>
            </a:r>
          </a:p>
        </p:txBody>
      </p:sp>
    </p:spTree>
    <p:extLst>
      <p:ext uri="{BB962C8B-B14F-4D97-AF65-F5344CB8AC3E}">
        <p14:creationId xmlns:p14="http://schemas.microsoft.com/office/powerpoint/2010/main" val="160669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DA6E-30A9-1D2E-33BE-9E4C57D1E9F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D69E43A-BACD-E88B-38EC-C09B8DEBBD99}"/>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1200-45A9-DCE5-2B12-0B26E4F0A98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1DD7C7-679C-8648-C6F7-3471C7058BC2}"/>
              </a:ext>
            </a:extLst>
          </p:cNvPr>
          <p:cNvSpPr>
            <a:spLocks noGrp="1"/>
          </p:cNvSpPr>
          <p:nvPr>
            <p:ph idx="1"/>
          </p:nvPr>
        </p:nvSpPr>
        <p:spPr/>
        <p:txBody>
          <a:bodyPr>
            <a:normAutofit fontScale="77500" lnSpcReduction="20000"/>
          </a:bodyPr>
          <a:lstStyle/>
          <a:p>
            <a:r>
              <a:rPr lang="en-US" dirty="0"/>
              <a:t>Quick intro to Microsoft Learn</a:t>
            </a:r>
          </a:p>
          <a:p>
            <a:r>
              <a:rPr lang="en-US" dirty="0"/>
              <a:t>Learn tips &amp; tricks</a:t>
            </a:r>
          </a:p>
          <a:p>
            <a:r>
              <a:rPr lang="en-US" dirty="0"/>
              <a:t>Docs as Code in GitHub</a:t>
            </a:r>
          </a:p>
          <a:p>
            <a:pPr lvl="1"/>
            <a:r>
              <a:rPr lang="en-US" dirty="0"/>
              <a:t>Learn Documentation is Open Source</a:t>
            </a:r>
          </a:p>
          <a:p>
            <a:r>
              <a:rPr lang="en-US" dirty="0"/>
              <a:t>How to Contribute</a:t>
            </a:r>
          </a:p>
          <a:p>
            <a:pPr lvl="1"/>
            <a:r>
              <a:rPr lang="en-US" dirty="0"/>
              <a:t>GitHub issues and feedback</a:t>
            </a:r>
          </a:p>
          <a:p>
            <a:pPr lvl="1"/>
            <a:r>
              <a:rPr lang="en-US" dirty="0"/>
              <a:t>Submit a PR for simple changes</a:t>
            </a:r>
          </a:p>
          <a:p>
            <a:r>
              <a:rPr lang="en-US" dirty="0"/>
              <a:t>Resources</a:t>
            </a:r>
          </a:p>
          <a:p>
            <a:r>
              <a:rPr lang="en-US" dirty="0"/>
              <a:t>Q&amp;A</a:t>
            </a:r>
          </a:p>
        </p:txBody>
      </p:sp>
    </p:spTree>
    <p:extLst>
      <p:ext uri="{BB962C8B-B14F-4D97-AF65-F5344CB8AC3E}">
        <p14:creationId xmlns:p14="http://schemas.microsoft.com/office/powerpoint/2010/main" val="139140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2879-C9C8-A3C2-0BC7-48F3E4B48291}"/>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470DFBFF-C1BA-6645-0748-D055BFED386E}"/>
              </a:ext>
            </a:extLst>
          </p:cNvPr>
          <p:cNvSpPr>
            <a:spLocks noGrp="1"/>
          </p:cNvSpPr>
          <p:nvPr>
            <p:ph idx="1"/>
          </p:nvPr>
        </p:nvSpPr>
        <p:spPr/>
        <p:txBody>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r>
              <a:rPr lang="en-US" dirty="0"/>
              <a:t> </a:t>
            </a:r>
          </a:p>
        </p:txBody>
      </p:sp>
    </p:spTree>
    <p:extLst>
      <p:ext uri="{BB962C8B-B14F-4D97-AF65-F5344CB8AC3E}">
        <p14:creationId xmlns:p14="http://schemas.microsoft.com/office/powerpoint/2010/main" val="74990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C59-B93B-4662-B635-EBA804A8958F}"/>
              </a:ext>
            </a:extLst>
          </p:cNvPr>
          <p:cNvSpPr>
            <a:spLocks noGrp="1"/>
          </p:cNvSpPr>
          <p:nvPr>
            <p:ph type="title"/>
          </p:nvPr>
        </p:nvSpPr>
        <p:spPr/>
        <p:txBody>
          <a:bodyPr/>
          <a:lstStyle/>
          <a:p>
            <a:r>
              <a:rPr lang="en-US" dirty="0"/>
              <a:t>Content Development Teams</a:t>
            </a:r>
          </a:p>
        </p:txBody>
      </p:sp>
      <p:sp>
        <p:nvSpPr>
          <p:cNvPr id="3" name="Content Placeholder 2">
            <a:extLst>
              <a:ext uri="{FF2B5EF4-FFF2-40B4-BE49-F238E27FC236}">
                <a16:creationId xmlns:a16="http://schemas.microsoft.com/office/drawing/2014/main" id="{0D262802-E923-4015-3AC1-323C7235F753}"/>
              </a:ext>
            </a:extLst>
          </p:cNvPr>
          <p:cNvSpPr>
            <a:spLocks noGrp="1"/>
          </p:cNvSpPr>
          <p:nvPr>
            <p:ph idx="1"/>
          </p:nvPr>
        </p:nvSpPr>
        <p:spPr/>
        <p:txBody>
          <a:bodyPr>
            <a:normAutofit fontScale="92500" lnSpcReduction="1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p:txBody>
      </p:sp>
    </p:spTree>
    <p:extLst>
      <p:ext uri="{BB962C8B-B14F-4D97-AF65-F5344CB8AC3E}">
        <p14:creationId xmlns:p14="http://schemas.microsoft.com/office/powerpoint/2010/main" val="8666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3E403-1F8E-3124-975F-FC2FB8A8C240}"/>
              </a:ext>
            </a:extLst>
          </p:cNvPr>
          <p:cNvSpPr>
            <a:spLocks noGrp="1"/>
          </p:cNvSpPr>
          <p:nvPr>
            <p:ph type="title"/>
          </p:nvPr>
        </p:nvSpPr>
        <p:spPr/>
        <p:txBody>
          <a:bodyPr/>
          <a:lstStyle/>
          <a:p>
            <a:r>
              <a:rPr lang="en-US" dirty="0"/>
              <a:t>Learn Tips &amp; Tricks</a:t>
            </a:r>
          </a:p>
        </p:txBody>
      </p:sp>
      <p:sp>
        <p:nvSpPr>
          <p:cNvPr id="5" name="Text Placeholder 4">
            <a:extLst>
              <a:ext uri="{FF2B5EF4-FFF2-40B4-BE49-F238E27FC236}">
                <a16:creationId xmlns:a16="http://schemas.microsoft.com/office/drawing/2014/main" id="{465E8C55-6697-7736-E9C2-C38380525294}"/>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43234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4E22E-87B5-7F6B-24D3-5B2FF006170C}"/>
              </a:ext>
            </a:extLst>
          </p:cNvPr>
          <p:cNvSpPr>
            <a:spLocks noGrp="1"/>
          </p:cNvSpPr>
          <p:nvPr>
            <p:ph type="title"/>
          </p:nvPr>
        </p:nvSpPr>
        <p:spPr/>
        <p:txBody>
          <a:bodyPr/>
          <a:lstStyle/>
          <a:p>
            <a:r>
              <a:rPr lang="en-US" dirty="0"/>
              <a:t>Demo: Learn Tips &amp; Tricks</a:t>
            </a:r>
          </a:p>
        </p:txBody>
      </p:sp>
      <p:sp>
        <p:nvSpPr>
          <p:cNvPr id="5" name="Content Placeholder 4">
            <a:extLst>
              <a:ext uri="{FF2B5EF4-FFF2-40B4-BE49-F238E27FC236}">
                <a16:creationId xmlns:a16="http://schemas.microsoft.com/office/drawing/2014/main" id="{634CA101-D71A-003E-3165-04886423A148}"/>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128298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FDC1-D0BA-CDA6-7409-7D2EA09C5BA5}"/>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3DE96C4A-A137-1830-ACC5-A79344FE85F6}"/>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22869838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5290</Words>
  <Application>Microsoft Office PowerPoint</Application>
  <PresentationFormat>On-screen Show (16:9)</PresentationFormat>
  <Paragraphs>362</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Aptos</vt:lpstr>
      <vt:lpstr>Aptos Display</vt:lpstr>
      <vt:lpstr>Arial</vt:lpstr>
      <vt:lpstr>Calibri</vt:lpstr>
      <vt:lpstr>Segoe UI</vt:lpstr>
      <vt:lpstr>Symbol</vt:lpstr>
      <vt:lpstr>Times New Roman</vt:lpstr>
      <vt:lpstr>Custom Design</vt:lpstr>
      <vt:lpstr>Visual Studio Live! Austin 2018</vt:lpstr>
      <vt:lpstr>PowerPoint Presentation</vt:lpstr>
      <vt:lpstr>Session Survey</vt:lpstr>
      <vt:lpstr>About me</vt:lpstr>
      <vt:lpstr>Agenda</vt:lpstr>
      <vt:lpstr>Introduction to Microsoft Learn</vt:lpstr>
      <vt:lpstr>Content Development Teams</vt:lpstr>
      <vt:lpstr>Learn Tips &amp; Tricks</vt:lpstr>
      <vt:lpstr>Demo: Learn Tips &amp; Tricks</vt:lpstr>
      <vt:lpstr>How to Contribute</vt:lpstr>
      <vt:lpstr>Anyone Can Contribute</vt:lpstr>
      <vt:lpstr>What Belongs in Issues &amp; PRs</vt:lpstr>
      <vt:lpstr>Contribute with Issues</vt:lpstr>
      <vt:lpstr>Demo: Create a PR</vt:lpstr>
      <vt:lpstr>Contributions: Wrap up</vt:lpstr>
      <vt:lpstr>Stop Worrying &amp; Love the Pull Request</vt:lpstr>
      <vt:lpstr>Bonus: Our Docs Workflow</vt:lpstr>
      <vt:lpstr>Learn Behind the Scenes</vt:lpstr>
      <vt:lpstr>Learn Resources for Git &amp; GitHub</vt:lpstr>
      <vt:lpstr>VS Code Extensions for Authoring</vt:lpstr>
      <vt:lpstr>Demo: How We Work</vt:lpstr>
      <vt:lpstr>Additional Resources + Q&amp;A</vt:lpstr>
      <vt:lpstr>Link Roundup</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2024-07-13T14:17:40Z</dcterms:modified>
</cp:coreProperties>
</file>