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17"/>
  </p:notesMasterIdLst>
  <p:handoutMasterIdLst>
    <p:handoutMasterId r:id="rId18"/>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6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5" autoAdjust="0"/>
    <p:restoredTop sz="87600" autoAdjust="0"/>
  </p:normalViewPr>
  <p:slideViewPr>
    <p:cSldViewPr>
      <p:cViewPr varScale="1">
        <p:scale>
          <a:sx n="106" d="100"/>
          <a:sy n="106" d="100"/>
        </p:scale>
        <p:origin x="1204"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a:t>
            </a:r>
            <a:r>
              <a:rPr lang="en-US" dirty="0" err="1"/>
              <a:t>WinUI</a:t>
            </a:r>
            <a:r>
              <a:rPr lang="en-US" dirty="0"/>
              <a:t> 3 and Windows App SDK roadmaps on GitHub, but these are some of the items currently slated for the next version.</a:t>
            </a:r>
          </a:p>
        </p:txBody>
      </p:sp>
    </p:spTree>
    <p:extLst>
      <p:ext uri="{BB962C8B-B14F-4D97-AF65-F5344CB8AC3E}">
        <p14:creationId xmlns:p14="http://schemas.microsoft.com/office/powerpoint/2010/main" val="236647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we’ve got for this month. Thank you! Any questions?</a:t>
            </a:r>
          </a:p>
        </p:txBody>
      </p:sp>
    </p:spTree>
    <p:extLst>
      <p:ext uri="{BB962C8B-B14F-4D97-AF65-F5344CB8AC3E}">
        <p14:creationId xmlns:p14="http://schemas.microsoft.com/office/powerpoint/2010/main" val="111684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a:p>
            <a:endParaRPr lang="en-US" dirty="0"/>
          </a:p>
        </p:txBody>
      </p:sp>
    </p:spTree>
    <p:extLst>
      <p:ext uri="{BB962C8B-B14F-4D97-AF65-F5344CB8AC3E}">
        <p14:creationId xmlns:p14="http://schemas.microsoft.com/office/powerpoint/2010/main" val="2376181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a:t>
            </a:r>
            <a:r>
              <a:rPr lang="en-US" dirty="0" err="1"/>
              <a:t>WinUI</a:t>
            </a:r>
            <a:r>
              <a:rPr lang="en-US" dirty="0"/>
              <a:t> 3 and the Windows App SDK.</a:t>
            </a:r>
          </a:p>
          <a:p>
            <a:endParaRPr lang="en-US" dirty="0"/>
          </a:p>
          <a:p>
            <a:r>
              <a:rPr lang="en-US" dirty="0" err="1"/>
              <a:t>WinUI</a:t>
            </a:r>
            <a:r>
              <a:rPr lang="en-US" dirty="0"/>
              <a:t> 3 is a part of the Windows App SDK. It’s probably the main thing that most people associate with Windows App SDK, but the SDK has APIs and capabilities that can be leveraged from </a:t>
            </a:r>
            <a:r>
              <a:rPr lang="en-US" dirty="0" err="1"/>
              <a:t>WinUI</a:t>
            </a:r>
            <a:r>
              <a:rPr lang="en-US" dirty="0"/>
              <a:t> 3 apps and other Windows apps.</a:t>
            </a:r>
          </a:p>
          <a:p>
            <a:endParaRPr lang="en-US" dirty="0"/>
          </a:p>
          <a:p>
            <a:r>
              <a:rPr lang="en-US" dirty="0" err="1"/>
              <a:t>WinUI</a:t>
            </a:r>
            <a:r>
              <a:rPr lang="en-US" dirty="0"/>
              <a:t> 3 was released in March of 2021 along with version 1.0 of Windows App SDK. It came out about a week after the first edition of my </a:t>
            </a:r>
            <a:r>
              <a:rPr lang="en-US" dirty="0" err="1"/>
              <a:t>WinUI</a:t>
            </a:r>
            <a:r>
              <a:rPr lang="en-US" dirty="0"/>
              <a:t> book was published.</a:t>
            </a:r>
          </a:p>
          <a:p>
            <a:endParaRPr lang="en-US" dirty="0"/>
          </a:p>
          <a:p>
            <a:r>
              <a:rPr lang="en-US" dirty="0" err="1"/>
              <a:t>WinUI</a:t>
            </a:r>
            <a:r>
              <a:rPr lang="en-US" dirty="0"/>
              <a:t> 3 C# apps run on the .NET runtime. You can create </a:t>
            </a:r>
            <a:r>
              <a:rPr lang="en-US" dirty="0" err="1"/>
              <a:t>WinUI</a:t>
            </a:r>
            <a:r>
              <a:rPr lang="en-US" dirty="0"/>
              <a:t> 3 apps on .NET 8 today. I know some developers who are experimenting with </a:t>
            </a:r>
            <a:r>
              <a:rPr lang="en-US" dirty="0" err="1"/>
              <a:t>WinUI</a:t>
            </a:r>
            <a:r>
              <a:rPr lang="en-US" dirty="0"/>
              <a:t>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1.5, which was released a few weeks ago.</a:t>
            </a:r>
          </a:p>
          <a:p>
            <a:endParaRPr lang="en-US" dirty="0"/>
          </a:p>
          <a:p>
            <a:r>
              <a:rPr lang="en-US" dirty="0"/>
              <a:t>If you attended my session last month, we compared </a:t>
            </a:r>
            <a:r>
              <a:rPr lang="en-US" dirty="0" err="1"/>
              <a:t>WinUI</a:t>
            </a:r>
            <a:r>
              <a:rPr lang="en-US" dirty="0"/>
              <a:t> 3 to some of the other Windows development frameworks. You can also check out this link to a Microsoft Learn page that compares the options, breaking down the differences between them.</a:t>
            </a:r>
          </a:p>
          <a:p>
            <a:endParaRPr lang="en-US" dirty="0"/>
          </a:p>
          <a:p>
            <a:r>
              <a:rPr lang="en-US" dirty="0" err="1"/>
              <a:t>WinUI</a:t>
            </a:r>
            <a:r>
              <a:rPr lang="en-US" dirty="0"/>
              <a:t> 3 is released as read-only on open source. That means that while you can’t contribute PRs to the framework, you can use the source for some enhanced debugging. The last </a:t>
            </a:r>
            <a:r>
              <a:rPr lang="en-US" dirty="0" err="1"/>
              <a:t>WinUI</a:t>
            </a:r>
            <a:r>
              <a:rPr lang="en-US" dirty="0"/>
              <a:t> Community Call demonstrated how debugging with the source can help pinpoint problems while debugging.</a:t>
            </a:r>
          </a:p>
          <a:p>
            <a:endParaRPr lang="en-US" dirty="0"/>
          </a:p>
        </p:txBody>
      </p:sp>
    </p:spTree>
    <p:extLst>
      <p:ext uri="{BB962C8B-B14F-4D97-AF65-F5344CB8AC3E}">
        <p14:creationId xmlns:p14="http://schemas.microsoft.com/office/powerpoint/2010/main" val="3832508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a:t>
            </a:r>
            <a:r>
              <a:rPr lang="en-US" dirty="0" err="1"/>
              <a:t>WinUI</a:t>
            </a:r>
            <a:r>
              <a:rPr lang="en-US" dirty="0"/>
              <a:t>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a:t>
            </a:r>
            <a:r>
              <a:rPr lang="en-US" dirty="0" err="1"/>
              <a:t>WinUI</a:t>
            </a:r>
            <a:r>
              <a:rPr lang="en-US" dirty="0"/>
              <a:t> 3 in Desktop project.</a:t>
            </a:r>
          </a:p>
          <a:p>
            <a:pPr marL="0" indent="0">
              <a:buFontTx/>
              <a:buNone/>
            </a:pPr>
            <a:endParaRPr lang="en-US" dirty="0"/>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25787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a:p>
            <a:endParaRPr lang="en-US" dirty="0"/>
          </a:p>
          <a:p>
            <a:pPr marL="171450" indent="-171450">
              <a:buFontTx/>
              <a:buChar char="-"/>
            </a:pPr>
            <a:r>
              <a:rPr lang="en-US" dirty="0"/>
              <a:t>Explore the Windows Community Toolkit Gallery app</a:t>
            </a:r>
          </a:p>
          <a:p>
            <a:pPr marL="0" indent="0">
              <a:buFontTx/>
              <a:buNone/>
            </a:pPr>
            <a:endParaRPr lang="en-US" dirty="0"/>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137925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a:t>
            </a:r>
            <a:r>
              <a:rPr lang="en-US" dirty="0" err="1"/>
              <a:t>WinUI</a:t>
            </a:r>
            <a:r>
              <a:rPr lang="en-US" dirty="0"/>
              <a:t> 3 app.</a:t>
            </a:r>
          </a:p>
        </p:txBody>
      </p:sp>
    </p:spTree>
    <p:extLst>
      <p:ext uri="{BB962C8B-B14F-4D97-AF65-F5344CB8AC3E}">
        <p14:creationId xmlns:p14="http://schemas.microsoft.com/office/powerpoint/2010/main" val="678695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a:t>
            </a:r>
            <a:r>
              <a:rPr lang="en-US" dirty="0" err="1"/>
              <a:t>WinUI</a:t>
            </a:r>
            <a:r>
              <a:rPr lang="en-US" dirty="0"/>
              <a:t> 3 app.</a:t>
            </a:r>
          </a:p>
          <a:p>
            <a:endParaRPr lang="en-US" dirty="0"/>
          </a:p>
          <a:p>
            <a:r>
              <a:rPr lang="en-US" dirty="0"/>
              <a:t>There isn’t a full-featured interop host yet for </a:t>
            </a:r>
            <a:r>
              <a:rPr lang="en-US" dirty="0" err="1"/>
              <a:t>WinUI</a:t>
            </a:r>
            <a:r>
              <a:rPr lang="en-US" dirty="0"/>
              <a:t> 3 like you have to host WPF controls in a WinForms app or vice-versa. There is a new </a:t>
            </a:r>
            <a:r>
              <a:rPr lang="en-US" dirty="0" err="1"/>
              <a:t>ContentIsland</a:t>
            </a:r>
            <a:r>
              <a:rPr lang="en-US" dirty="0"/>
              <a:t> and related controls. They were released in Windows App SDK 1.4 but they’re currently only recommended in C++ </a:t>
            </a:r>
            <a:r>
              <a:rPr lang="en-US" dirty="0" err="1"/>
              <a:t>WinUI</a:t>
            </a:r>
            <a:r>
              <a:rPr lang="en-US" dirty="0"/>
              <a:t> apps. There’s no wrapper to use Islands in WinForms or WPF yet either. You can check out the release notes for more information about their current state.</a:t>
            </a:r>
          </a:p>
          <a:p>
            <a:endParaRPr lang="en-US" dirty="0"/>
          </a:p>
          <a:p>
            <a:r>
              <a:rPr lang="en-US" dirty="0"/>
              <a:t>Another option is to embed some web content in your </a:t>
            </a:r>
            <a:r>
              <a:rPr lang="en-US" dirty="0" err="1"/>
              <a:t>WinUI</a:t>
            </a:r>
            <a:r>
              <a:rPr lang="en-US" dirty="0"/>
              <a:t> 3 app with a WebView2 control. In chapter 12 of my book, I created and deployed a </a:t>
            </a:r>
            <a:r>
              <a:rPr lang="en-US" dirty="0" err="1"/>
              <a:t>Blazor</a:t>
            </a:r>
            <a:r>
              <a:rPr lang="en-US" dirty="0"/>
              <a:t> app and host in a </a:t>
            </a:r>
            <a:r>
              <a:rPr lang="en-US" dirty="0" err="1"/>
              <a:t>WinUI</a:t>
            </a:r>
            <a:r>
              <a:rPr lang="en-US" dirty="0"/>
              <a:t> 3 client app. There are also some folks who have gotten the .NET MAUI </a:t>
            </a:r>
            <a:r>
              <a:rPr lang="en-US" dirty="0" err="1"/>
              <a:t>Blazor</a:t>
            </a:r>
            <a:r>
              <a:rPr lang="en-US" dirty="0"/>
              <a:t> Hybrid </a:t>
            </a:r>
            <a:r>
              <a:rPr lang="en-US" dirty="0" err="1"/>
              <a:t>webview</a:t>
            </a:r>
            <a:r>
              <a:rPr lang="en-US" dirty="0"/>
              <a:t> control to work in a </a:t>
            </a:r>
            <a:r>
              <a:rPr lang="en-US" dirty="0" err="1"/>
              <a:t>WinUI</a:t>
            </a:r>
            <a:r>
              <a:rPr lang="en-US" dirty="0"/>
              <a:t> 3 app. Using that, you can run a </a:t>
            </a:r>
            <a:r>
              <a:rPr lang="en-US" dirty="0" err="1"/>
              <a:t>Blazor</a:t>
            </a:r>
            <a:r>
              <a:rPr lang="en-US" dirty="0"/>
              <a:t> app embedded in your project rather than loading it from the cloud. This way, you could potentially share local resources and run some functionality offline.</a:t>
            </a:r>
          </a:p>
          <a:p>
            <a:endParaRPr lang="en-US" dirty="0"/>
          </a:p>
          <a:p>
            <a:r>
              <a:rPr lang="en-US" dirty="0"/>
              <a:t>Let’s take a look at that WebView2 with </a:t>
            </a:r>
            <a:r>
              <a:rPr lang="en-US" dirty="0" err="1"/>
              <a:t>Blazor</a:t>
            </a:r>
            <a:r>
              <a:rPr lang="en-US" dirty="0"/>
              <a:t> demo from Chapter 12.</a:t>
            </a:r>
          </a:p>
        </p:txBody>
      </p:sp>
    </p:spTree>
    <p:extLst>
      <p:ext uri="{BB962C8B-B14F-4D97-AF65-F5344CB8AC3E}">
        <p14:creationId xmlns:p14="http://schemas.microsoft.com/office/powerpoint/2010/main" val="1973038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err="1"/>
              <a:t>WinUI</a:t>
            </a:r>
            <a:r>
              <a:rPr lang="en-US" dirty="0"/>
              <a:t>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a:t>
            </a:r>
            <a:r>
              <a:rPr lang="en-US" dirty="0" err="1"/>
              <a:t>WinUI</a:t>
            </a:r>
            <a:r>
              <a:rPr lang="en-US" dirty="0"/>
              <a:t>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2022676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353549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2/5/2025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2/5/2025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dotnet/maui/windows/deployment/publish-visual-studio-fold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bsky.app/profile/alvinashcraft.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mmunityToolkit/Window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rPr>
              <a:t>Alvin Ashcraft</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Sr. Content Developer</a:t>
            </a:r>
          </a:p>
          <a:p>
            <a:pPr>
              <a:defRPr/>
            </a:pPr>
            <a:r>
              <a:rPr lang="en-US" sz="2400" b="1" dirty="0">
                <a:solidFill>
                  <a:srgbClr val="3BDBC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22277" y="3986760"/>
            <a:ext cx="2940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Beginner</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Getting Started with </a:t>
            </a:r>
            <a:r>
              <a:rPr lang="en-US" sz="4400" b="1" dirty="0" err="1">
                <a:solidFill>
                  <a:schemeClr val="bg1"/>
                </a:solidFill>
                <a:effectLst/>
              </a:rPr>
              <a:t>WinUI</a:t>
            </a:r>
            <a:r>
              <a:rPr lang="en-US" sz="4400" b="1" dirty="0">
                <a:solidFill>
                  <a:schemeClr val="bg1"/>
                </a:solidFill>
                <a:effectLst/>
              </a:rPr>
              <a:t> &amp; the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69DD-FC2E-B1E5-ED1E-9F7F3D0B2B23}"/>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54BEE2D8-B174-3A5E-CA63-910530923B53}"/>
              </a:ext>
            </a:extLst>
          </p:cNvPr>
          <p:cNvSpPr>
            <a:spLocks noGrp="1"/>
          </p:cNvSpPr>
          <p:nvPr>
            <p:ph idx="1"/>
          </p:nvPr>
        </p:nvSpPr>
        <p:spPr/>
        <p:txBody>
          <a:bodyPr>
            <a:normAutofit fontScale="55000" lnSpcReduction="20000"/>
          </a:bodyPr>
          <a:lstStyle/>
          <a:p>
            <a:r>
              <a:rPr lang="en-US" dirty="0"/>
              <a:t>Packaging Options</a:t>
            </a:r>
          </a:p>
          <a:p>
            <a:pPr lvl="1"/>
            <a:r>
              <a:rPr lang="en-US" dirty="0"/>
              <a:t>Framework-dependent packaged apps</a:t>
            </a:r>
          </a:p>
          <a:p>
            <a:pPr lvl="1"/>
            <a:r>
              <a:rPr lang="en-US" dirty="0"/>
              <a:t>Framework-dependent unpackaged apps</a:t>
            </a:r>
          </a:p>
          <a:p>
            <a:pPr lvl="1"/>
            <a:r>
              <a:rPr lang="en-US" dirty="0"/>
              <a:t>Self-contained apps</a:t>
            </a:r>
          </a:p>
          <a:p>
            <a:r>
              <a:rPr lang="en-US" dirty="0"/>
              <a:t>Microsoft Store</a:t>
            </a:r>
          </a:p>
          <a:p>
            <a:r>
              <a:rPr lang="en-US" dirty="0"/>
              <a:t>Windows Package Manager (</a:t>
            </a:r>
            <a:r>
              <a:rPr lang="en-US" dirty="0" err="1"/>
              <a:t>WinGet</a:t>
            </a:r>
            <a:r>
              <a:rPr lang="en-US" dirty="0"/>
              <a:t>) </a:t>
            </a:r>
          </a:p>
          <a:p>
            <a:r>
              <a:rPr lang="en-US" dirty="0"/>
              <a:t>Sideload an MSIX</a:t>
            </a:r>
          </a:p>
          <a:p>
            <a:pPr lvl="1"/>
            <a:r>
              <a:rPr lang="en-US" dirty="0"/>
              <a:t>Instructions for packaging a .NET MAUI app work with </a:t>
            </a:r>
            <a:r>
              <a:rPr lang="en-US" dirty="0" err="1"/>
              <a:t>WinUI</a:t>
            </a:r>
            <a:r>
              <a:rPr lang="en-US" dirty="0"/>
              <a:t> projects and a separate Windows Application Packaging project: </a:t>
            </a:r>
            <a:r>
              <a:rPr lang="en-US" dirty="0">
                <a:hlinkClick r:id="rId3"/>
              </a:rPr>
              <a:t>https://learn.microsoft.com/en-us/dotnet/maui/windows/deployment/publish-visual-studio-folder</a:t>
            </a:r>
            <a:r>
              <a:rPr lang="en-US" dirty="0"/>
              <a:t> </a:t>
            </a:r>
          </a:p>
          <a:p>
            <a:pPr lvl="1"/>
            <a:r>
              <a:rPr lang="en-US" dirty="0"/>
              <a:t>Also use for deploying MSIX with Enterprise deployment tools</a:t>
            </a:r>
          </a:p>
          <a:p>
            <a:r>
              <a:rPr lang="en-US" dirty="0"/>
              <a:t>Third-party installers</a:t>
            </a:r>
          </a:p>
          <a:p>
            <a:pPr lvl="1"/>
            <a:r>
              <a:rPr lang="en-US" dirty="0"/>
              <a:t>Advanced Installer</a:t>
            </a:r>
          </a:p>
          <a:p>
            <a:pPr lvl="1"/>
            <a:r>
              <a:rPr lang="en-US" dirty="0"/>
              <a:t>InstallShield</a:t>
            </a:r>
          </a:p>
        </p:txBody>
      </p:sp>
    </p:spTree>
    <p:extLst>
      <p:ext uri="{BB962C8B-B14F-4D97-AF65-F5344CB8AC3E}">
        <p14:creationId xmlns:p14="http://schemas.microsoft.com/office/powerpoint/2010/main" val="106616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3511-29EF-0013-55CA-2BD3CE87C37F}"/>
              </a:ext>
            </a:extLst>
          </p:cNvPr>
          <p:cNvSpPr>
            <a:spLocks noGrp="1"/>
          </p:cNvSpPr>
          <p:nvPr>
            <p:ph type="ctrTitle"/>
          </p:nvPr>
        </p:nvSpPr>
        <p:spPr>
          <a:xfrm>
            <a:off x="685800" y="1598613"/>
            <a:ext cx="7772400" cy="1101725"/>
          </a:xfrm>
        </p:spPr>
        <p:txBody>
          <a:bodyPr anchor="ctr">
            <a:normAutofit/>
          </a:bodyPr>
          <a:lstStyle/>
          <a:p>
            <a:r>
              <a:rPr lang="en-US" dirty="0"/>
              <a:t>Cross-Platform Demo</a:t>
            </a:r>
          </a:p>
        </p:txBody>
      </p:sp>
      <p:sp>
        <p:nvSpPr>
          <p:cNvPr id="3" name="Content Placeholder 2">
            <a:extLst>
              <a:ext uri="{FF2B5EF4-FFF2-40B4-BE49-F238E27FC236}">
                <a16:creationId xmlns:a16="http://schemas.microsoft.com/office/drawing/2014/main" id="{B6F89953-C153-641D-D77C-776992CD587D}"/>
              </a:ext>
            </a:extLst>
          </p:cNvPr>
          <p:cNvSpPr>
            <a:spLocks noGrp="1"/>
          </p:cNvSpPr>
          <p:nvPr>
            <p:ph type="subTitle" idx="1"/>
          </p:nvPr>
        </p:nvSpPr>
        <p:spPr>
          <a:xfrm>
            <a:off x="1371600" y="2914650"/>
            <a:ext cx="6400800" cy="1314450"/>
          </a:xfrm>
        </p:spPr>
        <p:txBody>
          <a:bodyPr>
            <a:normAutofit/>
          </a:bodyPr>
          <a:lstStyle/>
          <a:p>
            <a:r>
              <a:rPr lang="en-US" dirty="0"/>
              <a:t>Take your </a:t>
            </a:r>
            <a:r>
              <a:rPr lang="en-US" dirty="0" err="1"/>
              <a:t>WinUI</a:t>
            </a:r>
            <a:r>
              <a:rPr lang="en-US" dirty="0"/>
              <a:t> app cross-platform with Uno Platform</a:t>
            </a:r>
          </a:p>
        </p:txBody>
      </p:sp>
    </p:spTree>
    <p:extLst>
      <p:ext uri="{BB962C8B-B14F-4D97-AF65-F5344CB8AC3E}">
        <p14:creationId xmlns:p14="http://schemas.microsoft.com/office/powerpoint/2010/main" val="46328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BAB1-7984-E355-BCBA-5ECFFC2A5D07}"/>
              </a:ext>
            </a:extLst>
          </p:cNvPr>
          <p:cNvSpPr>
            <a:spLocks noGrp="1"/>
          </p:cNvSpPr>
          <p:nvPr>
            <p:ph type="title"/>
          </p:nvPr>
        </p:nvSpPr>
        <p:spPr/>
        <p:txBody>
          <a:bodyPr/>
          <a:lstStyle/>
          <a:p>
            <a:r>
              <a:rPr lang="en-US" dirty="0" err="1"/>
              <a:t>WinUI</a:t>
            </a:r>
            <a:r>
              <a:rPr lang="en-US" dirty="0"/>
              <a:t> Roadmap</a:t>
            </a:r>
          </a:p>
        </p:txBody>
      </p:sp>
      <p:sp>
        <p:nvSpPr>
          <p:cNvPr id="3" name="Content Placeholder 2">
            <a:extLst>
              <a:ext uri="{FF2B5EF4-FFF2-40B4-BE49-F238E27FC236}">
                <a16:creationId xmlns:a16="http://schemas.microsoft.com/office/drawing/2014/main" id="{7B008B15-B323-F6E4-7F72-42543645DDB4}"/>
              </a:ext>
            </a:extLst>
          </p:cNvPr>
          <p:cNvSpPr>
            <a:spLocks noGrp="1"/>
          </p:cNvSpPr>
          <p:nvPr>
            <p:ph idx="1"/>
          </p:nvPr>
        </p:nvSpPr>
        <p:spPr/>
        <p:txBody>
          <a:bodyPr/>
          <a:lstStyle/>
          <a:p>
            <a:r>
              <a:rPr lang="en-US" dirty="0"/>
              <a:t>Up next: Windows App SDK 1.7</a:t>
            </a:r>
          </a:p>
          <a:p>
            <a:pPr lvl="1"/>
            <a:r>
              <a:rPr lang="en-US" dirty="0"/>
              <a:t>Features:</a:t>
            </a:r>
          </a:p>
          <a:p>
            <a:r>
              <a:rPr lang="en-US" dirty="0" err="1"/>
              <a:t>WinUI</a:t>
            </a:r>
            <a:r>
              <a:rPr lang="en-US" dirty="0"/>
              <a:t> roadmap on GitHub</a:t>
            </a:r>
          </a:p>
          <a:p>
            <a:r>
              <a:rPr lang="en-US" dirty="0"/>
              <a:t>Windows App SDK roadmap on GitHub</a:t>
            </a:r>
          </a:p>
        </p:txBody>
      </p:sp>
    </p:spTree>
    <p:extLst>
      <p:ext uri="{BB962C8B-B14F-4D97-AF65-F5344CB8AC3E}">
        <p14:creationId xmlns:p14="http://schemas.microsoft.com/office/powerpoint/2010/main" val="381427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ADBE-BB7F-87C5-984B-D80942197B3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C19694C-5CCF-4887-C0BE-CE802FA47658}"/>
              </a:ext>
            </a:extLst>
          </p:cNvPr>
          <p:cNvSpPr>
            <a:spLocks noGrp="1"/>
          </p:cNvSpPr>
          <p:nvPr>
            <p:ph idx="1"/>
          </p:nvPr>
        </p:nvSpPr>
        <p:spPr/>
        <p:txBody>
          <a:bodyPr/>
          <a:lstStyle/>
          <a:p>
            <a:r>
              <a:rPr lang="en-US" dirty="0"/>
              <a:t>Questions?</a:t>
            </a:r>
          </a:p>
          <a:p>
            <a:r>
              <a:rPr lang="en-US" dirty="0"/>
              <a:t>Contact me</a:t>
            </a:r>
          </a:p>
          <a:p>
            <a:pPr lvl="1"/>
            <a:r>
              <a:rPr lang="en-US" dirty="0"/>
              <a:t>Email: </a:t>
            </a:r>
            <a:r>
              <a:rPr lang="en-US" dirty="0">
                <a:hlinkClick r:id="rId3"/>
              </a:rPr>
              <a:t>alvin@alvinashcraft.com</a:t>
            </a:r>
            <a:endParaRPr lang="en-US" dirty="0"/>
          </a:p>
          <a:p>
            <a:pPr lvl="1"/>
            <a:r>
              <a:rPr lang="en-US" dirty="0"/>
              <a:t>Bluesky: </a:t>
            </a:r>
            <a:r>
              <a:rPr lang="en-US" dirty="0">
                <a:hlinkClick r:id="rId4"/>
              </a:rPr>
              <a:t>https://bsky.app/profile/alvinashcraft.com</a:t>
            </a:r>
            <a:r>
              <a:rPr lang="en-US" dirty="0"/>
              <a:t> </a:t>
            </a:r>
          </a:p>
        </p:txBody>
      </p:sp>
    </p:spTree>
    <p:extLst>
      <p:ext uri="{BB962C8B-B14F-4D97-AF65-F5344CB8AC3E}">
        <p14:creationId xmlns:p14="http://schemas.microsoft.com/office/powerpoint/2010/main" val="298814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C9BBC-A2A1-2E10-373D-013D6F62D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FDDF4-3E68-771C-9FC8-8007DF9F7D69}"/>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5E667FC4-A3CE-51AF-12F1-96F244236622}"/>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1B2588D4-9A67-62DB-3172-9F59137455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9348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385-8A55-006B-2A2D-28B8362AFCFB}"/>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BB9FBDDB-AB1F-92F6-16A9-1A59EF677498}"/>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C1374271-D688-D822-31C8-6BAEA00BA8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522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p>
        </p:txBody>
      </p:sp>
      <p:sp>
        <p:nvSpPr>
          <p:cNvPr id="3" name="Content Placeholder 2"/>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682A-B8B8-B0A3-5B30-1529A995F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BFAADB8-9F6E-1E7B-3AE7-757B4AB5E779}"/>
              </a:ext>
            </a:extLst>
          </p:cNvPr>
          <p:cNvSpPr>
            <a:spLocks noGrp="1"/>
          </p:cNvSpPr>
          <p:nvPr>
            <p:ph idx="1"/>
          </p:nvPr>
        </p:nvSpPr>
        <p:spPr/>
        <p:txBody>
          <a:bodyPr>
            <a:normAutofit fontScale="70000" lnSpcReduction="20000"/>
          </a:bodyPr>
          <a:lstStyle/>
          <a:p>
            <a:r>
              <a:rPr lang="en-US" dirty="0"/>
              <a:t>Overview of </a:t>
            </a:r>
            <a:r>
              <a:rPr lang="en-US" dirty="0" err="1"/>
              <a:t>WinUI</a:t>
            </a:r>
            <a:r>
              <a:rPr lang="en-US" dirty="0"/>
              <a:t> 3 &amp; Windows App SDK</a:t>
            </a:r>
          </a:p>
          <a:p>
            <a:r>
              <a:rPr lang="en-US" dirty="0"/>
              <a:t>Creating a new </a:t>
            </a:r>
            <a:r>
              <a:rPr lang="en-US" dirty="0" err="1"/>
              <a:t>WinUI</a:t>
            </a:r>
            <a:r>
              <a:rPr lang="en-US" dirty="0"/>
              <a:t> 3 project</a:t>
            </a:r>
          </a:p>
          <a:p>
            <a:r>
              <a:rPr lang="en-US" dirty="0"/>
              <a:t>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 2</a:t>
            </a:r>
          </a:p>
          <a:p>
            <a:r>
              <a:rPr lang="en-US" dirty="0"/>
              <a:t>Discussing deployment options</a:t>
            </a:r>
          </a:p>
          <a:p>
            <a:r>
              <a:rPr lang="en-US" dirty="0"/>
              <a:t>Cross-platform app demo</a:t>
            </a:r>
          </a:p>
          <a:p>
            <a:r>
              <a:rPr lang="en-US" dirty="0" err="1"/>
              <a:t>WinUI</a:t>
            </a:r>
            <a:r>
              <a:rPr lang="en-US" dirty="0"/>
              <a:t> 3 roadmap</a:t>
            </a:r>
          </a:p>
        </p:txBody>
      </p:sp>
    </p:spTree>
    <p:extLst>
      <p:ext uri="{BB962C8B-B14F-4D97-AF65-F5344CB8AC3E}">
        <p14:creationId xmlns:p14="http://schemas.microsoft.com/office/powerpoint/2010/main" val="115083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3FD5-E5BA-A911-31CB-BBF7C9D641DD}"/>
              </a:ext>
            </a:extLst>
          </p:cNvPr>
          <p:cNvSpPr>
            <a:spLocks noGrp="1"/>
          </p:cNvSpPr>
          <p:nvPr>
            <p:ph type="title"/>
          </p:nvPr>
        </p:nvSpPr>
        <p:spPr/>
        <p:txBody>
          <a:bodyPr/>
          <a:lstStyle/>
          <a:p>
            <a:r>
              <a:rPr lang="en-US" dirty="0"/>
              <a:t>Overview of </a:t>
            </a:r>
            <a:r>
              <a:rPr lang="en-US" dirty="0" err="1"/>
              <a:t>WinUI</a:t>
            </a:r>
            <a:endParaRPr lang="en-US" dirty="0"/>
          </a:p>
        </p:txBody>
      </p:sp>
      <p:sp>
        <p:nvSpPr>
          <p:cNvPr id="3" name="Content Placeholder 2">
            <a:extLst>
              <a:ext uri="{FF2B5EF4-FFF2-40B4-BE49-F238E27FC236}">
                <a16:creationId xmlns:a16="http://schemas.microsoft.com/office/drawing/2014/main" id="{825578EF-77BF-A776-1B02-46EA99A3ECFC}"/>
              </a:ext>
            </a:extLst>
          </p:cNvPr>
          <p:cNvSpPr>
            <a:spLocks noGrp="1"/>
          </p:cNvSpPr>
          <p:nvPr>
            <p:ph idx="1"/>
          </p:nvPr>
        </p:nvSpPr>
        <p:spPr/>
        <p:txBody>
          <a:bodyPr>
            <a:normAutofit fontScale="85000" lnSpcReduction="20000"/>
          </a:bodyPr>
          <a:lstStyle/>
          <a:p>
            <a:r>
              <a:rPr lang="en-US" dirty="0" err="1">
                <a:solidFill>
                  <a:schemeClr val="tx1"/>
                </a:solidFill>
              </a:rPr>
              <a:t>WinUI</a:t>
            </a:r>
            <a:r>
              <a:rPr lang="en-US" dirty="0">
                <a:solidFill>
                  <a:schemeClr val="tx1"/>
                </a:solidFill>
              </a:rPr>
              <a:t> 3 is part of the Windows App SDK</a:t>
            </a:r>
          </a:p>
          <a:p>
            <a:r>
              <a:rPr lang="en-US" dirty="0">
                <a:solidFill>
                  <a:schemeClr val="tx1"/>
                </a:solidFill>
              </a:rPr>
              <a:t>Windows App SDK 1.0 released in March 2021</a:t>
            </a:r>
          </a:p>
          <a:p>
            <a:r>
              <a:rPr lang="en-US" dirty="0">
                <a:solidFill>
                  <a:schemeClr val="tx1"/>
                </a:solidFill>
              </a:rPr>
              <a:t>Decoupled from Windows SDK dependencies</a:t>
            </a:r>
          </a:p>
          <a:p>
            <a:r>
              <a:rPr lang="en-US" dirty="0">
                <a:solidFill>
                  <a:schemeClr val="tx1"/>
                </a:solidFill>
              </a:rPr>
              <a:t>Built on latest .NET runtime  - build apps on .NET 9</a:t>
            </a:r>
          </a:p>
          <a:p>
            <a:r>
              <a:rPr lang="en-US" dirty="0">
                <a:solidFill>
                  <a:schemeClr val="tx1"/>
                </a:solidFill>
              </a:rPr>
              <a:t>Create apps in XAML &amp; C# or C++</a:t>
            </a:r>
          </a:p>
          <a:p>
            <a:r>
              <a:rPr lang="en-US" dirty="0">
                <a:solidFill>
                  <a:schemeClr val="tx1"/>
                </a:solidFill>
              </a:rPr>
              <a:t>Latest release - Windows App SDK 1.7</a:t>
            </a:r>
          </a:p>
          <a:p>
            <a:r>
              <a:rPr lang="en-US" dirty="0">
                <a:solidFill>
                  <a:schemeClr val="tx1"/>
                </a:solidFill>
              </a:rPr>
              <a:t>Source on GitHub: </a:t>
            </a:r>
            <a:r>
              <a:rPr lang="en-US" dirty="0">
                <a:hlinkClick r:id="rId3"/>
              </a:rPr>
              <a:t>github.com/microsoft/</a:t>
            </a:r>
            <a:r>
              <a:rPr lang="en-US" dirty="0" err="1">
                <a:hlinkClick r:id="rId3"/>
              </a:rPr>
              <a:t>microsoft-ui-xaml</a:t>
            </a:r>
            <a:endParaRPr lang="en-US" dirty="0">
              <a:solidFill>
                <a:schemeClr val="tx1"/>
              </a:solidFill>
            </a:endParaRPr>
          </a:p>
        </p:txBody>
      </p:sp>
    </p:spTree>
    <p:extLst>
      <p:ext uri="{BB962C8B-B14F-4D97-AF65-F5344CB8AC3E}">
        <p14:creationId xmlns:p14="http://schemas.microsoft.com/office/powerpoint/2010/main" val="21406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540D-1F79-2C2A-027E-B48E37ED391D}"/>
              </a:ext>
            </a:extLst>
          </p:cNvPr>
          <p:cNvSpPr>
            <a:spLocks noGrp="1"/>
          </p:cNvSpPr>
          <p:nvPr>
            <p:ph type="ctrTitle"/>
          </p:nvPr>
        </p:nvSpPr>
        <p:spPr>
          <a:xfrm>
            <a:off x="685800" y="1598613"/>
            <a:ext cx="7772400" cy="1101725"/>
          </a:xfrm>
        </p:spPr>
        <p:txBody>
          <a:bodyPr anchor="ctr">
            <a:normAutofit/>
          </a:bodyPr>
          <a:lstStyle/>
          <a:p>
            <a:r>
              <a:rPr lang="en-US" dirty="0"/>
              <a:t>Demo – Hello </a:t>
            </a:r>
            <a:r>
              <a:rPr lang="en-US" dirty="0" err="1"/>
              <a:t>WinUI</a:t>
            </a:r>
            <a:endParaRPr lang="en-US" dirty="0"/>
          </a:p>
        </p:txBody>
      </p:sp>
      <p:sp>
        <p:nvSpPr>
          <p:cNvPr id="3" name="Content Placeholder 2">
            <a:extLst>
              <a:ext uri="{FF2B5EF4-FFF2-40B4-BE49-F238E27FC236}">
                <a16:creationId xmlns:a16="http://schemas.microsoft.com/office/drawing/2014/main" id="{376B2051-5361-CC76-E768-B5301E0EDBF4}"/>
              </a:ext>
            </a:extLst>
          </p:cNvPr>
          <p:cNvSpPr>
            <a:spLocks noGrp="1"/>
          </p:cNvSpPr>
          <p:nvPr>
            <p:ph type="subTitle" idx="1"/>
          </p:nvPr>
        </p:nvSpPr>
        <p:spPr>
          <a:xfrm>
            <a:off x="1181100" y="2952750"/>
            <a:ext cx="6781800" cy="1314450"/>
          </a:xfrm>
        </p:spPr>
        <p:txBody>
          <a:bodyPr>
            <a:normAutofit/>
          </a:bodyPr>
          <a:lstStyle/>
          <a:p>
            <a:pPr>
              <a:lnSpc>
                <a:spcPct val="90000"/>
              </a:lnSpc>
            </a:pPr>
            <a:r>
              <a:rPr lang="en-US" sz="2500" dirty="0">
                <a:solidFill>
                  <a:schemeClr val="tx1"/>
                </a:solidFill>
              </a:rPr>
              <a:t>- Create a new </a:t>
            </a:r>
            <a:r>
              <a:rPr lang="en-US" sz="2500" dirty="0" err="1">
                <a:solidFill>
                  <a:schemeClr val="tx1"/>
                </a:solidFill>
              </a:rPr>
              <a:t>WinUI</a:t>
            </a:r>
            <a:r>
              <a:rPr lang="en-US" sz="2500" dirty="0">
                <a:solidFill>
                  <a:schemeClr val="tx1"/>
                </a:solidFill>
              </a:rPr>
              <a:t> project in Visual Studio</a:t>
            </a:r>
          </a:p>
          <a:p>
            <a:pPr>
              <a:lnSpc>
                <a:spcPct val="90000"/>
              </a:lnSpc>
            </a:pPr>
            <a:r>
              <a:rPr lang="en-US" sz="2500" dirty="0">
                <a:solidFill>
                  <a:schemeClr val="tx1"/>
                </a:solidFill>
              </a:rPr>
              <a:t>- Working with controls &amp; styles</a:t>
            </a:r>
          </a:p>
          <a:p>
            <a:pPr>
              <a:lnSpc>
                <a:spcPct val="90000"/>
              </a:lnSpc>
            </a:pPr>
            <a:r>
              <a:rPr lang="en-US" sz="2500" dirty="0">
                <a:solidFill>
                  <a:schemeClr val="tx1"/>
                </a:solidFill>
              </a:rPr>
              <a:t>- Model-View-</a:t>
            </a:r>
            <a:r>
              <a:rPr lang="en-US" sz="2500" dirty="0" err="1">
                <a:solidFill>
                  <a:schemeClr val="tx1"/>
                </a:solidFill>
              </a:rPr>
              <a:t>ViewModel</a:t>
            </a:r>
            <a:r>
              <a:rPr lang="en-US" sz="2500" dirty="0">
                <a:solidFill>
                  <a:schemeClr val="tx1"/>
                </a:solidFill>
              </a:rPr>
              <a:t> with the MVVM Toolkit</a:t>
            </a:r>
          </a:p>
        </p:txBody>
      </p:sp>
    </p:spTree>
    <p:extLst>
      <p:ext uri="{BB962C8B-B14F-4D97-AF65-F5344CB8AC3E}">
        <p14:creationId xmlns:p14="http://schemas.microsoft.com/office/powerpoint/2010/main" val="102688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A031-EF41-DF00-D23D-532D9FD8C18D}"/>
              </a:ext>
            </a:extLst>
          </p:cNvPr>
          <p:cNvSpPr>
            <a:spLocks noGrp="1"/>
          </p:cNvSpPr>
          <p:nvPr>
            <p:ph type="title"/>
          </p:nvPr>
        </p:nvSpPr>
        <p:spPr/>
        <p:txBody>
          <a:bodyPr>
            <a:normAutofit fontScale="90000"/>
          </a:bodyPr>
          <a:lstStyle/>
          <a:p>
            <a:r>
              <a:rPr lang="en-US" dirty="0"/>
              <a:t>Leverage the Windows Community Toolkit</a:t>
            </a:r>
          </a:p>
        </p:txBody>
      </p:sp>
      <p:sp>
        <p:nvSpPr>
          <p:cNvPr id="3" name="Content Placeholder 2">
            <a:extLst>
              <a:ext uri="{FF2B5EF4-FFF2-40B4-BE49-F238E27FC236}">
                <a16:creationId xmlns:a16="http://schemas.microsoft.com/office/drawing/2014/main" id="{3EF5DF95-8D17-5362-3FDD-30F8ADA6D470}"/>
              </a:ext>
            </a:extLst>
          </p:cNvPr>
          <p:cNvSpPr>
            <a:spLocks noGrp="1"/>
          </p:cNvSpPr>
          <p:nvPr>
            <p:ph idx="1"/>
          </p:nvPr>
        </p:nvSpPr>
        <p:spPr/>
        <p:txBody>
          <a:bodyPr>
            <a:normAutofit fontScale="70000" lnSpcReduction="20000"/>
          </a:bodyPr>
          <a:lstStyle/>
          <a:p>
            <a:r>
              <a:rPr lang="en-US" dirty="0" err="1">
                <a:solidFill>
                  <a:schemeClr val="tx1"/>
                </a:solidFill>
              </a:rPr>
              <a:t>WinUI</a:t>
            </a:r>
            <a:r>
              <a:rPr lang="en-US" dirty="0">
                <a:solidFill>
                  <a:schemeClr val="tx1"/>
                </a:solidFill>
              </a:rPr>
              <a:t> 2, </a:t>
            </a:r>
            <a:r>
              <a:rPr lang="en-US" dirty="0" err="1">
                <a:solidFill>
                  <a:schemeClr val="tx1"/>
                </a:solidFill>
              </a:rPr>
              <a:t>WinUI</a:t>
            </a:r>
            <a:r>
              <a:rPr lang="en-US" dirty="0">
                <a:solidFill>
                  <a:schemeClr val="tx1"/>
                </a:solidFill>
              </a:rPr>
              <a:t> 3 &amp; Uno Platform</a:t>
            </a:r>
          </a:p>
          <a:p>
            <a:r>
              <a:rPr lang="en-US" dirty="0">
                <a:solidFill>
                  <a:schemeClr val="tx1"/>
                </a:solidFill>
              </a:rPr>
              <a:t>Animations, triggers, behaviors, controls &amp; helpers</a:t>
            </a:r>
          </a:p>
          <a:p>
            <a:r>
              <a:rPr lang="en-US" dirty="0">
                <a:solidFill>
                  <a:schemeClr val="tx1"/>
                </a:solidFill>
              </a:rPr>
              <a:t>Open source on GitHub: </a:t>
            </a:r>
            <a:r>
              <a:rPr lang="en-US" dirty="0">
                <a:solidFill>
                  <a:schemeClr val="tx1"/>
                </a:solidFill>
                <a:hlinkClick r:id="rId3"/>
              </a:rPr>
              <a:t>https://github.com/CommunityToolkit/Windows</a:t>
            </a:r>
            <a:endParaRPr lang="en-US" dirty="0">
              <a:solidFill>
                <a:schemeClr val="tx1"/>
              </a:solidFill>
            </a:endParaRPr>
          </a:p>
          <a:p>
            <a:r>
              <a:rPr lang="en-US" dirty="0">
                <a:solidFill>
                  <a:schemeClr val="tx1"/>
                </a:solidFill>
              </a:rPr>
              <a:t>Docs on Learn: </a:t>
            </a:r>
            <a:r>
              <a:rPr lang="en-US" dirty="0">
                <a:solidFill>
                  <a:schemeClr val="tx1"/>
                </a:solidFill>
                <a:hlinkClick r:id="rId4"/>
              </a:rPr>
              <a:t>https://learn.microsoft.com/dotnet/communitytoolkit/windows/</a:t>
            </a:r>
            <a:endParaRPr lang="en-US" dirty="0">
              <a:solidFill>
                <a:schemeClr val="tx1"/>
              </a:solidFill>
            </a:endParaRPr>
          </a:p>
          <a:p>
            <a:r>
              <a:rPr lang="en-US" dirty="0">
                <a:solidFill>
                  <a:schemeClr val="tx1"/>
                </a:solidFill>
              </a:rPr>
              <a:t>WCT Gallery app on the Microsoft Store: </a:t>
            </a:r>
            <a:r>
              <a:rPr lang="en-US" dirty="0">
                <a:solidFill>
                  <a:schemeClr val="tx1"/>
                </a:solidFill>
                <a:hlinkClick r:id="rId5"/>
              </a:rPr>
              <a:t>https://www.microsoft.com/store/apps/9nblggh4tlcq</a:t>
            </a:r>
            <a:endParaRPr lang="en-US" dirty="0">
              <a:solidFill>
                <a:schemeClr val="tx1"/>
              </a:solidFill>
            </a:endParaRPr>
          </a:p>
          <a:p>
            <a:r>
              <a:rPr lang="en-US" dirty="0">
                <a:solidFill>
                  <a:schemeClr val="tx1"/>
                </a:solidFill>
              </a:rPr>
              <a:t>Demo – View the gallery &amp; use toolkit controls in your app</a:t>
            </a:r>
          </a:p>
          <a:p>
            <a:endParaRPr lang="en-US" dirty="0"/>
          </a:p>
        </p:txBody>
      </p:sp>
    </p:spTree>
    <p:extLst>
      <p:ext uri="{BB962C8B-B14F-4D97-AF65-F5344CB8AC3E}">
        <p14:creationId xmlns:p14="http://schemas.microsoft.com/office/powerpoint/2010/main" val="288807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E18-06AD-CAE9-29C1-4D7DD5C26D51}"/>
              </a:ext>
            </a:extLst>
          </p:cNvPr>
          <p:cNvSpPr>
            <a:spLocks noGrp="1"/>
          </p:cNvSpPr>
          <p:nvPr>
            <p:ph type="title"/>
          </p:nvPr>
        </p:nvSpPr>
        <p:spPr>
          <a:xfrm>
            <a:off x="722313" y="3305175"/>
            <a:ext cx="7772400" cy="1022350"/>
          </a:xfrm>
        </p:spPr>
        <p:txBody>
          <a:bodyPr anchor="t">
            <a:normAutofit/>
          </a:bodyPr>
          <a:lstStyle/>
          <a:p>
            <a:r>
              <a:rPr lang="en-US" dirty="0"/>
              <a:t>Notifications Demo</a:t>
            </a:r>
          </a:p>
        </p:txBody>
      </p:sp>
      <p:sp>
        <p:nvSpPr>
          <p:cNvPr id="3" name="Content Placeholder 2">
            <a:extLst>
              <a:ext uri="{FF2B5EF4-FFF2-40B4-BE49-F238E27FC236}">
                <a16:creationId xmlns:a16="http://schemas.microsoft.com/office/drawing/2014/main" id="{61DA749A-23D0-F37C-D713-120B95DE5DC5}"/>
              </a:ext>
            </a:extLst>
          </p:cNvPr>
          <p:cNvSpPr>
            <a:spLocks noGrp="1"/>
          </p:cNvSpPr>
          <p:nvPr>
            <p:ph type="body" idx="1"/>
          </p:nvPr>
        </p:nvSpPr>
        <p:spPr>
          <a:xfrm>
            <a:off x="722313" y="2179638"/>
            <a:ext cx="7772400" cy="1125537"/>
          </a:xfrm>
        </p:spPr>
        <p:txBody>
          <a:bodyPr anchor="b">
            <a:normAutofit/>
          </a:bodyPr>
          <a:lstStyle/>
          <a:p>
            <a:r>
              <a:rPr lang="en-US" dirty="0"/>
              <a:t>Using the Windows App SDK Notifications APIs</a:t>
            </a:r>
          </a:p>
        </p:txBody>
      </p:sp>
    </p:spTree>
    <p:extLst>
      <p:ext uri="{BB962C8B-B14F-4D97-AF65-F5344CB8AC3E}">
        <p14:creationId xmlns:p14="http://schemas.microsoft.com/office/powerpoint/2010/main" val="348288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2F80-996F-F1FA-6423-F192FD7AB0B6}"/>
              </a:ext>
            </a:extLst>
          </p:cNvPr>
          <p:cNvSpPr>
            <a:spLocks noGrp="1"/>
          </p:cNvSpPr>
          <p:nvPr>
            <p:ph type="title"/>
          </p:nvPr>
        </p:nvSpPr>
        <p:spPr/>
        <p:txBody>
          <a:bodyPr/>
          <a:lstStyle/>
          <a:p>
            <a:r>
              <a:rPr lang="en-US" dirty="0"/>
              <a:t>Interop</a:t>
            </a:r>
          </a:p>
        </p:txBody>
      </p:sp>
      <p:sp>
        <p:nvSpPr>
          <p:cNvPr id="3" name="Content Placeholder 2">
            <a:extLst>
              <a:ext uri="{FF2B5EF4-FFF2-40B4-BE49-F238E27FC236}">
                <a16:creationId xmlns:a16="http://schemas.microsoft.com/office/drawing/2014/main" id="{B42E8BC4-279B-6339-07B5-FE51B2615A72}"/>
              </a:ext>
            </a:extLst>
          </p:cNvPr>
          <p:cNvSpPr>
            <a:spLocks noGrp="1"/>
          </p:cNvSpPr>
          <p:nvPr>
            <p:ph idx="1"/>
          </p:nvPr>
        </p:nvSpPr>
        <p:spPr/>
        <p:txBody>
          <a:bodyPr>
            <a:normAutofit fontScale="70000" lnSpcReduction="20000"/>
          </a:bodyPr>
          <a:lstStyle/>
          <a:p>
            <a:r>
              <a:rPr lang="en-US" dirty="0"/>
              <a:t>XAML Islands (</a:t>
            </a:r>
            <a:r>
              <a:rPr lang="en-US" dirty="0" err="1"/>
              <a:t>ContentIsland</a:t>
            </a:r>
            <a:r>
              <a:rPr lang="en-US" dirty="0"/>
              <a:t>)</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err="1"/>
              <a:t>Blazor</a:t>
            </a:r>
            <a:endParaRPr lang="en-US" dirty="0"/>
          </a:p>
          <a:p>
            <a:pPr lvl="1"/>
            <a:r>
              <a:rPr lang="en-US" dirty="0"/>
              <a:t>PWA</a:t>
            </a:r>
          </a:p>
          <a:p>
            <a:pPr lvl="1"/>
            <a:r>
              <a:rPr lang="en-US" dirty="0" err="1"/>
              <a:t>MapControl</a:t>
            </a:r>
            <a:r>
              <a:rPr lang="en-US" dirty="0"/>
              <a:t> is a custom WebView2</a:t>
            </a:r>
          </a:p>
          <a:p>
            <a:pPr lvl="1"/>
            <a:r>
              <a:rPr lang="en-US" dirty="0"/>
              <a:t>Get started docs: </a:t>
            </a:r>
            <a:r>
              <a:rPr lang="en-US" dirty="0">
                <a:hlinkClick r:id="rId3"/>
              </a:rPr>
              <a:t>https://learn.microsoft.com/microsoft-edge/webview2/get-started/winui</a:t>
            </a:r>
            <a:r>
              <a:rPr lang="en-US" dirty="0"/>
              <a:t> </a:t>
            </a:r>
          </a:p>
        </p:txBody>
      </p:sp>
    </p:spTree>
    <p:extLst>
      <p:ext uri="{BB962C8B-B14F-4D97-AF65-F5344CB8AC3E}">
        <p14:creationId xmlns:p14="http://schemas.microsoft.com/office/powerpoint/2010/main" val="11159072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1810</Words>
  <Application>Microsoft Office PowerPoint</Application>
  <PresentationFormat>On-screen Show (16:9)</PresentationFormat>
  <Paragraphs>155</Paragraphs>
  <Slides>14</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Times New Roman</vt:lpstr>
      <vt:lpstr>Custom Design</vt:lpstr>
      <vt:lpstr>Visual Studio Live! Austin 2018</vt:lpstr>
      <vt:lpstr>PowerPoint Presentation</vt:lpstr>
      <vt:lpstr>Session Survey</vt:lpstr>
      <vt:lpstr>About Me</vt:lpstr>
      <vt:lpstr>Agenda</vt:lpstr>
      <vt:lpstr>Overview of WinUI</vt:lpstr>
      <vt:lpstr>Demo – Hello WinUI</vt:lpstr>
      <vt:lpstr>Leverage the Windows Community Toolkit</vt:lpstr>
      <vt:lpstr>Notifications Demo</vt:lpstr>
      <vt:lpstr>Interop</vt:lpstr>
      <vt:lpstr>Deployment Options</vt:lpstr>
      <vt:lpstr>Cross-Platform Demo</vt:lpstr>
      <vt:lpstr>WinUI Roadmap</vt:lpstr>
      <vt:lpstr>Thank you!</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2025-02-05T12:49:05Z</dcterms:modified>
</cp:coreProperties>
</file>