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68858" autoAdjust="0"/>
  </p:normalViewPr>
  <p:slideViewPr>
    <p:cSldViewPr>
      <p:cViewPr>
        <p:scale>
          <a:sx n="100" d="100"/>
          <a:sy n="100" d="100"/>
        </p:scale>
        <p:origin x="1544" y="30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at Microsoft Headquarters!</a:t>
            </a:r>
          </a:p>
          <a:p>
            <a:endParaRPr lang="en-US" dirty="0"/>
          </a:p>
          <a:p>
            <a:r>
              <a:rPr lang="en-US" dirty="0"/>
              <a:t>My name is Alvin Ashcraft, and in this session, we’ll be discussing how to choose the best UI framework for your next Windows app.</a:t>
            </a:r>
          </a:p>
          <a:p>
            <a:endParaRPr lang="en-US" dirty="0"/>
          </a:p>
          <a:p>
            <a:r>
              <a:rPr lang="en-US" dirty="0"/>
              <a:t>There are lots of options out there today, and we’ll be touching on many of them in this session, focusing primarily on the options from Microsoft.</a:t>
            </a:r>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But it’s coming this fall with .NET 9. It’s almost time to remove this bullet point from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a:p>
            <a:endParaRPr lang="en-US" dirty="0"/>
          </a:p>
        </p:txBody>
      </p:sp>
    </p:spTree>
    <p:extLst>
      <p:ext uri="{BB962C8B-B14F-4D97-AF65-F5344CB8AC3E}">
        <p14:creationId xmlns:p14="http://schemas.microsoft.com/office/powerpoint/2010/main" val="2267721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 There’s something like this coming for all packaged desktop apps called </a:t>
            </a:r>
            <a:r>
              <a:rPr lang="en-US" dirty="0" err="1"/>
              <a:t>AppSilo</a:t>
            </a:r>
            <a:r>
              <a:rPr lang="en-US" dirty="0"/>
              <a:t>, which should be released in the fall.</a:t>
            </a:r>
          </a:p>
        </p:txBody>
      </p:sp>
    </p:spTree>
    <p:extLst>
      <p:ext uri="{BB962C8B-B14F-4D97-AF65-F5344CB8AC3E}">
        <p14:creationId xmlns:p14="http://schemas.microsoft.com/office/powerpoint/2010/main" val="380233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&lt;10:05&gt;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a:p>
            <a:endParaRPr lang="en-US" dirty="0"/>
          </a:p>
        </p:txBody>
      </p:sp>
    </p:spTree>
    <p:extLst>
      <p:ext uri="{BB962C8B-B14F-4D97-AF65-F5344CB8AC3E}">
        <p14:creationId xmlns:p14="http://schemas.microsoft.com/office/powerpoint/2010/main" val="88634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 They’ll match the look and feel of the in-box Windows 11 apps.</a:t>
            </a:r>
          </a:p>
          <a:p>
            <a:endParaRPr lang="en-US" dirty="0"/>
          </a:p>
          <a:p>
            <a:r>
              <a:rPr lang="en-US" dirty="0"/>
              <a:t>You get the features and controls of UWP without being coupled to a specific version of the Windows SDK. The Windows App SDK updates multiple times a year. 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will lay the groundwork for some new controls coming in 1.7 including Inking controls, </a:t>
            </a:r>
            <a:r>
              <a:rPr lang="en-US" dirty="0" err="1"/>
              <a:t>TableView</a:t>
            </a:r>
            <a:r>
              <a:rPr lang="en-US" dirty="0"/>
              <a:t>, and cross-process Islands. It’s also bringing C# Native AOT (ahead-of-time compiling) for faster startup times and smaller memory footprints. We’ll get to some other feature requests on the roadmap on the next slide.</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a:p>
            <a:endParaRPr lang="en-US" dirty="0"/>
          </a:p>
        </p:txBody>
      </p:sp>
    </p:spTree>
    <p:extLst>
      <p:ext uri="{BB962C8B-B14F-4D97-AF65-F5344CB8AC3E}">
        <p14:creationId xmlns:p14="http://schemas.microsoft.com/office/powerpoint/2010/main" val="218224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Honestly,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we have to debug the app and rely on XAML Hot Reload to experiment with UI changes.</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a:p>
            <a:endParaRPr lang="en-US" dirty="0"/>
          </a:p>
        </p:txBody>
      </p:sp>
    </p:spTree>
    <p:extLst>
      <p:ext uri="{BB962C8B-B14F-4D97-AF65-F5344CB8AC3E}">
        <p14:creationId xmlns:p14="http://schemas.microsoft.com/office/powerpoint/2010/main" val="156855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When building .NET MAUI apps, you can use Visual Studio or VS Code on Windows. On macOS, VS for Mac is no longer going to be supported, but developers can use the support in the VS Code extension.</a:t>
            </a:r>
          </a:p>
          <a:p>
            <a:endParaRPr lang="en-US" dirty="0"/>
          </a:p>
          <a:p>
            <a:r>
              <a:rPr lang="en-US" dirty="0"/>
              <a:t>There’s also a Blazor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Blazor Hybrid apps for Windows later. You’ll see how you can take the Blazor Hybrid approach on desktop with WPF or WinForms WebView hosts.</a:t>
            </a:r>
          </a:p>
          <a:p>
            <a:endParaRPr lang="en-US" dirty="0"/>
          </a:p>
        </p:txBody>
      </p:sp>
    </p:spTree>
    <p:extLst>
      <p:ext uri="{BB962C8B-B14F-4D97-AF65-F5344CB8AC3E}">
        <p14:creationId xmlns:p14="http://schemas.microsoft.com/office/powerpoint/2010/main" val="2242275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738843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2740227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p:txBody>
      </p:sp>
    </p:spTree>
    <p:extLst>
      <p:ext uri="{BB962C8B-B14F-4D97-AF65-F5344CB8AC3E}">
        <p14:creationId xmlns:p14="http://schemas.microsoft.com/office/powerpoint/2010/main" val="798588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a:p>
            <a:endParaRPr lang="en-US" dirty="0"/>
          </a:p>
        </p:txBody>
      </p:sp>
    </p:spTree>
    <p:extLst>
      <p:ext uri="{BB962C8B-B14F-4D97-AF65-F5344CB8AC3E}">
        <p14:creationId xmlns:p14="http://schemas.microsoft.com/office/powerpoint/2010/main" val="197987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submit your session surveys this week. Your feedback is important to the organizers and to speakers. We use your feedback to improve our talks.</a:t>
            </a:r>
          </a:p>
        </p:txBody>
      </p:sp>
    </p:spTree>
    <p:extLst>
      <p:ext uri="{BB962C8B-B14F-4D97-AF65-F5344CB8AC3E}">
        <p14:creationId xmlns:p14="http://schemas.microsoft.com/office/powerpoint/2010/main" val="1110924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The top recommendations today are WPF and </a:t>
            </a:r>
            <a:r>
              <a:rPr lang="en-US" dirty="0" err="1"/>
              <a:t>WinUI</a:t>
            </a:r>
            <a:r>
              <a:rPr lang="en-US" dirty="0"/>
              <a:t> for native Windows apps. For cross platform .NET development, you’ll typically go with .NET MAUI. For the reasons to use WPF and </a:t>
            </a:r>
            <a:r>
              <a:rPr lang="en-US" dirty="0" err="1"/>
              <a:t>WinUI</a:t>
            </a:r>
            <a:r>
              <a:rPr lang="en-US" dirty="0"/>
              <a:t>, you should watch the “Navigating Win32 App Development with </a:t>
            </a:r>
            <a:r>
              <a:rPr lang="en-US" dirty="0" err="1"/>
              <a:t>WinUI</a:t>
            </a:r>
            <a:r>
              <a:rPr lang="en-US" dirty="0"/>
              <a:t> and WPF” session from Microsoft Build. These two slide images are from that slide deck. I have the link to a GitHub page with links to several sessions and other resources from Microsoft’s </a:t>
            </a:r>
            <a:r>
              <a:rPr lang="en-US" dirty="0" err="1"/>
              <a:t>WinUI</a:t>
            </a:r>
            <a:r>
              <a:rPr lang="en-US" dirty="0"/>
              <a:t> team in my GitHub folder for this presentation. The next </a:t>
            </a:r>
            <a:r>
              <a:rPr lang="en-US"/>
              <a:t>slide has that link and more.</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with multiple Windows. If you’re modernizing an existing WPF app, WPF with .NET 8 or 9 is probably your best choice.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a:p>
            <a:endParaRPr lang="en-US" dirty="0"/>
          </a:p>
        </p:txBody>
      </p:sp>
    </p:spTree>
    <p:extLst>
      <p:ext uri="{BB962C8B-B14F-4D97-AF65-F5344CB8AC3E}">
        <p14:creationId xmlns:p14="http://schemas.microsoft.com/office/powerpoint/2010/main" val="2245655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t>
            </a:r>
            <a:r>
              <a:rPr lang="en-US" dirty="0" err="1"/>
              <a:t>alvinashcraft</a:t>
            </a:r>
            <a:r>
              <a:rPr lang="en-US" dirty="0"/>
              <a:t>/speaking), along with a larger list of links and the two Visual Studio solutions I used today.</a:t>
            </a:r>
          </a:p>
          <a:p>
            <a:endParaRPr lang="en-US" dirty="0"/>
          </a:p>
          <a:p>
            <a:endParaRPr lang="en-US" dirty="0"/>
          </a:p>
        </p:txBody>
      </p:sp>
    </p:spTree>
    <p:extLst>
      <p:ext uri="{BB962C8B-B14F-4D97-AF65-F5344CB8AC3E}">
        <p14:creationId xmlns:p14="http://schemas.microsoft.com/office/powerpoint/2010/main" val="157338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 this is where you can find me this week. I’ll also have copies of my Learn </a:t>
            </a:r>
            <a:r>
              <a:rPr lang="en-US" dirty="0" err="1"/>
              <a:t>WinUI</a:t>
            </a:r>
            <a:r>
              <a:rPr lang="en-US" dirty="0"/>
              <a:t> 3 book to give away at the Tuesday and Thursday receptions. Find me at the Microsoft Learn table.</a:t>
            </a:r>
          </a:p>
          <a:p>
            <a:endParaRPr lang="en-US" dirty="0"/>
          </a:p>
          <a:p>
            <a:endParaRPr lang="en-US" dirty="0"/>
          </a:p>
        </p:txBody>
      </p:sp>
    </p:spTree>
    <p:extLst>
      <p:ext uri="{BB962C8B-B14F-4D97-AF65-F5344CB8AC3E}">
        <p14:creationId xmlns:p14="http://schemas.microsoft.com/office/powerpoint/2010/main" val="366700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For those who don’t know me, 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17 years.</a:t>
            </a:r>
          </a:p>
          <a:p>
            <a:endParaRPr lang="en-US" dirty="0"/>
          </a:p>
          <a:p>
            <a:r>
              <a:rPr lang="en-US" dirty="0"/>
              <a:t>I’ve also written three books in the last four years, two editions of Learn </a:t>
            </a:r>
            <a:r>
              <a:rPr lang="en-US" dirty="0" err="1"/>
              <a:t>WinUI</a:t>
            </a:r>
            <a:r>
              <a:rPr lang="en-US" dirty="0"/>
              <a:t> 3 and a book on parallel programming with .NET. You can find them all on Amazon. Just search for my name.</a:t>
            </a:r>
          </a:p>
          <a:p>
            <a:endParaRPr lang="en-US" dirty="0"/>
          </a:p>
          <a:p>
            <a:r>
              <a:rPr lang="en-US" dirty="0"/>
              <a:t>Writing those books led me to a full-time career in writing. I joined Microsoft about two and a half years ago as a content developer. I write documentation, training modules, and code samples on Microsoft Learn, working on the Windows developer docs team. There, I help write and maintain the docs for Windows client apps and APIs.</a:t>
            </a:r>
          </a:p>
          <a:p>
            <a:r>
              <a:rPr lang="en-US" dirty="0"/>
              <a:t>	I have another session after lunch about my work as a content developer and how anyone can contribute to the open-source docs on Learn with GitHub Issues and PRs.</a:t>
            </a:r>
          </a:p>
          <a:p>
            <a:endParaRPr lang="en-US" dirty="0"/>
          </a:p>
          <a:p>
            <a:r>
              <a:rPr lang="en-US" dirty="0"/>
              <a:t>And… in my spare time, I’m also a conference organizer.</a:t>
            </a:r>
          </a:p>
        </p:txBody>
      </p:sp>
    </p:spTree>
    <p:extLst>
      <p:ext uri="{BB962C8B-B14F-4D97-AF65-F5344CB8AC3E}">
        <p14:creationId xmlns:p14="http://schemas.microsoft.com/office/powerpoint/2010/main" val="185774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the same sample app using each framework. It’s a very basic shopping list app that loads some sample data. Each app shares the same code to generate the sample data. You can add more items, mark them as purchased or remove them from your list. We’ll see the similarities and differences, and you’ll see that I’m probably not cut out to be a UI designer,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a:p>
            <a:endParaRPr lang="en-US" dirty="0"/>
          </a:p>
          <a:p>
            <a:endParaRPr lang="en-US" dirty="0"/>
          </a:p>
          <a:p>
            <a:endParaRPr lang="en-US" dirty="0"/>
          </a:p>
        </p:txBody>
      </p:sp>
    </p:spTree>
    <p:extLst>
      <p:ext uri="{BB962C8B-B14F-4D97-AF65-F5344CB8AC3E}">
        <p14:creationId xmlns:p14="http://schemas.microsoft.com/office/powerpoint/2010/main" val="236940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timeline of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never got much traction in the enterprise. WPF stayed strong there.</a:t>
            </a:r>
          </a:p>
          <a:p>
            <a:endParaRPr lang="en-US" dirty="0"/>
          </a:p>
          <a:p>
            <a:r>
              <a:rPr lang="en-US" dirty="0"/>
              <a:t>2021 gave use two new options for Windows apps, </a:t>
            </a:r>
            <a:r>
              <a:rPr lang="en-US" dirty="0" err="1"/>
              <a:t>WinUI</a:t>
            </a:r>
            <a:r>
              <a:rPr lang="en-US" dirty="0"/>
              <a:t> 3 (and the Windows App SDK) and Blazor Hybrid apps. </a:t>
            </a:r>
            <a:r>
              <a:rPr lang="en-US" dirty="0" err="1"/>
              <a:t>WinUI</a:t>
            </a:r>
            <a:r>
              <a:rPr lang="en-US" dirty="0"/>
              <a:t> 3 was launched as a successor to UWP, and Blazor Hybrid apps introduced a way for web developers to build desktop and mobile clients with .NET and Razor pages.</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on too. Uno Platform and Avalonia UI both target the same platforms as MAUI in addition to Linux and web support (with </a:t>
            </a:r>
            <a:r>
              <a:rPr lang="en-US" dirty="0" err="1"/>
              <a:t>WebAssembly</a:t>
            </a:r>
            <a:r>
              <a:rPr lang="en-US" dirty="0"/>
              <a:t>).</a:t>
            </a:r>
          </a:p>
          <a:p>
            <a:endParaRPr lang="en-US" dirty="0"/>
          </a:p>
          <a:p>
            <a:r>
              <a:rPr lang="en-US" dirty="0"/>
              <a:t>If we had more time, we could also talk about some non-.NET options like Flutter, React Native for Windows, and Electron.</a:t>
            </a:r>
          </a:p>
          <a:p>
            <a:endParaRPr lang="en-US" dirty="0"/>
          </a:p>
        </p:txBody>
      </p:sp>
    </p:spTree>
    <p:extLst>
      <p:ext uri="{BB962C8B-B14F-4D97-AF65-F5344CB8AC3E}">
        <p14:creationId xmlns:p14="http://schemas.microsoft.com/office/powerpoint/2010/main" val="403561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a:p>
            <a:endParaRPr lang="en-US" dirty="0"/>
          </a:p>
        </p:txBody>
      </p:sp>
    </p:spTree>
    <p:extLst>
      <p:ext uri="{BB962C8B-B14F-4D97-AF65-F5344CB8AC3E}">
        <p14:creationId xmlns:p14="http://schemas.microsoft.com/office/powerpoint/2010/main" val="426791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8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a:p>
            <a:endParaRPr lang="en-US" dirty="0"/>
          </a:p>
        </p:txBody>
      </p:sp>
    </p:spTree>
    <p:extLst>
      <p:ext uri="{BB962C8B-B14F-4D97-AF65-F5344CB8AC3E}">
        <p14:creationId xmlns:p14="http://schemas.microsoft.com/office/powerpoint/2010/main" val="243397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a:p>
            <a:endParaRPr lang="en-US" dirty="0"/>
          </a:p>
        </p:txBody>
      </p:sp>
    </p:spTree>
    <p:extLst>
      <p:ext uri="{BB962C8B-B14F-4D97-AF65-F5344CB8AC3E}">
        <p14:creationId xmlns:p14="http://schemas.microsoft.com/office/powerpoint/2010/main" val="159569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8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in .NET 9. WPF apps will finally have a more modern look out-of-the-box. We’ll see it today in the .NET 9 preview.</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35631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training/modules/windows-choose-best-app-framework/"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81000" y="3790950"/>
            <a:ext cx="304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99FF66"/>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a:t>
            </a:r>
          </a:p>
          <a:p>
            <a:pPr>
              <a:lnSpc>
                <a:spcPct val="80000"/>
              </a:lnSpc>
              <a:defRPr/>
            </a:pPr>
            <a:r>
              <a:rPr lang="en-US" sz="4400" b="1" dirty="0">
                <a:solidFill>
                  <a:schemeClr val="bg1"/>
                </a:solidFill>
                <a:effectLst/>
              </a:rPr>
              <a:t>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1DE3-CC0F-572C-95CD-DFD56198702D}"/>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4F80B9AA-7EFF-A0FE-FC18-A0745FA77288}"/>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7 or Vista</a:t>
            </a:r>
          </a:p>
          <a:p>
            <a:r>
              <a:rPr lang="en-US" dirty="0"/>
              <a:t>Better for Touch and Pen input but not best in class</a:t>
            </a:r>
          </a:p>
          <a:p>
            <a:r>
              <a:rPr lang="en-US" dirty="0"/>
              <a:t>UI Performance Not as optimized as UWP/</a:t>
            </a:r>
            <a:r>
              <a:rPr lang="en-US" dirty="0" err="1"/>
              <a:t>WinUI</a:t>
            </a:r>
            <a:endParaRPr lang="en-US" dirty="0"/>
          </a:p>
        </p:txBody>
      </p:sp>
    </p:spTree>
    <p:extLst>
      <p:ext uri="{BB962C8B-B14F-4D97-AF65-F5344CB8AC3E}">
        <p14:creationId xmlns:p14="http://schemas.microsoft.com/office/powerpoint/2010/main" val="410556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4530-9B93-4559-18BB-D378CECAA07A}"/>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C2BAF7B5-4D37-0160-FBC0-8C1001719670}"/>
              </a:ext>
            </a:extLst>
          </p:cNvPr>
          <p:cNvSpPr>
            <a:spLocks noGrp="1"/>
          </p:cNvSpPr>
          <p:nvPr>
            <p:ph idx="1"/>
          </p:nvPr>
        </p:nvSpPr>
        <p:spPr/>
        <p:txBody>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err="1">
                <a:sym typeface="Wingdings" pitchFamily="2" charset="2"/>
              </a:rPr>
              <a:t>WinUI</a:t>
            </a:r>
            <a:r>
              <a:rPr lang="en-US" sz="2000" dirty="0">
                <a:sym typeface="Wingdings" pitchFamily="2" charset="2"/>
              </a:rPr>
              <a:t>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233395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E72-CB7A-E8E8-8659-657F973D36D7}"/>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6AB8187D-1255-A8B3-A832-D102C17D171C}"/>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a:t>
            </a:r>
            <a:r>
              <a:rPr lang="en-US" dirty="0" err="1"/>
              <a:t>WinUI</a:t>
            </a:r>
            <a:r>
              <a:rPr lang="en-US" dirty="0"/>
              <a:t>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130717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B45E-B05B-5446-EFC9-0187465F73F4}"/>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E1E1AE89-EC20-EA7A-79CE-5DCCD1445E1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1.6 – C# Native AOT; improvements to </a:t>
            </a:r>
            <a:r>
              <a:rPr lang="en-US" dirty="0" err="1"/>
              <a:t>TitleBar</a:t>
            </a:r>
            <a:r>
              <a:rPr lang="en-US" dirty="0"/>
              <a:t>, x:Bind &amp; IntelliSense; work for 1.7 controls</a:t>
            </a:r>
          </a:p>
          <a:p>
            <a:pPr lvl="1"/>
            <a:r>
              <a:rPr lang="en-US" dirty="0"/>
              <a:t>Roadmap: </a:t>
            </a:r>
            <a:r>
              <a:rPr lang="en-US" dirty="0">
                <a:hlinkClick r:id="rId3"/>
              </a:rPr>
              <a:t>https://github.com/microsoft/WindowsAppSDK/blob/main/docs/roadmap.md</a:t>
            </a:r>
            <a:r>
              <a:rPr lang="en-US" dirty="0"/>
              <a:t> </a:t>
            </a:r>
          </a:p>
          <a:p>
            <a:r>
              <a:rPr lang="en-US" dirty="0"/>
              <a:t>C# and C++ support on x64, x86 and Arm64</a:t>
            </a:r>
          </a:p>
          <a:p>
            <a:r>
              <a:rPr lang="en-US" dirty="0"/>
              <a:t>Rich data binding with MVVM</a:t>
            </a:r>
          </a:p>
          <a:p>
            <a:r>
              <a:rPr lang="en-US" dirty="0"/>
              <a:t>Great for modern experiences and hardware - Touch and Pen input</a:t>
            </a:r>
          </a:p>
          <a:p>
            <a:r>
              <a:rPr lang="en-US" dirty="0"/>
              <a:t>Upgrade from UWP with the .NET Upgrade Assistant</a:t>
            </a:r>
          </a:p>
          <a:p>
            <a:r>
              <a:rPr lang="en-US" dirty="0"/>
              <a:t>Positioned as the top choice to build modern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283567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280D-C298-8CBE-750F-F47242551638}"/>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C0067A3A-9B53-70BB-F5A1-B9FF2095B378}"/>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a:t>
            </a:r>
            <a:r>
              <a:rPr lang="en-US" dirty="0" err="1"/>
              <a:t>WinUI</a:t>
            </a:r>
            <a:r>
              <a:rPr lang="en-US" dirty="0"/>
              <a:t> 3)</a:t>
            </a:r>
          </a:p>
        </p:txBody>
      </p:sp>
    </p:spTree>
    <p:extLst>
      <p:ext uri="{BB962C8B-B14F-4D97-AF65-F5344CB8AC3E}">
        <p14:creationId xmlns:p14="http://schemas.microsoft.com/office/powerpoint/2010/main" val="406258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CC8-BCF6-1C66-CD3B-E826BF20365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512F336E-1841-4B0D-0934-926F4801D2C9}"/>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a:t>
            </a:r>
            <a:r>
              <a:rPr lang="en-US" dirty="0" err="1"/>
              <a:t>WinUI</a:t>
            </a:r>
            <a:r>
              <a:rPr lang="en-US" dirty="0"/>
              <a:t> for Windows apps</a:t>
            </a:r>
          </a:p>
          <a:p>
            <a:r>
              <a:rPr lang="en-US" dirty="0"/>
              <a:t>Develop with VS or VS Code on Windows, VS Code on macOS</a:t>
            </a:r>
          </a:p>
          <a:p>
            <a:r>
              <a:rPr lang="en-US" dirty="0"/>
              <a:t>Web developers can use Blazor Hybrid to build for mobile</a:t>
            </a:r>
          </a:p>
        </p:txBody>
      </p:sp>
    </p:spTree>
    <p:extLst>
      <p:ext uri="{BB962C8B-B14F-4D97-AF65-F5344CB8AC3E}">
        <p14:creationId xmlns:p14="http://schemas.microsoft.com/office/powerpoint/2010/main" val="30358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F046-88F0-D896-154F-9CBD4CD55103}"/>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80569CF1-0255-D589-6424-4A7E1C864712}"/>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pPr lvl="1"/>
            <a:r>
              <a:rPr lang="en-US" dirty="0"/>
              <a:t>Not all controls (Button) have Controls Templates to customize</a:t>
            </a:r>
          </a:p>
          <a:p>
            <a:r>
              <a:rPr lang="en-US" dirty="0"/>
              <a:t>Performance – improving each release</a:t>
            </a:r>
          </a:p>
        </p:txBody>
      </p:sp>
    </p:spTree>
    <p:extLst>
      <p:ext uri="{BB962C8B-B14F-4D97-AF65-F5344CB8AC3E}">
        <p14:creationId xmlns:p14="http://schemas.microsoft.com/office/powerpoint/2010/main" val="177977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15BAB7-0419-2F0B-F810-3C77F94A6FAE}"/>
              </a:ext>
            </a:extLst>
          </p:cNvPr>
          <p:cNvSpPr>
            <a:spLocks noGrp="1"/>
          </p:cNvSpPr>
          <p:nvPr>
            <p:ph type="title"/>
          </p:nvPr>
        </p:nvSpPr>
        <p:spPr>
          <a:xfrm>
            <a:off x="457200" y="206375"/>
            <a:ext cx="8382000" cy="857250"/>
          </a:xfrm>
        </p:spPr>
        <p:txBody>
          <a:bodyPr>
            <a:normAutofit/>
          </a:bodyPr>
          <a:lstStyle/>
          <a:p>
            <a:r>
              <a:rPr lang="en-US" sz="2800" dirty="0"/>
              <a:t>Blazor Hybrid – Leverage web skills on native platforms</a:t>
            </a:r>
          </a:p>
        </p:txBody>
      </p:sp>
      <p:sp>
        <p:nvSpPr>
          <p:cNvPr id="10" name="Content Placeholder 2">
            <a:extLst>
              <a:ext uri="{FF2B5EF4-FFF2-40B4-BE49-F238E27FC236}">
                <a16:creationId xmlns:a16="http://schemas.microsoft.com/office/drawing/2014/main" id="{A05E59EE-CEDA-9FEB-FE9F-75D1B79A87DA}"/>
              </a:ext>
            </a:extLst>
          </p:cNvPr>
          <p:cNvSpPr>
            <a:spLocks noGrp="1"/>
          </p:cNvSpPr>
          <p:nvPr>
            <p:ph sz="half" idx="1"/>
          </p:nvPr>
        </p:nvSpPr>
        <p:spPr>
          <a:xfrm>
            <a:off x="457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p:txBody>
      </p:sp>
      <p:sp>
        <p:nvSpPr>
          <p:cNvPr id="12" name="Content Placeholder 3">
            <a:extLst>
              <a:ext uri="{FF2B5EF4-FFF2-40B4-BE49-F238E27FC236}">
                <a16:creationId xmlns:a16="http://schemas.microsoft.com/office/drawing/2014/main" id="{3EA52F69-BEA5-4318-9E2A-2EF86733A4CE}"/>
              </a:ext>
            </a:extLst>
          </p:cNvPr>
          <p:cNvSpPr>
            <a:spLocks noGrp="1"/>
          </p:cNvSpPr>
          <p:nvPr>
            <p:ph sz="half" idx="2"/>
          </p:nvPr>
        </p:nvSpPr>
        <p:spPr>
          <a:xfrm>
            <a:off x="4648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p:txBody>
      </p:sp>
    </p:spTree>
    <p:extLst>
      <p:ext uri="{BB962C8B-B14F-4D97-AF65-F5344CB8AC3E}">
        <p14:creationId xmlns:p14="http://schemas.microsoft.com/office/powerpoint/2010/main" val="191613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6C23-A631-FB39-5F33-43A4B67DB862}"/>
              </a:ext>
            </a:extLst>
          </p:cNvPr>
          <p:cNvSpPr>
            <a:spLocks noGrp="1"/>
          </p:cNvSpPr>
          <p:nvPr>
            <p:ph type="title"/>
          </p:nvPr>
        </p:nvSpPr>
        <p:spPr/>
        <p:txBody>
          <a:bodyPr>
            <a:normAutofit/>
          </a:bodyPr>
          <a:lstStyle/>
          <a:p>
            <a:r>
              <a:rPr lang="en-US" sz="3600" dirty="0"/>
              <a:t>Uno Platform (or Avalonia UI) Advantages</a:t>
            </a:r>
          </a:p>
        </p:txBody>
      </p:sp>
      <p:sp>
        <p:nvSpPr>
          <p:cNvPr id="3" name="Content Placeholder 2">
            <a:extLst>
              <a:ext uri="{FF2B5EF4-FFF2-40B4-BE49-F238E27FC236}">
                <a16:creationId xmlns:a16="http://schemas.microsoft.com/office/drawing/2014/main" id="{98F25C07-EE95-39FA-68C1-7743EF604797}"/>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&amp; Windows App SDK to run on Windows 10 (v19041) and later</a:t>
            </a:r>
          </a:p>
          <a:p>
            <a:r>
              <a:rPr lang="en-US" dirty="0" err="1"/>
              <a:t>WinUI</a:t>
            </a:r>
            <a:r>
              <a:rPr lang="en-US" dirty="0"/>
              <a:t> Uno apps nearly identical to native </a:t>
            </a:r>
            <a:r>
              <a:rPr lang="en-US" dirty="0" err="1"/>
              <a:t>WinUI</a:t>
            </a:r>
            <a:r>
              <a:rPr lang="en-US" dirty="0"/>
              <a:t>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6" name="TextBox 5">
            <a:extLst>
              <a:ext uri="{FF2B5EF4-FFF2-40B4-BE49-F238E27FC236}">
                <a16:creationId xmlns:a16="http://schemas.microsoft.com/office/drawing/2014/main" id="{6BFEFC1B-5A1D-0C05-A2F5-B9CD8C52E2B5}"/>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46457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D73-5860-DD98-3A7B-473D69FB0280}"/>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EDCB1FB6-89D6-43EA-B715-A9C3E81790DC}"/>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141044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A6D-E12E-F0D9-A093-438401A59254}"/>
              </a:ext>
            </a:extLst>
          </p:cNvPr>
          <p:cNvSpPr>
            <a:spLocks noGrp="1"/>
          </p:cNvSpPr>
          <p:nvPr>
            <p:ph type="title"/>
          </p:nvPr>
        </p:nvSpPr>
        <p:spPr/>
        <p:txBody>
          <a:bodyPr>
            <a:normAutofit fontScale="90000"/>
          </a:bodyPr>
          <a:lstStyle/>
          <a:p>
            <a:r>
              <a:rPr lang="en-US" dirty="0"/>
              <a:t>Choosing a UI Framework for Windows</a:t>
            </a:r>
          </a:p>
        </p:txBody>
      </p:sp>
      <p:sp>
        <p:nvSpPr>
          <p:cNvPr id="3" name="Content Placeholder 2">
            <a:extLst>
              <a:ext uri="{FF2B5EF4-FFF2-40B4-BE49-F238E27FC236}">
                <a16:creationId xmlns:a16="http://schemas.microsoft.com/office/drawing/2014/main" id="{126D590B-3738-69A1-2883-36CD249040A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a:p>
            <a:endParaRPr lang="en-US" dirty="0"/>
          </a:p>
        </p:txBody>
      </p:sp>
      <p:pic>
        <p:nvPicPr>
          <p:cNvPr id="5" name="Picture 4">
            <a:extLst>
              <a:ext uri="{FF2B5EF4-FFF2-40B4-BE49-F238E27FC236}">
                <a16:creationId xmlns:a16="http://schemas.microsoft.com/office/drawing/2014/main" id="{D302BA91-E6FC-57B3-2F8E-EB264E4D8983}"/>
              </a:ext>
            </a:extLst>
          </p:cNvPr>
          <p:cNvPicPr>
            <a:picLocks noChangeAspect="1"/>
          </p:cNvPicPr>
          <p:nvPr/>
        </p:nvPicPr>
        <p:blipFill>
          <a:blip r:embed="rId3"/>
          <a:stretch>
            <a:fillRect/>
          </a:stretch>
        </p:blipFill>
        <p:spPr>
          <a:xfrm>
            <a:off x="5391666" y="1047750"/>
            <a:ext cx="3385751" cy="1828800"/>
          </a:xfrm>
          <a:prstGeom prst="rect">
            <a:avLst/>
          </a:prstGeom>
        </p:spPr>
      </p:pic>
      <p:pic>
        <p:nvPicPr>
          <p:cNvPr id="7" name="Picture 6">
            <a:extLst>
              <a:ext uri="{FF2B5EF4-FFF2-40B4-BE49-F238E27FC236}">
                <a16:creationId xmlns:a16="http://schemas.microsoft.com/office/drawing/2014/main" id="{8C38EEA6-A8B8-978D-C3DC-FF625068C416}"/>
              </a:ext>
            </a:extLst>
          </p:cNvPr>
          <p:cNvPicPr>
            <a:picLocks noChangeAspect="1"/>
          </p:cNvPicPr>
          <p:nvPr/>
        </p:nvPicPr>
        <p:blipFill>
          <a:blip r:embed="rId4"/>
          <a:stretch>
            <a:fillRect/>
          </a:stretch>
        </p:blipFill>
        <p:spPr>
          <a:xfrm>
            <a:off x="5391665" y="2943029"/>
            <a:ext cx="3385751" cy="1651196"/>
          </a:xfrm>
          <a:prstGeom prst="rect">
            <a:avLst/>
          </a:prstGeom>
        </p:spPr>
      </p:pic>
    </p:spTree>
    <p:extLst>
      <p:ext uri="{BB962C8B-B14F-4D97-AF65-F5344CB8AC3E}">
        <p14:creationId xmlns:p14="http://schemas.microsoft.com/office/powerpoint/2010/main" val="339329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232-A7A7-5DC3-D1EA-B760DF298B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2A19B99-7ABC-FF80-B34E-CB7BC428137D}"/>
              </a:ext>
            </a:extLst>
          </p:cNvPr>
          <p:cNvSpPr>
            <a:spLocks noGrp="1"/>
          </p:cNvSpPr>
          <p:nvPr>
            <p:ph idx="1"/>
          </p:nvPr>
        </p:nvSpPr>
        <p:spPr>
          <a:xfrm>
            <a:off x="457200" y="1123950"/>
            <a:ext cx="8458200" cy="3657600"/>
          </a:xfrm>
        </p:spPr>
        <p:txBody>
          <a:bodyPr>
            <a:normAutofit fontScale="55000" lnSpcReduction="20000"/>
          </a:bodyPr>
          <a:lstStyle/>
          <a:p>
            <a:r>
              <a:rPr lang="en-US" dirty="0"/>
              <a:t>Choose the best UI framework – Microsoft Learn Training module: </a:t>
            </a:r>
            <a:r>
              <a:rPr lang="en-US" dirty="0">
                <a:hlinkClick r:id="rId3"/>
              </a:rPr>
              <a:t>https://learn.microsoft.com/training/modules/windows-choose-best-app-framework/</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a:p>
            <a:r>
              <a:rPr lang="en-US" dirty="0"/>
              <a:t>My session materials on GitHub: </a:t>
            </a:r>
            <a:r>
              <a:rPr lang="en-US" dirty="0">
                <a:hlinkClick r:id="rId10"/>
              </a:rPr>
              <a:t>https://github.com/alvinashcraft/speaking/</a:t>
            </a:r>
            <a:r>
              <a:rPr lang="en-US" dirty="0"/>
              <a:t> </a:t>
            </a:r>
          </a:p>
        </p:txBody>
      </p:sp>
    </p:spTree>
    <p:extLst>
      <p:ext uri="{BB962C8B-B14F-4D97-AF65-F5344CB8AC3E}">
        <p14:creationId xmlns:p14="http://schemas.microsoft.com/office/powerpoint/2010/main" val="424781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368-5420-8BA6-83CE-2DFFEA37A1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291C67F-B25F-F0AA-CBF8-93FF43B4D139}"/>
              </a:ext>
            </a:extLst>
          </p:cNvPr>
          <p:cNvSpPr>
            <a:spLocks noGrp="1"/>
          </p:cNvSpPr>
          <p:nvPr>
            <p:ph idx="1"/>
          </p:nvPr>
        </p:nvSpPr>
        <p:spPr/>
        <p:txBody>
          <a:bodyPr>
            <a:normAutofit fontScale="92500" lnSpcReduction="10000"/>
          </a:bodyPr>
          <a:lstStyle/>
          <a:p>
            <a:r>
              <a:rPr lang="en-US" dirty="0"/>
              <a:t>Thank you!</a:t>
            </a:r>
          </a:p>
          <a:p>
            <a:r>
              <a:rPr lang="en-US" dirty="0"/>
              <a:t>Contact: </a:t>
            </a:r>
            <a:r>
              <a:rPr lang="en-US" dirty="0">
                <a:hlinkClick r:id="rId3"/>
              </a:rPr>
              <a:t>alashcraft@gmail.com</a:t>
            </a:r>
            <a:endParaRPr lang="en-US" dirty="0"/>
          </a:p>
          <a:p>
            <a:r>
              <a:rPr lang="en-US" dirty="0"/>
              <a:t>Meet me this week:</a:t>
            </a:r>
          </a:p>
          <a:p>
            <a:pPr lvl="1"/>
            <a:r>
              <a:rPr lang="en-US" dirty="0"/>
              <a:t>Tue: Welcome Reception – MS Learn table</a:t>
            </a:r>
          </a:p>
          <a:p>
            <a:pPr lvl="1"/>
            <a:r>
              <a:rPr lang="en-US" dirty="0"/>
              <a:t>Wed: Table Topics Lunch</a:t>
            </a:r>
          </a:p>
          <a:p>
            <a:pPr lvl="1"/>
            <a:r>
              <a:rPr lang="en-US" dirty="0"/>
              <a:t>Thu: Meet the VS &amp; .NET Team Reception – MS Learn table </a:t>
            </a:r>
          </a:p>
        </p:txBody>
      </p:sp>
    </p:spTree>
    <p:extLst>
      <p:ext uri="{BB962C8B-B14F-4D97-AF65-F5344CB8AC3E}">
        <p14:creationId xmlns:p14="http://schemas.microsoft.com/office/powerpoint/2010/main" val="13489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9183-1889-3C0F-6854-EDC336E66E9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993A82F-C6CE-010E-50A7-1E0513431318}"/>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 - Poconos</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39D8-5186-375E-FC48-B0EFCBC9DFE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15B267-7589-467A-828D-DEA277BC7A2D}"/>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Blazor &amp; Avalonia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23360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17B5-6ED0-F7DF-6185-CA33ABD0BC92}"/>
              </a:ext>
            </a:extLst>
          </p:cNvPr>
          <p:cNvSpPr>
            <a:spLocks noGrp="1"/>
          </p:cNvSpPr>
          <p:nvPr>
            <p:ph type="title"/>
          </p:nvPr>
        </p:nvSpPr>
        <p:spPr/>
        <p:txBody>
          <a:bodyPr/>
          <a:lstStyle/>
          <a:p>
            <a:r>
              <a:rPr lang="en-US" dirty="0"/>
              <a:t>.NET Desktop App History</a:t>
            </a:r>
          </a:p>
        </p:txBody>
      </p:sp>
      <p:sp>
        <p:nvSpPr>
          <p:cNvPr id="3" name="Content Placeholder 2">
            <a:extLst>
              <a:ext uri="{FF2B5EF4-FFF2-40B4-BE49-F238E27FC236}">
                <a16:creationId xmlns:a16="http://schemas.microsoft.com/office/drawing/2014/main" id="{E86BC107-7377-B4E1-5BE4-91C18908C3F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a:t>
            </a:r>
            <a:r>
              <a:rPr lang="en-US" dirty="0" err="1"/>
              <a:t>WinUI</a:t>
            </a:r>
            <a:r>
              <a:rPr lang="en-US" dirty="0"/>
              <a:t>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a:t>
            </a:r>
            <a:r>
              <a:rPr lang="en-US" dirty="0" err="1"/>
              <a:t>WinUI</a:t>
            </a:r>
            <a:r>
              <a:rPr lang="en-US" dirty="0"/>
              <a:t> XAML)</a:t>
            </a:r>
          </a:p>
          <a:p>
            <a:pPr lvl="1"/>
            <a:r>
              <a:rPr lang="en-US" dirty="0"/>
              <a:t>Avalonia UI (WPF XAML)</a:t>
            </a:r>
          </a:p>
        </p:txBody>
      </p:sp>
    </p:spTree>
    <p:extLst>
      <p:ext uri="{BB962C8B-B14F-4D97-AF65-F5344CB8AC3E}">
        <p14:creationId xmlns:p14="http://schemas.microsoft.com/office/powerpoint/2010/main" val="23944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DCC8-88BA-2BFF-F2B3-A1AAC04DACD4}"/>
              </a:ext>
            </a:extLst>
          </p:cNvPr>
          <p:cNvSpPr>
            <a:spLocks noGrp="1"/>
          </p:cNvSpPr>
          <p:nvPr>
            <p:ph type="title"/>
          </p:nvPr>
        </p:nvSpPr>
        <p:spPr>
          <a:xfrm>
            <a:off x="228600" y="206375"/>
            <a:ext cx="5771209" cy="857250"/>
          </a:xfrm>
        </p:spPr>
        <p:txBody>
          <a:bodyPr/>
          <a:lstStyle/>
          <a:p>
            <a:r>
              <a:rPr lang="en-US" dirty="0"/>
              <a:t>User Interface Examples</a:t>
            </a:r>
          </a:p>
        </p:txBody>
      </p:sp>
      <p:pic>
        <p:nvPicPr>
          <p:cNvPr id="4" name="Content Placeholder 10">
            <a:extLst>
              <a:ext uri="{FF2B5EF4-FFF2-40B4-BE49-F238E27FC236}">
                <a16:creationId xmlns:a16="http://schemas.microsoft.com/office/drawing/2014/main" id="{17FA4E71-E597-AD50-071C-753E9FAC03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5C12AF68-7EC5-9166-A889-8B19941361BA}"/>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116D74BF-1BDF-3B20-F4C6-117B73FB2D12}"/>
              </a:ext>
            </a:extLst>
          </p:cNvPr>
          <p:cNvPicPr>
            <a:picLocks noChangeAspect="1"/>
          </p:cNvPicPr>
          <p:nvPr/>
        </p:nvPicPr>
        <p:blipFill>
          <a:blip r:embed="rId5"/>
          <a:srcRect/>
          <a:stretch/>
        </p:blipFill>
        <p:spPr>
          <a:xfrm>
            <a:off x="6228409" y="194177"/>
            <a:ext cx="2839390" cy="1600200"/>
          </a:xfrm>
          <a:prstGeom prst="rect">
            <a:avLst/>
          </a:prstGeom>
        </p:spPr>
      </p:pic>
      <p:pic>
        <p:nvPicPr>
          <p:cNvPr id="7" name="Content Placeholder 10">
            <a:extLst>
              <a:ext uri="{FF2B5EF4-FFF2-40B4-BE49-F238E27FC236}">
                <a16:creationId xmlns:a16="http://schemas.microsoft.com/office/drawing/2014/main" id="{1F16A69A-949F-CB39-7627-45650A973A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A620D236-3B22-3ACE-A2F8-E99B00A6F6C6}"/>
              </a:ext>
            </a:extLst>
          </p:cNvPr>
          <p:cNvPicPr>
            <a:picLocks noChangeAspect="1"/>
          </p:cNvPicPr>
          <p:nvPr/>
        </p:nvPicPr>
        <p:blipFill>
          <a:blip r:embed="rId7"/>
          <a:srcRect/>
          <a:stretch/>
        </p:blipFill>
        <p:spPr>
          <a:xfrm>
            <a:off x="6270756" y="2804757"/>
            <a:ext cx="2547650" cy="1600200"/>
          </a:xfrm>
          <a:prstGeom prst="rect">
            <a:avLst/>
          </a:prstGeom>
        </p:spPr>
      </p:pic>
      <p:pic>
        <p:nvPicPr>
          <p:cNvPr id="9" name="Content Placeholder 10">
            <a:extLst>
              <a:ext uri="{FF2B5EF4-FFF2-40B4-BE49-F238E27FC236}">
                <a16:creationId xmlns:a16="http://schemas.microsoft.com/office/drawing/2014/main" id="{739FA184-4813-9C21-63A1-78AD679CC936}"/>
              </a:ext>
            </a:extLst>
          </p:cNvPr>
          <p:cNvPicPr>
            <a:picLocks noChangeAspect="1"/>
          </p:cNvPicPr>
          <p:nvPr/>
        </p:nvPicPr>
        <p:blipFill>
          <a:blip r:embed="rId8"/>
          <a:srcRect/>
          <a:stretch/>
        </p:blipFill>
        <p:spPr>
          <a:xfrm>
            <a:off x="3287567" y="1200181"/>
            <a:ext cx="2906753" cy="1729873"/>
          </a:xfrm>
          <a:prstGeom prst="rect">
            <a:avLst/>
          </a:prstGeom>
        </p:spPr>
      </p:pic>
    </p:spTree>
    <p:extLst>
      <p:ext uri="{BB962C8B-B14F-4D97-AF65-F5344CB8AC3E}">
        <p14:creationId xmlns:p14="http://schemas.microsoft.com/office/powerpoint/2010/main" val="281327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2E42-C37E-988D-A4BB-7596D6D6EC8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85B82E8F-C2CA-D7A2-1CDC-79BB5D9AD6BD}"/>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37108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2804-9216-86A3-D5C8-2FEE0FF44F4D}"/>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DBBB4EEF-219E-6726-2BA2-0FD0E3F4032F}"/>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 or 7</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33450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B7B7-FFA7-447A-241D-4CB6A304746B}"/>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73BA810C-941B-7200-8A64-49324D432405}"/>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Extensive 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 and UI refresh in .NET 9</a:t>
            </a:r>
          </a:p>
          <a:p>
            <a:r>
              <a:rPr lang="en-US" dirty="0"/>
              <a:t>Great for native Enterprise apps with multi-window experiences</a:t>
            </a:r>
          </a:p>
        </p:txBody>
      </p:sp>
    </p:spTree>
    <p:extLst>
      <p:ext uri="{BB962C8B-B14F-4D97-AF65-F5344CB8AC3E}">
        <p14:creationId xmlns:p14="http://schemas.microsoft.com/office/powerpoint/2010/main" val="25893949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6815</Words>
  <Application>Microsoft Office PowerPoint</Application>
  <PresentationFormat>On-screen Show (16:9)</PresentationFormat>
  <Paragraphs>517</Paragraphs>
  <Slides>23</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App History</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Leverage web skills on native platforms</vt:lpstr>
      <vt:lpstr>Uno Platform (or Avalonia UI) Advantages</vt:lpstr>
      <vt:lpstr>Uno Platform Drawbacks &amp; Demo</vt:lpstr>
      <vt:lpstr>Choosing a UI Framework for Windows</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2024-08-06T15:15:03Z</dcterms:modified>
</cp:coreProperties>
</file>