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75" r:id="rId4"/>
    <p:sldId id="276" r:id="rId5"/>
    <p:sldId id="277" r:id="rId6"/>
    <p:sldId id="278" r:id="rId7"/>
    <p:sldId id="279" r:id="rId8"/>
    <p:sldId id="280" r:id="rId9"/>
    <p:sldId id="281" r:id="rId10"/>
    <p:sldId id="282" r:id="rId11"/>
    <p:sldId id="28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628" autoAdjust="0"/>
  </p:normalViewPr>
  <p:slideViewPr>
    <p:cSldViewPr snapToGrid="0">
      <p:cViewPr varScale="1">
        <p:scale>
          <a:sx n="54" d="100"/>
          <a:sy n="54" d="100"/>
        </p:scale>
        <p:origin x="2204" y="264"/>
      </p:cViewPr>
      <p:guideLst/>
    </p:cSldViewPr>
  </p:slideViewPr>
  <p:notesTextViewPr>
    <p:cViewPr>
      <p:scale>
        <a:sx n="1" d="1"/>
        <a:sy n="1" d="1"/>
      </p:scale>
      <p:origin x="0" y="-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D6A16-DB56-46B9-BC97-9BE81368A46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F4496A-FCFF-474F-9A66-B93B851994F6}">
      <dgm:prSet/>
      <dgm:spPr/>
      <dgm:t>
        <a:bodyPr/>
        <a:lstStyle/>
        <a:p>
          <a:r>
            <a:rPr lang="en-US"/>
            <a:t>Software industry for nearly 30 years</a:t>
          </a:r>
        </a:p>
      </dgm:t>
    </dgm:pt>
    <dgm:pt modelId="{99C678CC-A217-4122-A178-322CC5580DAF}" type="parTrans" cxnId="{CD4D4794-BC0C-45E2-8AB7-43C60C0347EF}">
      <dgm:prSet/>
      <dgm:spPr/>
      <dgm:t>
        <a:bodyPr/>
        <a:lstStyle/>
        <a:p>
          <a:endParaRPr lang="en-US"/>
        </a:p>
      </dgm:t>
    </dgm:pt>
    <dgm:pt modelId="{B9ABA422-0BB5-45D5-911B-995F73916BA5}" type="sibTrans" cxnId="{CD4D4794-BC0C-45E2-8AB7-43C60C0347EF}">
      <dgm:prSet/>
      <dgm:spPr/>
      <dgm:t>
        <a:bodyPr/>
        <a:lstStyle/>
        <a:p>
          <a:endParaRPr lang="en-US"/>
        </a:p>
      </dgm:t>
    </dgm:pt>
    <dgm:pt modelId="{D3B1BE3D-A308-4D92-8CA4-19C92E2660A4}">
      <dgm:prSet/>
      <dgm:spPr/>
      <dgm:t>
        <a:bodyPr/>
        <a:lstStyle/>
        <a:p>
          <a:r>
            <a:rPr lang="en-US"/>
            <a:t>Morning Dew link blog</a:t>
          </a:r>
        </a:p>
      </dgm:t>
    </dgm:pt>
    <dgm:pt modelId="{B2F60326-05C9-49AE-AA27-AE0EA5FA83BF}" type="parTrans" cxnId="{07E3227C-7F48-4E25-B37D-92239A068E65}">
      <dgm:prSet/>
      <dgm:spPr/>
      <dgm:t>
        <a:bodyPr/>
        <a:lstStyle/>
        <a:p>
          <a:endParaRPr lang="en-US"/>
        </a:p>
      </dgm:t>
    </dgm:pt>
    <dgm:pt modelId="{6CAEDB85-445D-467B-9FC6-94D9DE34B34C}" type="sibTrans" cxnId="{07E3227C-7F48-4E25-B37D-92239A068E65}">
      <dgm:prSet/>
      <dgm:spPr/>
      <dgm:t>
        <a:bodyPr/>
        <a:lstStyle/>
        <a:p>
          <a:endParaRPr lang="en-US"/>
        </a:p>
      </dgm:t>
    </dgm:pt>
    <dgm:pt modelId="{95E46716-39C9-480E-B63D-A192B937F430}">
      <dgm:prSet/>
      <dgm:spPr/>
      <dgm:t>
        <a:bodyPr/>
        <a:lstStyle/>
        <a:p>
          <a:r>
            <a:rPr lang="en-US"/>
            <a:t>Three books for Packt Publishing</a:t>
          </a:r>
        </a:p>
      </dgm:t>
    </dgm:pt>
    <dgm:pt modelId="{BEAEE332-BE68-4F03-938E-B925CDDC65CD}" type="parTrans" cxnId="{D5D8CF26-5BA2-4B2D-BFEE-305656E3793B}">
      <dgm:prSet/>
      <dgm:spPr/>
      <dgm:t>
        <a:bodyPr/>
        <a:lstStyle/>
        <a:p>
          <a:endParaRPr lang="en-US"/>
        </a:p>
      </dgm:t>
    </dgm:pt>
    <dgm:pt modelId="{F93DC323-3937-42B3-B0DE-47E3F7E479BB}" type="sibTrans" cxnId="{D5D8CF26-5BA2-4B2D-BFEE-305656E3793B}">
      <dgm:prSet/>
      <dgm:spPr/>
      <dgm:t>
        <a:bodyPr/>
        <a:lstStyle/>
        <a:p>
          <a:endParaRPr lang="en-US"/>
        </a:p>
      </dgm:t>
    </dgm:pt>
    <dgm:pt modelId="{E1F026B7-3998-4EF5-A306-FC6EC05DDCAF}">
      <dgm:prSet/>
      <dgm:spPr/>
      <dgm:t>
        <a:bodyPr/>
        <a:lstStyle/>
        <a:p>
          <a:r>
            <a:rPr lang="en-US"/>
            <a:t>Content developer at Microsoft since 2022</a:t>
          </a:r>
        </a:p>
      </dgm:t>
    </dgm:pt>
    <dgm:pt modelId="{9AEE72F3-E64C-4D7D-ABAA-6EAC1C3CDB0D}" type="parTrans" cxnId="{9357CE28-A507-4A9F-A83E-D8C8636816D8}">
      <dgm:prSet/>
      <dgm:spPr/>
      <dgm:t>
        <a:bodyPr/>
        <a:lstStyle/>
        <a:p>
          <a:endParaRPr lang="en-US"/>
        </a:p>
      </dgm:t>
    </dgm:pt>
    <dgm:pt modelId="{B08DC34F-BFAD-4628-98E5-20F4EBA72B99}" type="sibTrans" cxnId="{9357CE28-A507-4A9F-A83E-D8C8636816D8}">
      <dgm:prSet/>
      <dgm:spPr/>
      <dgm:t>
        <a:bodyPr/>
        <a:lstStyle/>
        <a:p>
          <a:endParaRPr lang="en-US"/>
        </a:p>
      </dgm:t>
    </dgm:pt>
    <dgm:pt modelId="{AE450C8B-659E-4C4C-97A9-DC9010E5A5CC}">
      <dgm:prSet/>
      <dgm:spPr/>
      <dgm:t>
        <a:bodyPr/>
        <a:lstStyle/>
        <a:p>
          <a:r>
            <a:rPr lang="en-US"/>
            <a:t>TechBash dev conference organizer since 2016</a:t>
          </a:r>
        </a:p>
      </dgm:t>
    </dgm:pt>
    <dgm:pt modelId="{BE8F3D3A-A20E-4622-B406-E18873BA66BC}" type="parTrans" cxnId="{D21FDF59-FE5E-4106-9EBF-23F7834B305E}">
      <dgm:prSet/>
      <dgm:spPr/>
      <dgm:t>
        <a:bodyPr/>
        <a:lstStyle/>
        <a:p>
          <a:endParaRPr lang="en-US"/>
        </a:p>
      </dgm:t>
    </dgm:pt>
    <dgm:pt modelId="{6810F9E1-D6D6-46EF-A76A-162BA84C5CDE}" type="sibTrans" cxnId="{D21FDF59-FE5E-4106-9EBF-23F7834B305E}">
      <dgm:prSet/>
      <dgm:spPr/>
      <dgm:t>
        <a:bodyPr/>
        <a:lstStyle/>
        <a:p>
          <a:endParaRPr lang="en-US"/>
        </a:p>
      </dgm:t>
    </dgm:pt>
    <dgm:pt modelId="{80E3F439-0746-40C9-AA90-6B61C070B86C}" type="pres">
      <dgm:prSet presAssocID="{AA3D6A16-DB56-46B9-BC97-9BE81368A46C}" presName="root" presStyleCnt="0">
        <dgm:presLayoutVars>
          <dgm:dir/>
          <dgm:resizeHandles val="exact"/>
        </dgm:presLayoutVars>
      </dgm:prSet>
      <dgm:spPr/>
    </dgm:pt>
    <dgm:pt modelId="{7C8FAC0B-900A-44EE-B1F6-B434254E6C0C}" type="pres">
      <dgm:prSet presAssocID="{99F4496A-FCFF-474F-9A66-B93B851994F6}" presName="compNode" presStyleCnt="0"/>
      <dgm:spPr/>
    </dgm:pt>
    <dgm:pt modelId="{62B5C4F5-0EBE-4D09-A108-388575E2741A}" type="pres">
      <dgm:prSet presAssocID="{99F4496A-FCFF-474F-9A66-B93B851994F6}" presName="bgRect" presStyleLbl="bgShp" presStyleIdx="0" presStyleCnt="5"/>
      <dgm:spPr/>
    </dgm:pt>
    <dgm:pt modelId="{0DEF4608-029E-4A87-A8EF-B6DA67E91696}" type="pres">
      <dgm:prSet presAssocID="{99F4496A-FCFF-474F-9A66-B93B851994F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626ACBE-5C84-4256-A3D3-135DC3FD6628}" type="pres">
      <dgm:prSet presAssocID="{99F4496A-FCFF-474F-9A66-B93B851994F6}" presName="spaceRect" presStyleCnt="0"/>
      <dgm:spPr/>
    </dgm:pt>
    <dgm:pt modelId="{09B90113-3B5E-485D-958D-79048D473666}" type="pres">
      <dgm:prSet presAssocID="{99F4496A-FCFF-474F-9A66-B93B851994F6}" presName="parTx" presStyleLbl="revTx" presStyleIdx="0" presStyleCnt="5">
        <dgm:presLayoutVars>
          <dgm:chMax val="0"/>
          <dgm:chPref val="0"/>
        </dgm:presLayoutVars>
      </dgm:prSet>
      <dgm:spPr/>
    </dgm:pt>
    <dgm:pt modelId="{7CF90965-5E58-46FE-AA3F-7F6D07F8A1C6}" type="pres">
      <dgm:prSet presAssocID="{B9ABA422-0BB5-45D5-911B-995F73916BA5}" presName="sibTrans" presStyleCnt="0"/>
      <dgm:spPr/>
    </dgm:pt>
    <dgm:pt modelId="{126233D6-6150-487A-B80F-D95EDF367641}" type="pres">
      <dgm:prSet presAssocID="{D3B1BE3D-A308-4D92-8CA4-19C92E2660A4}" presName="compNode" presStyleCnt="0"/>
      <dgm:spPr/>
    </dgm:pt>
    <dgm:pt modelId="{EB24F8D1-E5E1-41DF-BD01-B19AB6D46242}" type="pres">
      <dgm:prSet presAssocID="{D3B1BE3D-A308-4D92-8CA4-19C92E2660A4}" presName="bgRect" presStyleLbl="bgShp" presStyleIdx="1" presStyleCnt="5"/>
      <dgm:spPr/>
    </dgm:pt>
    <dgm:pt modelId="{C6F7466F-DFB6-47DA-8BD9-470E64A572C2}" type="pres">
      <dgm:prSet presAssocID="{D3B1BE3D-A308-4D92-8CA4-19C92E2660A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754B0594-5EE1-415A-96E2-F050D128612B}" type="pres">
      <dgm:prSet presAssocID="{D3B1BE3D-A308-4D92-8CA4-19C92E2660A4}" presName="spaceRect" presStyleCnt="0"/>
      <dgm:spPr/>
    </dgm:pt>
    <dgm:pt modelId="{B0DA2B39-1577-4B7C-B944-F7B97D973A1E}" type="pres">
      <dgm:prSet presAssocID="{D3B1BE3D-A308-4D92-8CA4-19C92E2660A4}" presName="parTx" presStyleLbl="revTx" presStyleIdx="1" presStyleCnt="5">
        <dgm:presLayoutVars>
          <dgm:chMax val="0"/>
          <dgm:chPref val="0"/>
        </dgm:presLayoutVars>
      </dgm:prSet>
      <dgm:spPr/>
    </dgm:pt>
    <dgm:pt modelId="{1593EACC-889B-45F7-B3F8-061DE3F9F994}" type="pres">
      <dgm:prSet presAssocID="{6CAEDB85-445D-467B-9FC6-94D9DE34B34C}" presName="sibTrans" presStyleCnt="0"/>
      <dgm:spPr/>
    </dgm:pt>
    <dgm:pt modelId="{328D1722-1E42-47D3-8B55-EA768B6FAE40}" type="pres">
      <dgm:prSet presAssocID="{95E46716-39C9-480E-B63D-A192B937F430}" presName="compNode" presStyleCnt="0"/>
      <dgm:spPr/>
    </dgm:pt>
    <dgm:pt modelId="{AEDCD966-7F67-45FD-AC46-6024191B54BF}" type="pres">
      <dgm:prSet presAssocID="{95E46716-39C9-480E-B63D-A192B937F430}" presName="bgRect" presStyleLbl="bgShp" presStyleIdx="2" presStyleCnt="5"/>
      <dgm:spPr/>
    </dgm:pt>
    <dgm:pt modelId="{6EF9F393-7BFE-4475-B52D-DACA9A11F1E0}" type="pres">
      <dgm:prSet presAssocID="{95E46716-39C9-480E-B63D-A192B937F4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1215B4C5-EE49-4D3C-A2C5-BAC93CFF46AD}" type="pres">
      <dgm:prSet presAssocID="{95E46716-39C9-480E-B63D-A192B937F430}" presName="spaceRect" presStyleCnt="0"/>
      <dgm:spPr/>
    </dgm:pt>
    <dgm:pt modelId="{1E4AC967-7D8A-42E8-AD43-EE578E2C05CB}" type="pres">
      <dgm:prSet presAssocID="{95E46716-39C9-480E-B63D-A192B937F430}" presName="parTx" presStyleLbl="revTx" presStyleIdx="2" presStyleCnt="5">
        <dgm:presLayoutVars>
          <dgm:chMax val="0"/>
          <dgm:chPref val="0"/>
        </dgm:presLayoutVars>
      </dgm:prSet>
      <dgm:spPr/>
    </dgm:pt>
    <dgm:pt modelId="{BE7E0EA2-C986-4A6C-8AE5-02B6BF9B0F4D}" type="pres">
      <dgm:prSet presAssocID="{F93DC323-3937-42B3-B0DE-47E3F7E479BB}" presName="sibTrans" presStyleCnt="0"/>
      <dgm:spPr/>
    </dgm:pt>
    <dgm:pt modelId="{C66EF212-5A6B-4FBF-8B07-D2592A91EE0D}" type="pres">
      <dgm:prSet presAssocID="{E1F026B7-3998-4EF5-A306-FC6EC05DDCAF}" presName="compNode" presStyleCnt="0"/>
      <dgm:spPr/>
    </dgm:pt>
    <dgm:pt modelId="{0C21AE0D-875E-4ABA-A865-DA9DD4A3B84D}" type="pres">
      <dgm:prSet presAssocID="{E1F026B7-3998-4EF5-A306-FC6EC05DDCAF}" presName="bgRect" presStyleLbl="bgShp" presStyleIdx="3" presStyleCnt="5"/>
      <dgm:spPr/>
    </dgm:pt>
    <dgm:pt modelId="{89A6A13C-BAF7-4C4E-8693-9BEED9C0B53F}" type="pres">
      <dgm:prSet presAssocID="{E1F026B7-3998-4EF5-A306-FC6EC05DDC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F37F7015-D316-4C5B-9D53-11B299650C0D}" type="pres">
      <dgm:prSet presAssocID="{E1F026B7-3998-4EF5-A306-FC6EC05DDCAF}" presName="spaceRect" presStyleCnt="0"/>
      <dgm:spPr/>
    </dgm:pt>
    <dgm:pt modelId="{57F5CF47-3934-4861-8C54-2303025C53A5}" type="pres">
      <dgm:prSet presAssocID="{E1F026B7-3998-4EF5-A306-FC6EC05DDCAF}" presName="parTx" presStyleLbl="revTx" presStyleIdx="3" presStyleCnt="5">
        <dgm:presLayoutVars>
          <dgm:chMax val="0"/>
          <dgm:chPref val="0"/>
        </dgm:presLayoutVars>
      </dgm:prSet>
      <dgm:spPr/>
    </dgm:pt>
    <dgm:pt modelId="{9430D4DC-FD7F-4F77-ABD5-95958DB8C72A}" type="pres">
      <dgm:prSet presAssocID="{B08DC34F-BFAD-4628-98E5-20F4EBA72B99}" presName="sibTrans" presStyleCnt="0"/>
      <dgm:spPr/>
    </dgm:pt>
    <dgm:pt modelId="{CE0CDFB0-1E05-4EF5-9C67-AEEC2BFE4BDE}" type="pres">
      <dgm:prSet presAssocID="{AE450C8B-659E-4C4C-97A9-DC9010E5A5CC}" presName="compNode" presStyleCnt="0"/>
      <dgm:spPr/>
    </dgm:pt>
    <dgm:pt modelId="{8BA6669C-D548-454D-87BF-C5D37D90B5EA}" type="pres">
      <dgm:prSet presAssocID="{AE450C8B-659E-4C4C-97A9-DC9010E5A5CC}" presName="bgRect" presStyleLbl="bgShp" presStyleIdx="4" presStyleCnt="5"/>
      <dgm:spPr/>
    </dgm:pt>
    <dgm:pt modelId="{DFDA868A-69A2-475A-8DF1-2E9AE9FC2093}" type="pres">
      <dgm:prSet presAssocID="{AE450C8B-659E-4C4C-97A9-DC9010E5A5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302712B5-B28D-4750-9AC7-6339DC7C3558}" type="pres">
      <dgm:prSet presAssocID="{AE450C8B-659E-4C4C-97A9-DC9010E5A5CC}" presName="spaceRect" presStyleCnt="0"/>
      <dgm:spPr/>
    </dgm:pt>
    <dgm:pt modelId="{4A2BA637-5630-4798-9844-B1D77780EAB6}" type="pres">
      <dgm:prSet presAssocID="{AE450C8B-659E-4C4C-97A9-DC9010E5A5CC}" presName="parTx" presStyleLbl="revTx" presStyleIdx="4" presStyleCnt="5">
        <dgm:presLayoutVars>
          <dgm:chMax val="0"/>
          <dgm:chPref val="0"/>
        </dgm:presLayoutVars>
      </dgm:prSet>
      <dgm:spPr/>
    </dgm:pt>
  </dgm:ptLst>
  <dgm:cxnLst>
    <dgm:cxn modelId="{797C2A03-961C-4BF9-96E3-1DCCDB04B73F}" type="presOf" srcId="{D3B1BE3D-A308-4D92-8CA4-19C92E2660A4}" destId="{B0DA2B39-1577-4B7C-B944-F7B97D973A1E}" srcOrd="0" destOrd="0" presId="urn:microsoft.com/office/officeart/2018/2/layout/IconVerticalSolidList"/>
    <dgm:cxn modelId="{88C7FD06-FBDF-43D4-85F3-6577F36E3E56}" type="presOf" srcId="{AA3D6A16-DB56-46B9-BC97-9BE81368A46C}" destId="{80E3F439-0746-40C9-AA90-6B61C070B86C}" srcOrd="0" destOrd="0" presId="urn:microsoft.com/office/officeart/2018/2/layout/IconVerticalSolidList"/>
    <dgm:cxn modelId="{D5D8CF26-5BA2-4B2D-BFEE-305656E3793B}" srcId="{AA3D6A16-DB56-46B9-BC97-9BE81368A46C}" destId="{95E46716-39C9-480E-B63D-A192B937F430}" srcOrd="2" destOrd="0" parTransId="{BEAEE332-BE68-4F03-938E-B925CDDC65CD}" sibTransId="{F93DC323-3937-42B3-B0DE-47E3F7E479BB}"/>
    <dgm:cxn modelId="{9357CE28-A507-4A9F-A83E-D8C8636816D8}" srcId="{AA3D6A16-DB56-46B9-BC97-9BE81368A46C}" destId="{E1F026B7-3998-4EF5-A306-FC6EC05DDCAF}" srcOrd="3" destOrd="0" parTransId="{9AEE72F3-E64C-4D7D-ABAA-6EAC1C3CDB0D}" sibTransId="{B08DC34F-BFAD-4628-98E5-20F4EBA72B99}"/>
    <dgm:cxn modelId="{F42BD536-5582-4DB3-9428-79C9BF61486D}" type="presOf" srcId="{E1F026B7-3998-4EF5-A306-FC6EC05DDCAF}" destId="{57F5CF47-3934-4861-8C54-2303025C53A5}" srcOrd="0" destOrd="0" presId="urn:microsoft.com/office/officeart/2018/2/layout/IconVerticalSolidList"/>
    <dgm:cxn modelId="{2493CE4F-EC09-4605-A024-72385081D2B6}" type="presOf" srcId="{99F4496A-FCFF-474F-9A66-B93B851994F6}" destId="{09B90113-3B5E-485D-958D-79048D473666}" srcOrd="0" destOrd="0" presId="urn:microsoft.com/office/officeart/2018/2/layout/IconVerticalSolidList"/>
    <dgm:cxn modelId="{D21FDF59-FE5E-4106-9EBF-23F7834B305E}" srcId="{AA3D6A16-DB56-46B9-BC97-9BE81368A46C}" destId="{AE450C8B-659E-4C4C-97A9-DC9010E5A5CC}" srcOrd="4" destOrd="0" parTransId="{BE8F3D3A-A20E-4622-B406-E18873BA66BC}" sibTransId="{6810F9E1-D6D6-46EF-A76A-162BA84C5CDE}"/>
    <dgm:cxn modelId="{07E3227C-7F48-4E25-B37D-92239A068E65}" srcId="{AA3D6A16-DB56-46B9-BC97-9BE81368A46C}" destId="{D3B1BE3D-A308-4D92-8CA4-19C92E2660A4}" srcOrd="1" destOrd="0" parTransId="{B2F60326-05C9-49AE-AA27-AE0EA5FA83BF}" sibTransId="{6CAEDB85-445D-467B-9FC6-94D9DE34B34C}"/>
    <dgm:cxn modelId="{3C44198F-8D96-4AE3-88FF-08555C8AC296}" type="presOf" srcId="{AE450C8B-659E-4C4C-97A9-DC9010E5A5CC}" destId="{4A2BA637-5630-4798-9844-B1D77780EAB6}" srcOrd="0" destOrd="0" presId="urn:microsoft.com/office/officeart/2018/2/layout/IconVerticalSolidList"/>
    <dgm:cxn modelId="{CD4D4794-BC0C-45E2-8AB7-43C60C0347EF}" srcId="{AA3D6A16-DB56-46B9-BC97-9BE81368A46C}" destId="{99F4496A-FCFF-474F-9A66-B93B851994F6}" srcOrd="0" destOrd="0" parTransId="{99C678CC-A217-4122-A178-322CC5580DAF}" sibTransId="{B9ABA422-0BB5-45D5-911B-995F73916BA5}"/>
    <dgm:cxn modelId="{CFCC89FB-463C-43B4-8060-875210F7D05D}" type="presOf" srcId="{95E46716-39C9-480E-B63D-A192B937F430}" destId="{1E4AC967-7D8A-42E8-AD43-EE578E2C05CB}" srcOrd="0" destOrd="0" presId="urn:microsoft.com/office/officeart/2018/2/layout/IconVerticalSolidList"/>
    <dgm:cxn modelId="{B0583D37-86DB-49DC-A1DF-E3C9C4D92BA4}" type="presParOf" srcId="{80E3F439-0746-40C9-AA90-6B61C070B86C}" destId="{7C8FAC0B-900A-44EE-B1F6-B434254E6C0C}" srcOrd="0" destOrd="0" presId="urn:microsoft.com/office/officeart/2018/2/layout/IconVerticalSolidList"/>
    <dgm:cxn modelId="{638C9052-C3A5-4626-83CB-B6ADE6BB27AE}" type="presParOf" srcId="{7C8FAC0B-900A-44EE-B1F6-B434254E6C0C}" destId="{62B5C4F5-0EBE-4D09-A108-388575E2741A}" srcOrd="0" destOrd="0" presId="urn:microsoft.com/office/officeart/2018/2/layout/IconVerticalSolidList"/>
    <dgm:cxn modelId="{AD002480-AEF6-4BC6-BF2E-D14BEE57A18F}" type="presParOf" srcId="{7C8FAC0B-900A-44EE-B1F6-B434254E6C0C}" destId="{0DEF4608-029E-4A87-A8EF-B6DA67E91696}" srcOrd="1" destOrd="0" presId="urn:microsoft.com/office/officeart/2018/2/layout/IconVerticalSolidList"/>
    <dgm:cxn modelId="{ADBE46E2-5A2E-4850-BADF-1C95522972C2}" type="presParOf" srcId="{7C8FAC0B-900A-44EE-B1F6-B434254E6C0C}" destId="{2626ACBE-5C84-4256-A3D3-135DC3FD6628}" srcOrd="2" destOrd="0" presId="urn:microsoft.com/office/officeart/2018/2/layout/IconVerticalSolidList"/>
    <dgm:cxn modelId="{D51D0808-0455-4D04-BD55-33AEF9D33C9E}" type="presParOf" srcId="{7C8FAC0B-900A-44EE-B1F6-B434254E6C0C}" destId="{09B90113-3B5E-485D-958D-79048D473666}" srcOrd="3" destOrd="0" presId="urn:microsoft.com/office/officeart/2018/2/layout/IconVerticalSolidList"/>
    <dgm:cxn modelId="{83DB990B-9250-4AB7-8E79-4C5C0898E99B}" type="presParOf" srcId="{80E3F439-0746-40C9-AA90-6B61C070B86C}" destId="{7CF90965-5E58-46FE-AA3F-7F6D07F8A1C6}" srcOrd="1" destOrd="0" presId="urn:microsoft.com/office/officeart/2018/2/layout/IconVerticalSolidList"/>
    <dgm:cxn modelId="{0DB7205F-6CAB-40B4-ADDC-0F779C1DBF8D}" type="presParOf" srcId="{80E3F439-0746-40C9-AA90-6B61C070B86C}" destId="{126233D6-6150-487A-B80F-D95EDF367641}" srcOrd="2" destOrd="0" presId="urn:microsoft.com/office/officeart/2018/2/layout/IconVerticalSolidList"/>
    <dgm:cxn modelId="{9DD00407-E81F-4EBA-AE2E-48BD1B984E62}" type="presParOf" srcId="{126233D6-6150-487A-B80F-D95EDF367641}" destId="{EB24F8D1-E5E1-41DF-BD01-B19AB6D46242}" srcOrd="0" destOrd="0" presId="urn:microsoft.com/office/officeart/2018/2/layout/IconVerticalSolidList"/>
    <dgm:cxn modelId="{12FB9B5C-0EF6-4A30-8789-BC24D4E8C209}" type="presParOf" srcId="{126233D6-6150-487A-B80F-D95EDF367641}" destId="{C6F7466F-DFB6-47DA-8BD9-470E64A572C2}" srcOrd="1" destOrd="0" presId="urn:microsoft.com/office/officeart/2018/2/layout/IconVerticalSolidList"/>
    <dgm:cxn modelId="{878AE719-4FBB-46FD-8258-1158DDC6DFB5}" type="presParOf" srcId="{126233D6-6150-487A-B80F-D95EDF367641}" destId="{754B0594-5EE1-415A-96E2-F050D128612B}" srcOrd="2" destOrd="0" presId="urn:microsoft.com/office/officeart/2018/2/layout/IconVerticalSolidList"/>
    <dgm:cxn modelId="{45DE63C6-A1EF-4336-A4D9-F3DD9D5FBCC2}" type="presParOf" srcId="{126233D6-6150-487A-B80F-D95EDF367641}" destId="{B0DA2B39-1577-4B7C-B944-F7B97D973A1E}" srcOrd="3" destOrd="0" presId="urn:microsoft.com/office/officeart/2018/2/layout/IconVerticalSolidList"/>
    <dgm:cxn modelId="{4AF3EB39-00D1-440C-A88F-0134E3533D32}" type="presParOf" srcId="{80E3F439-0746-40C9-AA90-6B61C070B86C}" destId="{1593EACC-889B-45F7-B3F8-061DE3F9F994}" srcOrd="3" destOrd="0" presId="urn:microsoft.com/office/officeart/2018/2/layout/IconVerticalSolidList"/>
    <dgm:cxn modelId="{A0C1277E-1921-4DC9-A452-4B86581740A4}" type="presParOf" srcId="{80E3F439-0746-40C9-AA90-6B61C070B86C}" destId="{328D1722-1E42-47D3-8B55-EA768B6FAE40}" srcOrd="4" destOrd="0" presId="urn:microsoft.com/office/officeart/2018/2/layout/IconVerticalSolidList"/>
    <dgm:cxn modelId="{99C33FF6-B01E-41DA-AA3C-535CE37B8ECC}" type="presParOf" srcId="{328D1722-1E42-47D3-8B55-EA768B6FAE40}" destId="{AEDCD966-7F67-45FD-AC46-6024191B54BF}" srcOrd="0" destOrd="0" presId="urn:microsoft.com/office/officeart/2018/2/layout/IconVerticalSolidList"/>
    <dgm:cxn modelId="{ED4E7259-DC22-4E24-90B6-11CA00C63E31}" type="presParOf" srcId="{328D1722-1E42-47D3-8B55-EA768B6FAE40}" destId="{6EF9F393-7BFE-4475-B52D-DACA9A11F1E0}" srcOrd="1" destOrd="0" presId="urn:microsoft.com/office/officeart/2018/2/layout/IconVerticalSolidList"/>
    <dgm:cxn modelId="{FDDA1C28-91F1-4E1D-A8B2-EE3AF236089E}" type="presParOf" srcId="{328D1722-1E42-47D3-8B55-EA768B6FAE40}" destId="{1215B4C5-EE49-4D3C-A2C5-BAC93CFF46AD}" srcOrd="2" destOrd="0" presId="urn:microsoft.com/office/officeart/2018/2/layout/IconVerticalSolidList"/>
    <dgm:cxn modelId="{8A94F0A3-07C6-4202-8631-20D0E3961D2C}" type="presParOf" srcId="{328D1722-1E42-47D3-8B55-EA768B6FAE40}" destId="{1E4AC967-7D8A-42E8-AD43-EE578E2C05CB}" srcOrd="3" destOrd="0" presId="urn:microsoft.com/office/officeart/2018/2/layout/IconVerticalSolidList"/>
    <dgm:cxn modelId="{10AB9DFD-78C4-4819-8C46-D38AA97CD2C9}" type="presParOf" srcId="{80E3F439-0746-40C9-AA90-6B61C070B86C}" destId="{BE7E0EA2-C986-4A6C-8AE5-02B6BF9B0F4D}" srcOrd="5" destOrd="0" presId="urn:microsoft.com/office/officeart/2018/2/layout/IconVerticalSolidList"/>
    <dgm:cxn modelId="{C630BE40-95E9-4D0C-A719-642F8E7B99A4}" type="presParOf" srcId="{80E3F439-0746-40C9-AA90-6B61C070B86C}" destId="{C66EF212-5A6B-4FBF-8B07-D2592A91EE0D}" srcOrd="6" destOrd="0" presId="urn:microsoft.com/office/officeart/2018/2/layout/IconVerticalSolidList"/>
    <dgm:cxn modelId="{86C59843-E91E-4A53-96A0-9CDB09B7B3C6}" type="presParOf" srcId="{C66EF212-5A6B-4FBF-8B07-D2592A91EE0D}" destId="{0C21AE0D-875E-4ABA-A865-DA9DD4A3B84D}" srcOrd="0" destOrd="0" presId="urn:microsoft.com/office/officeart/2018/2/layout/IconVerticalSolidList"/>
    <dgm:cxn modelId="{A51C7F6E-3AC6-4774-8098-EE3B4323C7DC}" type="presParOf" srcId="{C66EF212-5A6B-4FBF-8B07-D2592A91EE0D}" destId="{89A6A13C-BAF7-4C4E-8693-9BEED9C0B53F}" srcOrd="1" destOrd="0" presId="urn:microsoft.com/office/officeart/2018/2/layout/IconVerticalSolidList"/>
    <dgm:cxn modelId="{406FFB93-DCB7-4509-B91D-C895AEE2EFF4}" type="presParOf" srcId="{C66EF212-5A6B-4FBF-8B07-D2592A91EE0D}" destId="{F37F7015-D316-4C5B-9D53-11B299650C0D}" srcOrd="2" destOrd="0" presId="urn:microsoft.com/office/officeart/2018/2/layout/IconVerticalSolidList"/>
    <dgm:cxn modelId="{CF048825-96CD-4D54-85CD-AD06FAB77B0B}" type="presParOf" srcId="{C66EF212-5A6B-4FBF-8B07-D2592A91EE0D}" destId="{57F5CF47-3934-4861-8C54-2303025C53A5}" srcOrd="3" destOrd="0" presId="urn:microsoft.com/office/officeart/2018/2/layout/IconVerticalSolidList"/>
    <dgm:cxn modelId="{F33A76D0-8F42-400A-9304-0E44B334F19E}" type="presParOf" srcId="{80E3F439-0746-40C9-AA90-6B61C070B86C}" destId="{9430D4DC-FD7F-4F77-ABD5-95958DB8C72A}" srcOrd="7" destOrd="0" presId="urn:microsoft.com/office/officeart/2018/2/layout/IconVerticalSolidList"/>
    <dgm:cxn modelId="{37F91631-D1BF-4189-ABAC-D9399A9BAA38}" type="presParOf" srcId="{80E3F439-0746-40C9-AA90-6B61C070B86C}" destId="{CE0CDFB0-1E05-4EF5-9C67-AEEC2BFE4BDE}" srcOrd="8" destOrd="0" presId="urn:microsoft.com/office/officeart/2018/2/layout/IconVerticalSolidList"/>
    <dgm:cxn modelId="{95242968-765F-45E9-B568-6675067E0495}" type="presParOf" srcId="{CE0CDFB0-1E05-4EF5-9C67-AEEC2BFE4BDE}" destId="{8BA6669C-D548-454D-87BF-C5D37D90B5EA}" srcOrd="0" destOrd="0" presId="urn:microsoft.com/office/officeart/2018/2/layout/IconVerticalSolidList"/>
    <dgm:cxn modelId="{070CD870-E6BD-4726-B8A1-563F8F6580A6}" type="presParOf" srcId="{CE0CDFB0-1E05-4EF5-9C67-AEEC2BFE4BDE}" destId="{DFDA868A-69A2-475A-8DF1-2E9AE9FC2093}" srcOrd="1" destOrd="0" presId="urn:microsoft.com/office/officeart/2018/2/layout/IconVerticalSolidList"/>
    <dgm:cxn modelId="{19FA7B92-F5CB-422C-B920-15E7B4135580}" type="presParOf" srcId="{CE0CDFB0-1E05-4EF5-9C67-AEEC2BFE4BDE}" destId="{302712B5-B28D-4750-9AC7-6339DC7C3558}" srcOrd="2" destOrd="0" presId="urn:microsoft.com/office/officeart/2018/2/layout/IconVerticalSolidList"/>
    <dgm:cxn modelId="{7B77263D-2783-49EE-B1F6-62E928ABE058}" type="presParOf" srcId="{CE0CDFB0-1E05-4EF5-9C67-AEEC2BFE4BDE}" destId="{4A2BA637-5630-4798-9844-B1D77780EAB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5C4F5-0EBE-4D09-A108-388575E2741A}">
      <dsp:nvSpPr>
        <dsp:cNvPr id="0" name=""/>
        <dsp:cNvSpPr/>
      </dsp:nvSpPr>
      <dsp:spPr>
        <a:xfrm>
          <a:off x="0" y="3571"/>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F4608-029E-4A87-A8EF-B6DA67E91696}">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B90113-3B5E-485D-958D-79048D473666}">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Software industry for nearly 30 years</a:t>
          </a:r>
        </a:p>
      </dsp:txBody>
      <dsp:txXfrm>
        <a:off x="878734" y="3571"/>
        <a:ext cx="5617315" cy="760809"/>
      </dsp:txXfrm>
    </dsp:sp>
    <dsp:sp modelId="{EB24F8D1-E5E1-41DF-BD01-B19AB6D46242}">
      <dsp:nvSpPr>
        <dsp:cNvPr id="0" name=""/>
        <dsp:cNvSpPr/>
      </dsp:nvSpPr>
      <dsp:spPr>
        <a:xfrm>
          <a:off x="0" y="954583"/>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7466F-DFB6-47DA-8BD9-470E64A572C2}">
      <dsp:nvSpPr>
        <dsp:cNvPr id="0" name=""/>
        <dsp:cNvSpPr/>
      </dsp:nvSpPr>
      <dsp:spPr>
        <a:xfrm>
          <a:off x="230144" y="1125765"/>
          <a:ext cx="418445" cy="41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DA2B39-1577-4B7C-B944-F7B97D973A1E}">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Morning Dew link blog</a:t>
          </a:r>
        </a:p>
      </dsp:txBody>
      <dsp:txXfrm>
        <a:off x="878734" y="954583"/>
        <a:ext cx="5617315" cy="760809"/>
      </dsp:txXfrm>
    </dsp:sp>
    <dsp:sp modelId="{AEDCD966-7F67-45FD-AC46-6024191B54BF}">
      <dsp:nvSpPr>
        <dsp:cNvPr id="0" name=""/>
        <dsp:cNvSpPr/>
      </dsp:nvSpPr>
      <dsp:spPr>
        <a:xfrm>
          <a:off x="0" y="1905595"/>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9F393-7BFE-4475-B52D-DACA9A11F1E0}">
      <dsp:nvSpPr>
        <dsp:cNvPr id="0" name=""/>
        <dsp:cNvSpPr/>
      </dsp:nvSpPr>
      <dsp:spPr>
        <a:xfrm>
          <a:off x="230144" y="2076777"/>
          <a:ext cx="418445" cy="41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4AC967-7D8A-42E8-AD43-EE578E2C05CB}">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Three books for Packt Publishing</a:t>
          </a:r>
        </a:p>
      </dsp:txBody>
      <dsp:txXfrm>
        <a:off x="878734" y="1905595"/>
        <a:ext cx="5617315" cy="760809"/>
      </dsp:txXfrm>
    </dsp:sp>
    <dsp:sp modelId="{0C21AE0D-875E-4ABA-A865-DA9DD4A3B84D}">
      <dsp:nvSpPr>
        <dsp:cNvPr id="0" name=""/>
        <dsp:cNvSpPr/>
      </dsp:nvSpPr>
      <dsp:spPr>
        <a:xfrm>
          <a:off x="0" y="2856607"/>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6A13C-BAF7-4C4E-8693-9BEED9C0B53F}">
      <dsp:nvSpPr>
        <dsp:cNvPr id="0" name=""/>
        <dsp:cNvSpPr/>
      </dsp:nvSpPr>
      <dsp:spPr>
        <a:xfrm>
          <a:off x="230144" y="3027789"/>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F5CF47-3934-4861-8C54-2303025C53A5}">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Content developer at Microsoft since 2022</a:t>
          </a:r>
        </a:p>
      </dsp:txBody>
      <dsp:txXfrm>
        <a:off x="878734" y="2856607"/>
        <a:ext cx="5617315" cy="760809"/>
      </dsp:txXfrm>
    </dsp:sp>
    <dsp:sp modelId="{8BA6669C-D548-454D-87BF-C5D37D90B5EA}">
      <dsp:nvSpPr>
        <dsp:cNvPr id="0" name=""/>
        <dsp:cNvSpPr/>
      </dsp:nvSpPr>
      <dsp:spPr>
        <a:xfrm>
          <a:off x="0" y="3807618"/>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DA868A-69A2-475A-8DF1-2E9AE9FC2093}">
      <dsp:nvSpPr>
        <dsp:cNvPr id="0" name=""/>
        <dsp:cNvSpPr/>
      </dsp:nvSpPr>
      <dsp:spPr>
        <a:xfrm>
          <a:off x="230144" y="3978800"/>
          <a:ext cx="418445" cy="418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2BA637-5630-4798-9844-B1D77780EAB6}">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TechBash dev conference organizer since 2016</a:t>
          </a:r>
        </a:p>
      </dsp:txBody>
      <dsp:txXfrm>
        <a:off x="878734" y="3807618"/>
        <a:ext cx="5617315" cy="760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B10F5-9066-4A54-B3E5-B7F0DC270549}" type="datetimeFigureOut">
              <a:rPr lang="en-US" smtClean="0"/>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6A954-A844-441C-BF35-6533A347C0F8}" type="slidenum">
              <a:rPr lang="en-US" smtClean="0"/>
              <a:t>‹#›</a:t>
            </a:fld>
            <a:endParaRPr lang="en-US"/>
          </a:p>
        </p:txBody>
      </p:sp>
    </p:spTree>
    <p:extLst>
      <p:ext uri="{BB962C8B-B14F-4D97-AF65-F5344CB8AC3E}">
        <p14:creationId xmlns:p14="http://schemas.microsoft.com/office/powerpoint/2010/main" val="188325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TechBash 2025 and my session on the new Windows AI APIs in the Windows App SDK.</a:t>
            </a:r>
          </a:p>
        </p:txBody>
      </p:sp>
      <p:sp>
        <p:nvSpPr>
          <p:cNvPr id="4" name="Slide Number Placeholder 3"/>
          <p:cNvSpPr>
            <a:spLocks noGrp="1"/>
          </p:cNvSpPr>
          <p:nvPr>
            <p:ph type="sldNum" sz="quarter" idx="5"/>
          </p:nvPr>
        </p:nvSpPr>
        <p:spPr/>
        <p:txBody>
          <a:bodyPr/>
          <a:lstStyle/>
          <a:p>
            <a:fld id="{6FA6A954-A844-441C-BF35-6533A347C0F8}" type="slidenum">
              <a:rPr lang="en-US" smtClean="0"/>
              <a:t>1</a:t>
            </a:fld>
            <a:endParaRPr lang="en-US"/>
          </a:p>
        </p:txBody>
      </p:sp>
    </p:spTree>
    <p:extLst>
      <p:ext uri="{BB962C8B-B14F-4D97-AF65-F5344CB8AC3E}">
        <p14:creationId xmlns:p14="http://schemas.microsoft.com/office/powerpoint/2010/main" val="3126114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we'll introduce the AI Dev Gallery app for Windows, highlighting its features and available resources. Look at how to provide feedback and contribute to the app on GitHub.</a:t>
            </a:r>
          </a:p>
          <a:p>
            <a:endParaRPr lang="en-US" dirty="0"/>
          </a:p>
          <a:p>
            <a:r>
              <a:rPr lang="en-US" dirty="0"/>
              <a:t>The app is available on the Microsoft Store, and the code is open source on GitHub. Use the QR code on screen to check out the repo and run it from source locally.</a:t>
            </a:r>
          </a:p>
          <a:p>
            <a:endParaRPr lang="en-US" dirty="0"/>
          </a:p>
          <a:p>
            <a:r>
              <a:rPr lang="en-US" dirty="0"/>
              <a:t>It now has over 30 sample apps that you can explore and run on your machine. Some are apps that use Phi Silica, but many others can run on any Windows PCs. The samples that require a Copilot+ PC are easily identified in the left navigation in the app.</a:t>
            </a:r>
          </a:p>
          <a:p>
            <a:endParaRPr lang="en-US" dirty="0"/>
          </a:p>
          <a:p>
            <a:r>
              <a:rPr lang="en-US" dirty="0"/>
              <a:t>You can also use the gallery to download and use different local AI models.</a:t>
            </a:r>
          </a:p>
          <a:p>
            <a:endParaRPr lang="en-US" dirty="0"/>
          </a:p>
          <a:p>
            <a:r>
              <a:rPr lang="en-US" dirty="0"/>
              <a:t>Let’s open the app can explore a bit. If we have time, we’ll also take a quick look at the source code.</a:t>
            </a:r>
          </a:p>
          <a:p>
            <a:endParaRPr lang="en-US" dirty="0"/>
          </a:p>
          <a:p>
            <a:endParaRPr lang="en-US" dirty="0"/>
          </a:p>
        </p:txBody>
      </p:sp>
      <p:sp>
        <p:nvSpPr>
          <p:cNvPr id="4" name="Slide Number Placeholder 3"/>
          <p:cNvSpPr>
            <a:spLocks noGrp="1"/>
          </p:cNvSpPr>
          <p:nvPr>
            <p:ph type="sldNum" sz="quarter" idx="5"/>
          </p:nvPr>
        </p:nvSpPr>
        <p:spPr/>
        <p:txBody>
          <a:bodyPr/>
          <a:lstStyle/>
          <a:p>
            <a:fld id="{6FA6A954-A844-441C-BF35-6533A347C0F8}" type="slidenum">
              <a:rPr lang="en-US" smtClean="0"/>
              <a:t>10</a:t>
            </a:fld>
            <a:endParaRPr lang="en-US"/>
          </a:p>
        </p:txBody>
      </p:sp>
    </p:spTree>
    <p:extLst>
      <p:ext uri="{BB962C8B-B14F-4D97-AF65-F5344CB8AC3E}">
        <p14:creationId xmlns:p14="http://schemas.microsoft.com/office/powerpoint/2010/main" val="16813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Feel free to reach out via email or any social media platform. Or come talk to me at TechBash in November!</a:t>
            </a:r>
          </a:p>
          <a:p>
            <a:endParaRPr lang="en-US" dirty="0"/>
          </a:p>
          <a:p>
            <a:r>
              <a:rPr lang="en-US" dirty="0"/>
              <a:t>You can get this slide deck and my code samples on my “speaking” GitHub repo.</a:t>
            </a:r>
          </a:p>
        </p:txBody>
      </p:sp>
      <p:sp>
        <p:nvSpPr>
          <p:cNvPr id="4" name="Slide Number Placeholder 3"/>
          <p:cNvSpPr>
            <a:spLocks noGrp="1"/>
          </p:cNvSpPr>
          <p:nvPr>
            <p:ph type="sldNum" sz="quarter" idx="5"/>
          </p:nvPr>
        </p:nvSpPr>
        <p:spPr/>
        <p:txBody>
          <a:bodyPr/>
          <a:lstStyle/>
          <a:p>
            <a:fld id="{6FA6A954-A844-441C-BF35-6533A347C0F8}" type="slidenum">
              <a:rPr lang="en-US" smtClean="0"/>
              <a:t>11</a:t>
            </a:fld>
            <a:endParaRPr lang="en-US"/>
          </a:p>
        </p:txBody>
      </p:sp>
    </p:spTree>
    <p:extLst>
      <p:ext uri="{BB962C8B-B14F-4D97-AF65-F5344CB8AC3E}">
        <p14:creationId xmlns:p14="http://schemas.microsoft.com/office/powerpoint/2010/main" val="8442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with a fourth on the way.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about three and a half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right here in the Poconos since 2016.</a:t>
            </a:r>
          </a:p>
          <a:p>
            <a:endParaRPr lang="en-US" dirty="0"/>
          </a:p>
          <a:p>
            <a:endParaRPr lang="en-US" dirty="0"/>
          </a:p>
        </p:txBody>
      </p:sp>
      <p:sp>
        <p:nvSpPr>
          <p:cNvPr id="4" name="Slide Number Placeholder 3"/>
          <p:cNvSpPr>
            <a:spLocks noGrp="1"/>
          </p:cNvSpPr>
          <p:nvPr>
            <p:ph type="sldNum" sz="quarter" idx="5"/>
          </p:nvPr>
        </p:nvSpPr>
        <p:spPr/>
        <p:txBody>
          <a:bodyPr/>
          <a:lstStyle/>
          <a:p>
            <a:fld id="{6FA6A954-A844-441C-BF35-6533A347C0F8}" type="slidenum">
              <a:rPr lang="en-US" smtClean="0"/>
              <a:t>2</a:t>
            </a:fld>
            <a:endParaRPr lang="en-US"/>
          </a:p>
        </p:txBody>
      </p:sp>
    </p:spTree>
    <p:extLst>
      <p:ext uri="{BB962C8B-B14F-4D97-AF65-F5344CB8AC3E}">
        <p14:creationId xmlns:p14="http://schemas.microsoft.com/office/powerpoint/2010/main" val="194177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I plan to cover today. We’ll go a little deeper in some areas than others, based on how baked each of the features are.</a:t>
            </a:r>
          </a:p>
          <a:p>
            <a:endParaRPr lang="en-US" dirty="0"/>
          </a:p>
          <a:p>
            <a:r>
              <a:rPr lang="en-US" dirty="0"/>
              <a:t>Things are moving fast, and the AI landscape for .NET developers is evolving quickly.</a:t>
            </a:r>
          </a:p>
          <a:p>
            <a:endParaRPr lang="en-US" dirty="0"/>
          </a:p>
          <a:p>
            <a:r>
              <a:rPr lang="en-US" dirty="0"/>
              <a:t>We’ll briefly touch on WinUI and Windows App SDK, just to level-set and make sure everyone understands what they encompass.</a:t>
            </a:r>
          </a:p>
          <a:p>
            <a:endParaRPr lang="en-US" dirty="0"/>
          </a:p>
          <a:p>
            <a:r>
              <a:rPr lang="en-US" dirty="0"/>
              <a:t>Then we’ll try to untangle somethings that were announced and updated over the last year and a half:</a:t>
            </a:r>
          </a:p>
          <a:p>
            <a:pPr marL="171450" indent="-171450">
              <a:buFont typeface="Arial" panose="020B0604020202020204" pitchFamily="34" charset="0"/>
              <a:buChar char="•"/>
            </a:pPr>
            <a:r>
              <a:rPr lang="en-US" dirty="0"/>
              <a:t>Copilot+ PCs are devices optimized for local AI workloads with an NPU and Phi Silica is the local model on those PCs. The first models had Arm processors, but Intel and AMD have their own NPU-based models across multiple manufacturers now too.</a:t>
            </a:r>
          </a:p>
          <a:p>
            <a:pPr marL="171450" indent="-171450">
              <a:buFont typeface="Arial" panose="020B0604020202020204" pitchFamily="34" charset="0"/>
              <a:buChar char="•"/>
            </a:pPr>
            <a:r>
              <a:rPr lang="en-US" dirty="0"/>
              <a:t>Windows AI Foundry encompasses the local Windows AI features and hosts local AI models.</a:t>
            </a:r>
          </a:p>
          <a:p>
            <a:pPr marL="171450" indent="-171450">
              <a:buFont typeface="Arial" panose="020B0604020202020204" pitchFamily="34" charset="0"/>
              <a:buChar char="•"/>
            </a:pPr>
            <a:r>
              <a:rPr lang="en-US" dirty="0"/>
              <a:t>The Windows AI APIs are a set of APIs in the Windows App SDK that leverage the local Phi Silica model found on Copilot+ PCs.</a:t>
            </a:r>
          </a:p>
          <a:p>
            <a:pPr marL="171450" indent="-171450">
              <a:buFont typeface="Arial" panose="020B0604020202020204" pitchFamily="34" charset="0"/>
              <a:buChar char="•"/>
            </a:pPr>
            <a:r>
              <a:rPr lang="en-US" dirty="0"/>
              <a:t>Windows ML is another set of APIs and features in the Windows App SDK for accessing other types of local AI models in Windows AI Foundry. Machines without an NPU can also use these APIs.</a:t>
            </a:r>
          </a:p>
          <a:p>
            <a:endParaRPr lang="en-US" dirty="0"/>
          </a:p>
          <a:p>
            <a:r>
              <a:rPr lang="en-US" dirty="0"/>
              <a:t>After wading through those evolving topics and crossing our fingers through some demos I updated this week, we’ll look at the text recognition APIs in Windows App SDK.</a:t>
            </a:r>
          </a:p>
          <a:p>
            <a:endParaRPr lang="en-US" dirty="0"/>
          </a:p>
          <a:p>
            <a:r>
              <a:rPr lang="en-US" dirty="0"/>
              <a:t>Most of you have probably heard of the oft-delayed Windows Recall feature that the team is working hard to make sure has enough security and responsible AI features included for grandma to find her forgotten recipes without exposing her bank account information.</a:t>
            </a:r>
          </a:p>
          <a:p>
            <a:endParaRPr lang="en-US" dirty="0"/>
          </a:p>
          <a:p>
            <a:r>
              <a:rPr lang="en-US" dirty="0"/>
              <a:t>We’ll wrap up by looking at the open-source AI Dev Gallery app that you can download from the Store. It’s got WinUI and other .NET sample apps and tools to help download local models. The team has worked hard to make it easy to use and an example of how to build a great-looking WinUI app for Windows 11.</a:t>
            </a:r>
          </a:p>
        </p:txBody>
      </p:sp>
      <p:sp>
        <p:nvSpPr>
          <p:cNvPr id="4" name="Slide Number Placeholder 3"/>
          <p:cNvSpPr>
            <a:spLocks noGrp="1"/>
          </p:cNvSpPr>
          <p:nvPr>
            <p:ph type="sldNum" sz="quarter" idx="5"/>
          </p:nvPr>
        </p:nvSpPr>
        <p:spPr/>
        <p:txBody>
          <a:bodyPr/>
          <a:lstStyle/>
          <a:p>
            <a:fld id="{6FA6A954-A844-441C-BF35-6533A347C0F8}" type="slidenum">
              <a:rPr lang="en-US" smtClean="0"/>
              <a:t>3</a:t>
            </a:fld>
            <a:endParaRPr lang="en-US"/>
          </a:p>
        </p:txBody>
      </p:sp>
    </p:spTree>
    <p:extLst>
      <p:ext uri="{BB962C8B-B14F-4D97-AF65-F5344CB8AC3E}">
        <p14:creationId xmlns:p14="http://schemas.microsoft.com/office/powerpoint/2010/main" val="160744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we'll explore various AI options that are specifically designed for .NET developers. This includes tools, frameworks, and best practices that can streamline the integration of AI into your existing applications.</a:t>
            </a:r>
          </a:p>
          <a:p>
            <a:endParaRPr lang="en-US" dirty="0"/>
          </a:p>
          <a:p>
            <a:r>
              <a:rPr lang="en-US" dirty="0"/>
              <a:t>The Microsoft.Extensions.AI libraries were created to help .NET developers consume AI services. We won’t get into details, as this isn’t the focus of my talk, but they include libraries for:</a:t>
            </a:r>
          </a:p>
          <a:p>
            <a:pPr marL="171450" indent="-171450">
              <a:buFont typeface="Arial" panose="020B0604020202020204" pitchFamily="34" charset="0"/>
              <a:buChar char="•"/>
            </a:pPr>
            <a:r>
              <a:rPr lang="en-US" dirty="0"/>
              <a:t>Requesting or streaming chat responses.</a:t>
            </a:r>
          </a:p>
          <a:p>
            <a:pPr marL="171450" indent="-171450">
              <a:buFont typeface="Arial" panose="020B0604020202020204" pitchFamily="34" charset="0"/>
              <a:buChar char="•"/>
            </a:pPr>
            <a:r>
              <a:rPr lang="en-US" dirty="0"/>
              <a:t>Calling tools (functions or APIs) as part of a chat request (like providing a specific weather call to use in a prompt request).</a:t>
            </a:r>
          </a:p>
          <a:p>
            <a:pPr marL="171450" indent="-171450">
              <a:buFont typeface="Arial" panose="020B0604020202020204" pitchFamily="34" charset="0"/>
              <a:buChar char="•"/>
            </a:pPr>
            <a:r>
              <a:rPr lang="en-US" dirty="0"/>
              <a:t>Caching responses</a:t>
            </a:r>
          </a:p>
          <a:p>
            <a:pPr marL="171450" indent="-171450">
              <a:buFont typeface="Arial" panose="020B0604020202020204" pitchFamily="34" charset="0"/>
              <a:buChar char="•"/>
            </a:pPr>
            <a:r>
              <a:rPr lang="en-US" dirty="0"/>
              <a:t>Using telemetry</a:t>
            </a:r>
          </a:p>
          <a:p>
            <a:pPr marL="171450" indent="-171450">
              <a:buFont typeface="Arial" panose="020B0604020202020204" pitchFamily="34" charset="0"/>
              <a:buChar char="•"/>
            </a:pPr>
            <a:r>
              <a:rPr lang="en-US" dirty="0"/>
              <a:t>Chat options</a:t>
            </a:r>
          </a:p>
          <a:p>
            <a:pPr marL="171450" indent="-171450">
              <a:buFont typeface="Arial" panose="020B0604020202020204" pitchFamily="34" charset="0"/>
              <a:buChar char="•"/>
            </a:pPr>
            <a:r>
              <a:rPr lang="en-US" dirty="0"/>
              <a:t>Functionality Pipelines (builder pattern familiar to ASP.NET </a:t>
            </a:r>
            <a:r>
              <a:rPr lang="en-US" dirty="0" err="1"/>
              <a:t>devs</a:t>
            </a:r>
            <a:r>
              <a:rPr lang="en-US" dirty="0"/>
              <a:t> – </a:t>
            </a:r>
            <a:r>
              <a:rPr lang="en-US" dirty="0" err="1"/>
              <a:t>ChatClientBuilder</a:t>
            </a:r>
            <a:r>
              <a:rPr lang="en-US" dirty="0"/>
              <a:t>)</a:t>
            </a:r>
          </a:p>
          <a:p>
            <a:pPr marL="171450" indent="-171450">
              <a:buFont typeface="Arial" panose="020B0604020202020204" pitchFamily="34" charset="0"/>
              <a:buChar char="•"/>
            </a:pPr>
            <a:r>
              <a:rPr lang="en-US" dirty="0"/>
              <a:t>Middleware – composition with sub client for things like rate limiting</a:t>
            </a:r>
          </a:p>
          <a:p>
            <a:pPr marL="171450" indent="-171450">
              <a:buFont typeface="Arial" panose="020B0604020202020204" pitchFamily="34" charset="0"/>
              <a:buChar char="•"/>
            </a:pPr>
            <a:r>
              <a:rPr lang="en-US" dirty="0"/>
              <a:t>Dependency injection for easily swapping out AI services in config</a:t>
            </a:r>
          </a:p>
          <a:p>
            <a:pPr marL="171450" indent="-171450">
              <a:buFont typeface="Arial" panose="020B0604020202020204" pitchFamily="34" charset="0"/>
              <a:buChar char="•"/>
            </a:pPr>
            <a:r>
              <a:rPr lang="en-US" dirty="0"/>
              <a:t>Security and content safety</a:t>
            </a:r>
          </a:p>
          <a:p>
            <a:pPr marL="171450" indent="-171450">
              <a:buFont typeface="Arial" panose="020B0604020202020204" pitchFamily="34" charset="0"/>
              <a:buChar char="•"/>
            </a:pPr>
            <a:r>
              <a:rPr lang="en-US" dirty="0"/>
              <a:t>Evaluation APIs for determining the accuracy and quality of responses from AI services and models</a:t>
            </a:r>
          </a:p>
          <a:p>
            <a:endParaRPr lang="en-US" dirty="0"/>
          </a:p>
          <a:p>
            <a:r>
              <a:rPr lang="en-US" dirty="0"/>
              <a:t>We also won’t be exploring Semantic Kernel today, but it’s got libraries for .NET, Python and Java developers to simplify building AI agents and consume models. Its core concepts are:</a:t>
            </a:r>
          </a:p>
          <a:p>
            <a:pPr marL="171450" indent="-171450">
              <a:buFont typeface="Arial" panose="020B0604020202020204" pitchFamily="34" charset="0"/>
              <a:buChar char="•"/>
            </a:pPr>
            <a:r>
              <a:rPr lang="en-US" dirty="0"/>
              <a:t>Connections: for working with AI services and data sources</a:t>
            </a:r>
          </a:p>
          <a:p>
            <a:pPr marL="171450" indent="-171450">
              <a:buFont typeface="Arial" panose="020B0604020202020204" pitchFamily="34" charset="0"/>
              <a:buChar char="•"/>
            </a:pPr>
            <a:r>
              <a:rPr lang="en-US" dirty="0"/>
              <a:t>Plugins: for building functions that massage your prompts or responses</a:t>
            </a:r>
          </a:p>
          <a:p>
            <a:pPr marL="171450" indent="-171450">
              <a:buFont typeface="Arial" panose="020B0604020202020204" pitchFamily="34" charset="0"/>
              <a:buChar char="•"/>
            </a:pPr>
            <a:r>
              <a:rPr lang="en-US" dirty="0"/>
              <a:t>Planner: for orchestration of complex AI workflows</a:t>
            </a:r>
          </a:p>
          <a:p>
            <a:pPr marL="171450" indent="-171450">
              <a:buFont typeface="Arial" panose="020B0604020202020204" pitchFamily="34" charset="0"/>
              <a:buChar char="•"/>
            </a:pPr>
            <a:r>
              <a:rPr lang="en-US" dirty="0"/>
              <a:t>Memory: for AI context management</a:t>
            </a:r>
          </a:p>
          <a:p>
            <a:endParaRPr lang="en-US" dirty="0"/>
          </a:p>
          <a:p>
            <a:r>
              <a:rPr lang="en-US" dirty="0"/>
              <a:t>The C# SDK for MCP is new and evolving quickly. Keep an eye on this, but by the time .NET 10 ships and Microsoft Ignite pops up, anything I tell you now might be very different. At a bird’s eye view, MCP is the standard for defining interfaces between AI producers and consumers. It aims to ensure your AI apps can seamlessly connect to any AI service or data source. The C# SDK is building APIs for clients and servers.</a:t>
            </a:r>
          </a:p>
          <a:p>
            <a:endParaRPr lang="en-US" dirty="0"/>
          </a:p>
          <a:p>
            <a:r>
              <a:rPr lang="en-US" dirty="0"/>
              <a:t>The AI Toolkit is a plugin for VS Code a growing feature set.</a:t>
            </a:r>
          </a:p>
          <a:p>
            <a:pPr marL="171450" indent="-171450">
              <a:buFont typeface="Arial" panose="020B0604020202020204" pitchFamily="34" charset="0"/>
              <a:buChar char="•"/>
            </a:pPr>
            <a:r>
              <a:rPr lang="en-US" dirty="0"/>
              <a:t>Model catalog (GitHub, ONNX, OpenAI, Anthropic, Google, and more)</a:t>
            </a:r>
          </a:p>
          <a:p>
            <a:pPr marL="171450" indent="-171450">
              <a:buFont typeface="Arial" panose="020B0604020202020204" pitchFamily="34" charset="0"/>
              <a:buChar char="•"/>
            </a:pPr>
            <a:r>
              <a:rPr lang="en-US" dirty="0"/>
              <a:t>Bring your own model (local or cloud)</a:t>
            </a:r>
          </a:p>
          <a:p>
            <a:pPr marL="171450" indent="-171450">
              <a:buFont typeface="Arial" panose="020B0604020202020204" pitchFamily="34" charset="0"/>
              <a:buChar char="•"/>
            </a:pPr>
            <a:r>
              <a:rPr lang="en-US" dirty="0"/>
              <a:t>A Playground for model inference or testing with a chat UI</a:t>
            </a:r>
          </a:p>
          <a:p>
            <a:pPr marL="171450" indent="-171450">
              <a:buFont typeface="Arial" panose="020B0604020202020204" pitchFamily="34" charset="0"/>
              <a:buChar char="•"/>
            </a:pPr>
            <a:r>
              <a:rPr lang="en-US" dirty="0"/>
              <a:t>Attachment support for working in multi-model scenarios</a:t>
            </a:r>
          </a:p>
          <a:p>
            <a:pPr marL="171450" indent="-171450">
              <a:buFont typeface="Arial" panose="020B0604020202020204" pitchFamily="34" charset="0"/>
              <a:buChar char="•"/>
            </a:pPr>
            <a:r>
              <a:rPr lang="en-US" dirty="0"/>
              <a:t>Running prompts in batches</a:t>
            </a:r>
          </a:p>
          <a:p>
            <a:pPr marL="171450" indent="-171450">
              <a:buFont typeface="Arial" panose="020B0604020202020204" pitchFamily="34" charset="0"/>
              <a:buChar char="•"/>
            </a:pPr>
            <a:r>
              <a:rPr lang="en-US" dirty="0"/>
              <a:t>Evaluate or fine tune a model with your own datasets</a:t>
            </a:r>
          </a:p>
          <a:p>
            <a:pPr marL="171450" indent="-171450">
              <a:buFont typeface="Arial" panose="020B0604020202020204" pitchFamily="34" charset="0"/>
              <a:buChar char="•"/>
            </a:pPr>
            <a:r>
              <a:rPr lang="en-US" dirty="0"/>
              <a:t>Agent Builder (formerly known as Prompt Builder) – generate C# or Python code from your prompts</a:t>
            </a:r>
          </a:p>
          <a:p>
            <a:pPr marL="171450" indent="-171450">
              <a:buFont typeface="Arial" panose="020B0604020202020204" pitchFamily="34" charset="0"/>
              <a:buChar char="•"/>
            </a:pPr>
            <a:r>
              <a:rPr lang="en-US" dirty="0"/>
              <a:t>Convert models to ONNX format. Local models in AI Toolkit must be in ONNX format. AI Toolkit can convert models it downloads from Azure AI Foundry, Hugging Face, and other sources.</a:t>
            </a:r>
          </a:p>
          <a:p>
            <a:endParaRPr lang="en-US" dirty="0"/>
          </a:p>
          <a:p>
            <a:r>
              <a:rPr lang="en-US" dirty="0"/>
              <a:t>Check out the AI Toolkit docs on the VS Code docs site.</a:t>
            </a:r>
          </a:p>
          <a:p>
            <a:endParaRPr lang="en-US" dirty="0"/>
          </a:p>
          <a:p>
            <a:r>
              <a:rPr lang="en-US" dirty="0"/>
              <a:t>There are tons of AI productivity tools like GitHub Copilot in Visual Studio and VS Code. I’m also a big fan of the Warp AI terminal.</a:t>
            </a:r>
          </a:p>
          <a:p>
            <a:endParaRPr lang="en-US" dirty="0"/>
          </a:p>
          <a:p>
            <a:r>
              <a:rPr lang="en-US" dirty="0"/>
              <a:t>There are cloud platforms like Azure AI Foundry and now local platforms like Windows AI Foundry. This is where we’ll be starting shortly.</a:t>
            </a:r>
          </a:p>
          <a:p>
            <a:endParaRPr lang="en-US" dirty="0"/>
          </a:p>
          <a:p>
            <a:r>
              <a:rPr lang="en-US" dirty="0"/>
              <a:t>And finally, the Windows AI APIs, formerly known as the Windows Copilot Runtime APIs that are included in the latest Windows App SDK experimental releases.</a:t>
            </a:r>
          </a:p>
          <a:p>
            <a:endParaRPr lang="en-US" dirty="0"/>
          </a:p>
          <a:p>
            <a:r>
              <a:rPr lang="en-US" dirty="0"/>
              <a:t>Let’s talk about Windows App SDK and WinUI in some more detail…</a:t>
            </a:r>
          </a:p>
        </p:txBody>
      </p:sp>
      <p:sp>
        <p:nvSpPr>
          <p:cNvPr id="4" name="Slide Number Placeholder 3"/>
          <p:cNvSpPr>
            <a:spLocks noGrp="1"/>
          </p:cNvSpPr>
          <p:nvPr>
            <p:ph type="sldNum" sz="quarter" idx="5"/>
          </p:nvPr>
        </p:nvSpPr>
        <p:spPr/>
        <p:txBody>
          <a:bodyPr/>
          <a:lstStyle/>
          <a:p>
            <a:fld id="{6FA6A954-A844-441C-BF35-6533A347C0F8}" type="slidenum">
              <a:rPr lang="en-US" smtClean="0"/>
              <a:t>4</a:t>
            </a:fld>
            <a:endParaRPr lang="en-US"/>
          </a:p>
        </p:txBody>
      </p:sp>
    </p:spTree>
    <p:extLst>
      <p:ext uri="{BB962C8B-B14F-4D97-AF65-F5344CB8AC3E}">
        <p14:creationId xmlns:p14="http://schemas.microsoft.com/office/powerpoint/2010/main" val="397696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the advantages of using WinUI in your application development. We will also discuss how the Windows App SDK can enhance the overall development experience and what features are available when using Windows App SDK for building apps with AI features.</a:t>
            </a:r>
          </a:p>
          <a:p>
            <a:endParaRPr lang="en-US" dirty="0"/>
          </a:p>
          <a:p>
            <a:r>
              <a:rPr lang="en-US" dirty="0"/>
              <a:t>If you haven’t created apps with WinUI before, it’s the same XAML schema as UWP apps. It’s similar enough to WPF or .NET MAUI to pick make the adjustment easily. In fact, if you’ve deployed a .NET MAUI app to Windows, that’s a WinUI app under the covers. It’s Microsoft’s recommended UI framework when you’re building native apps for Windows, assuming the current feature set meets your requirements. It hasn’t been around as long as WPF and WinForms, so there are still a few areas where they excel.</a:t>
            </a:r>
          </a:p>
          <a:p>
            <a:endParaRPr lang="en-US" dirty="0"/>
          </a:p>
          <a:p>
            <a:r>
              <a:rPr lang="en-US" dirty="0"/>
              <a:t>WinUI is part of the Windows App SDK and receives updates with its releases. In addition to containing the WinUI UI components, the SDK contains an API set similar (but not as extensive as) the Windows Runtime (or WinRT) APIs that UWP uses.</a:t>
            </a:r>
          </a:p>
          <a:p>
            <a:endParaRPr lang="en-US" dirty="0"/>
          </a:p>
          <a:p>
            <a:r>
              <a:rPr lang="en-US" dirty="0"/>
              <a:t>Many of those WinRT APIs are still accessible to packaged WinUI apps (or any packaged desktop app for that matter). It’s a topic for another talk, but WPF and WinForms apps packed with MSIX can use most of the non-UI APIs in both Windows App SDK and WinRT. There are articles in the Windows developer docs on Microsoft Learn about how to configure your apps to use these different SDKs.</a:t>
            </a:r>
          </a:p>
          <a:p>
            <a:endParaRPr lang="en-US" dirty="0"/>
          </a:p>
          <a:p>
            <a:r>
              <a:rPr lang="en-US" dirty="0"/>
              <a:t>As far as WinUI is concerned, your apps out of the box can use .NET 8 or 9 APIs, Windows App SDK APIs, and most of the WinRT APIs. Keep in mind that when using the WinRT APIs, you have the same constraints as UWP apps and Windows versions. You must specify a minimum Windows SDK version and target version to determine the set of APIs your app can use.</a:t>
            </a:r>
          </a:p>
          <a:p>
            <a:endParaRPr lang="en-US" dirty="0"/>
          </a:p>
          <a:p>
            <a:r>
              <a:rPr lang="en-US" dirty="0"/>
              <a:t>Each release of Windows App SDK is closing the gap with WinRT, so there are fewer and fewer reasons for WinUI developers to dip into the Windows SDK.</a:t>
            </a:r>
          </a:p>
          <a:p>
            <a:endParaRPr lang="en-US" dirty="0"/>
          </a:p>
          <a:p>
            <a:r>
              <a:rPr lang="en-US" dirty="0"/>
              <a:t>The QR code here will take you to the docs on getting started with WinUI. We’ll see some code shortly when we open our first WinUI project that uses the Windows AI APIs.</a:t>
            </a:r>
          </a:p>
        </p:txBody>
      </p:sp>
      <p:sp>
        <p:nvSpPr>
          <p:cNvPr id="4" name="Slide Number Placeholder 3"/>
          <p:cNvSpPr>
            <a:spLocks noGrp="1"/>
          </p:cNvSpPr>
          <p:nvPr>
            <p:ph type="sldNum" sz="quarter" idx="5"/>
          </p:nvPr>
        </p:nvSpPr>
        <p:spPr/>
        <p:txBody>
          <a:bodyPr/>
          <a:lstStyle/>
          <a:p>
            <a:fld id="{6FA6A954-A844-441C-BF35-6533A347C0F8}" type="slidenum">
              <a:rPr lang="en-US" smtClean="0"/>
              <a:t>5</a:t>
            </a:fld>
            <a:endParaRPr lang="en-US"/>
          </a:p>
        </p:txBody>
      </p:sp>
    </p:spTree>
    <p:extLst>
      <p:ext uri="{BB962C8B-B14F-4D97-AF65-F5344CB8AC3E}">
        <p14:creationId xmlns:p14="http://schemas.microsoft.com/office/powerpoint/2010/main" val="422344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will provide an overview of Windows Copilot+ PCs and their significance in development environments. Additionally, we will explore how Phi Silica contributes to performance improvements and what that means for developers.</a:t>
            </a:r>
          </a:p>
          <a:p>
            <a:endParaRPr lang="en-US" dirty="0"/>
          </a:p>
          <a:p>
            <a:r>
              <a:rPr lang="en-US" dirty="0"/>
              <a:t>Copilot+ PCs are Windows PCs that include a neural processing unit (NPU) for power-friendly, AI processing performance. The first Copilot+ PCs all had Arm-based CPUs (</a:t>
            </a:r>
            <a:r>
              <a:rPr lang="en-US" sz="1200" b="0" i="0" kern="1200" dirty="0">
                <a:solidFill>
                  <a:schemeClr val="tx1"/>
                </a:solidFill>
                <a:effectLst/>
                <a:latin typeface="+mn-lt"/>
                <a:ea typeface="+mn-ea"/>
                <a:cs typeface="+mn-cs"/>
              </a:rPr>
              <a:t>Qualcomm Snapdragon X Elite and X Plus models</a:t>
            </a:r>
            <a:r>
              <a:rPr lang="en-US" dirty="0"/>
              <a:t>), but additional models with Intel Core Ultra 200V and AMD Ryzen AI 300 series CPUs were announced later last year.</a:t>
            </a:r>
          </a:p>
          <a:p>
            <a:endParaRPr lang="en-US" dirty="0"/>
          </a:p>
          <a:p>
            <a:r>
              <a:rPr lang="en-US" dirty="0"/>
              <a:t>These PCs include but aren’t limited to Surface Pro and Surface Laptop devices. Dell, Lenovo, and other manufacturers have their own Copilot+ PCs available in different form factors.</a:t>
            </a:r>
          </a:p>
          <a:p>
            <a:endParaRPr lang="en-US" dirty="0"/>
          </a:p>
          <a:p>
            <a:r>
              <a:rPr lang="en-US" dirty="0"/>
              <a:t>These PCs provide the ability to run apps and features with local AI models while maintaining exceptional battery life. The Phi Silica local language model is Microsoft’s model that ships with the OS and integrates with features like Recall and the AI features being built into Notepad, Microsoft Paint, and AI powered search in Windows, File Explorer and the Photos app.</a:t>
            </a:r>
          </a:p>
          <a:p>
            <a:endParaRPr lang="en-US" dirty="0"/>
          </a:p>
          <a:p>
            <a:r>
              <a:rPr lang="en-US" dirty="0"/>
              <a:t>With the Windows AI APIs in Windows App SDK, your apps can query the Phi Silica model and leverage other features like OCR, imaging and content moderation/safety. Third party apps can also use Search APIs to opt-in to providing results in Windows Search. I just helped the Cloud Files API team update some docs on how providers like Dropbox, Box, or Google Drive can use these APIs in preview to show your files in the cloud in Windows Search results.</a:t>
            </a:r>
          </a:p>
          <a:p>
            <a:endParaRPr lang="en-US" dirty="0"/>
          </a:p>
          <a:p>
            <a:r>
              <a:rPr lang="en-US" dirty="0"/>
              <a:t>Let’s talk about some more API specifics next…</a:t>
            </a:r>
          </a:p>
        </p:txBody>
      </p:sp>
      <p:sp>
        <p:nvSpPr>
          <p:cNvPr id="4" name="Slide Number Placeholder 3"/>
          <p:cNvSpPr>
            <a:spLocks noGrp="1"/>
          </p:cNvSpPr>
          <p:nvPr>
            <p:ph type="sldNum" sz="quarter" idx="5"/>
          </p:nvPr>
        </p:nvSpPr>
        <p:spPr/>
        <p:txBody>
          <a:bodyPr/>
          <a:lstStyle/>
          <a:p>
            <a:fld id="{6FA6A954-A844-441C-BF35-6533A347C0F8}" type="slidenum">
              <a:rPr lang="en-US" smtClean="0"/>
              <a:t>6</a:t>
            </a:fld>
            <a:endParaRPr lang="en-US"/>
          </a:p>
        </p:txBody>
      </p:sp>
    </p:spTree>
    <p:extLst>
      <p:ext uri="{BB962C8B-B14F-4D97-AF65-F5344CB8AC3E}">
        <p14:creationId xmlns:p14="http://schemas.microsoft.com/office/powerpoint/2010/main" val="240346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delve into the Windows AI APIs available through the Windows App SDK. We will cover how to effectively use these APIs in your projects and show some examples of their use in a small project I created for this demo.</a:t>
            </a:r>
          </a:p>
          <a:p>
            <a:endParaRPr lang="en-US" dirty="0"/>
          </a:p>
          <a:p>
            <a:r>
              <a:rPr lang="en-US" dirty="0"/>
              <a:t>You can use these AI APIs in any packaged desktop app that includes the Windows App SDK package reference. Right now, you need to use the latest experimental release… Windows App SDK 1.8 Experimental release 2.</a:t>
            </a:r>
          </a:p>
          <a:p>
            <a:endParaRPr lang="en-US" dirty="0"/>
          </a:p>
          <a:p>
            <a:r>
              <a:rPr lang="en-US" dirty="0"/>
              <a:t>Let’s get to the demo where we’ll see code in a WinUI app to query the Phi Silica local model on my Copilot+ PC. </a:t>
            </a:r>
            <a:r>
              <a:rPr lang="en-US"/>
              <a:t>I’ll also show </a:t>
            </a:r>
            <a:r>
              <a:rPr lang="en-US" dirty="0"/>
              <a:t>you the moderation filters that are available to restrict different types of risky input or output.</a:t>
            </a:r>
          </a:p>
          <a:p>
            <a:endParaRPr lang="en-US" dirty="0"/>
          </a:p>
          <a:p>
            <a:r>
              <a:rPr lang="en-US" dirty="0"/>
              <a:t>Let’s finally get to some code…</a:t>
            </a:r>
          </a:p>
        </p:txBody>
      </p:sp>
      <p:sp>
        <p:nvSpPr>
          <p:cNvPr id="4" name="Slide Number Placeholder 3"/>
          <p:cNvSpPr>
            <a:spLocks noGrp="1"/>
          </p:cNvSpPr>
          <p:nvPr>
            <p:ph type="sldNum" sz="quarter" idx="5"/>
          </p:nvPr>
        </p:nvSpPr>
        <p:spPr/>
        <p:txBody>
          <a:bodyPr/>
          <a:lstStyle/>
          <a:p>
            <a:fld id="{6FA6A954-A844-441C-BF35-6533A347C0F8}" type="slidenum">
              <a:rPr lang="en-US" smtClean="0"/>
              <a:t>7</a:t>
            </a:fld>
            <a:endParaRPr lang="en-US"/>
          </a:p>
        </p:txBody>
      </p:sp>
    </p:spTree>
    <p:extLst>
      <p:ext uri="{BB962C8B-B14F-4D97-AF65-F5344CB8AC3E}">
        <p14:creationId xmlns:p14="http://schemas.microsoft.com/office/powerpoint/2010/main" val="2143017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focus on text recognition APIs, their functionalities, and potential applications. We will also go over coding examples to illustrate how these APIs can be incorporated into your Windows desktop apps.</a:t>
            </a:r>
          </a:p>
          <a:p>
            <a:endParaRPr lang="en-US" dirty="0"/>
          </a:p>
          <a:p>
            <a:r>
              <a:rPr lang="en-US" dirty="0"/>
              <a:t>So, the text recognition APIs used in the app we’ll see can OCR text from an image we select and then use the local model to analyze the detected text to summarize what’s there.</a:t>
            </a:r>
          </a:p>
          <a:p>
            <a:endParaRPr lang="en-US" dirty="0"/>
          </a:p>
          <a:p>
            <a:r>
              <a:rPr lang="en-US" dirty="0"/>
              <a:t>This time, we’re using a WPF project that’s referencing Windows App SDK’s 1.8 experimental 1 release. I also have a WinUI version of the project in case we have issues. The imaging project loads an image, runs an OCR scan on it to get the text and then uses the AI APIs to analyze and summarize the text.</a:t>
            </a:r>
          </a:p>
          <a:p>
            <a:endParaRPr lang="en-US" dirty="0"/>
          </a:p>
          <a:p>
            <a:r>
              <a:rPr lang="en-US" dirty="0"/>
              <a:t>Let’s go…</a:t>
            </a:r>
          </a:p>
        </p:txBody>
      </p:sp>
      <p:sp>
        <p:nvSpPr>
          <p:cNvPr id="4" name="Slide Number Placeholder 3"/>
          <p:cNvSpPr>
            <a:spLocks noGrp="1"/>
          </p:cNvSpPr>
          <p:nvPr>
            <p:ph type="sldNum" sz="quarter" idx="5"/>
          </p:nvPr>
        </p:nvSpPr>
        <p:spPr/>
        <p:txBody>
          <a:bodyPr/>
          <a:lstStyle/>
          <a:p>
            <a:fld id="{6FA6A954-A844-441C-BF35-6533A347C0F8}" type="slidenum">
              <a:rPr lang="en-US" smtClean="0"/>
              <a:t>8</a:t>
            </a:fld>
            <a:endParaRPr lang="en-US"/>
          </a:p>
        </p:txBody>
      </p:sp>
    </p:spTree>
    <p:extLst>
      <p:ext uri="{BB962C8B-B14F-4D97-AF65-F5344CB8AC3E}">
        <p14:creationId xmlns:p14="http://schemas.microsoft.com/office/powerpoint/2010/main" val="160747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final section, we will explore how Recall can be integrated into Windows applications. We'll discuss the importance of the principles of responsible AI and share best practices to enhance the overall user experience in your apps.</a:t>
            </a:r>
          </a:p>
          <a:p>
            <a:endParaRPr lang="en-US" dirty="0"/>
          </a:p>
          <a:p>
            <a:r>
              <a:rPr lang="en-US" dirty="0"/>
              <a:t>Since it’s initial introduction, Microsoft has updated Recall quite a bit. One of the biggest changes is making it an opt-in feature. It’s not enabled by default on supported PCs. Users can also use the Recall settings to exclude apps and sites from being included in Recall’s screenshots.</a:t>
            </a:r>
          </a:p>
          <a:p>
            <a:endParaRPr lang="en-US" dirty="0"/>
          </a:p>
          <a:p>
            <a:r>
              <a:rPr lang="en-US" dirty="0"/>
              <a:t>Part of Recall is a feature called Click to Do. This feature presents an overlay on your screen with options to:</a:t>
            </a:r>
          </a:p>
          <a:p>
            <a:pPr marL="171450" indent="-171450">
              <a:buFont typeface="Arial" panose="020B0604020202020204" pitchFamily="34" charset="0"/>
              <a:buChar char="•"/>
            </a:pPr>
            <a:r>
              <a:rPr lang="en-US" dirty="0"/>
              <a:t>Copy text</a:t>
            </a:r>
          </a:p>
          <a:p>
            <a:pPr marL="171450" indent="-171450">
              <a:buFont typeface="Arial" panose="020B0604020202020204" pitchFamily="34" charset="0"/>
              <a:buChar char="•"/>
            </a:pPr>
            <a:r>
              <a:rPr lang="en-US" dirty="0"/>
              <a:t>Open selected text with the app of your choice</a:t>
            </a:r>
          </a:p>
          <a:p>
            <a:pPr marL="171450" indent="-171450">
              <a:buFont typeface="Arial" panose="020B0604020202020204" pitchFamily="34" charset="0"/>
              <a:buChar char="•"/>
            </a:pPr>
            <a:r>
              <a:rPr lang="en-US" dirty="0"/>
              <a:t>Search the web with the selected text</a:t>
            </a:r>
          </a:p>
          <a:p>
            <a:pPr marL="171450" indent="-171450">
              <a:buFont typeface="Arial" panose="020B0604020202020204" pitchFamily="34" charset="0"/>
              <a:buChar char="•"/>
            </a:pPr>
            <a:r>
              <a:rPr lang="en-US" dirty="0"/>
              <a:t>Open a URL from the selected area</a:t>
            </a:r>
          </a:p>
          <a:p>
            <a:pPr marL="171450" indent="-171450">
              <a:buFont typeface="Arial" panose="020B0604020202020204" pitchFamily="34" charset="0"/>
              <a:buChar char="•"/>
            </a:pPr>
            <a:r>
              <a:rPr lang="en-US" dirty="0"/>
              <a:t>Email an email address from the selected area</a:t>
            </a:r>
          </a:p>
          <a:p>
            <a:pPr marL="171450" indent="-171450">
              <a:buFont typeface="Arial" panose="020B0604020202020204" pitchFamily="34" charset="0"/>
              <a:buChar char="•"/>
            </a:pPr>
            <a:r>
              <a:rPr lang="en-US" dirty="0"/>
              <a:t>Copy/save/share/open a selected image</a:t>
            </a:r>
          </a:p>
          <a:p>
            <a:pPr marL="171450" indent="-171450">
              <a:buFont typeface="Arial" panose="020B0604020202020204" pitchFamily="34" charset="0"/>
              <a:buChar char="•"/>
            </a:pPr>
            <a:r>
              <a:rPr lang="en-US" dirty="0"/>
              <a:t>Perform a visual search on Bing with the image</a:t>
            </a:r>
          </a:p>
          <a:p>
            <a:pPr marL="171450" indent="-171450">
              <a:buFont typeface="Arial" panose="020B0604020202020204" pitchFamily="34" charset="0"/>
              <a:buChar char="•"/>
            </a:pPr>
            <a:r>
              <a:rPr lang="en-US" dirty="0"/>
              <a:t>Blur or remove a background</a:t>
            </a:r>
          </a:p>
          <a:p>
            <a:pPr marL="171450" indent="-171450">
              <a:buFont typeface="Arial" panose="020B0604020202020204" pitchFamily="34" charset="0"/>
              <a:buChar char="•"/>
            </a:pPr>
            <a:r>
              <a:rPr lang="en-US" dirty="0"/>
              <a:t>Erase objects in the selected image</a:t>
            </a:r>
          </a:p>
          <a:p>
            <a:endParaRPr lang="en-US" dirty="0"/>
          </a:p>
          <a:p>
            <a:r>
              <a:rPr lang="en-US" dirty="0"/>
              <a:t>Any app can launch Click to Do with the </a:t>
            </a:r>
            <a:r>
              <a:rPr lang="en-US" dirty="0" err="1"/>
              <a:t>clicktodo</a:t>
            </a:r>
            <a:r>
              <a:rPr lang="en-US" dirty="0"/>
              <a:t> URI. You can even put the URI into your browser to launch it.</a:t>
            </a:r>
          </a:p>
          <a:p>
            <a:endParaRPr lang="en-US" dirty="0"/>
          </a:p>
          <a:p>
            <a:r>
              <a:rPr lang="en-US" dirty="0"/>
              <a:t>In the future you’ll be able to allow users search the Recall snapshots for any information recorded for your app.</a:t>
            </a:r>
          </a:p>
          <a:p>
            <a:endParaRPr lang="en-US" dirty="0"/>
          </a:p>
          <a:p>
            <a:r>
              <a:rPr lang="en-US" dirty="0"/>
              <a:t>You can also use the </a:t>
            </a:r>
            <a:r>
              <a:rPr lang="en-US" dirty="0" err="1"/>
              <a:t>UserActivity</a:t>
            </a:r>
            <a:r>
              <a:rPr lang="en-US" dirty="0"/>
              <a:t> class to record additional information along with the screenshots captured while your app has focus. This extra metadata can make it easier to either search or provide more data back to your app’s users later when they view the snapshots.</a:t>
            </a:r>
          </a:p>
          <a:p>
            <a:endParaRPr lang="en-US" dirty="0"/>
          </a:p>
        </p:txBody>
      </p:sp>
      <p:sp>
        <p:nvSpPr>
          <p:cNvPr id="4" name="Slide Number Placeholder 3"/>
          <p:cNvSpPr>
            <a:spLocks noGrp="1"/>
          </p:cNvSpPr>
          <p:nvPr>
            <p:ph type="sldNum" sz="quarter" idx="5"/>
          </p:nvPr>
        </p:nvSpPr>
        <p:spPr/>
        <p:txBody>
          <a:bodyPr/>
          <a:lstStyle/>
          <a:p>
            <a:fld id="{6FA6A954-A844-441C-BF35-6533A347C0F8}" type="slidenum">
              <a:rPr lang="en-US" smtClean="0"/>
              <a:t>9</a:t>
            </a:fld>
            <a:endParaRPr lang="en-US"/>
          </a:p>
        </p:txBody>
      </p:sp>
    </p:spTree>
    <p:extLst>
      <p:ext uri="{BB962C8B-B14F-4D97-AF65-F5344CB8AC3E}">
        <p14:creationId xmlns:p14="http://schemas.microsoft.com/office/powerpoint/2010/main" val="68905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2801657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DA1B5-7104-436F-9E1E-E978D03B73E0}"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87568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1227056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3548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641696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3912359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9236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426986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37384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42585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71307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4DA1B5-7104-436F-9E1E-E978D03B73E0}"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76954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DA1B5-7104-436F-9E1E-E978D03B73E0}" type="datetimeFigureOut">
              <a:rPr lang="en-US" smtClean="0"/>
              <a:t>10/25/2025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417427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244330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233222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4DA1B5-7104-436F-9E1E-E978D03B73E0}" type="datetimeFigureOut">
              <a:rPr lang="en-US" smtClean="0"/>
              <a:t>10/25/2025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230438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4DA1B5-7104-436F-9E1E-E978D03B73E0}" type="datetimeFigureOut">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D5ED9A-8112-474E-848D-58A1302279E5}" type="slidenum">
              <a:rPr lang="en-US" smtClean="0"/>
              <a:t>‹#›</a:t>
            </a:fld>
            <a:endParaRPr lang="en-US"/>
          </a:p>
        </p:txBody>
      </p:sp>
    </p:spTree>
    <p:extLst>
      <p:ext uri="{BB962C8B-B14F-4D97-AF65-F5344CB8AC3E}">
        <p14:creationId xmlns:p14="http://schemas.microsoft.com/office/powerpoint/2010/main" val="334768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4DA1B5-7104-436F-9E1E-E978D03B73E0}" type="datetimeFigureOut">
              <a:rPr lang="en-US" smtClean="0"/>
              <a:t>10/25/2025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D5ED9A-8112-474E-848D-58A1302279E5}" type="slidenum">
              <a:rPr lang="en-US" smtClean="0"/>
              <a:t>‹#›</a:t>
            </a:fld>
            <a:endParaRPr lang="en-US"/>
          </a:p>
        </p:txBody>
      </p:sp>
    </p:spTree>
    <p:extLst>
      <p:ext uri="{BB962C8B-B14F-4D97-AF65-F5344CB8AC3E}">
        <p14:creationId xmlns:p14="http://schemas.microsoft.com/office/powerpoint/2010/main" val="74101598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hyperlink" Target="mailto:alvin@alvinashcraft.co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27.jpe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62000"/>
                <a:hueMod val="108000"/>
                <a:satMod val="164000"/>
                <a:lumMod val="69000"/>
              </a:schemeClr>
              <a:schemeClr val="bg1">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731151-418C-4F0C-BFEC-3E68137FF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789A0D3-7A83-8842-CC8E-36FD805E120B}"/>
              </a:ext>
            </a:extLst>
          </p:cNvPr>
          <p:cNvSpPr>
            <a:spLocks noGrp="1"/>
          </p:cNvSpPr>
          <p:nvPr>
            <p:ph type="subTitle" idx="1"/>
          </p:nvPr>
        </p:nvSpPr>
        <p:spPr>
          <a:xfrm>
            <a:off x="1154955" y="4777380"/>
            <a:ext cx="8825658" cy="861420"/>
          </a:xfrm>
        </p:spPr>
        <p:txBody>
          <a:bodyPr>
            <a:normAutofit/>
          </a:bodyPr>
          <a:lstStyle/>
          <a:p>
            <a:r>
              <a:rPr lang="en-US">
                <a:solidFill>
                  <a:schemeClr val="tx1"/>
                </a:solidFill>
              </a:rPr>
              <a:t>Alvin Ashcraft</a:t>
            </a:r>
          </a:p>
          <a:p>
            <a:r>
              <a:rPr lang="en-US">
                <a:solidFill>
                  <a:schemeClr val="tx1"/>
                </a:solidFill>
              </a:rPr>
              <a:t>Sr. Content Developer - Microsoft</a:t>
            </a:r>
          </a:p>
        </p:txBody>
      </p:sp>
      <p:sp>
        <p:nvSpPr>
          <p:cNvPr id="2" name="Title 1">
            <a:extLst>
              <a:ext uri="{FF2B5EF4-FFF2-40B4-BE49-F238E27FC236}">
                <a16:creationId xmlns:a16="http://schemas.microsoft.com/office/drawing/2014/main" id="{4A026826-BFDA-899B-C3C2-393D98A5497B}"/>
              </a:ext>
            </a:extLst>
          </p:cNvPr>
          <p:cNvSpPr>
            <a:spLocks noGrp="1"/>
          </p:cNvSpPr>
          <p:nvPr>
            <p:ph type="ctrTitle"/>
          </p:nvPr>
        </p:nvSpPr>
        <p:spPr>
          <a:xfrm>
            <a:off x="1154954" y="1447800"/>
            <a:ext cx="9411445" cy="3329581"/>
          </a:xfrm>
        </p:spPr>
        <p:txBody>
          <a:bodyPr>
            <a:normAutofit/>
          </a:bodyPr>
          <a:lstStyle/>
          <a:p>
            <a:pPr>
              <a:lnSpc>
                <a:spcPct val="90000"/>
              </a:lnSpc>
            </a:pPr>
            <a:r>
              <a:rPr lang="en-US" sz="5600" dirty="0"/>
              <a:t>Build intelligent apps with WinUI, Windows AI Foundry &amp; Windows AI APIs</a:t>
            </a:r>
          </a:p>
        </p:txBody>
      </p:sp>
      <p:sp>
        <p:nvSpPr>
          <p:cNvPr id="10" name="Rectangle 9">
            <a:extLst>
              <a:ext uri="{FF2B5EF4-FFF2-40B4-BE49-F238E27FC236}">
                <a16:creationId xmlns:a16="http://schemas.microsoft.com/office/drawing/2014/main" id="{41D25EAF-C5BE-4B57-A0E1-BA35B7C83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5223373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FAD124D-B022-EB29-A7E3-CF84BE351104}"/>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a:t>AI Dev Gallery App for Windows</a:t>
            </a:r>
          </a:p>
        </p:txBody>
      </p:sp>
      <p:sp>
        <p:nvSpPr>
          <p:cNvPr id="4" name="Content Placeholder 3">
            <a:extLst>
              <a:ext uri="{FF2B5EF4-FFF2-40B4-BE49-F238E27FC236}">
                <a16:creationId xmlns:a16="http://schemas.microsoft.com/office/drawing/2014/main" id="{35A28908-3F28-CC07-76B7-E34743E86E1B}"/>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AI Dev Gallery – Get it in the Microsoft Store.</a:t>
            </a:r>
          </a:p>
          <a:p>
            <a:r>
              <a:rPr lang="en-US" dirty="0"/>
              <a:t>Over 30 interactive local AI sample apps.</a:t>
            </a:r>
          </a:p>
          <a:p>
            <a:r>
              <a:rPr lang="en-US" dirty="0"/>
              <a:t>Discover and download local models.</a:t>
            </a:r>
          </a:p>
          <a:p>
            <a:r>
              <a:rPr lang="en-US" dirty="0"/>
              <a:t>Open source on GitHub:</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3D abstract glass rectangles with color gradient">
            <a:extLst>
              <a:ext uri="{FF2B5EF4-FFF2-40B4-BE49-F238E27FC236}">
                <a16:creationId xmlns:a16="http://schemas.microsoft.com/office/drawing/2014/main" id="{CBE90B11-94E9-49A9-9E8A-7ACD8626BF07}"/>
              </a:ext>
            </a:extLst>
          </p:cNvPr>
          <p:cNvPicPr>
            <a:picLocks noGrp="1" noChangeAspect="1"/>
          </p:cNvPicPr>
          <p:nvPr>
            <p:ph sz="half" idx="1"/>
          </p:nvPr>
        </p:nvPicPr>
        <p:blipFill>
          <a:blip r:embed="rId8"/>
          <a:stretch>
            <a:fillRect/>
          </a:stretch>
        </p:blipFill>
        <p:spPr>
          <a:xfrm>
            <a:off x="6093992" y="1385290"/>
            <a:ext cx="5449889" cy="4087416"/>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39A0C7FB-5E3E-C3AB-2751-8141EB4E4A06}"/>
              </a:ext>
            </a:extLst>
          </p:cNvPr>
          <p:cNvPicPr>
            <a:picLocks noChangeAspect="1"/>
          </p:cNvPicPr>
          <p:nvPr/>
        </p:nvPicPr>
        <p:blipFill>
          <a:blip r:embed="rId9"/>
          <a:stretch>
            <a:fillRect/>
          </a:stretch>
        </p:blipFill>
        <p:spPr>
          <a:xfrm>
            <a:off x="3446975" y="4934438"/>
            <a:ext cx="1606472" cy="1606472"/>
          </a:xfrm>
          <a:prstGeom prst="rect">
            <a:avLst/>
          </a:prstGeom>
        </p:spPr>
      </p:pic>
    </p:spTree>
    <p:extLst>
      <p:ext uri="{BB962C8B-B14F-4D97-AF65-F5344CB8AC3E}">
        <p14:creationId xmlns:p14="http://schemas.microsoft.com/office/powerpoint/2010/main" val="306130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6226518-D2E3-80A8-883F-D8F66315E801}"/>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dirty="0"/>
              <a:t>Q&amp;A</a:t>
            </a:r>
          </a:p>
        </p:txBody>
      </p:sp>
      <p:sp>
        <p:nvSpPr>
          <p:cNvPr id="4" name="Content Placeholder 3">
            <a:extLst>
              <a:ext uri="{FF2B5EF4-FFF2-40B4-BE49-F238E27FC236}">
                <a16:creationId xmlns:a16="http://schemas.microsoft.com/office/drawing/2014/main" id="{E519A9C1-7E52-74C3-8D35-590DD7226B96}"/>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Any questions?</a:t>
            </a:r>
          </a:p>
          <a:p>
            <a:r>
              <a:rPr lang="en-US" dirty="0"/>
              <a:t>Contact me: </a:t>
            </a:r>
            <a:r>
              <a:rPr lang="en-US" dirty="0">
                <a:hlinkClick r:id="rId8"/>
              </a:rPr>
              <a:t>alvin@alvinashcraft.com</a:t>
            </a:r>
            <a:r>
              <a:rPr lang="en-US" dirty="0"/>
              <a:t> </a:t>
            </a:r>
          </a:p>
          <a:p>
            <a:r>
              <a:rPr lang="en-US" dirty="0"/>
              <a:t>Learn more in the Windows AI docs on Microsoft Learn:</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Wooden blocks with question marks">
            <a:extLst>
              <a:ext uri="{FF2B5EF4-FFF2-40B4-BE49-F238E27FC236}">
                <a16:creationId xmlns:a16="http://schemas.microsoft.com/office/drawing/2014/main" id="{C1E0E35B-6C97-4B79-B5DC-65050C4CDB18}"/>
              </a:ext>
            </a:extLst>
          </p:cNvPr>
          <p:cNvPicPr>
            <a:picLocks noGrp="1" noChangeAspect="1"/>
          </p:cNvPicPr>
          <p:nvPr>
            <p:ph sz="half" idx="1"/>
          </p:nvPr>
        </p:nvPicPr>
        <p:blipFill>
          <a:blip r:embed="rId9"/>
          <a:stretch>
            <a:fillRect/>
          </a:stretch>
        </p:blipFill>
        <p:spPr>
          <a:xfrm>
            <a:off x="6093992" y="1610097"/>
            <a:ext cx="5449889" cy="3637802"/>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12D60F4D-4D18-3352-13E5-C8AB077C0060}"/>
              </a:ext>
            </a:extLst>
          </p:cNvPr>
          <p:cNvPicPr>
            <a:picLocks noChangeAspect="1"/>
          </p:cNvPicPr>
          <p:nvPr/>
        </p:nvPicPr>
        <p:blipFill>
          <a:blip r:embed="rId10"/>
          <a:stretch>
            <a:fillRect/>
          </a:stretch>
        </p:blipFill>
        <p:spPr>
          <a:xfrm>
            <a:off x="2589254" y="4321793"/>
            <a:ext cx="2295525" cy="2295525"/>
          </a:xfrm>
          <a:prstGeom prst="rect">
            <a:avLst/>
          </a:prstGeom>
        </p:spPr>
      </p:pic>
    </p:spTree>
    <p:extLst>
      <p:ext uri="{BB962C8B-B14F-4D97-AF65-F5344CB8AC3E}">
        <p14:creationId xmlns:p14="http://schemas.microsoft.com/office/powerpoint/2010/main" val="86797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51A201-1838-9926-C549-F416EF6E55BF}"/>
              </a:ext>
            </a:extLst>
          </p:cNvPr>
          <p:cNvSpPr>
            <a:spLocks noGrp="1"/>
          </p:cNvSpPr>
          <p:nvPr>
            <p:ph type="title"/>
          </p:nvPr>
        </p:nvSpPr>
        <p:spPr>
          <a:xfrm>
            <a:off x="643855" y="1447800"/>
            <a:ext cx="3108626" cy="4572000"/>
          </a:xfrm>
        </p:spPr>
        <p:txBody>
          <a:bodyPr anchor="ctr">
            <a:normAutofit/>
          </a:bodyPr>
          <a:lstStyle/>
          <a:p>
            <a:r>
              <a:rPr lang="en-US" sz="3600">
                <a:solidFill>
                  <a:srgbClr val="EBEBEB"/>
                </a:solidFill>
              </a:rPr>
              <a:t>About Me</a:t>
            </a:r>
          </a:p>
        </p:txBody>
      </p:sp>
      <p:sp>
        <p:nvSpPr>
          <p:cNvPr id="11" name="Freeform: Shape 10">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8319475-7C76-0CE8-E02C-C34B7CFA8C8D}"/>
              </a:ext>
            </a:extLst>
          </p:cNvPr>
          <p:cNvGraphicFramePr>
            <a:graphicFrameLocks noGrp="1"/>
          </p:cNvGraphicFramePr>
          <p:nvPr>
            <p:ph idx="1"/>
            <p:extLst>
              <p:ext uri="{D42A27DB-BD31-4B8C-83A1-F6EECF244321}">
                <p14:modId xmlns:p14="http://schemas.microsoft.com/office/powerpoint/2010/main" val="14499390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D74147DC-3367-6B41-241D-5954D2529BF4}"/>
              </a:ext>
            </a:extLst>
          </p:cNvPr>
          <p:cNvPicPr>
            <a:picLocks noChangeAspect="1"/>
          </p:cNvPicPr>
          <p:nvPr/>
        </p:nvPicPr>
        <p:blipFill>
          <a:blip r:embed="rId8"/>
          <a:stretch>
            <a:fillRect/>
          </a:stretch>
        </p:blipFill>
        <p:spPr>
          <a:xfrm>
            <a:off x="2369402" y="5140701"/>
            <a:ext cx="1551454" cy="1551454"/>
          </a:xfrm>
          <a:prstGeom prst="rect">
            <a:avLst/>
          </a:prstGeom>
        </p:spPr>
      </p:pic>
      <p:sp>
        <p:nvSpPr>
          <p:cNvPr id="7" name="TextBox 6">
            <a:extLst>
              <a:ext uri="{FF2B5EF4-FFF2-40B4-BE49-F238E27FC236}">
                <a16:creationId xmlns:a16="http://schemas.microsoft.com/office/drawing/2014/main" id="{72B9424C-C01C-54CE-1E63-C124F7488EEF}"/>
              </a:ext>
            </a:extLst>
          </p:cNvPr>
          <p:cNvSpPr txBox="1"/>
          <p:nvPr/>
        </p:nvSpPr>
        <p:spPr>
          <a:xfrm>
            <a:off x="1139873" y="5087034"/>
            <a:ext cx="1176540" cy="646331"/>
          </a:xfrm>
          <a:prstGeom prst="rect">
            <a:avLst/>
          </a:prstGeom>
          <a:noFill/>
        </p:spPr>
        <p:txBody>
          <a:bodyPr wrap="square" rtlCol="0">
            <a:spAutoFit/>
          </a:bodyPr>
          <a:lstStyle/>
          <a:p>
            <a:pPr algn="r"/>
            <a:r>
              <a:rPr lang="en-US" b="1" dirty="0">
                <a:solidFill>
                  <a:schemeClr val="accent2"/>
                </a:solidFill>
              </a:rPr>
              <a:t>Slides &amp; demos:</a:t>
            </a:r>
          </a:p>
        </p:txBody>
      </p:sp>
    </p:spTree>
    <p:extLst>
      <p:ext uri="{BB962C8B-B14F-4D97-AF65-F5344CB8AC3E}">
        <p14:creationId xmlns:p14="http://schemas.microsoft.com/office/powerpoint/2010/main" val="125244604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F2FD-769A-DC28-8B08-DA9F02358762}"/>
              </a:ext>
            </a:extLst>
          </p:cNvPr>
          <p:cNvSpPr>
            <a:spLocks noGrp="1"/>
          </p:cNvSpPr>
          <p:nvPr>
            <p:ph type="title"/>
          </p:nvPr>
        </p:nvSpPr>
        <p:spPr>
          <a:xfrm>
            <a:off x="5282381" y="629266"/>
            <a:ext cx="4767471" cy="1641986"/>
          </a:xfrm>
        </p:spPr>
        <p:txBody>
          <a:bodyPr>
            <a:normAutofit/>
          </a:bodyPr>
          <a:lstStyle/>
          <a:p>
            <a:r>
              <a:rPr lang="en-US" dirty="0"/>
              <a:t>Agenda</a:t>
            </a:r>
          </a:p>
        </p:txBody>
      </p:sp>
      <p:pic>
        <p:nvPicPr>
          <p:cNvPr id="5" name="Picture 4" descr="A colorful squares and lines&#10;&#10;AI-generated content may be incorrect.">
            <a:extLst>
              <a:ext uri="{FF2B5EF4-FFF2-40B4-BE49-F238E27FC236}">
                <a16:creationId xmlns:a16="http://schemas.microsoft.com/office/drawing/2014/main" id="{49420B44-EA72-7C0D-0003-7200CBC57D75}"/>
              </a:ext>
            </a:extLst>
          </p:cNvPr>
          <p:cNvPicPr>
            <a:picLocks noChangeAspect="1"/>
          </p:cNvPicPr>
          <p:nvPr/>
        </p:nvPicPr>
        <p:blipFill>
          <a:blip r:embed="rId4"/>
          <a:srcRect l="24675" r="27512" b="-1"/>
          <a:stretch/>
        </p:blipFill>
        <p:spPr>
          <a:xfrm>
            <a:off x="-1" y="10"/>
            <a:ext cx="4634680" cy="6857990"/>
          </a:xfrm>
          <a:prstGeom prst="rect">
            <a:avLst/>
          </a:prstGeom>
        </p:spPr>
      </p:pic>
      <p:sp>
        <p:nvSpPr>
          <p:cNvPr id="3" name="Content Placeholder 2">
            <a:extLst>
              <a:ext uri="{FF2B5EF4-FFF2-40B4-BE49-F238E27FC236}">
                <a16:creationId xmlns:a16="http://schemas.microsoft.com/office/drawing/2014/main" id="{AFD6AD83-6BE7-A916-7C75-EEFA1BA33A28}"/>
              </a:ext>
            </a:extLst>
          </p:cNvPr>
          <p:cNvSpPr>
            <a:spLocks noGrp="1"/>
          </p:cNvSpPr>
          <p:nvPr>
            <p:ph idx="1"/>
          </p:nvPr>
        </p:nvSpPr>
        <p:spPr>
          <a:xfrm>
            <a:off x="5282381" y="2438400"/>
            <a:ext cx="4767471" cy="3809999"/>
          </a:xfrm>
        </p:spPr>
        <p:txBody>
          <a:bodyPr>
            <a:normAutofit lnSpcReduction="10000"/>
          </a:bodyPr>
          <a:lstStyle/>
          <a:p>
            <a:pPr>
              <a:lnSpc>
                <a:spcPct val="90000"/>
              </a:lnSpc>
            </a:pPr>
            <a:r>
              <a:rPr lang="en-US" sz="1900" dirty="0"/>
              <a:t>AI Options for .NET Developers</a:t>
            </a:r>
          </a:p>
          <a:p>
            <a:pPr>
              <a:lnSpc>
                <a:spcPct val="90000"/>
              </a:lnSpc>
            </a:pPr>
            <a:r>
              <a:rPr lang="en-US" sz="1900" dirty="0"/>
              <a:t>WinUI and Windows App SDK</a:t>
            </a:r>
          </a:p>
          <a:p>
            <a:pPr>
              <a:lnSpc>
                <a:spcPct val="90000"/>
              </a:lnSpc>
            </a:pPr>
            <a:r>
              <a:rPr lang="en-US" sz="1900" dirty="0"/>
              <a:t>Copilot+ PCs, Windows AI Foundry, and Phi Silica</a:t>
            </a:r>
          </a:p>
          <a:p>
            <a:pPr>
              <a:lnSpc>
                <a:spcPct val="90000"/>
              </a:lnSpc>
            </a:pPr>
            <a:r>
              <a:rPr lang="en-US" sz="1900" dirty="0"/>
              <a:t>The Windows AI APIs in Windows App SDK</a:t>
            </a:r>
          </a:p>
          <a:p>
            <a:pPr>
              <a:lnSpc>
                <a:spcPct val="90000"/>
              </a:lnSpc>
            </a:pPr>
            <a:r>
              <a:rPr lang="en-US" sz="1900" dirty="0"/>
              <a:t>Text Recognition APIs</a:t>
            </a:r>
          </a:p>
          <a:p>
            <a:pPr>
              <a:lnSpc>
                <a:spcPct val="90000"/>
              </a:lnSpc>
            </a:pPr>
            <a:r>
              <a:rPr lang="en-US" sz="1900" dirty="0"/>
              <a:t>Recall in Windows – Where does my app tie in?</a:t>
            </a:r>
          </a:p>
          <a:p>
            <a:pPr>
              <a:lnSpc>
                <a:spcPct val="90000"/>
              </a:lnSpc>
            </a:pPr>
            <a:r>
              <a:rPr lang="en-US" sz="1900" dirty="0"/>
              <a:t>The AI Dev Gallery app for Windows</a:t>
            </a:r>
          </a:p>
          <a:p>
            <a:pPr>
              <a:lnSpc>
                <a:spcPct val="90000"/>
              </a:lnSpc>
            </a:pPr>
            <a:r>
              <a:rPr lang="en-US" sz="1900" dirty="0"/>
              <a:t>Q&amp;A</a:t>
            </a:r>
          </a:p>
        </p:txBody>
      </p:sp>
    </p:spTree>
    <p:extLst>
      <p:ext uri="{BB962C8B-B14F-4D97-AF65-F5344CB8AC3E}">
        <p14:creationId xmlns:p14="http://schemas.microsoft.com/office/powerpoint/2010/main" val="389676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11A8F86-0A83-99E0-6689-2A5EEE3AEE89}"/>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3900" dirty="0"/>
              <a:t>AI Options for .NET Developers</a:t>
            </a:r>
          </a:p>
        </p:txBody>
      </p:sp>
      <p:sp>
        <p:nvSpPr>
          <p:cNvPr id="4" name="Content Placeholder 3">
            <a:extLst>
              <a:ext uri="{FF2B5EF4-FFF2-40B4-BE49-F238E27FC236}">
                <a16:creationId xmlns:a16="http://schemas.microsoft.com/office/drawing/2014/main" id="{7E0B2D86-0888-468A-984A-723E645EFF40}"/>
              </a:ext>
            </a:extLst>
          </p:cNvPr>
          <p:cNvSpPr>
            <a:spLocks noGrp="1"/>
          </p:cNvSpPr>
          <p:nvPr>
            <p:ph sz="half" idx="2"/>
          </p:nvPr>
        </p:nvSpPr>
        <p:spPr>
          <a:xfrm>
            <a:off x="648931" y="2141622"/>
            <a:ext cx="4166509" cy="4499810"/>
          </a:xfrm>
        </p:spPr>
        <p:txBody>
          <a:bodyPr vert="horz" lIns="91440" tIns="45720" rIns="91440" bIns="45720" rtlCol="0">
            <a:normAutofit/>
          </a:bodyPr>
          <a:lstStyle/>
          <a:p>
            <a:r>
              <a:rPr lang="en-US" dirty="0"/>
              <a:t>Microsoft.Extensions.AI libraries for .NET.</a:t>
            </a:r>
          </a:p>
          <a:p>
            <a:r>
              <a:rPr lang="en-US" dirty="0"/>
              <a:t>Semantic Kernel – Build agents and consume models with C#, Python or Java.</a:t>
            </a:r>
          </a:p>
          <a:p>
            <a:r>
              <a:rPr lang="en-US" dirty="0"/>
              <a:t>C# SDK for Model Context Protocol (MCP)</a:t>
            </a:r>
          </a:p>
          <a:p>
            <a:r>
              <a:rPr lang="en-US" dirty="0"/>
              <a:t>AI Toolkit for VS Code.</a:t>
            </a:r>
          </a:p>
          <a:p>
            <a:r>
              <a:rPr lang="en-US" dirty="0"/>
              <a:t>GitHub Copilot in Visual Studio and VS Code.</a:t>
            </a:r>
          </a:p>
          <a:p>
            <a:r>
              <a:rPr lang="en-US" dirty="0"/>
              <a:t>Azure AI Foundry &amp; Windows AI Foundry</a:t>
            </a:r>
          </a:p>
          <a:p>
            <a:r>
              <a:rPr lang="en-US" dirty="0"/>
              <a:t>Windows AI APIs</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Angle view of circuit shaped like a brain">
            <a:extLst>
              <a:ext uri="{FF2B5EF4-FFF2-40B4-BE49-F238E27FC236}">
                <a16:creationId xmlns:a16="http://schemas.microsoft.com/office/drawing/2014/main" id="{831FAF34-5E02-4BD0-87FE-6F22B559C7B2}"/>
              </a:ext>
            </a:extLst>
          </p:cNvPr>
          <p:cNvPicPr>
            <a:picLocks noGrp="1" noChangeAspect="1"/>
          </p:cNvPicPr>
          <p:nvPr>
            <p:ph sz="half" idx="1"/>
          </p:nvPr>
        </p:nvPicPr>
        <p:blipFill>
          <a:blip r:embed="rId8"/>
          <a:stretch>
            <a:fillRect/>
          </a:stretch>
        </p:blipFill>
        <p:spPr>
          <a:xfrm>
            <a:off x="6093992" y="1528349"/>
            <a:ext cx="5449889" cy="3801299"/>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4975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90A9480-EE12-D5D7-E7AC-AAB9F5E4EF0C}"/>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a:t>WinUI and Windows App SDK</a:t>
            </a:r>
          </a:p>
        </p:txBody>
      </p:sp>
      <p:sp>
        <p:nvSpPr>
          <p:cNvPr id="4" name="Content Placeholder 3">
            <a:extLst>
              <a:ext uri="{FF2B5EF4-FFF2-40B4-BE49-F238E27FC236}">
                <a16:creationId xmlns:a16="http://schemas.microsoft.com/office/drawing/2014/main" id="{0FB55D92-BC84-95A4-1261-F8B39791814E}"/>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Understand the benefits of WinUI for modern applications.</a:t>
            </a:r>
          </a:p>
          <a:p>
            <a:r>
              <a:rPr lang="en-US" dirty="0"/>
              <a:t>Learn how Windows App SDK enhances app development.</a:t>
            </a:r>
          </a:p>
          <a:p>
            <a:r>
              <a:rPr lang="en-US" dirty="0"/>
              <a:t>Access .NET 9, WinRT APIs, and Windows App SDK APIs in WinUI apps.</a:t>
            </a:r>
          </a:p>
          <a:p>
            <a:r>
              <a:rPr lang="en-US" dirty="0"/>
              <a:t>Get started on Microsoft Learn:</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People enjoying evening on Hawaiian beach, Honolulu">
            <a:extLst>
              <a:ext uri="{FF2B5EF4-FFF2-40B4-BE49-F238E27FC236}">
                <a16:creationId xmlns:a16="http://schemas.microsoft.com/office/drawing/2014/main" id="{046143D8-CF56-4B9C-A275-C2D58C4227D4}"/>
              </a:ext>
            </a:extLst>
          </p:cNvPr>
          <p:cNvPicPr>
            <a:picLocks noGrp="1" noChangeAspect="1"/>
          </p:cNvPicPr>
          <p:nvPr>
            <p:ph sz="half" idx="1"/>
          </p:nvPr>
        </p:nvPicPr>
        <p:blipFill>
          <a:blip r:embed="rId8"/>
          <a:stretch>
            <a:fillRect/>
          </a:stretch>
        </p:blipFill>
        <p:spPr>
          <a:xfrm>
            <a:off x="6093992" y="704054"/>
            <a:ext cx="5449889" cy="5449889"/>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8C827034-3CF7-9881-1C8D-3EC9F2DC2203}"/>
              </a:ext>
            </a:extLst>
          </p:cNvPr>
          <p:cNvPicPr>
            <a:picLocks noChangeAspect="1"/>
          </p:cNvPicPr>
          <p:nvPr/>
        </p:nvPicPr>
        <p:blipFill>
          <a:blip r:embed="rId9"/>
          <a:stretch>
            <a:fillRect/>
          </a:stretch>
        </p:blipFill>
        <p:spPr>
          <a:xfrm>
            <a:off x="3401787" y="5136776"/>
            <a:ext cx="1505141" cy="1505141"/>
          </a:xfrm>
          <a:prstGeom prst="rect">
            <a:avLst/>
          </a:prstGeom>
        </p:spPr>
      </p:pic>
    </p:spTree>
    <p:extLst>
      <p:ext uri="{BB962C8B-B14F-4D97-AF65-F5344CB8AC3E}">
        <p14:creationId xmlns:p14="http://schemas.microsoft.com/office/powerpoint/2010/main" val="374958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B0831A-8196-2F6B-F8BA-C5FE6EDB42FE}"/>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a:t>Copilot+ PCs and Phi Silica</a:t>
            </a:r>
          </a:p>
        </p:txBody>
      </p:sp>
      <p:sp>
        <p:nvSpPr>
          <p:cNvPr id="4" name="Content Placeholder 3">
            <a:extLst>
              <a:ext uri="{FF2B5EF4-FFF2-40B4-BE49-F238E27FC236}">
                <a16:creationId xmlns:a16="http://schemas.microsoft.com/office/drawing/2014/main" id="{8F958C57-4F12-9C94-C452-74FAC77D7B7D}"/>
              </a:ext>
            </a:extLst>
          </p:cNvPr>
          <p:cNvSpPr>
            <a:spLocks noGrp="1"/>
          </p:cNvSpPr>
          <p:nvPr>
            <p:ph sz="half" idx="2"/>
          </p:nvPr>
        </p:nvSpPr>
        <p:spPr>
          <a:xfrm>
            <a:off x="648931" y="2438400"/>
            <a:ext cx="4166509" cy="4188315"/>
          </a:xfrm>
        </p:spPr>
        <p:txBody>
          <a:bodyPr vert="horz" lIns="91440" tIns="45720" rIns="91440" bIns="45720" rtlCol="0">
            <a:normAutofit lnSpcReduction="10000"/>
          </a:bodyPr>
          <a:lstStyle/>
          <a:p>
            <a:r>
              <a:rPr lang="en-US" dirty="0"/>
              <a:t>Introducing Copilot+ PCs and their integration with Windows development tools.</a:t>
            </a:r>
          </a:p>
          <a:p>
            <a:r>
              <a:rPr lang="en-US" dirty="0"/>
              <a:t>What’s the role of Phi Silica on Windows Copilot+ PCs?</a:t>
            </a:r>
          </a:p>
          <a:p>
            <a:pPr lvl="1"/>
            <a:r>
              <a:rPr lang="en-US" dirty="0"/>
              <a:t>NPU-tuned local model</a:t>
            </a:r>
          </a:p>
          <a:p>
            <a:r>
              <a:rPr lang="en-US" dirty="0"/>
              <a:t>Practical applications of Windows AI Foundry and Windows AI APIs:</a:t>
            </a:r>
          </a:p>
          <a:p>
            <a:pPr lvl="1"/>
            <a:r>
              <a:rPr lang="en-US" dirty="0"/>
              <a:t>Local model</a:t>
            </a:r>
          </a:p>
          <a:p>
            <a:pPr lvl="1"/>
            <a:r>
              <a:rPr lang="en-US" dirty="0"/>
              <a:t>OCR</a:t>
            </a:r>
          </a:p>
          <a:p>
            <a:pPr lvl="1"/>
            <a:r>
              <a:rPr lang="en-US" dirty="0"/>
              <a:t>Imaging</a:t>
            </a:r>
          </a:p>
          <a:p>
            <a:pPr lvl="1"/>
            <a:r>
              <a:rPr lang="en-US" dirty="0"/>
              <a:t>Content moderation</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a:extLst>
              <a:ext uri="{FF2B5EF4-FFF2-40B4-BE49-F238E27FC236}">
                <a16:creationId xmlns:a16="http://schemas.microsoft.com/office/drawing/2014/main" id="{D5CCEA69-8BC3-4B79-81D2-C8054351ABA2}"/>
              </a:ext>
            </a:extLst>
          </p:cNvPr>
          <p:cNvPicPr>
            <a:picLocks noGrp="1" noChangeAspect="1"/>
          </p:cNvPicPr>
          <p:nvPr>
            <p:ph sz="half" idx="1"/>
          </p:nvPr>
        </p:nvPicPr>
        <p:blipFill>
          <a:blip r:embed="rId8">
            <a:extLst>
              <a:ext uri="{28A0092B-C50C-407E-A947-70E740481C1C}">
                <a14:useLocalDpi xmlns:a14="http://schemas.microsoft.com/office/drawing/2010/main" val="0"/>
              </a:ext>
            </a:extLst>
          </a:blip>
          <a:srcRect/>
          <a:stretch/>
        </p:blipFill>
        <p:spPr>
          <a:xfrm>
            <a:off x="6093992" y="1610098"/>
            <a:ext cx="5449889" cy="3637800"/>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25186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7AD6769-4457-7223-D841-D46E321D0452}"/>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dirty="0"/>
              <a:t>Windows AI APIs in Windows App SDK</a:t>
            </a:r>
          </a:p>
        </p:txBody>
      </p:sp>
      <p:sp>
        <p:nvSpPr>
          <p:cNvPr id="4" name="Content Placeholder 3">
            <a:extLst>
              <a:ext uri="{FF2B5EF4-FFF2-40B4-BE49-F238E27FC236}">
                <a16:creationId xmlns:a16="http://schemas.microsoft.com/office/drawing/2014/main" id="{1CC44BBA-9AA6-D8C9-F031-356A72C8B358}"/>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dirty="0"/>
              <a:t>Overview of the Windows AI APIs.</a:t>
            </a:r>
          </a:p>
          <a:p>
            <a:r>
              <a:rPr lang="en-US" dirty="0"/>
              <a:t>Utilize these APIs in your Windows apps: WinUI, WPF and Windows Forms!</a:t>
            </a:r>
          </a:p>
          <a:p>
            <a:r>
              <a:rPr lang="en-US" dirty="0"/>
              <a:t>Demo time:</a:t>
            </a:r>
          </a:p>
          <a:p>
            <a:pPr lvl="1"/>
            <a:r>
              <a:rPr lang="en-US" dirty="0"/>
              <a:t>WinUI app</a:t>
            </a:r>
          </a:p>
          <a:p>
            <a:pPr lvl="1"/>
            <a:r>
              <a:rPr lang="en-US" dirty="0"/>
              <a:t>Query local model</a:t>
            </a:r>
          </a:p>
          <a:p>
            <a:pPr lvl="1"/>
            <a:r>
              <a:rPr lang="en-US" dirty="0"/>
              <a:t>Moderation filters</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Print computer key. Isolated on white with clipping path.">
            <a:extLst>
              <a:ext uri="{FF2B5EF4-FFF2-40B4-BE49-F238E27FC236}">
                <a16:creationId xmlns:a16="http://schemas.microsoft.com/office/drawing/2014/main" id="{E54D0D6B-11A1-4A58-A44B-761A5E4B88A1}"/>
              </a:ext>
            </a:extLst>
          </p:cNvPr>
          <p:cNvPicPr>
            <a:picLocks noGrp="1" noChangeAspect="1"/>
          </p:cNvPicPr>
          <p:nvPr>
            <p:ph sz="half" idx="1"/>
          </p:nvPr>
        </p:nvPicPr>
        <p:blipFill>
          <a:blip r:embed="rId8"/>
          <a:stretch>
            <a:fillRect/>
          </a:stretch>
        </p:blipFill>
        <p:spPr>
          <a:xfrm>
            <a:off x="6141935" y="647698"/>
            <a:ext cx="5354003" cy="5562601"/>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610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E97917C-5C5F-BBEE-5836-80BDDB3EA7EE}"/>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3900"/>
              <a:t>Text Recognition APIs</a:t>
            </a:r>
          </a:p>
        </p:txBody>
      </p:sp>
      <p:sp>
        <p:nvSpPr>
          <p:cNvPr id="4" name="Content Placeholder 3">
            <a:extLst>
              <a:ext uri="{FF2B5EF4-FFF2-40B4-BE49-F238E27FC236}">
                <a16:creationId xmlns:a16="http://schemas.microsoft.com/office/drawing/2014/main" id="{19245C36-1C07-2109-55A0-D66697567480}"/>
              </a:ext>
            </a:extLst>
          </p:cNvPr>
          <p:cNvSpPr>
            <a:spLocks noGrp="1"/>
          </p:cNvSpPr>
          <p:nvPr>
            <p:ph sz="half" idx="2"/>
          </p:nvPr>
        </p:nvSpPr>
        <p:spPr>
          <a:xfrm>
            <a:off x="648931" y="2438400"/>
            <a:ext cx="4166509" cy="3785419"/>
          </a:xfrm>
        </p:spPr>
        <p:txBody>
          <a:bodyPr vert="horz" lIns="91440" tIns="45720" rIns="91440" bIns="45720" rtlCol="0">
            <a:normAutofit lnSpcReduction="10000"/>
          </a:bodyPr>
          <a:lstStyle/>
          <a:p>
            <a:r>
              <a:rPr lang="en-US" dirty="0"/>
              <a:t>Text recognition capabilities.</a:t>
            </a:r>
          </a:p>
          <a:p>
            <a:r>
              <a:rPr lang="en-US" dirty="0"/>
              <a:t>Image Super Resolution (smart scaling) and Segmentation.</a:t>
            </a:r>
          </a:p>
          <a:p>
            <a:r>
              <a:rPr lang="en-US" dirty="0"/>
              <a:t>Demo</a:t>
            </a:r>
          </a:p>
          <a:p>
            <a:pPr lvl="1"/>
            <a:r>
              <a:rPr lang="en-US" dirty="0"/>
              <a:t>WPF app with scaling and text recognition (WinUI app for backup)</a:t>
            </a:r>
          </a:p>
          <a:p>
            <a:pPr lvl="1"/>
            <a:r>
              <a:rPr lang="en-US" dirty="0"/>
              <a:t>Load image (supports file picker or paste)</a:t>
            </a:r>
          </a:p>
          <a:p>
            <a:pPr lvl="1"/>
            <a:r>
              <a:rPr lang="en-US" dirty="0"/>
              <a:t>OCR to produce text</a:t>
            </a:r>
          </a:p>
          <a:p>
            <a:pPr lvl="1"/>
            <a:r>
              <a:rPr lang="en-US" dirty="0"/>
              <a:t>Use local model to explain the text</a:t>
            </a:r>
          </a:p>
        </p:txBody>
      </p:sp>
      <p:sp>
        <p:nvSpPr>
          <p:cNvPr id="22"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Rectangle 23">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pic>
        <p:nvPicPr>
          <p:cNvPr id="5" name="Content Placeholder 4" descr="Binary Code">
            <a:extLst>
              <a:ext uri="{FF2B5EF4-FFF2-40B4-BE49-F238E27FC236}">
                <a16:creationId xmlns:a16="http://schemas.microsoft.com/office/drawing/2014/main" id="{D50F5DF6-6984-49AC-9DE1-CA6D59C4ACFB}"/>
              </a:ext>
            </a:extLst>
          </p:cNvPr>
          <p:cNvPicPr>
            <a:picLocks noGrp="1" noChangeAspect="1"/>
          </p:cNvPicPr>
          <p:nvPr>
            <p:ph sz="half" idx="1"/>
          </p:nvPr>
        </p:nvPicPr>
        <p:blipFill>
          <a:blip r:embed="rId8"/>
          <a:stretch>
            <a:fillRect/>
          </a:stretch>
        </p:blipFill>
        <p:spPr>
          <a:xfrm>
            <a:off x="6642569" y="647698"/>
            <a:ext cx="4352735" cy="5562601"/>
          </a:xfrm>
          <a:prstGeom prst="rect">
            <a:avLst/>
          </a:prstGeom>
          <a:effectLst/>
        </p:spPr>
      </p:pic>
      <p:sp>
        <p:nvSpPr>
          <p:cNvPr id="28" name="Rectangle 27">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3621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9" name="Rectangle 3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Memory chips associated with a laptop computer, the stick of computer memory is used to expand the capability of a computer expanding it's RAM. A laptop computer keyboard is in the background.">
            <a:extLst>
              <a:ext uri="{FF2B5EF4-FFF2-40B4-BE49-F238E27FC236}">
                <a16:creationId xmlns:a16="http://schemas.microsoft.com/office/drawing/2014/main" id="{A49225BA-8B96-4061-B890-9832B13050B9}"/>
              </a:ext>
            </a:extLst>
          </p:cNvPr>
          <p:cNvPicPr>
            <a:picLocks noGrp="1" noChangeAspect="1"/>
          </p:cNvPicPr>
          <p:nvPr>
            <p:ph sz="half" idx="1"/>
          </p:nvPr>
        </p:nvPicPr>
        <p:blipFill>
          <a:blip r:embed="rId8">
            <a:duotone>
              <a:prstClr val="black"/>
              <a:schemeClr val="accent5">
                <a:tint val="45000"/>
                <a:satMod val="400000"/>
              </a:schemeClr>
            </a:duotone>
            <a:alphaModFix amt="15000"/>
          </a:blip>
          <a:srcRect t="15564" b="9436"/>
          <a:stretch/>
        </p:blipFill>
        <p:spPr>
          <a:xfrm>
            <a:off x="20" y="10"/>
            <a:ext cx="12191980" cy="6857990"/>
          </a:xfrm>
          <a:prstGeom prst="rect">
            <a:avLst/>
          </a:prstGeom>
        </p:spPr>
      </p:pic>
      <p:sp>
        <p:nvSpPr>
          <p:cNvPr id="2" name="Title 1">
            <a:extLst>
              <a:ext uri="{FF2B5EF4-FFF2-40B4-BE49-F238E27FC236}">
                <a16:creationId xmlns:a16="http://schemas.microsoft.com/office/drawing/2014/main" id="{D8A226E3-1224-042E-E97D-8BBABC5851DE}"/>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dirty="0"/>
              <a:t>Recall in Windows &amp; Integration with Your Apps</a:t>
            </a:r>
          </a:p>
        </p:txBody>
      </p:sp>
      <p:sp>
        <p:nvSpPr>
          <p:cNvPr id="41" name="Rectangle 40">
            <a:extLst>
              <a:ext uri="{FF2B5EF4-FFF2-40B4-BE49-F238E27FC236}">
                <a16:creationId xmlns:a16="http://schemas.microsoft.com/office/drawing/2014/main" id="{C696EBFA-4394-4B46-9875-039A1F1D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D290954F-BE96-3D6D-5F21-454C18842437}"/>
              </a:ext>
            </a:extLst>
          </p:cNvPr>
          <p:cNvSpPr>
            <a:spLocks noGrp="1"/>
          </p:cNvSpPr>
          <p:nvPr>
            <p:ph sz="half" idx="2"/>
          </p:nvPr>
        </p:nvSpPr>
        <p:spPr>
          <a:xfrm>
            <a:off x="1103312" y="2052918"/>
            <a:ext cx="8946541" cy="4195481"/>
          </a:xfrm>
        </p:spPr>
        <p:txBody>
          <a:bodyPr vert="horz" lIns="91440" tIns="45720" rIns="91440" bIns="45720" rtlCol="0" anchor="ctr">
            <a:normAutofit/>
          </a:bodyPr>
          <a:lstStyle/>
          <a:p>
            <a:r>
              <a:rPr lang="en-US" dirty="0"/>
              <a:t>Windows Recall integration options in Windows apps.</a:t>
            </a:r>
          </a:p>
          <a:p>
            <a:r>
              <a:rPr lang="en-US" dirty="0"/>
              <a:t>Opt-in feature only available on Copilot+ PCs.</a:t>
            </a:r>
          </a:p>
          <a:p>
            <a:r>
              <a:rPr lang="en-US" dirty="0"/>
              <a:t>Enhance user experience in Recall:</a:t>
            </a:r>
          </a:p>
          <a:p>
            <a:pPr lvl="1"/>
            <a:r>
              <a:rPr lang="en-US" dirty="0"/>
              <a:t>Launch Click to Do – Use URI </a:t>
            </a:r>
            <a:r>
              <a:rPr lang="en-US" sz="1800" dirty="0" err="1">
                <a:latin typeface="Cascadia Code" panose="020B0609020000020004" pitchFamily="49" charset="0"/>
                <a:cs typeface="Cascadia Code" panose="020B0609020000020004" pitchFamily="49" charset="0"/>
              </a:rPr>
              <a:t>ms-clicktodo</a:t>
            </a:r>
            <a:r>
              <a:rPr lang="en-US" sz="1800" dirty="0">
                <a:latin typeface="Cascadia Code" panose="020B0609020000020004" pitchFamily="49" charset="0"/>
                <a:cs typeface="Cascadia Code" panose="020B0609020000020004" pitchFamily="49" charset="0"/>
              </a:rPr>
              <a:t>://</a:t>
            </a:r>
          </a:p>
          <a:p>
            <a:pPr lvl="1"/>
            <a:r>
              <a:rPr lang="en-US" dirty="0"/>
              <a:t>Search Recall for images related to your app</a:t>
            </a:r>
          </a:p>
          <a:p>
            <a:pPr lvl="1"/>
            <a:r>
              <a:rPr lang="en-US" dirty="0"/>
              <a:t>Use </a:t>
            </a:r>
            <a:r>
              <a:rPr lang="en-US" dirty="0" err="1"/>
              <a:t>UserActivity</a:t>
            </a:r>
            <a:r>
              <a:rPr lang="en-US" dirty="0"/>
              <a:t> APIs to record specific app data related to saved snapshots.</a:t>
            </a:r>
          </a:p>
          <a:p>
            <a:r>
              <a:rPr lang="en-US" dirty="0"/>
              <a:t>APIs still in experimental state and evolving.</a:t>
            </a:r>
          </a:p>
        </p:txBody>
      </p:sp>
    </p:spTree>
    <p:extLst>
      <p:ext uri="{BB962C8B-B14F-4D97-AF65-F5344CB8AC3E}">
        <p14:creationId xmlns:p14="http://schemas.microsoft.com/office/powerpoint/2010/main" val="2917158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Ion</Template>
  <TotalTime>309</TotalTime>
  <Words>3123</Words>
  <Application>Microsoft Office PowerPoint</Application>
  <PresentationFormat>Widescreen</PresentationFormat>
  <Paragraphs>224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Cascadia Code</vt:lpstr>
      <vt:lpstr>Century Gothic</vt:lpstr>
      <vt:lpstr>Wingdings 3</vt:lpstr>
      <vt:lpstr>Ion</vt:lpstr>
      <vt:lpstr>Build intelligent apps with WinUI, Windows AI Foundry &amp; Windows AI APIs</vt:lpstr>
      <vt:lpstr>About Me</vt:lpstr>
      <vt:lpstr>Agenda</vt:lpstr>
      <vt:lpstr>AI Options for .NET Developers</vt:lpstr>
      <vt:lpstr>WinUI and Windows App SDK</vt:lpstr>
      <vt:lpstr>Copilot+ PCs and Phi Silica</vt:lpstr>
      <vt:lpstr>Windows AI APIs in Windows App SDK</vt:lpstr>
      <vt:lpstr>Text Recognition APIs</vt:lpstr>
      <vt:lpstr>Recall in Windows &amp; Integration with Your Apps</vt:lpstr>
      <vt:lpstr>AI Dev Gallery App for Windows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Alvin Ashcraft</dc:creator>
  <cp:lastModifiedBy>Alvin Ashcraft</cp:lastModifiedBy>
  <cp:revision>43</cp:revision>
  <dcterms:created xsi:type="dcterms:W3CDTF">2025-04-06T14:00:23Z</dcterms:created>
  <dcterms:modified xsi:type="dcterms:W3CDTF">2025-10-25T12:59:37Z</dcterms:modified>
</cp:coreProperties>
</file>