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32"/>
  </p:notesMasterIdLst>
  <p:handoutMasterIdLst>
    <p:handoutMasterId r:id="rId33"/>
  </p:handoutMasterIdLst>
  <p:sldIdLst>
    <p:sldId id="258" r:id="rId3"/>
    <p:sldId id="259" r:id="rId4"/>
    <p:sldId id="26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7" r:id="rId24"/>
    <p:sldId id="298" r:id="rId25"/>
    <p:sldId id="295" r:id="rId26"/>
    <p:sldId id="296" r:id="rId27"/>
    <p:sldId id="299" r:id="rId28"/>
    <p:sldId id="300" r:id="rId29"/>
    <p:sldId id="301" r:id="rId30"/>
    <p:sldId id="26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44DD2-F748-891C-487B-AA76523A9850}" v="1" dt="2024-04-27T16:42:35.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78844" autoAdjust="0"/>
  </p:normalViewPr>
  <p:slideViewPr>
    <p:cSldViewPr>
      <p:cViewPr varScale="1">
        <p:scale>
          <a:sx n="133" d="100"/>
          <a:sy n="133" d="100"/>
        </p:scale>
        <p:origin x="784" y="7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support issues don’t belong in document feedback. </a:t>
            </a:r>
            <a:r>
              <a:rPr lang="en-US" sz="2000" dirty="0">
                <a:solidFill>
                  <a:srgbClr val="000000"/>
                </a:solidFill>
                <a:latin typeface="Segoe UI"/>
                <a:cs typeface="Segoe UI"/>
              </a:rPr>
              <a:t>The feedback options we’re about to discuss are not Microsoft Support and has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a:t>
            </a:r>
            <a:r>
              <a:rPr lang="en-US" sz="1200" dirty="0" err="1">
                <a:latin typeface="Segoe UI"/>
                <a:cs typeface="Segoe UI"/>
              </a:rPr>
              <a:t>feedback.azure.com</a:t>
            </a:r>
            <a:r>
              <a:rPr lang="en-US" sz="1200" dirty="0">
                <a:latin typeface="Segoe UI"/>
                <a:cs typeface="Segoe UI"/>
              </a:rPr>
              <a:t>. </a:t>
            </a:r>
            <a:r>
              <a:rPr lang="en-US" sz="1200" dirty="0" err="1">
                <a:latin typeface="Segoe UI"/>
                <a:cs typeface="Segoe UI"/>
              </a:rPr>
              <a:t>Feedback.azure.com</a:t>
            </a:r>
            <a:r>
              <a:rPr lang="en-US" sz="1200" dirty="0">
                <a:latin typeface="Segoe UI"/>
                <a:cs typeface="Segoe UI"/>
              </a:rPr>
              <a:t>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available in the Microsoft Store, and the .NET team has a dedicated site with support options listed.</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or outdated or wrong, or a request to add something that would have helped prevent some kind of error. </a:t>
            </a:r>
            <a:endParaRPr lang="en-US" sz="1200" dirty="0">
              <a:cs typeface="Segoe UI"/>
            </a:endParaRPr>
          </a:p>
        </p:txBody>
      </p:sp>
    </p:spTree>
    <p:extLst>
      <p:ext uri="{BB962C8B-B14F-4D97-AF65-F5344CB8AC3E}">
        <p14:creationId xmlns:p14="http://schemas.microsoft.com/office/powerpoint/2010/main" val="86365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a satisfactory resolution.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as being a barrier to entry. In those cases, you will use the Feedback popup that we saw earlier. The downside to this experience is that there’s currently no way to provide contact info, so we can’t follow up if we have any questions about your feedback.</a:t>
            </a:r>
          </a:p>
        </p:txBody>
      </p:sp>
    </p:spTree>
    <p:extLst>
      <p:ext uri="{BB962C8B-B14F-4D97-AF65-F5344CB8AC3E}">
        <p14:creationId xmlns:p14="http://schemas.microsoft.com/office/powerpoint/2010/main" val="305384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23716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200" dirty="0">
                <a:latin typeface="Segoe UI"/>
                <a:cs typeface="Segoe UI"/>
              </a:rPr>
              <a:t>The second option for contributing to docs is the pull request.</a:t>
            </a:r>
            <a:endParaRPr lang="en-US" dirty="0"/>
          </a:p>
          <a:p>
            <a:pPr marL="457200" lvl="1" indent="0">
              <a:buNone/>
            </a:pPr>
            <a:endParaRPr lang="en-US" sz="1200" dirty="0">
              <a:latin typeface="Segoe UI"/>
              <a:cs typeface="Segoe UI"/>
            </a:endParaRPr>
          </a:p>
          <a:p>
            <a:pPr marL="457200" lvl="1" indent="0">
              <a:buNone/>
            </a:pPr>
            <a:r>
              <a:rPr lang="en-US" sz="1200" dirty="0">
                <a:latin typeface="Segoe UI"/>
                <a:cs typeface="Segoe UI"/>
              </a:rPr>
              <a:t>You’ve got a documentation issue, and you want to suggest the edits yourself; you can click on the “Pencil” button that we saw earlier in the top right-hand corner.</a:t>
            </a:r>
            <a:endParaRPr lang="en-US" sz="1200" dirty="0">
              <a:cs typeface="Segoe UI"/>
            </a:endParaRPr>
          </a:p>
        </p:txBody>
      </p:sp>
    </p:spTree>
    <p:extLst>
      <p:ext uri="{BB962C8B-B14F-4D97-AF65-F5344CB8AC3E}">
        <p14:creationId xmlns:p14="http://schemas.microsoft.com/office/powerpoint/2010/main" val="270640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32146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pPr>
              <a:spcAft>
                <a:spcPts val="0"/>
              </a:spcAft>
            </a:pPr>
            <a:endParaRPr lang="en-US" sz="1200" dirty="0">
              <a:solidFill>
                <a:srgbClr val="000000"/>
              </a:solidFill>
              <a:latin typeface="Calibri"/>
              <a:cs typeface="Calibri"/>
            </a:endParaRPr>
          </a:p>
          <a:p>
            <a:pPr>
              <a:spcAft>
                <a:spcPts val="0"/>
              </a:spcAft>
            </a:pPr>
            <a:r>
              <a:rPr lang="en-US" sz="1200" kern="1200" dirty="0">
                <a:solidFill>
                  <a:srgbClr val="000000"/>
                </a:solidFill>
                <a:effectLst/>
                <a:latin typeface="Calibri"/>
                <a:cs typeface="Calibri"/>
              </a:rPr>
              <a:t>Now, what’s most helpful for Microsoft, and what’s gives you contribution credit</a:t>
            </a:r>
            <a:r>
              <a:rPr lang="en-US" sz="1200" dirty="0">
                <a:solidFill>
                  <a:srgbClr val="000000"/>
                </a:solidFill>
                <a:latin typeface="Calibri"/>
                <a:cs typeface="Calibri"/>
              </a:rPr>
              <a:t> on the Learn site</a:t>
            </a:r>
            <a:r>
              <a:rPr lang="en-US" sz="1200" kern="1200" dirty="0">
                <a:solidFill>
                  <a:srgbClr val="000000"/>
                </a:solidFill>
                <a:effectLst/>
                <a:latin typeface="Calibri"/>
                <a:cs typeface="Calibri"/>
              </a:rPr>
              <a:t>? Only a Pull Request. That’s what we want to see.</a:t>
            </a:r>
            <a:endParaRPr lang="en-US" dirty="0"/>
          </a:p>
        </p:txBody>
      </p:sp>
    </p:spTree>
    <p:extLst>
      <p:ext uri="{BB962C8B-B14F-4D97-AF65-F5344CB8AC3E}">
        <p14:creationId xmlns:p14="http://schemas.microsoft.com/office/powerpoint/2010/main" val="31294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3067989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8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800" dirty="0">
              <a:latin typeface="Segoe UI"/>
              <a:cs typeface="Segoe UI"/>
            </a:endParaRPr>
          </a:p>
          <a:p>
            <a:pPr defTabSz="914400">
              <a:lnSpc>
                <a:spcPct val="100000"/>
              </a:lnSpc>
              <a:spcAft>
                <a:spcPts val="0"/>
              </a:spcAft>
              <a:defRPr/>
            </a:pPr>
            <a:r>
              <a:rPr lang="en-US" sz="8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8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800" dirty="0">
                <a:latin typeface="Segoe UI"/>
                <a:cs typeface="Segoe UI"/>
              </a:rPr>
              <a:t>Also, we get it, capitalization is tough. The c</a:t>
            </a:r>
            <a:r>
              <a:rPr lang="en-US" sz="18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2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200" dirty="0">
                <a:latin typeface="Calibri"/>
                <a:cs typeface="Calibri"/>
              </a:rPr>
              <a:t>Hut</a:t>
            </a:r>
            <a:r>
              <a:rPr lang="en-US" sz="12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2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This is even more difficult for our international partners and customers, </a:t>
            </a:r>
            <a:r>
              <a:rPr lang="en-US" sz="18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200" dirty="0">
              <a:effectLst/>
              <a:latin typeface="Segoe UI"/>
              <a:cs typeface="Segoe UI"/>
            </a:endParaRPr>
          </a:p>
          <a:p>
            <a:pPr defTabSz="914400">
              <a:lnSpc>
                <a:spcPct val="100000"/>
              </a:lnSpc>
              <a:spcAft>
                <a:spcPts val="0"/>
              </a:spcAft>
              <a:defRPr/>
            </a:pPr>
            <a:endParaRPr lang="en-US" sz="1800" dirty="0">
              <a:latin typeface="Calibri"/>
              <a:cs typeface="Calibri"/>
            </a:endParaRPr>
          </a:p>
          <a:p>
            <a:pPr defTabSz="914400">
              <a:lnSpc>
                <a:spcPct val="100000"/>
              </a:lnSpc>
              <a:spcAft>
                <a:spcPts val="0"/>
              </a:spcAft>
              <a:defRPr/>
            </a:pPr>
            <a:r>
              <a:rPr lang="en-US" sz="1800" dirty="0">
                <a:latin typeface="Calibri"/>
                <a:cs typeface="Calibri"/>
              </a:rPr>
              <a:t>Finally, </a:t>
            </a:r>
            <a:r>
              <a:rPr lang="en-US" sz="1800" dirty="0">
                <a:effectLst/>
                <a:latin typeface="Calibri"/>
                <a:cs typeface="Calibri"/>
              </a:rPr>
              <a:t>consistency is important, and so are the core goals of our brand voice: Above all, be </a:t>
            </a:r>
            <a:r>
              <a:rPr lang="en-US" sz="1800" b="0" i="0" dirty="0">
                <a:solidFill>
                  <a:srgbClr val="000000"/>
                </a:solidFill>
                <a:effectLst/>
                <a:latin typeface="Segoe UI"/>
                <a:cs typeface="Segoe UI"/>
              </a:rPr>
              <a:t>simple and human.</a:t>
            </a:r>
            <a:r>
              <a:rPr lang="en-US" sz="1800" dirty="0">
                <a:solidFill>
                  <a:srgbClr val="000000"/>
                </a:solidFill>
                <a:latin typeface="Segoe UI"/>
                <a:cs typeface="Segoe UI"/>
              </a:rPr>
              <a:t> </a:t>
            </a:r>
            <a:r>
              <a:rPr lang="en-US" sz="1200" dirty="0">
                <a:latin typeface="Segoe UI"/>
                <a:cs typeface="Segoe UI"/>
              </a:rPr>
              <a:t>If we can do better to meet that goal, let us know!</a:t>
            </a:r>
            <a:endParaRPr lang="en-US" sz="1200" dirty="0">
              <a:cs typeface="Segoe UI" panose="020B0502040204020203" pitchFamily="34" charset="0"/>
            </a:endParaRPr>
          </a:p>
        </p:txBody>
      </p:sp>
    </p:spTree>
    <p:extLst>
      <p:ext uri="{BB962C8B-B14F-4D97-AF65-F5344CB8AC3E}">
        <p14:creationId xmlns:p14="http://schemas.microsoft.com/office/powerpoint/2010/main" val="1604794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81300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09736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TechBash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kids.</a:t>
            </a:r>
          </a:p>
          <a:p>
            <a:endParaRPr lang="en-US" dirty="0"/>
          </a:p>
          <a:p>
            <a:r>
              <a:rPr lang="en-US" dirty="0"/>
              <a:t>Early bird registration opened earlier this month and ends on May 21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4417764B-67F0-44E0-8197-7599ED6060F2}" type="slidenum">
              <a:rPr lang="en-US" smtClean="0"/>
              <a:t>4</a:t>
            </a:fld>
            <a:endParaRPr lang="en-US"/>
          </a:p>
        </p:txBody>
      </p:sp>
    </p:spTree>
    <p:extLst>
      <p:ext uri="{BB962C8B-B14F-4D97-AF65-F5344CB8AC3E}">
        <p14:creationId xmlns:p14="http://schemas.microsoft.com/office/powerpoint/2010/main" val="625774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This is behind the scenes of how Microsoft Docs works in GitHub, where all Microsoft Documentation is managed. If you are new to Git and don’t understand this don’t worry, as we’ll explain, to contributors in the community, all this is managed for you when you use the browser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Here’s the basic GitHub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defTabSz="914400">
              <a:lnSpc>
                <a:spcPct val="100000"/>
              </a:lnSpc>
              <a:spcAft>
                <a:spcPts val="0"/>
              </a:spcAft>
              <a:defRPr/>
            </a:pPr>
            <a:r>
              <a:rPr lang="en-US" sz="1200" dirty="0">
                <a:latin typeface="Segoe UI"/>
                <a:cs typeface="Segoe UI"/>
              </a:rPr>
              <a:t>Hit this link at the bottom for a more detailed GitHub workflow diagram.</a:t>
            </a:r>
          </a:p>
        </p:txBody>
      </p:sp>
    </p:spTree>
    <p:extLst>
      <p:ext uri="{BB962C8B-B14F-4D97-AF65-F5344CB8AC3E}">
        <p14:creationId xmlns:p14="http://schemas.microsoft.com/office/powerpoint/2010/main" val="4045853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There are some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646653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a:t>
            </a:r>
            <a:r>
              <a:rPr lang="en-US" dirty="0" err="1"/>
              <a:t>review.learn.Microsoft.com</a:t>
            </a:r>
            <a:endParaRPr lang="en-US" dirty="0"/>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3280538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We’ll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2055163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documentation (and training).</a:t>
            </a:r>
          </a:p>
          <a:p>
            <a:endParaRPr lang="en-US" sz="1200" dirty="0">
              <a:latin typeface="Calibri"/>
              <a:cs typeface="Calibri"/>
            </a:endParaRPr>
          </a:p>
          <a:p>
            <a:r>
              <a:rPr lang="en-US" sz="1200" dirty="0">
                <a:latin typeface="Calibri"/>
                <a:cs typeface="Calibri"/>
              </a:rPr>
              <a:t>The Microsoft Writing Style Guide provides guidance on writing in the docs.</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The link here is a link to its documentation.</a:t>
            </a:r>
          </a:p>
          <a:p>
            <a:endParaRPr lang="en-US" sz="1200" dirty="0">
              <a:latin typeface="Calibri"/>
              <a:cs typeface="Calibri"/>
            </a:endParaRPr>
          </a:p>
          <a:p>
            <a:r>
              <a:rPr lang="en-US" sz="1200" dirty="0">
                <a:latin typeface="Calibri"/>
                <a:cs typeface="Calibri"/>
              </a:rPr>
              <a:t>All of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p:txBody>
      </p:sp>
    </p:spTree>
    <p:extLst>
      <p:ext uri="{BB962C8B-B14F-4D97-AF65-F5344CB8AC3E}">
        <p14:creationId xmlns:p14="http://schemas.microsoft.com/office/powerpoint/2010/main" val="54819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an overview of Microsoft Learn.</a:t>
            </a:r>
          </a:p>
          <a:p>
            <a:r>
              <a:rPr lang="en-US" sz="1200" dirty="0">
                <a:latin typeface="Calibri"/>
                <a:cs typeface="Calibri"/>
              </a:rPr>
              <a:t>We'll review some tips and tricks for navigating and using the various features on the Microsoft Learn documentation pages.</a:t>
            </a:r>
          </a:p>
          <a:p>
            <a:r>
              <a:rPr lang="en-US" sz="1200" dirty="0">
                <a:latin typeface="Calibri"/>
                <a:cs typeface="Calibri"/>
              </a:rPr>
              <a:t>We’ll see how our teams at Microsoft create docs as code in GitHub. Yes, the content on Learn is open source on GitHub. </a:t>
            </a:r>
          </a:p>
          <a:p>
            <a:r>
              <a:rPr lang="en-US" sz="1200" dirty="0">
                <a:latin typeface="Calibri"/>
                <a:cs typeface="Calibri"/>
              </a:rPr>
              <a:t>We'll review the typical GitHub workflow.</a:t>
            </a:r>
          </a:p>
          <a:p>
            <a:r>
              <a:rPr lang="en-US" sz="1200" dirty="0">
                <a:latin typeface="Calibri"/>
                <a:cs typeface="Calibri"/>
              </a:rPr>
              <a:t>Next, we'll see how you can contribute to Learn with GitHub issues and PRs.</a:t>
            </a:r>
          </a:p>
          <a:p>
            <a:r>
              <a:rPr lang="en-US" sz="1200" dirty="0">
                <a:latin typeface="Calibri"/>
                <a:cs typeface="Calibri"/>
              </a:rPr>
              <a:t>Then we’ll see how writers on our teams use VS Code and the Learn Authoring Pack of extensions to create content for Learn.</a:t>
            </a:r>
          </a:p>
          <a:p>
            <a:r>
              <a:rPr lang="en-US" sz="1200" dirty="0">
                <a:latin typeface="Calibri"/>
                <a:cs typeface="Calibri"/>
              </a:rPr>
              <a:t>We’ll try to leave some time at the end for some Q&amp;A, but feel free to ask questions as we go along.</a:t>
            </a:r>
          </a:p>
        </p:txBody>
      </p:sp>
    </p:spTree>
    <p:extLst>
      <p:ext uri="{BB962C8B-B14F-4D97-AF65-F5344CB8AC3E}">
        <p14:creationId xmlns:p14="http://schemas.microsoft.com/office/powerpoint/2010/main" val="97160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We’re part of the Microsoft Learn team, internally we belong to the Skilling org within Cloud &amp; AI. 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applies to all the docs on Microsoft Learn, for all technologies. </a:t>
            </a:r>
            <a:endParaRPr lang="en-US" sz="1200" dirty="0">
              <a:cs typeface="Segoe UI"/>
            </a:endParaRPr>
          </a:p>
          <a:p>
            <a:endParaRPr lang="en-US" dirty="0"/>
          </a:p>
          <a:p>
            <a:r>
              <a:rPr lang="en-US" dirty="0"/>
              <a:t>The Learn site consists of documentation, training modules, and Q&amp;A forums.</a:t>
            </a:r>
          </a:p>
        </p:txBody>
      </p:sp>
    </p:spTree>
    <p:extLst>
      <p:ext uri="{BB962C8B-B14F-4D97-AF65-F5344CB8AC3E}">
        <p14:creationId xmlns:p14="http://schemas.microsoft.com/office/powerpoint/2010/main" val="107723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means of educating users, enhancing product adoption, and as a means of technical marketing. Although many of them still call it MSDN.</a:t>
            </a:r>
          </a:p>
        </p:txBody>
      </p:sp>
    </p:spTree>
    <p:extLst>
      <p:ext uri="{BB962C8B-B14F-4D97-AF65-F5344CB8AC3E}">
        <p14:creationId xmlns:p14="http://schemas.microsoft.com/office/powerpoint/2010/main" val="366342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familiar with the Learn site with a few essential tips and tricks.</a:t>
            </a:r>
          </a:p>
        </p:txBody>
      </p:sp>
    </p:spTree>
    <p:extLst>
      <p:ext uri="{BB962C8B-B14F-4D97-AF65-F5344CB8AC3E}">
        <p14:creationId xmlns:p14="http://schemas.microsoft.com/office/powerpoint/2010/main" val="420318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Ab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40842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endParaRPr lang="en-US" dirty="0"/>
          </a:p>
          <a:p>
            <a:r>
              <a:rPr lang="en-US" sz="1200" dirty="0">
                <a:latin typeface="Segoe UI"/>
                <a:cs typeface="Segoe UI"/>
              </a:rPr>
              <a:t>Contributing can be done easily through the browser. You don't have to learn git bash or other tooling. You don't need to install anything. The browser workflow allows you to contribute without having to know what a fork, clone, push, or pull is. We’ll demo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do that, and later we’ll also talk about how this process works behind the scenes.</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278908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79410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PowerShell/Community-Blog/blob/main/Docs/GitHub-workflow-for-new-post.m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2.xml"/><Relationship Id="rId4" Type="http://schemas.openxmlformats.org/officeDocument/2006/relationships/hyperlink" Target="https://learn.microsoft.com/training/modules/use-git-from-vs-cod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essionize.com/techbash-2024/"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techb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46077" y="3986760"/>
            <a:ext cx="2320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59954"/>
            <a:ext cx="762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DEAD-9F73-CBE3-C812-C00851AFF111}"/>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909BB420-9C93-BF2F-08FB-03C8B8DC520D}"/>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331793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8488-1F72-83B5-6253-2B1C33337487}"/>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A773B1E0-81C1-484D-47CB-8419F64DA0F9}"/>
              </a:ext>
            </a:extLst>
          </p:cNvPr>
          <p:cNvSpPr>
            <a:spLocks noGrp="1"/>
          </p:cNvSpPr>
          <p:nvPr>
            <p:ph idx="1"/>
          </p:nvPr>
        </p:nvSpPr>
        <p:spPr/>
        <p:txBody>
          <a:bodyPr>
            <a:normAutofit lnSpcReduction="10000"/>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Docs as Code</a:t>
            </a:r>
          </a:p>
          <a:p>
            <a:r>
              <a:rPr lang="en-US" dirty="0"/>
              <a:t>Get started: </a:t>
            </a:r>
            <a:r>
              <a:rPr lang="en-US" dirty="0" err="1">
                <a:hlinkClick r:id="rId3"/>
              </a:rPr>
              <a:t>learn.microsoft.com</a:t>
            </a:r>
            <a:r>
              <a:rPr lang="en-US" dirty="0">
                <a:hlinkClick r:id="rId3"/>
              </a:rPr>
              <a:t>/contribute</a:t>
            </a:r>
            <a:endParaRPr lang="en-US" dirty="0"/>
          </a:p>
        </p:txBody>
      </p:sp>
    </p:spTree>
    <p:extLst>
      <p:ext uri="{BB962C8B-B14F-4D97-AF65-F5344CB8AC3E}">
        <p14:creationId xmlns:p14="http://schemas.microsoft.com/office/powerpoint/2010/main" val="23258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C110-828C-0DB9-D5E8-68657DA5197D}"/>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F0D57035-458D-144E-BDC0-2946681483DE}"/>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56797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3BB-91F5-E61D-00F3-EAB7E9CEA626}"/>
              </a:ext>
            </a:extLst>
          </p:cNvPr>
          <p:cNvSpPr>
            <a:spLocks noGrp="1"/>
          </p:cNvSpPr>
          <p:nvPr>
            <p:ph type="title"/>
          </p:nvPr>
        </p:nvSpPr>
        <p:spPr/>
        <p:txBody>
          <a:bodyPr/>
          <a:lstStyle/>
          <a:p>
            <a:r>
              <a:rPr lang="en-US" dirty="0"/>
              <a:t>Contribute via a GitHub Issue</a:t>
            </a:r>
          </a:p>
        </p:txBody>
      </p:sp>
      <p:sp>
        <p:nvSpPr>
          <p:cNvPr id="3" name="Content Placeholder 2">
            <a:extLst>
              <a:ext uri="{FF2B5EF4-FFF2-40B4-BE49-F238E27FC236}">
                <a16:creationId xmlns:a16="http://schemas.microsoft.com/office/drawing/2014/main" id="{B7F0D4C2-3DC7-D89C-DB51-46C415969531}"/>
              </a:ext>
            </a:extLst>
          </p:cNvPr>
          <p:cNvSpPr>
            <a:spLocks noGrp="1"/>
          </p:cNvSpPr>
          <p:nvPr>
            <p:ph sz="half" idx="1"/>
          </p:nvPr>
        </p:nvSpPr>
        <p:spPr/>
        <p:txBody>
          <a:bodyPr/>
          <a:lstStyle/>
          <a:p>
            <a:r>
              <a:rPr lang="en-US" dirty="0"/>
              <a:t>GitHub Issue: Open a documentation issue.</a:t>
            </a:r>
          </a:p>
          <a:p>
            <a:r>
              <a:rPr lang="en-US" dirty="0" err="1"/>
              <a:t>github.com</a:t>
            </a:r>
            <a:r>
              <a:rPr lang="en-US" dirty="0"/>
              <a:t>/</a:t>
            </a:r>
            <a:r>
              <a:rPr lang="en-US" dirty="0" err="1"/>
              <a:t>MicrosoftDocs</a:t>
            </a:r>
            <a:endParaRPr lang="en-US" dirty="0"/>
          </a:p>
        </p:txBody>
      </p:sp>
      <p:pic>
        <p:nvPicPr>
          <p:cNvPr id="5" name="Content Placeholder 4">
            <a:extLst>
              <a:ext uri="{FF2B5EF4-FFF2-40B4-BE49-F238E27FC236}">
                <a16:creationId xmlns:a16="http://schemas.microsoft.com/office/drawing/2014/main" id="{76B07F46-3A67-ECD0-41C1-CB6382305538}"/>
              </a:ext>
            </a:extLst>
          </p:cNvPr>
          <p:cNvPicPr>
            <a:picLocks noGrp="1" noChangeAspect="1"/>
          </p:cNvPicPr>
          <p:nvPr>
            <p:ph sz="half" idx="2"/>
          </p:nvPr>
        </p:nvPicPr>
        <p:blipFill>
          <a:blip r:embed="rId3"/>
          <a:stretch>
            <a:fillRect/>
          </a:stretch>
        </p:blipFill>
        <p:spPr>
          <a:xfrm>
            <a:off x="4648200" y="1428750"/>
            <a:ext cx="4038600" cy="1187823"/>
          </a:xfrm>
          <a:prstGeom prst="rect">
            <a:avLst/>
          </a:prstGeom>
        </p:spPr>
      </p:pic>
    </p:spTree>
    <p:extLst>
      <p:ext uri="{BB962C8B-B14F-4D97-AF65-F5344CB8AC3E}">
        <p14:creationId xmlns:p14="http://schemas.microsoft.com/office/powerpoint/2010/main" val="6218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B58B-4AB3-2AC1-92B4-499D0D2C40D3}"/>
              </a:ext>
            </a:extLst>
          </p:cNvPr>
          <p:cNvSpPr>
            <a:spLocks noGrp="1"/>
          </p:cNvSpPr>
          <p:nvPr>
            <p:ph type="title"/>
          </p:nvPr>
        </p:nvSpPr>
        <p:spPr/>
        <p:txBody>
          <a:bodyPr/>
          <a:lstStyle/>
          <a:p>
            <a:r>
              <a:rPr lang="en-US" dirty="0"/>
              <a:t>Filling in the Issue Details</a:t>
            </a:r>
          </a:p>
        </p:txBody>
      </p:sp>
      <p:pic>
        <p:nvPicPr>
          <p:cNvPr id="4" name="Content Placeholder 3" descr="A screenshot of a computer&#10;&#10;Description automatically generated">
            <a:extLst>
              <a:ext uri="{FF2B5EF4-FFF2-40B4-BE49-F238E27FC236}">
                <a16:creationId xmlns:a16="http://schemas.microsoft.com/office/drawing/2014/main" id="{C65B1394-0007-505A-E97C-42069C202AB5}"/>
              </a:ext>
            </a:extLst>
          </p:cNvPr>
          <p:cNvPicPr>
            <a:picLocks noGrp="1" noChangeAspect="1"/>
          </p:cNvPicPr>
          <p:nvPr>
            <p:ph idx="1"/>
          </p:nvPr>
        </p:nvPicPr>
        <p:blipFill>
          <a:blip r:embed="rId3"/>
          <a:stretch>
            <a:fillRect/>
          </a:stretch>
        </p:blipFill>
        <p:spPr>
          <a:xfrm>
            <a:off x="1406321" y="1200150"/>
            <a:ext cx="6331357" cy="3394075"/>
          </a:xfrm>
          <a:prstGeom prst="rect">
            <a:avLst/>
          </a:prstGeom>
        </p:spPr>
      </p:pic>
    </p:spTree>
    <p:extLst>
      <p:ext uri="{BB962C8B-B14F-4D97-AF65-F5344CB8AC3E}">
        <p14:creationId xmlns:p14="http://schemas.microsoft.com/office/powerpoint/2010/main" val="289069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4F7F-0217-F21A-D2C7-333F90D51589}"/>
              </a:ext>
            </a:extLst>
          </p:cNvPr>
          <p:cNvSpPr>
            <a:spLocks noGrp="1"/>
          </p:cNvSpPr>
          <p:nvPr>
            <p:ph type="title"/>
          </p:nvPr>
        </p:nvSpPr>
        <p:spPr/>
        <p:txBody>
          <a:bodyPr>
            <a:normAutofit fontScale="90000"/>
          </a:bodyPr>
          <a:lstStyle/>
          <a:p>
            <a:r>
              <a:rPr lang="en-US" dirty="0"/>
              <a:t>Contribute with a GitHub Pull Request</a:t>
            </a:r>
          </a:p>
        </p:txBody>
      </p:sp>
      <p:sp>
        <p:nvSpPr>
          <p:cNvPr id="3" name="Content Placeholder 2">
            <a:extLst>
              <a:ext uri="{FF2B5EF4-FFF2-40B4-BE49-F238E27FC236}">
                <a16:creationId xmlns:a16="http://schemas.microsoft.com/office/drawing/2014/main" id="{24D15BAC-84D8-A850-E246-CCFD3753F6E2}"/>
              </a:ext>
            </a:extLst>
          </p:cNvPr>
          <p:cNvSpPr>
            <a:spLocks noGrp="1"/>
          </p:cNvSpPr>
          <p:nvPr>
            <p:ph sz="half" idx="1"/>
          </p:nvPr>
        </p:nvSpPr>
        <p:spPr/>
        <p:txBody>
          <a:bodyPr/>
          <a:lstStyle/>
          <a:p>
            <a:r>
              <a:rPr lang="en-US" dirty="0"/>
              <a:t>Make your own simple edits with a Pull Request (PR) through GitHub</a:t>
            </a:r>
          </a:p>
        </p:txBody>
      </p:sp>
      <p:pic>
        <p:nvPicPr>
          <p:cNvPr id="5" name="Picture 5">
            <a:extLst>
              <a:ext uri="{FF2B5EF4-FFF2-40B4-BE49-F238E27FC236}">
                <a16:creationId xmlns:a16="http://schemas.microsoft.com/office/drawing/2014/main" id="{D37577BE-7BE8-50D8-1DB2-BAD1E38A1326}"/>
              </a:ext>
            </a:extLst>
          </p:cNvPr>
          <p:cNvPicPr>
            <a:picLocks noGrp="1" noChangeAspect="1"/>
          </p:cNvPicPr>
          <p:nvPr>
            <p:ph sz="half" idx="2"/>
          </p:nvPr>
        </p:nvPicPr>
        <p:blipFill>
          <a:blip r:embed="rId3"/>
          <a:stretch>
            <a:fillRect/>
          </a:stretch>
        </p:blipFill>
        <p:spPr>
          <a:xfrm>
            <a:off x="4648200" y="1808819"/>
            <a:ext cx="4038600" cy="2176736"/>
          </a:xfrm>
          <a:prstGeom prst="rect">
            <a:avLst/>
          </a:prstGeom>
        </p:spPr>
      </p:pic>
    </p:spTree>
    <p:extLst>
      <p:ext uri="{BB962C8B-B14F-4D97-AF65-F5344CB8AC3E}">
        <p14:creationId xmlns:p14="http://schemas.microsoft.com/office/powerpoint/2010/main" val="223711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635D-D537-3DFF-30FB-DE19D6C55351}"/>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CDF570EC-656E-9D71-F8A1-23F58F444901}"/>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45657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05E9-3225-E0C0-B46F-B01A56E8D910}"/>
              </a:ext>
            </a:extLst>
          </p:cNvPr>
          <p:cNvSpPr>
            <a:spLocks noGrp="1"/>
          </p:cNvSpPr>
          <p:nvPr>
            <p:ph type="title"/>
          </p:nvPr>
        </p:nvSpPr>
        <p:spPr/>
        <p:txBody>
          <a:bodyPr/>
          <a:lstStyle/>
          <a:p>
            <a:r>
              <a:rPr lang="en-US" dirty="0"/>
              <a:t>Contributions: Wrap-Up</a:t>
            </a:r>
          </a:p>
        </p:txBody>
      </p:sp>
      <p:sp>
        <p:nvSpPr>
          <p:cNvPr id="3" name="Content Placeholder 2">
            <a:extLst>
              <a:ext uri="{FF2B5EF4-FFF2-40B4-BE49-F238E27FC236}">
                <a16:creationId xmlns:a16="http://schemas.microsoft.com/office/drawing/2014/main" id="{FBA511C5-70EA-063F-E2D7-12F604BC35D7}"/>
              </a:ext>
            </a:extLst>
          </p:cNvPr>
          <p:cNvSpPr>
            <a:spLocks noGrp="1"/>
          </p:cNvSpPr>
          <p:nvPr>
            <p:ph idx="1"/>
          </p:nvPr>
        </p:nvSpPr>
        <p:spPr/>
        <p:txBody>
          <a:bodyPr>
            <a:normAutofit fontScale="925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https://learn.microsoft.com/contribute</a:t>
            </a:r>
            <a:r>
              <a:rPr lang="en-US" dirty="0"/>
              <a:t> </a:t>
            </a:r>
          </a:p>
        </p:txBody>
      </p:sp>
    </p:spTree>
    <p:extLst>
      <p:ext uri="{BB962C8B-B14F-4D97-AF65-F5344CB8AC3E}">
        <p14:creationId xmlns:p14="http://schemas.microsoft.com/office/powerpoint/2010/main" val="305608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0D7E-F2DE-F045-C2EC-0CDAFEEC808F}"/>
              </a:ext>
            </a:extLst>
          </p:cNvPr>
          <p:cNvSpPr>
            <a:spLocks noGrp="1"/>
          </p:cNvSpPr>
          <p:nvPr>
            <p:ph type="title"/>
          </p:nvPr>
        </p:nvSpPr>
        <p:spPr/>
        <p:txBody>
          <a:bodyPr/>
          <a:lstStyle/>
          <a:p>
            <a:r>
              <a:rPr lang="en-US" dirty="0"/>
              <a:t>Credit Due!</a:t>
            </a:r>
          </a:p>
        </p:txBody>
      </p:sp>
      <p:pic>
        <p:nvPicPr>
          <p:cNvPr id="4" name="Picture 3">
            <a:extLst>
              <a:ext uri="{FF2B5EF4-FFF2-40B4-BE49-F238E27FC236}">
                <a16:creationId xmlns:a16="http://schemas.microsoft.com/office/drawing/2014/main" id="{B1700AD1-B1E0-CDEA-A769-4CF53A0E1FB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609600" y="3790950"/>
            <a:ext cx="770063" cy="770063"/>
          </a:xfrm>
          <a:prstGeom prst="rect">
            <a:avLst/>
          </a:prstGeom>
        </p:spPr>
      </p:pic>
      <p:pic>
        <p:nvPicPr>
          <p:cNvPr id="5" name="Picture 4" descr="A screenshot of the Contained Databases popup &quot;Contributors to this article&quot; window">
            <a:extLst>
              <a:ext uri="{FF2B5EF4-FFF2-40B4-BE49-F238E27FC236}">
                <a16:creationId xmlns:a16="http://schemas.microsoft.com/office/drawing/2014/main" id="{7C348EA6-C87A-CA4C-D5D8-D82413549500}"/>
              </a:ext>
            </a:extLst>
          </p:cNvPr>
          <p:cNvPicPr>
            <a:picLocks noChangeAspect="1"/>
          </p:cNvPicPr>
          <p:nvPr/>
        </p:nvPicPr>
        <p:blipFill>
          <a:blip r:embed="rId4"/>
          <a:stretch>
            <a:fillRect/>
          </a:stretch>
        </p:blipFill>
        <p:spPr>
          <a:xfrm>
            <a:off x="3810000" y="1200150"/>
            <a:ext cx="5022793" cy="3221741"/>
          </a:xfrm>
          <a:prstGeom prst="rect">
            <a:avLst/>
          </a:prstGeom>
        </p:spPr>
      </p:pic>
      <p:pic>
        <p:nvPicPr>
          <p:cNvPr id="6" name="Picture 5" descr="A snippet of the title of the Article, showing the &quot;8 contributors&quot; link selected">
            <a:extLst>
              <a:ext uri="{FF2B5EF4-FFF2-40B4-BE49-F238E27FC236}">
                <a16:creationId xmlns:a16="http://schemas.microsoft.com/office/drawing/2014/main" id="{F4ACFE95-AD4C-EABD-6CDE-7682B4C6C60E}"/>
              </a:ext>
            </a:extLst>
          </p:cNvPr>
          <p:cNvPicPr>
            <a:picLocks noChangeAspect="1"/>
          </p:cNvPicPr>
          <p:nvPr/>
        </p:nvPicPr>
        <p:blipFill>
          <a:blip r:embed="rId5"/>
          <a:stretch>
            <a:fillRect/>
          </a:stretch>
        </p:blipFill>
        <p:spPr>
          <a:xfrm>
            <a:off x="430138" y="1733550"/>
            <a:ext cx="3124200" cy="731840"/>
          </a:xfrm>
          <a:prstGeom prst="rect">
            <a:avLst/>
          </a:prstGeom>
        </p:spPr>
      </p:pic>
      <p:sp>
        <p:nvSpPr>
          <p:cNvPr id="7" name="Arrow: Right 9">
            <a:extLst>
              <a:ext uri="{FF2B5EF4-FFF2-40B4-BE49-F238E27FC236}">
                <a16:creationId xmlns:a16="http://schemas.microsoft.com/office/drawing/2014/main" id="{EBA81D5B-F060-93FA-E963-9838A36D2087}"/>
              </a:ext>
              <a:ext uri="{C183D7F6-B498-43B3-948B-1728B52AA6E4}">
                <adec:decorative xmlns:adec="http://schemas.microsoft.com/office/drawing/2017/decorative" val="1"/>
              </a:ext>
            </a:extLst>
          </p:cNvPr>
          <p:cNvSpPr/>
          <p:nvPr/>
        </p:nvSpPr>
        <p:spPr>
          <a:xfrm>
            <a:off x="3429000" y="2110330"/>
            <a:ext cx="2160664" cy="304800"/>
          </a:xfrm>
          <a:prstGeom prst="rightArrow">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8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DFAA-21A7-3CBC-756B-1BA25A56AF72}"/>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6254F790-B9AA-0D29-B86B-A1E40AD12BEF}"/>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78549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B04B-9CDC-D98B-DB69-E916C256A278}"/>
              </a:ext>
            </a:extLst>
          </p:cNvPr>
          <p:cNvSpPr>
            <a:spLocks noGrp="1"/>
          </p:cNvSpPr>
          <p:nvPr>
            <p:ph type="title"/>
          </p:nvPr>
        </p:nvSpPr>
        <p:spPr/>
        <p:txBody>
          <a:bodyPr>
            <a:normAutofit fontScale="90000"/>
          </a:bodyPr>
          <a:lstStyle/>
          <a:p>
            <a:r>
              <a:rPr lang="en-US" dirty="0"/>
              <a:t>GitHub Hosts Microsoft Learn Content</a:t>
            </a:r>
          </a:p>
        </p:txBody>
      </p:sp>
      <p:sp>
        <p:nvSpPr>
          <p:cNvPr id="3" name="Text Placeholder 2">
            <a:extLst>
              <a:ext uri="{FF2B5EF4-FFF2-40B4-BE49-F238E27FC236}">
                <a16:creationId xmlns:a16="http://schemas.microsoft.com/office/drawing/2014/main" id="{E7CA73D2-EBEC-8EF3-CEE6-7E31B9EC04AB}"/>
              </a:ext>
            </a:extLst>
          </p:cNvPr>
          <p:cNvSpPr>
            <a:spLocks noGrp="1"/>
          </p:cNvSpPr>
          <p:nvPr>
            <p:ph type="body" idx="1"/>
          </p:nvPr>
        </p:nvSpPr>
        <p:spPr/>
        <p:txBody>
          <a:bodyPr/>
          <a:lstStyle/>
          <a:p>
            <a:r>
              <a:rPr lang="en-US" dirty="0"/>
              <a:t>Public and Private Repos</a:t>
            </a:r>
          </a:p>
        </p:txBody>
      </p:sp>
    </p:spTree>
    <p:extLst>
      <p:ext uri="{BB962C8B-B14F-4D97-AF65-F5344CB8AC3E}">
        <p14:creationId xmlns:p14="http://schemas.microsoft.com/office/powerpoint/2010/main" val="363615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D6C2-8EAB-C7C8-7888-D4D9279402F9}"/>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039EC092-D8A8-E7A3-C70E-B38AEDDE32AC}"/>
              </a:ext>
            </a:extLst>
          </p:cNvPr>
          <p:cNvSpPr>
            <a:spLocks noGrp="1"/>
          </p:cNvSpPr>
          <p:nvPr>
            <p:ph idx="1"/>
          </p:nvPr>
        </p:nvSpPr>
        <p:spPr/>
        <p:txBody>
          <a:bodyPr>
            <a:normAutofit/>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p:txBody>
      </p:sp>
    </p:spTree>
    <p:extLst>
      <p:ext uri="{BB962C8B-B14F-4D97-AF65-F5344CB8AC3E}">
        <p14:creationId xmlns:p14="http://schemas.microsoft.com/office/powerpoint/2010/main" val="135500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BED7-64F4-613A-9E25-891E29ECE8AE}"/>
              </a:ext>
            </a:extLst>
          </p:cNvPr>
          <p:cNvSpPr>
            <a:spLocks noGrp="1"/>
          </p:cNvSpPr>
          <p:nvPr>
            <p:ph type="title"/>
          </p:nvPr>
        </p:nvSpPr>
        <p:spPr/>
        <p:txBody>
          <a:bodyPr/>
          <a:lstStyle/>
          <a:p>
            <a:r>
              <a:rPr lang="en-US" dirty="0"/>
              <a:t>GitHub Basics</a:t>
            </a:r>
          </a:p>
        </p:txBody>
      </p:sp>
      <p:pic>
        <p:nvPicPr>
          <p:cNvPr id="4" name="Content Placeholder 3" descr="A workflow of the MicrosoftDocs GitHub workflow process. &#10;Repositories, also known as repos, are in the cloud hosted by Github.&#10;A fork is a copy of a production repo in your Github account.&#10;A clone is a local copy of a repo in your computer's file system.&#10;You can make changes in a working branch in your clone, push the changes to your fork, and make pull requests that merge your changes to the production repo.">
            <a:extLst>
              <a:ext uri="{FF2B5EF4-FFF2-40B4-BE49-F238E27FC236}">
                <a16:creationId xmlns:a16="http://schemas.microsoft.com/office/drawing/2014/main" id="{18FFE602-CB4D-6628-5AF1-AFE7148E5D8E}"/>
              </a:ext>
            </a:extLst>
          </p:cNvPr>
          <p:cNvPicPr>
            <a:picLocks noGrp="1" noChangeAspect="1"/>
          </p:cNvPicPr>
          <p:nvPr>
            <p:ph idx="1"/>
          </p:nvPr>
        </p:nvPicPr>
        <p:blipFill rotWithShape="1">
          <a:blip r:embed="rId3"/>
          <a:srcRect t="11976"/>
          <a:stretch/>
        </p:blipFill>
        <p:spPr>
          <a:xfrm>
            <a:off x="495300" y="1076975"/>
            <a:ext cx="8229600" cy="2314204"/>
          </a:xfrm>
          <a:prstGeom prst="rect">
            <a:avLst/>
          </a:prstGeom>
        </p:spPr>
      </p:pic>
      <p:sp>
        <p:nvSpPr>
          <p:cNvPr id="6" name="TextBox 5">
            <a:extLst>
              <a:ext uri="{FF2B5EF4-FFF2-40B4-BE49-F238E27FC236}">
                <a16:creationId xmlns:a16="http://schemas.microsoft.com/office/drawing/2014/main" id="{8D340D60-E253-B9C3-31DF-593D7D559813}"/>
              </a:ext>
            </a:extLst>
          </p:cNvPr>
          <p:cNvSpPr txBox="1"/>
          <p:nvPr/>
        </p:nvSpPr>
        <p:spPr>
          <a:xfrm>
            <a:off x="457200" y="3404529"/>
            <a:ext cx="7010400" cy="1138773"/>
          </a:xfrm>
          <a:prstGeom prst="rect">
            <a:avLst/>
          </a:prstGeom>
          <a:noFill/>
        </p:spPr>
        <p:txBody>
          <a:bodyPr wrap="square">
            <a:spAutoFit/>
          </a:bodyPr>
          <a:lstStyle/>
          <a:p>
            <a:pPr>
              <a:spcBef>
                <a:spcPct val="20000"/>
              </a:spcBef>
            </a:pPr>
            <a:r>
              <a:rPr lang="en-US" sz="2400" dirty="0">
                <a:cs typeface="Segoe UI"/>
              </a:rPr>
              <a:t>A more detailed GitHub workflow:</a:t>
            </a:r>
          </a:p>
          <a:p>
            <a:pPr marL="742315" lvl="1" indent="-285750">
              <a:spcBef>
                <a:spcPct val="20000"/>
              </a:spcBef>
              <a:buFont typeface="Arial"/>
              <a:buChar char="•"/>
            </a:pPr>
            <a:r>
              <a:rPr lang="en-US" sz="2000" dirty="0">
                <a:solidFill>
                  <a:srgbClr val="FF5C39"/>
                </a:solidFill>
                <a:cs typeface="Segoe UI"/>
                <a:hlinkClick r:id="rId4"/>
              </a:rPr>
              <a:t>https://github.com/PowerShell/Community-Blog/blob/main/Docs/GitHub-workflow-for-new-post.md</a:t>
            </a:r>
            <a:r>
              <a:rPr lang="en-US" sz="2000" dirty="0">
                <a:solidFill>
                  <a:srgbClr val="FFFFFF"/>
                </a:solidFill>
                <a:cs typeface="Segoe UI"/>
              </a:rPr>
              <a:t> </a:t>
            </a:r>
            <a:endParaRPr lang="en-US" dirty="0"/>
          </a:p>
        </p:txBody>
      </p:sp>
    </p:spTree>
    <p:extLst>
      <p:ext uri="{BB962C8B-B14F-4D97-AF65-F5344CB8AC3E}">
        <p14:creationId xmlns:p14="http://schemas.microsoft.com/office/powerpoint/2010/main" val="247283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C8C-7CE2-BC4D-D660-01C6AE091649}"/>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D748B596-5893-0380-3309-BE20DE22668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2"/>
              </a:rPr>
              <a:t>https://learn.microsoft.com/training/github</a:t>
            </a:r>
            <a:r>
              <a:rPr lang="en-US" dirty="0"/>
              <a:t> </a:t>
            </a:r>
          </a:p>
          <a:p>
            <a:r>
              <a:rPr lang="en-US" dirty="0"/>
              <a:t>Introduction to version control with Git – Training</a:t>
            </a:r>
          </a:p>
          <a:p>
            <a:pPr lvl="1"/>
            <a:r>
              <a:rPr lang="en-US" dirty="0">
                <a:hlinkClick r:id="rId3"/>
              </a:rPr>
              <a:t>https://learn.microsoft.com/training/paths/intro-to-vc-git</a:t>
            </a:r>
            <a:r>
              <a:rPr lang="en-US" dirty="0"/>
              <a:t> </a:t>
            </a:r>
          </a:p>
          <a:p>
            <a:r>
              <a:rPr lang="en-US" dirty="0"/>
              <a:t>Use Git version-control tools in VS Code - Training</a:t>
            </a:r>
          </a:p>
          <a:p>
            <a:pPr lvl="1"/>
            <a:r>
              <a:rPr lang="en-US" dirty="0">
                <a:hlinkClick r:id="rId4"/>
              </a:rPr>
              <a:t>https://learn.microsoft.com/training/modules/use-git-from-vs-code</a:t>
            </a:r>
            <a:r>
              <a:rPr lang="en-US" dirty="0"/>
              <a:t> </a:t>
            </a:r>
          </a:p>
        </p:txBody>
      </p:sp>
    </p:spTree>
    <p:extLst>
      <p:ext uri="{BB962C8B-B14F-4D97-AF65-F5344CB8AC3E}">
        <p14:creationId xmlns:p14="http://schemas.microsoft.com/office/powerpoint/2010/main" val="2155758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CD30-22FC-FF8B-8335-5092FD4C6049}"/>
              </a:ext>
            </a:extLst>
          </p:cNvPr>
          <p:cNvSpPr>
            <a:spLocks noGrp="1"/>
          </p:cNvSpPr>
          <p:nvPr>
            <p:ph type="title"/>
          </p:nvPr>
        </p:nvSpPr>
        <p:spPr/>
        <p:txBody>
          <a:bodyPr/>
          <a:lstStyle/>
          <a:p>
            <a:r>
              <a:rPr lang="en-US" dirty="0"/>
              <a:t>VS Code Extension for Authoring</a:t>
            </a:r>
          </a:p>
        </p:txBody>
      </p:sp>
      <p:sp>
        <p:nvSpPr>
          <p:cNvPr id="3" name="Content Placeholder 2">
            <a:extLst>
              <a:ext uri="{FF2B5EF4-FFF2-40B4-BE49-F238E27FC236}">
                <a16:creationId xmlns:a16="http://schemas.microsoft.com/office/drawing/2014/main" id="{BCB766F2-1AC7-C531-112F-81047A60DA75}"/>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Markdown suggestions as you type</a:t>
            </a:r>
          </a:p>
        </p:txBody>
      </p:sp>
    </p:spTree>
    <p:extLst>
      <p:ext uri="{BB962C8B-B14F-4D97-AF65-F5344CB8AC3E}">
        <p14:creationId xmlns:p14="http://schemas.microsoft.com/office/powerpoint/2010/main" val="368337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6F42-08F6-7356-1BB8-B3779285709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5100C60F-4087-DFC5-0132-1B755211F8ED}"/>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95978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5E05-2C74-CA58-A3CE-315BE9E3BD58}"/>
              </a:ext>
            </a:extLst>
          </p:cNvPr>
          <p:cNvSpPr>
            <a:spLocks noGrp="1"/>
          </p:cNvSpPr>
          <p:nvPr>
            <p:ph type="title"/>
          </p:nvPr>
        </p:nvSpPr>
        <p:spPr/>
        <p:txBody>
          <a:bodyPr/>
          <a:lstStyle/>
          <a:p>
            <a:r>
              <a:rPr lang="en-US" dirty="0"/>
              <a:t>Additional Resources + Q&amp;A</a:t>
            </a:r>
          </a:p>
        </p:txBody>
      </p:sp>
      <p:sp>
        <p:nvSpPr>
          <p:cNvPr id="3" name="Text Placeholder 2">
            <a:extLst>
              <a:ext uri="{FF2B5EF4-FFF2-40B4-BE49-F238E27FC236}">
                <a16:creationId xmlns:a16="http://schemas.microsoft.com/office/drawing/2014/main" id="{A1F6B5CE-DE88-8EDA-FE05-EF00688F7DA1}"/>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3707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F189-2DDA-29D6-BEFE-EFCC21B058E9}"/>
              </a:ext>
            </a:extLst>
          </p:cNvPr>
          <p:cNvSpPr>
            <a:spLocks noGrp="1"/>
          </p:cNvSpPr>
          <p:nvPr>
            <p:ph type="title"/>
          </p:nvPr>
        </p:nvSpPr>
        <p:spPr/>
        <p:txBody>
          <a:bodyPr/>
          <a:lstStyle/>
          <a:p>
            <a:r>
              <a:rPr lang="en-US" dirty="0"/>
              <a:t>Links galore!</a:t>
            </a:r>
          </a:p>
        </p:txBody>
      </p:sp>
      <p:sp>
        <p:nvSpPr>
          <p:cNvPr id="3" name="Content Placeholder 2">
            <a:extLst>
              <a:ext uri="{FF2B5EF4-FFF2-40B4-BE49-F238E27FC236}">
                <a16:creationId xmlns:a16="http://schemas.microsoft.com/office/drawing/2014/main" id="{DDD76331-0E64-513F-4992-8E3DB67CA56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p:txBody>
      </p:sp>
    </p:spTree>
    <p:extLst>
      <p:ext uri="{BB962C8B-B14F-4D97-AF65-F5344CB8AC3E}">
        <p14:creationId xmlns:p14="http://schemas.microsoft.com/office/powerpoint/2010/main" val="191799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CE0-D990-9030-CC81-505A8361D5B4}"/>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25677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4934-801D-A3D3-AF6A-FB30B338FE4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B74A2AF-08D0-A569-F3FA-AFE642E805B3}"/>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230994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841728"/>
            <a:ext cx="9144000" cy="4301773"/>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47ADA133-D8C7-4CA7-8F73-DBA01B8D925C}"/>
              </a:ext>
            </a:extLst>
          </p:cNvPr>
          <p:cNvSpPr/>
          <p:nvPr/>
        </p:nvSpPr>
        <p:spPr>
          <a:xfrm>
            <a:off x="1" y="0"/>
            <a:ext cx="9144000" cy="787940"/>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5837224" y="967619"/>
            <a:ext cx="3188905" cy="193101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17872" y="1000984"/>
            <a:ext cx="8365331" cy="321895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dirty="0">
              <a:cs typeface="Calibri" panose="020F0502020204030204"/>
            </a:endParaRPr>
          </a:p>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1650" dirty="0">
                <a:solidFill>
                  <a:srgbClr val="121921"/>
                </a:solidFill>
                <a:latin typeface="Source Sans Pro"/>
                <a:ea typeface="Source Sans Pro"/>
                <a:cs typeface="Arial"/>
              </a:rPr>
              <a:t>         - 3-day conference plus lodging for ~$1000 </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4</a:t>
            </a:r>
            <a:r>
              <a:rPr lang="en-US" sz="1650" baseline="30000" dirty="0">
                <a:solidFill>
                  <a:srgbClr val="121921"/>
                </a:solidFill>
                <a:latin typeface="Source Sans Pro"/>
                <a:ea typeface="Source Sans Pro"/>
                <a:cs typeface="Arial"/>
              </a:rPr>
              <a:t>th</a:t>
            </a:r>
            <a:r>
              <a:rPr lang="en-US" sz="1650" dirty="0">
                <a:solidFill>
                  <a:srgbClr val="121921"/>
                </a:solidFill>
                <a:latin typeface="Source Sans Pro"/>
                <a:ea typeface="Source Sans Pro"/>
                <a:cs typeface="Arial"/>
              </a:rPr>
              <a:t> day of pre-conference workshops available.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Kalahari Resort Poconos – easy drive from major NE cities.</a:t>
            </a:r>
            <a:endParaRPr lang="en-US" sz="1650" dirty="0">
              <a:solidFill>
                <a:srgbClr val="121921"/>
              </a:solidFill>
              <a:latin typeface="Source Sans Pro"/>
              <a:ea typeface="Source Sans Pro"/>
              <a:cs typeface="Calibri"/>
            </a:endParaRP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World-class keynote speakers.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In addition to the sessions, you get a great hallway track,                                                                amazing food, attendee Welcome Reception, Game Night &amp; more!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Family Day Friday - full day of kids' sessions, free for attendees' families.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2131567" y="4301773"/>
            <a:ext cx="417346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Segoe UI"/>
              </a:rPr>
              <a:t>Info: </a:t>
            </a:r>
            <a:r>
              <a:rPr lang="en-US"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techbash.com</a:t>
            </a:r>
            <a:r>
              <a:rPr lang="en-US" dirty="0">
                <a:solidFill>
                  <a:srgbClr val="121921"/>
                </a:solidFill>
                <a:latin typeface="Source Sans Pro" panose="020B0503030403020204" pitchFamily="34" charset="0"/>
                <a:ea typeface="Source Sans Pro" panose="020B0503030403020204" pitchFamily="34" charset="0"/>
              </a:rPr>
              <a:t> or </a:t>
            </a:r>
            <a:r>
              <a:rPr lang="en-US" dirty="0">
                <a:solidFill>
                  <a:srgbClr val="121921"/>
                </a:solidFill>
                <a:latin typeface="Source Sans Pro Black" panose="020B0803030403020204" pitchFamily="34" charset="0"/>
                <a:ea typeface="Source Sans Pro" panose="020B0503030403020204" pitchFamily="34" charset="0"/>
              </a:rPr>
              <a:t>@techbash</a:t>
            </a:r>
            <a:endParaRPr lang="en-US"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7997429" y="3057886"/>
            <a:ext cx="1028700" cy="1271588"/>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794118"/>
            <a:ext cx="9144000" cy="53788"/>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945" y="102141"/>
            <a:ext cx="2983017" cy="579497"/>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3173158" y="227195"/>
            <a:ext cx="5911647" cy="438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r"/>
            <a:r>
              <a:rPr lang="en-US" sz="2400" dirty="0">
                <a:solidFill>
                  <a:srgbClr val="E3F1FA"/>
                </a:solidFill>
                <a:latin typeface="Oswald"/>
                <a:cs typeface="Segoe UI"/>
              </a:rPr>
              <a:t>September 24-27, 2024 | Pocono Manor, PA</a:t>
            </a:r>
            <a:endParaRPr lang="en-US" sz="2400" dirty="0">
              <a:solidFill>
                <a:srgbClr val="E3F1FA"/>
              </a:solidFill>
              <a:latin typeface="Oswald"/>
              <a:cs typeface="Calibri"/>
            </a:endParaRPr>
          </a:p>
        </p:txBody>
      </p:sp>
      <p:sp>
        <p:nvSpPr>
          <p:cNvPr id="3" name="TextBox 2">
            <a:extLst>
              <a:ext uri="{FF2B5EF4-FFF2-40B4-BE49-F238E27FC236}">
                <a16:creationId xmlns:a16="http://schemas.microsoft.com/office/drawing/2014/main" id="{8CEC4925-CE3D-BFAD-54A0-4D24A1340AB4}"/>
              </a:ext>
            </a:extLst>
          </p:cNvPr>
          <p:cNvSpPr txBox="1"/>
          <p:nvPr/>
        </p:nvSpPr>
        <p:spPr>
          <a:xfrm>
            <a:off x="1588639" y="4648022"/>
            <a:ext cx="542379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Calibri"/>
              </a:rPr>
              <a:t>Call for speakers: </a:t>
            </a:r>
            <a:r>
              <a:rPr lang="en-US" dirty="0">
                <a:solidFill>
                  <a:srgbClr val="121921"/>
                </a:solidFill>
                <a:latin typeface="Source Sans Pro" panose="020B0503030403020204" pitchFamily="34" charset="0"/>
                <a:ea typeface="Source Sans Pro" panose="020B0503030403020204" pitchFamily="34" charset="0"/>
                <a:cs typeface="Calibri"/>
                <a:hlinkClick r:id="rId8"/>
              </a:rPr>
              <a:t>sessionize.com/techbash-2024/</a:t>
            </a:r>
            <a:endParaRPr lang="en-US" dirty="0">
              <a:solidFill>
                <a:srgbClr val="121921"/>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DC8E-2C89-3937-3EFD-CA64D8E41E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C6055E-B40C-E10B-D9D7-BE1636E1C6E3}"/>
              </a:ext>
            </a:extLst>
          </p:cNvPr>
          <p:cNvSpPr>
            <a:spLocks noGrp="1"/>
          </p:cNvSpPr>
          <p:nvPr>
            <p:ph idx="1"/>
          </p:nvPr>
        </p:nvSpPr>
        <p:spPr/>
        <p:txBody>
          <a:bodyPr>
            <a:normAutofit fontScale="62500" lnSpcReduction="20000"/>
          </a:bodyPr>
          <a:lstStyle/>
          <a:p>
            <a:r>
              <a:rPr lang="en-US" dirty="0"/>
              <a:t>Introduction to Microsoft Learn</a:t>
            </a:r>
          </a:p>
          <a:p>
            <a:r>
              <a:rPr lang="en-US" dirty="0"/>
              <a:t>Learn Tips &amp; Tricks</a:t>
            </a:r>
          </a:p>
          <a:p>
            <a:r>
              <a:rPr lang="en-US" dirty="0"/>
              <a:t>Docs As Code in GitHub</a:t>
            </a:r>
          </a:p>
          <a:p>
            <a:pPr lvl="1"/>
            <a:r>
              <a:rPr lang="en-US" dirty="0"/>
              <a:t>Learn Documentation is Open Source</a:t>
            </a:r>
          </a:p>
          <a:p>
            <a:pPr lvl="1"/>
            <a:r>
              <a:rPr lang="en-US" dirty="0"/>
              <a:t>GitHub Workflow</a:t>
            </a:r>
          </a:p>
          <a:p>
            <a:r>
              <a:rPr lang="en-US" dirty="0"/>
              <a:t>How to Contribute</a:t>
            </a:r>
          </a:p>
          <a:p>
            <a:pPr lvl="1"/>
            <a:r>
              <a:rPr lang="en-US" dirty="0"/>
              <a:t>GitHub issues and Docs Feedback</a:t>
            </a:r>
          </a:p>
          <a:p>
            <a:pPr lvl="1"/>
            <a:r>
              <a:rPr lang="en-US" dirty="0"/>
              <a:t>Submit a PR for Simple Changes</a:t>
            </a:r>
          </a:p>
          <a:p>
            <a:pPr lvl="1"/>
            <a:r>
              <a:rPr lang="en-US" dirty="0"/>
              <a:t>VS Code &amp; the Learn Authoring Pack</a:t>
            </a:r>
          </a:p>
          <a:p>
            <a:r>
              <a:rPr lang="en-US" dirty="0"/>
              <a:t>Resources</a:t>
            </a:r>
          </a:p>
          <a:p>
            <a:r>
              <a:rPr lang="en-US" dirty="0"/>
              <a:t>Q&amp;A</a:t>
            </a:r>
          </a:p>
        </p:txBody>
      </p:sp>
    </p:spTree>
    <p:extLst>
      <p:ext uri="{BB962C8B-B14F-4D97-AF65-F5344CB8AC3E}">
        <p14:creationId xmlns:p14="http://schemas.microsoft.com/office/powerpoint/2010/main" val="179845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55-DC60-17D2-65D5-E46952D03C5B}"/>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5BFA4F8D-1B86-0EF9-158F-5293385A9D27}"/>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312971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85B9-769C-7C5F-B779-FF263FECEC67}"/>
              </a:ext>
            </a:extLst>
          </p:cNvPr>
          <p:cNvSpPr>
            <a:spLocks noGrp="1"/>
          </p:cNvSpPr>
          <p:nvPr>
            <p:ph type="title"/>
          </p:nvPr>
        </p:nvSpPr>
        <p:spPr/>
        <p:txBody>
          <a:bodyPr>
            <a:normAutofit/>
          </a:bodyPr>
          <a:lstStyle/>
          <a:p>
            <a:r>
              <a:rPr lang="en-US" sz="3600" dirty="0"/>
              <a:t>Microsoft Content Development Teams</a:t>
            </a:r>
          </a:p>
        </p:txBody>
      </p:sp>
      <p:sp>
        <p:nvSpPr>
          <p:cNvPr id="3" name="Content Placeholder 2">
            <a:extLst>
              <a:ext uri="{FF2B5EF4-FFF2-40B4-BE49-F238E27FC236}">
                <a16:creationId xmlns:a16="http://schemas.microsoft.com/office/drawing/2014/main" id="{244EAEE4-4075-20D2-D2BD-3515B841DC86}"/>
              </a:ext>
            </a:extLst>
          </p:cNvPr>
          <p:cNvSpPr>
            <a:spLocks noGrp="1"/>
          </p:cNvSpPr>
          <p:nvPr>
            <p:ph idx="1"/>
          </p:nvPr>
        </p:nvSpPr>
        <p:spPr/>
        <p:txBody>
          <a:bodyPr>
            <a:normAutofit fontScale="77500" lnSpcReduction="2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a:p>
            <a:r>
              <a:rPr lang="en-US" dirty="0"/>
              <a:t>Strategic advantage</a:t>
            </a:r>
          </a:p>
          <a:p>
            <a:pPr lvl="1"/>
            <a:r>
              <a:rPr lang="en-US" dirty="0"/>
              <a:t>Enhance adoption</a:t>
            </a:r>
          </a:p>
          <a:p>
            <a:pPr lvl="1"/>
            <a:r>
              <a:rPr lang="en-US" dirty="0"/>
              <a:t>Technical marketing</a:t>
            </a:r>
          </a:p>
        </p:txBody>
      </p:sp>
    </p:spTree>
    <p:extLst>
      <p:ext uri="{BB962C8B-B14F-4D97-AF65-F5344CB8AC3E}">
        <p14:creationId xmlns:p14="http://schemas.microsoft.com/office/powerpoint/2010/main" val="356196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3CF0-1011-CEE1-4781-83E621778553}"/>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EE5FE717-70C8-60F4-CC89-A8382EE3CCD0}"/>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196047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F9F4-5DE5-C8D7-9CAB-C4B1F14E7EF0}"/>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E3444C9E-9420-19AC-837C-21E82DD55BBC}"/>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407511057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5380</Words>
  <Application>Microsoft Office PowerPoint</Application>
  <PresentationFormat>On-screen Show (16:9)</PresentationFormat>
  <Paragraphs>364</Paragraphs>
  <Slides>29</Slides>
  <Notes>24</Notes>
  <HiddenSlides>1</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Custom Design</vt:lpstr>
      <vt:lpstr>Visual Studio Live! Austin 2018</vt:lpstr>
      <vt:lpstr>PowerPoint Presentation</vt:lpstr>
      <vt:lpstr>Session Survey</vt:lpstr>
      <vt:lpstr>About Me</vt:lpstr>
      <vt:lpstr>PowerPoint Presentation</vt:lpstr>
      <vt:lpstr>Agenda</vt:lpstr>
      <vt:lpstr>Introduction to Microsoft Learn</vt:lpstr>
      <vt:lpstr>Microsoft Content Development Teams</vt:lpstr>
      <vt:lpstr>Learn Tips &amp; Tricks</vt:lpstr>
      <vt:lpstr>Demo: Learn Tips &amp; Tricks</vt:lpstr>
      <vt:lpstr>How to Contribute</vt:lpstr>
      <vt:lpstr>Anyone Can Contribute</vt:lpstr>
      <vt:lpstr>What Belongs in Issues &amp; PRs</vt:lpstr>
      <vt:lpstr>Contribute via a GitHub Issue</vt:lpstr>
      <vt:lpstr>Filling in the Issue Details</vt:lpstr>
      <vt:lpstr>Contribute with a GitHub Pull Request</vt:lpstr>
      <vt:lpstr>Demo: Create a PR</vt:lpstr>
      <vt:lpstr>Contributions: Wrap-Up</vt:lpstr>
      <vt:lpstr>Credit Due!</vt:lpstr>
      <vt:lpstr>Stop Worrying &amp; Love the Pull Request</vt:lpstr>
      <vt:lpstr>GitHub Hosts Microsoft Learn Content</vt:lpstr>
      <vt:lpstr>Learn Behind the Scenes</vt:lpstr>
      <vt:lpstr>GitHub Basics</vt:lpstr>
      <vt:lpstr>Learn Resources for Git &amp; GitHub</vt:lpstr>
      <vt:lpstr>VS Code Extension for Authoring</vt:lpstr>
      <vt:lpstr>Demo: How We Work</vt:lpstr>
      <vt:lpstr>Additional Resources + Q&amp;A</vt:lpstr>
      <vt:lpstr>Links galore!</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2015-02-16T21:29:58Z</dcterms:created>
  <dcterms:modified xsi:type="dcterms:W3CDTF">2024-04-27T16:42:36Z</dcterms:modified>
</cp:coreProperties>
</file>