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7"/>
  </p:notesMasterIdLst>
  <p:handoutMasterIdLst>
    <p:handoutMasterId r:id="rId28"/>
  </p:handoutMasterIdLst>
  <p:sldIdLst>
    <p:sldId id="258" r:id="rId3"/>
    <p:sldId id="259" r:id="rId4"/>
    <p:sldId id="264" r:id="rId5"/>
    <p:sldId id="277" r:id="rId6"/>
    <p:sldId id="278" r:id="rId7"/>
    <p:sldId id="279" r:id="rId8"/>
    <p:sldId id="262"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6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DEE17"/>
    <a:srgbClr val="3BDBC2"/>
    <a:srgbClr val="2B928C"/>
    <a:srgbClr val="F77462"/>
    <a:srgbClr val="E4DD9C"/>
    <a:srgbClr val="A2D39C"/>
    <a:srgbClr val="EAF0AC"/>
    <a:srgbClr val="6179A8"/>
    <a:srgbClr val="8064A2"/>
    <a:srgbClr val="5EA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4" autoAdjust="0"/>
    <p:restoredTop sz="87619" autoAdjust="0"/>
  </p:normalViewPr>
  <p:slideViewPr>
    <p:cSldViewPr>
      <p:cViewPr varScale="1">
        <p:scale>
          <a:sx n="148" d="100"/>
          <a:sy n="148" d="100"/>
        </p:scale>
        <p:origin x="344" y="76"/>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a:t>
            </a:r>
            <a:r>
              <a:rPr lang="en-US" sz="1300" b="1" dirty="0" err="1">
                <a:latin typeface="Arial" pitchFamily="34" charset="0"/>
                <a:cs typeface="Arial" pitchFamily="34" charset="0"/>
              </a:rPr>
              <a:t>Chciago</a:t>
            </a:r>
            <a:r>
              <a:rPr lang="en-US" sz="1300" b="1" dirty="0">
                <a:latin typeface="Arial" pitchFamily="34" charset="0"/>
                <a:cs typeface="Arial" pitchFamily="34" charset="0"/>
              </a:rPr>
              <a:t>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dirty="0" err="1"/>
              <a:t>VSLive</a:t>
            </a:r>
            <a:r>
              <a:rPr lang="en-US" dirty="0"/>
              <a:t> Chicago!</a:t>
            </a:r>
          </a:p>
          <a:p>
            <a:endParaRPr lang="en-US" dirty="0"/>
          </a:p>
          <a:p>
            <a:r>
              <a:rPr lang="en-US" dirty="0"/>
              <a:t>My name is Alvin Ashcraft, and this session is about choosing the best UI framework for your next Windows application.</a:t>
            </a:r>
          </a:p>
          <a:p>
            <a:endParaRPr lang="en-US" dirty="0"/>
          </a:p>
          <a:p>
            <a:r>
              <a:rPr lang="en-US" dirty="0"/>
              <a:t>There are a slew of options out there, and we’ll be touching on many of them tonight, focusing primarily on the options from Microsoft.</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is the XAML learning curve. I love working with XAML, but it’s not everyone’s favorite UI language.</a:t>
            </a:r>
          </a:p>
          <a:p>
            <a:endParaRPr lang="en-US" dirty="0"/>
          </a:p>
          <a:p>
            <a:r>
              <a:rPr lang="en-US" dirty="0"/>
              <a:t>Like WinForms, it’s C# and VB only.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The current UI doesn’t look like Windows 10/11 out of the box yet. It still looks kind of like Vista, but that refresh is on the way. We’ll see how Fluent it looks when they’re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UWP and WinUI.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8, but there are some improvements in the rendering pipeline that make UWP and WinUI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project next.</a:t>
            </a:r>
          </a:p>
        </p:txBody>
      </p:sp>
    </p:spTree>
    <p:extLst>
      <p:ext uri="{BB962C8B-B14F-4D97-AF65-F5344CB8AC3E}">
        <p14:creationId xmlns:p14="http://schemas.microsoft.com/office/powerpoint/2010/main" val="322553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UWP apps now…</a:t>
            </a:r>
          </a:p>
          <a:p>
            <a:endParaRPr lang="en-US" dirty="0"/>
          </a:p>
          <a:p>
            <a:r>
              <a:rPr lang="en-US" dirty="0"/>
              <a:t>Thanks to Windows Phone, UWP apps are optimized for performance. They are small and memory-optimized with the .NET Native runtime. The latest WhatsApp app for Windows in the Microsoft Store was built on UWP, and it’s got great performance.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Visual Studio has a XAML designer for drag &amp; drop UI building, although I prefer to code my own in the XAML markup. The designer tends to make UIs that are less responsive to resizing.</a:t>
            </a:r>
          </a:p>
          <a:p>
            <a:endParaRPr lang="en-US" dirty="0"/>
          </a:p>
          <a:p>
            <a:r>
              <a:rPr lang="en-US" dirty="0"/>
              <a:t>These apps were built for pen and touch and provide dark mode support.</a:t>
            </a:r>
          </a:p>
          <a:p>
            <a:endParaRPr lang="en-US" dirty="0"/>
          </a:p>
          <a:p>
            <a:r>
              <a:rPr lang="en-US" dirty="0"/>
              <a:t>Like all XAML languages, you have data binding and MVVM.</a:t>
            </a:r>
          </a:p>
          <a:p>
            <a:endParaRPr lang="en-US" dirty="0"/>
          </a:p>
          <a:p>
            <a:r>
              <a:rPr lang="en-US" dirty="0"/>
              <a:t>The WinUI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a:t>
            </a:r>
          </a:p>
        </p:txBody>
      </p:sp>
    </p:spTree>
    <p:extLst>
      <p:ext uri="{BB962C8B-B14F-4D97-AF65-F5344CB8AC3E}">
        <p14:creationId xmlns:p14="http://schemas.microsoft.com/office/powerpoint/2010/main" val="299198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downside of building UWP apps.</a:t>
            </a:r>
          </a:p>
          <a:p>
            <a:endParaRPr lang="en-US" dirty="0"/>
          </a:p>
          <a:p>
            <a:r>
              <a:rPr lang="en-US" dirty="0"/>
              <a:t>Well, unless you have a great reason, I don’t recommend building a new UWP app today.</a:t>
            </a:r>
          </a:p>
          <a:p>
            <a:endParaRPr lang="en-US" dirty="0"/>
          </a:p>
          <a:p>
            <a:r>
              <a:rPr lang="en-US" dirty="0"/>
              <a:t>While it’s still going to be supported by Microsoft for the foreseeable future, it’s getting no new features. That includes WinUI 2 controls. They’re both only getting critical security updates and bug fixes.</a:t>
            </a:r>
          </a:p>
          <a:p>
            <a:endParaRPr lang="en-US" dirty="0"/>
          </a:p>
          <a:p>
            <a:r>
              <a:rPr lang="en-US" dirty="0"/>
              <a:t>While .NET Native is small and fast, it’s also aging. With UWP, you get no access to modern .NET or language features. In fact, you can’t use any C# language features beyond C# 8 (and we’re up to C# 12 now in .NET 8 – it’s always the .NET version plus 4).</a:t>
            </a:r>
          </a:p>
          <a:p>
            <a:endParaRPr lang="en-US" dirty="0"/>
          </a:p>
          <a:p>
            <a:r>
              <a:rPr lang="en-US" dirty="0"/>
              <a:t>While WinUI 2 has some Fluent design look &amp; feel, it’s Fluent 1.0 (Windows 10). The Windows 11 look is Fluent 2.0. You can’t get that in UWP without some work on your part to style it.</a:t>
            </a:r>
          </a:p>
          <a:p>
            <a:endParaRPr lang="en-US" dirty="0"/>
          </a:p>
          <a:p>
            <a:r>
              <a:rPr lang="en-US" dirty="0"/>
              <a:t>UWP relies on .NET Standard for shared libraries (NuGet packages), and Microsoft is moving away from that standard to just using .NET as the standard feature set across platforms. That leaves UWP behind.</a:t>
            </a:r>
          </a:p>
          <a:p>
            <a:endParaRPr lang="en-US" dirty="0"/>
          </a:p>
          <a:p>
            <a:r>
              <a:rPr lang="en-US" dirty="0"/>
              <a:t>Finally, UWP versions are tied to Windows SDK versions. We’ll see how WinUI separated itself from this dependency on Windows.</a:t>
            </a:r>
          </a:p>
          <a:p>
            <a:endParaRPr lang="en-US" dirty="0"/>
          </a:p>
          <a:p>
            <a:r>
              <a:rPr lang="en-US" dirty="0"/>
              <a:t>Let’s take a very quick look at the UWP Shopping List app.</a:t>
            </a:r>
          </a:p>
        </p:txBody>
      </p:sp>
    </p:spTree>
    <p:extLst>
      <p:ext uri="{BB962C8B-B14F-4D97-AF65-F5344CB8AC3E}">
        <p14:creationId xmlns:p14="http://schemas.microsoft.com/office/powerpoint/2010/main" val="3173190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WinUI…</a:t>
            </a:r>
          </a:p>
          <a:p>
            <a:endParaRPr lang="en-US" dirty="0"/>
          </a:p>
          <a:p>
            <a:r>
              <a:rPr lang="en-US" dirty="0"/>
              <a:t>WinUI 3 is the UI component of the Windows App SDK.</a:t>
            </a:r>
          </a:p>
          <a:p>
            <a:endParaRPr lang="en-US" dirty="0"/>
          </a:p>
          <a:p>
            <a:r>
              <a:rPr lang="en-US" dirty="0"/>
              <a:t>It supports the latest Fluent design concepts, so you get the most modern looking apps with the least amount of effort/coding.</a:t>
            </a:r>
          </a:p>
          <a:p>
            <a:endParaRPr lang="en-US" dirty="0"/>
          </a:p>
          <a:p>
            <a:r>
              <a:rPr lang="en-US" dirty="0"/>
              <a:t>You get the features and controls of UWP without being coupled to a specific version of the Windows SDK. The Windows App SDK updates multiple times a year. Some of the recent updates brought XAML Islands, Theming, Notifications, improved windowing with </a:t>
            </a:r>
            <a:r>
              <a:rPr lang="en-US" dirty="0" err="1"/>
              <a:t>AppWindow</a:t>
            </a:r>
            <a:r>
              <a:rPr lang="en-US" dirty="0"/>
              <a:t>, and media controls. Version 1.5 will bring the much anticipated Maps control. It’s one of the top requested features. We’ll get to the other requests on the next slide.</a:t>
            </a:r>
          </a:p>
          <a:p>
            <a:endParaRPr lang="en-US" dirty="0"/>
          </a:p>
          <a:p>
            <a:r>
              <a:rPr lang="en-US" dirty="0"/>
              <a:t>You can check out the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for WinUI with the Windows Community Toolkit and .NET Community Toolkit. I’ll talk about those next month or you can read about them in my WinUI 3 book.</a:t>
            </a:r>
          </a:p>
          <a:p>
            <a:endParaRPr lang="en-US" dirty="0"/>
          </a:p>
          <a:p>
            <a:r>
              <a:rPr lang="en-US" dirty="0"/>
              <a:t>Finally, Microsoft is really positioning WinUI 3 as the top choice for ISVs to build apps for Windows. You can see that commitment in their partnerships with Apple &amp; Adobe to bring high profile, first-class apps to Windows.</a:t>
            </a:r>
          </a:p>
        </p:txBody>
      </p:sp>
    </p:spTree>
    <p:extLst>
      <p:ext uri="{BB962C8B-B14F-4D97-AF65-F5344CB8AC3E}">
        <p14:creationId xmlns:p14="http://schemas.microsoft.com/office/powerpoint/2010/main" val="274963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WinUI 3.</a:t>
            </a:r>
          </a:p>
          <a:p>
            <a:endParaRPr lang="en-US" dirty="0"/>
          </a:p>
          <a:p>
            <a:r>
              <a:rPr lang="en-US" dirty="0"/>
              <a:t>The big barrier for entry for new XAML developers is the lack of a UI designer in Visual Studio. This has been the top request since </a:t>
            </a:r>
            <a:r>
              <a:rPr lang="en-US" dirty="0" err="1"/>
              <a:t>WinUI’s</a:t>
            </a:r>
            <a:r>
              <a:rPr lang="en-US" dirty="0"/>
              <a:t> release three years ago. The product teams are aware that it’s wanted. To this point, it hasn’t made it onto the public roadmap.</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WinUI developers. Right now, we have to debug the app and rely on XAML Hot Reload to experiment with UI changes.</a:t>
            </a:r>
          </a:p>
          <a:p>
            <a:endParaRPr lang="en-US" dirty="0"/>
          </a:p>
          <a:p>
            <a:r>
              <a:rPr lang="en-US" dirty="0"/>
              <a:t>Next, WinUI apps only support C# and C++. There’s no support for VB or F#.</a:t>
            </a:r>
          </a:p>
          <a:p>
            <a:endParaRPr lang="en-US" dirty="0"/>
          </a:p>
          <a:p>
            <a:r>
              <a:rPr lang="en-US" dirty="0"/>
              <a:t>If you’re porting a UWP app to WinUI, you’ll have to leave the Xbox and HoloLens support behind. WinUI is Windows desktop only.</a:t>
            </a:r>
          </a:p>
          <a:p>
            <a:endParaRPr lang="en-US" dirty="0"/>
          </a:p>
          <a:p>
            <a:r>
              <a:rPr lang="en-US" dirty="0"/>
              <a:t>Finally, another highly requested feature on the team’s GitHub repo is data validation for WinUI controls. This one could make it into the framework eventually, as there was an implementation started while WinUI 3’s first release was still in preview. If you pick up a copy of my WinUI book, I add data validation to an app with a workaround that’s easy to add to your own apps.</a:t>
            </a:r>
          </a:p>
          <a:p>
            <a:endParaRPr lang="en-US" dirty="0"/>
          </a:p>
          <a:p>
            <a:r>
              <a:rPr lang="en-US" dirty="0"/>
              <a:t>Now let’s look at the WinUI app. This one has a basic MVVM implementation.</a:t>
            </a:r>
          </a:p>
        </p:txBody>
      </p:sp>
    </p:spTree>
    <p:extLst>
      <p:ext uri="{BB962C8B-B14F-4D97-AF65-F5344CB8AC3E}">
        <p14:creationId xmlns:p14="http://schemas.microsoft.com/office/powerpoint/2010/main" val="3280410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a:t>
            </a:r>
          </a:p>
          <a:p>
            <a:endParaRPr lang="en-US" dirty="0"/>
          </a:p>
          <a:p>
            <a:r>
              <a:rPr lang="en-US" dirty="0"/>
              <a:t>MAUI apps can be deployed to Windows, Android, iOS, macOS, and Samsung Tizen devices (watches and TVs). Linux is often requested, but it’s not yet supported.</a:t>
            </a:r>
          </a:p>
          <a:p>
            <a:endParaRPr lang="en-US" dirty="0"/>
          </a:p>
          <a:p>
            <a:r>
              <a:rPr lang="en-US" dirty="0"/>
              <a:t>With MAUI, you can create a single codebase to target all platforms.</a:t>
            </a:r>
          </a:p>
          <a:p>
            <a:r>
              <a:rPr lang="en-US" dirty="0"/>
              <a:t>  - You can create platform-specific code to access native functionality.</a:t>
            </a:r>
          </a:p>
          <a:p>
            <a:r>
              <a:rPr lang="en-US" dirty="0"/>
              <a:t>  - MAUI also has helpers to wrap many common device functions (file system, camera,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pretty simple.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MAUI apps are compiled and deployed to Windows, they’re WinUI under the covers.</a:t>
            </a:r>
          </a:p>
          <a:p>
            <a:endParaRPr lang="en-US" dirty="0"/>
          </a:p>
          <a:p>
            <a:r>
              <a:rPr lang="en-US" dirty="0"/>
              <a:t>There’s also a Blazor Hybrid app template for .NET MAUI. This allows you to build your UI in Razor components which get hosted inside a custom WebView control in the MAUI host. We’ll also touch on Blazor Hybrid apps for desktop in a bit. You can take the same approach on desktop with WPF or WinForms WebView hosts.</a:t>
            </a:r>
          </a:p>
        </p:txBody>
      </p:sp>
    </p:spTree>
    <p:extLst>
      <p:ext uri="{BB962C8B-B14F-4D97-AF65-F5344CB8AC3E}">
        <p14:creationId xmlns:p14="http://schemas.microsoft.com/office/powerpoint/2010/main" val="379802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MAUI drawbacks…</a:t>
            </a:r>
          </a:p>
          <a:p>
            <a:endParaRPr lang="en-US" dirty="0"/>
          </a:p>
          <a:p>
            <a:r>
              <a:rPr lang="en-US" dirty="0"/>
              <a:t>The more platform-specific code your apps needs, the more complex it’s going to get. If you’re relying on device hardware access extensively, be prepared to have some per-platform implementations.</a:t>
            </a:r>
          </a:p>
          <a:p>
            <a:endParaRPr lang="en-US" dirty="0"/>
          </a:p>
          <a:p>
            <a:r>
              <a:rPr lang="en-US" dirty="0"/>
              <a:t>Like WinUI, there’s no XAML designer to build your UI.</a:t>
            </a:r>
          </a:p>
          <a:p>
            <a:endParaRPr lang="en-US" dirty="0"/>
          </a:p>
          <a:p>
            <a:r>
              <a:rPr lang="en-US" dirty="0"/>
              <a:t>MAUI is C# only right now. No official support exists for VB, F# or C++. You can use F# in a Blazor Hybrid app for MAUI (in your razor components).</a:t>
            </a:r>
          </a:p>
          <a:p>
            <a:endParaRPr lang="en-US" dirty="0"/>
          </a:p>
          <a:p>
            <a:r>
              <a:rPr lang="en-US" dirty="0"/>
              <a:t>More people are using MAUI for iOS &amp; Android than they are for Windows. The team’s top priority now is getting developers ported from Xamarin to MAUI, as support for Xamarin ends this spring. So, Windows features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8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10996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use </a:t>
            </a:r>
            <a:r>
              <a:rPr lang="en-US" dirty="0" err="1"/>
              <a:t>Skia.WPF</a:t>
            </a:r>
            <a:r>
              <a:rPr lang="en-US" dirty="0"/>
              <a:t> to run on older platforms like Windows 7. If you’re only targeting Windows 10 or later, you’ll want to choose the WinUI option.</a:t>
            </a:r>
          </a:p>
          <a:p>
            <a:endParaRPr lang="en-US" dirty="0"/>
          </a:p>
          <a:p>
            <a:r>
              <a:rPr lang="en-US" dirty="0"/>
              <a:t>WinUI Uno project code is nearly identical to WinUI code. I created an Uno app for my book by creating an Uno Platform project with their new project wizard and copy/pasting my WinUI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They have a Figma plugin so your design team can design your app screens and generate your Uno pages.</a:t>
            </a:r>
          </a:p>
          <a:p>
            <a:endParaRPr lang="en-US" dirty="0"/>
          </a:p>
          <a:p>
            <a:r>
              <a:rPr lang="en-US" dirty="0"/>
              <a:t>Uno can create apps with Fluent, Material or Cupertino look and feel.</a:t>
            </a:r>
          </a:p>
          <a:p>
            <a:endParaRPr lang="en-US" dirty="0"/>
          </a:p>
          <a:p>
            <a:r>
              <a:rPr lang="en-US" dirty="0"/>
              <a:t>Uno has plugins for Visual Studio, VS Code or JetBrains Rider. So, you can choose your preferred editor.</a:t>
            </a:r>
          </a:p>
        </p:txBody>
      </p:sp>
    </p:spTree>
    <p:extLst>
      <p:ext uri="{BB962C8B-B14F-4D97-AF65-F5344CB8AC3E}">
        <p14:creationId xmlns:p14="http://schemas.microsoft.com/office/powerpoint/2010/main" val="364038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Again there’s no XAML designer.</a:t>
            </a:r>
          </a:p>
          <a:p>
            <a:endParaRPr lang="en-US" dirty="0"/>
          </a:p>
          <a:p>
            <a:r>
              <a:rPr lang="en-US" dirty="0"/>
              <a:t>The platform-specific code issue we’ve discussed with MAUI.</a:t>
            </a:r>
          </a:p>
          <a:p>
            <a:endParaRPr lang="en-US" dirty="0"/>
          </a:p>
          <a:p>
            <a:r>
              <a:rPr lang="en-US" dirty="0"/>
              <a:t>And the cross-platform vs native performance concerns we discussed with MAUI.</a:t>
            </a:r>
          </a:p>
          <a:p>
            <a:endParaRPr lang="en-US" dirty="0"/>
          </a:p>
          <a:p>
            <a:r>
              <a:rPr lang="en-US" dirty="0"/>
              <a:t>Let’s take a quick look at the Uno version of our WinUI shopping list app.</a:t>
            </a:r>
          </a:p>
        </p:txBody>
      </p:sp>
    </p:spTree>
    <p:extLst>
      <p:ext uri="{BB962C8B-B14F-4D97-AF65-F5344CB8AC3E}">
        <p14:creationId xmlns:p14="http://schemas.microsoft.com/office/powerpoint/2010/main" val="4204330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Blazor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a:t>
            </a:r>
          </a:p>
          <a:p>
            <a:r>
              <a:rPr lang="en-US" dirty="0"/>
              <a:t>  - You can build your hybrid app inside WPF or WinForms, which makes it easy to integrate with your existing apps on those platforms.</a:t>
            </a:r>
          </a:p>
          <a:p>
            <a:endParaRPr lang="en-US" dirty="0"/>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Blazor Hybrid app.</a:t>
            </a:r>
          </a:p>
        </p:txBody>
      </p:sp>
    </p:spTree>
    <p:extLst>
      <p:ext uri="{BB962C8B-B14F-4D97-AF65-F5344CB8AC3E}">
        <p14:creationId xmlns:p14="http://schemas.microsoft.com/office/powerpoint/2010/main" val="375840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a:t>
            </a:r>
            <a:r>
              <a:rPr lang="en-US" dirty="0" err="1"/>
              <a:t>TechBash</a:t>
            </a:r>
            <a:r>
              <a:rPr lang="en-US" dirty="0"/>
              <a:t> developer conference. We’ve been running the event in the Poconos since 2016, and…</a:t>
            </a:r>
          </a:p>
        </p:txBody>
      </p:sp>
    </p:spTree>
    <p:extLst>
      <p:ext uri="{BB962C8B-B14F-4D97-AF65-F5344CB8AC3E}">
        <p14:creationId xmlns:p14="http://schemas.microsoft.com/office/powerpoint/2010/main" val="1302815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a:t>
            </a:r>
            <a:r>
              <a:rPr lang="en-US" dirty="0" err="1"/>
              <a:t>xplat</a:t>
            </a:r>
            <a:r>
              <a:rPr lang="en-US" dirty="0"/>
              <a:t>? Or do you think you will in the future?</a:t>
            </a:r>
          </a:p>
          <a:p>
            <a:r>
              <a:rPr lang="en-US" dirty="0"/>
              <a:t>Are you porting an existing solution?</a:t>
            </a:r>
          </a:p>
          <a:p>
            <a:r>
              <a:rPr lang="en-US" dirty="0"/>
              <a:t>How long do you expect to support your app?</a:t>
            </a:r>
          </a:p>
          <a:p>
            <a:r>
              <a:rPr lang="en-US" dirty="0"/>
              <a:t>Do the current features of each platform meet your needs? Are missing features even on the roadmap?</a:t>
            </a:r>
          </a:p>
        </p:txBody>
      </p:sp>
    </p:spTree>
    <p:extLst>
      <p:ext uri="{BB962C8B-B14F-4D97-AF65-F5344CB8AC3E}">
        <p14:creationId xmlns:p14="http://schemas.microsoft.com/office/powerpoint/2010/main" val="7676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along with a larger list of links and the two Visual Studio solutions I used today.</a:t>
            </a:r>
          </a:p>
          <a:p>
            <a:endParaRPr lang="en-US" dirty="0"/>
          </a:p>
        </p:txBody>
      </p:sp>
    </p:spTree>
    <p:extLst>
      <p:ext uri="{BB962C8B-B14F-4D97-AF65-F5344CB8AC3E}">
        <p14:creationId xmlns:p14="http://schemas.microsoft.com/office/powerpoint/2010/main" val="2360146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a:t>Any </a:t>
            </a:r>
            <a:r>
              <a:rPr lang="en-US" dirty="0"/>
              <a:t>other questions or thoughts?</a:t>
            </a:r>
          </a:p>
        </p:txBody>
      </p:sp>
    </p:spTree>
    <p:extLst>
      <p:ext uri="{BB962C8B-B14F-4D97-AF65-F5344CB8AC3E}">
        <p14:creationId xmlns:p14="http://schemas.microsoft.com/office/powerpoint/2010/main" val="206003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event, TechBash 2024, is coming up in September.</a:t>
            </a:r>
          </a:p>
          <a:p>
            <a:endParaRPr lang="en-US" dirty="0"/>
          </a:p>
          <a:p>
            <a:r>
              <a:rPr lang="en-US" dirty="0"/>
              <a:t>It’s a conference at the Kalahari Resort in the Poconos with 3-day and 4-day options. We have an awesome time every year. It has the food, speakers, and content of a big event like </a:t>
            </a:r>
            <a:r>
              <a:rPr lang="en-US" dirty="0" err="1"/>
              <a:t>VSLive</a:t>
            </a:r>
            <a:r>
              <a:rPr lang="en-US" dirty="0"/>
              <a:t> or Microsoft Build with a size of a large code camp or other regional conference. You can bring your whole family for the water park, Thursday Game Night, and our Friday Family Day sessions for kids.</a:t>
            </a:r>
          </a:p>
          <a:p>
            <a:endParaRPr lang="en-US" dirty="0"/>
          </a:p>
          <a:p>
            <a:r>
              <a:rPr lang="en-US" dirty="0"/>
              <a:t>Early bird registration opened earlier this month and ends on May 21</a:t>
            </a:r>
            <a:r>
              <a:rPr lang="en-US" baseline="30000" dirty="0"/>
              <a:t>st</a:t>
            </a:r>
            <a:r>
              <a:rPr lang="en-US" dirty="0"/>
              <a:t>.</a:t>
            </a:r>
          </a:p>
        </p:txBody>
      </p:sp>
      <p:sp>
        <p:nvSpPr>
          <p:cNvPr id="4" name="Slide Number Placeholder 3"/>
          <p:cNvSpPr>
            <a:spLocks noGrp="1"/>
          </p:cNvSpPr>
          <p:nvPr>
            <p:ph type="sldNum" sz="quarter" idx="5"/>
          </p:nvPr>
        </p:nvSpPr>
        <p:spPr/>
        <p:txBody>
          <a:bodyPr/>
          <a:lstStyle/>
          <a:p>
            <a:fld id="{4417764B-67F0-44E0-8197-7599ED6060F2}" type="slidenum">
              <a:rPr lang="en-US" smtClean="0"/>
              <a:t>4</a:t>
            </a:fld>
            <a:endParaRPr lang="en-US"/>
          </a:p>
        </p:txBody>
      </p:sp>
    </p:spTree>
    <p:extLst>
      <p:ext uri="{BB962C8B-B14F-4D97-AF65-F5344CB8AC3E}">
        <p14:creationId xmlns:p14="http://schemas.microsoft.com/office/powerpoint/2010/main" val="625774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today’s agenda.</a:t>
            </a:r>
          </a:p>
          <a:p>
            <a:endParaRPr lang="en-US" dirty="0"/>
          </a:p>
          <a:p>
            <a:r>
              <a:rPr lang="en-US" dirty="0"/>
              <a:t>We’ll start with a brief review of the history of Windows development since the introduction of .NET.</a:t>
            </a:r>
          </a:p>
          <a:p>
            <a:endParaRPr lang="en-US" dirty="0"/>
          </a:p>
          <a:p>
            <a:r>
              <a:rPr lang="en-US" dirty="0"/>
              <a:t>Then we’ll review some reason why you may or may not decide to choose each of these UI frameworks, followed by a look at some code for each of them.</a:t>
            </a:r>
          </a:p>
          <a:p>
            <a:endParaRPr lang="en-US" dirty="0"/>
          </a:p>
          <a:p>
            <a:r>
              <a:rPr lang="en-US" dirty="0"/>
              <a:t>I created a sample app using each framework. It’s a very basic shopping list app that loads some sample data. Each app shares the same code to load the sample data, and you can add more items, mark them as purchased or remove them from your list. We’ll see the similarities and difference and you’ll see that I’m not the best at UI design, no matter which framework I use.</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hopefully we’ll have some time for Q&amp;A. But feel free to ask questions as we go. It’s usually best to address any questions while they’re in context, and there’s a good chance that you’re not the only one with that questions. If I don’t see questions in chat, please interrupt me any time.</a:t>
            </a:r>
          </a:p>
          <a:p>
            <a:endParaRPr lang="en-US" dirty="0"/>
          </a:p>
          <a:p>
            <a:endParaRPr lang="en-US" dirty="0"/>
          </a:p>
        </p:txBody>
      </p:sp>
    </p:spTree>
    <p:extLst>
      <p:ext uri="{BB962C8B-B14F-4D97-AF65-F5344CB8AC3E}">
        <p14:creationId xmlns:p14="http://schemas.microsoft.com/office/powerpoint/2010/main" val="55769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simplified timeline of UI frameworks for .NET developers since .NET’s introduction in 2002.</a:t>
            </a:r>
          </a:p>
          <a:p>
            <a:endParaRPr lang="en-US" dirty="0"/>
          </a:p>
          <a:p>
            <a:r>
              <a:rPr lang="en-US" dirty="0"/>
              <a:t>WinForms has been there for every step of the way. Even before WinForms in .NET Microsoft has had a forms designer for Windows apps since 1991 when Bill Gates demoed the VB form designer.</a:t>
            </a:r>
          </a:p>
          <a:p>
            <a:endParaRPr lang="en-US" dirty="0"/>
          </a:p>
          <a:p>
            <a:r>
              <a:rPr lang="en-US" dirty="0"/>
              <a:t>Windows Presentation Foundation (or WPF) was introduced around the same time as Windows Vista in 2006 and was the first XAML-based UI framework from Microsoft, followed by everyone’s favorite web development framework, Silverlight, in 2007. WPF became a big deal for enterprise developers, and quickly overtook WinForms as the de-facto choice for businesses building Windows apps.</a:t>
            </a:r>
          </a:p>
          <a:p>
            <a:endParaRPr lang="en-US" dirty="0"/>
          </a:p>
          <a:p>
            <a:r>
              <a:rPr lang="en-US" dirty="0"/>
              <a:t>We’ll skim over the Windows 8 XAML apps that debuted in 2012 and talk about UWP apps. They were introduced in 2015 with Windows 10, and UWP apps gave developers a way to target Windows on desktops, phones, HoloLens, and Xbox with a single project. They had some success with ISVs building consumer apps, but never found a place in the enterprise. The constraints of the other platforms, held back the Windows 10 desktop capabilities. We’ll talk more about those things later.</a:t>
            </a:r>
          </a:p>
          <a:p>
            <a:endParaRPr lang="en-US" dirty="0"/>
          </a:p>
          <a:p>
            <a:r>
              <a:rPr lang="en-US" dirty="0"/>
              <a:t>2021 gave use two new options for Windows apps, WinUI 3 (and the Windows App SDK) and Blazor Hybrid apps. WinUI 3 was launched as a successor to UWP, and Blazor Hybrid apps give web developers a way to build for desktop and mobile clients.</a:t>
            </a:r>
          </a:p>
          <a:p>
            <a:endParaRPr lang="en-US" dirty="0"/>
          </a:p>
          <a:p>
            <a:r>
              <a:rPr lang="en-US" dirty="0"/>
              <a:t>We’ll also talk about some new options that allow you to target Windows and beyond. .NET MAUI is the successor to </a:t>
            </a:r>
            <a:r>
              <a:rPr lang="en-US" dirty="0" err="1"/>
              <a:t>Xamarin.Forms</a:t>
            </a:r>
            <a:r>
              <a:rPr lang="en-US" dirty="0"/>
              <a:t>, and it allows you to use XAML and C# to build apps for Windows, macOS, iOS, Android and Samsung watches &amp; smart TVs. There are some 3</a:t>
            </a:r>
            <a:r>
              <a:rPr lang="en-US" baseline="30000" dirty="0"/>
              <a:t>rd</a:t>
            </a:r>
            <a:r>
              <a:rPr lang="en-US" dirty="0"/>
              <a:t> party options that we’ll touch on as time permits. Uno Platform and Avalonia UI both target the same platforms as MAUI in addition to Linux and web support (with WebAssembly).</a:t>
            </a:r>
          </a:p>
          <a:p>
            <a:endParaRPr lang="en-US" dirty="0"/>
          </a:p>
          <a:p>
            <a:r>
              <a:rPr lang="en-US" dirty="0"/>
              <a:t>If we had more time, we could also talk about Flutter, React Native for Windows, JavaFX, Electron, and many other options for building apps for Windows and beyond.</a:t>
            </a:r>
          </a:p>
        </p:txBody>
      </p:sp>
    </p:spTree>
    <p:extLst>
      <p:ext uri="{BB962C8B-B14F-4D97-AF65-F5344CB8AC3E}">
        <p14:creationId xmlns:p14="http://schemas.microsoft.com/office/powerpoint/2010/main" val="2360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examples of Windows user interfaces created with different UI Frameworks.</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XP… utilitarian. I’ve probably created </a:t>
            </a:r>
            <a:r>
              <a:rPr lang="en-US" dirty="0" err="1"/>
              <a:t>Uis</a:t>
            </a:r>
            <a:r>
              <a:rPr lang="en-US" dirty="0"/>
              <a:t> similar to this in VB 6 back in the day.</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with the preview UI for their Extension Manager open. Nearly all of the Visual Studio UI is WPF. There are a few remaining legacy dialogs left (like the Options dialog), but it’s mostly WPF.</a:t>
            </a:r>
          </a:p>
          <a:p>
            <a:endParaRPr lang="en-US" dirty="0"/>
          </a:p>
          <a:p>
            <a:r>
              <a:rPr lang="en-US" dirty="0"/>
              <a:t>The lower-center screens are created with .NET MAUI. Microsoft created a weather app that is responsive to different desktop and mobile form factors. You can get the source code for this app on GitHub. Just search for .NET MAUI weather sample app.</a:t>
            </a:r>
          </a:p>
          <a:p>
            <a:endParaRPr lang="en-US" dirty="0"/>
          </a:p>
          <a:p>
            <a:r>
              <a:rPr lang="en-US" dirty="0"/>
              <a:t>The top right image is a screenshot of my Windows File Explorer in Windows 11. The new builds of Windows 11 have a File Explorer that is built with WinUI. Microsoft and some key partners like Apple and Adobe have been using WinUI 3 to create some desktop apps in the last year or so. The Apple Music app is the last image here. You can download that, as well as Apple TV and Apple Devices apps from the Microsoft Store. All three were built with WinUI 3 and the Windows App SDK. Adobe’s WinUI app is Fresco, if you want to check that out.</a:t>
            </a:r>
          </a:p>
        </p:txBody>
      </p:sp>
    </p:spTree>
    <p:extLst>
      <p:ext uri="{BB962C8B-B14F-4D97-AF65-F5344CB8AC3E}">
        <p14:creationId xmlns:p14="http://schemas.microsoft.com/office/powerpoint/2010/main" val="221166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the details, starting with WinForms…</a:t>
            </a:r>
          </a:p>
          <a:p>
            <a:endParaRPr lang="en-US" dirty="0"/>
          </a:p>
          <a:p>
            <a:r>
              <a:rPr lang="en-US" dirty="0"/>
              <a:t>Developers love WinForms because it lets you build simple apps fast. It has a visual drag &amp; drop designer to build your UI, and everything is C# (or VB) code. </a:t>
            </a:r>
          </a:p>
          <a:p>
            <a:endParaRPr lang="en-US" dirty="0"/>
          </a:p>
          <a:p>
            <a:r>
              <a:rPr lang="en-US" dirty="0"/>
              <a:t>Like we saw on the last slide, there has been strong 3</a:t>
            </a:r>
            <a:r>
              <a:rPr lang="en-US" baseline="30000" dirty="0"/>
              <a:t>rd</a:t>
            </a:r>
            <a:r>
              <a:rPr lang="en-US" dirty="0"/>
              <a:t> party support for WinForms controls and other components for years.</a:t>
            </a:r>
          </a:p>
          <a:p>
            <a:endParaRPr lang="en-US" dirty="0"/>
          </a:p>
          <a:p>
            <a:r>
              <a:rPr lang="en-US" dirty="0"/>
              <a:t>There are two options for creating a new WinForms project. Most of you will want to select the modern .NET option ( that’s .NET 8 today), but you still do have the options to create a new WinForms project on .NET Framework 4.8. If you have clients running unsupported Windows 7 machines, you can still build and maintain .NET client apps for them.</a:t>
            </a:r>
          </a:p>
          <a:p>
            <a:endParaRPr lang="en-US" dirty="0"/>
          </a:p>
          <a:p>
            <a:r>
              <a:rPr lang="en-US" dirty="0"/>
              <a:t>If you have existing .NET Framework WinForms apps, Microsoft has a .NET Upgrade tool you can use to move them to .NET 8. This tool can also upgrade legacy WPF apps to .NET 8 WPF, </a:t>
            </a:r>
            <a:r>
              <a:rPr lang="en-US" dirty="0" err="1"/>
              <a:t>Xamarin.Forms</a:t>
            </a:r>
            <a:r>
              <a:rPr lang="en-US" dirty="0"/>
              <a:t> apps to .NET MAUI, or UWP apps to WinUI 3.</a:t>
            </a:r>
          </a:p>
          <a:p>
            <a:endParaRPr lang="en-US" dirty="0"/>
          </a:p>
          <a:p>
            <a:r>
              <a:rPr lang="en-US" dirty="0"/>
              <a:t>Windows Forms is still supported and under active development. You can visit this page on GitHub to review their public roadmap and see upcoming features.</a:t>
            </a:r>
          </a:p>
          <a:p>
            <a:endParaRPr lang="en-US" dirty="0"/>
          </a:p>
          <a:p>
            <a:r>
              <a:rPr lang="en-US" dirty="0"/>
              <a:t>There’s no XAML, CSS, or any other UI language to learn. Every .NET developer can be a WinForms developers.</a:t>
            </a:r>
          </a:p>
        </p:txBody>
      </p:sp>
    </p:spTree>
    <p:extLst>
      <p:ext uri="{BB962C8B-B14F-4D97-AF65-F5344CB8AC3E}">
        <p14:creationId xmlns:p14="http://schemas.microsoft.com/office/powerpoint/2010/main" val="49834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may decide not to choose Windows Forms, and then we’ll look at the code.</a:t>
            </a:r>
          </a:p>
          <a:p>
            <a:endParaRPr lang="en-US" dirty="0"/>
          </a:p>
          <a:p>
            <a:r>
              <a:rPr lang="en-US" dirty="0"/>
              <a:t>Without any custom theming applied, it looks dated. It’s had some updates to improve the UI a bit since Windows XP, but you won’t be implementing Microsoft Fluent Design or Google’s Material Design in a WinForms app any time soon.</a:t>
            </a:r>
          </a:p>
          <a:p>
            <a:endParaRPr lang="en-US" dirty="0"/>
          </a:p>
          <a:p>
            <a:r>
              <a:rPr lang="en-US" dirty="0"/>
              <a:t>The XAML-based languages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There’s no built-in support for switching between light &amp; dark themes when users update their Windows theme. We saw that there are some 3</a:t>
            </a:r>
            <a:r>
              <a:rPr lang="en-US" baseline="30000" dirty="0"/>
              <a:t>rd</a:t>
            </a:r>
            <a:r>
              <a:rPr lang="en-US" dirty="0"/>
              <a:t> party theming options for with light and dark themes though.</a:t>
            </a:r>
          </a:p>
          <a:p>
            <a:endParaRPr lang="en-US" dirty="0"/>
          </a:p>
          <a:p>
            <a:r>
              <a:rPr lang="en-US" dirty="0"/>
              <a:t>It’s also not great for touch input or ink support with pen input on touch devices.</a:t>
            </a:r>
          </a:p>
          <a:p>
            <a:endParaRPr lang="en-US" dirty="0"/>
          </a:p>
          <a:p>
            <a:r>
              <a:rPr lang="en-US" dirty="0"/>
              <a:t>OK, let’s look at some code!</a:t>
            </a:r>
          </a:p>
        </p:txBody>
      </p:sp>
    </p:spTree>
    <p:extLst>
      <p:ext uri="{BB962C8B-B14F-4D97-AF65-F5344CB8AC3E}">
        <p14:creationId xmlns:p14="http://schemas.microsoft.com/office/powerpoint/2010/main" val="156192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changes while debugging without having to stop and start your debugging session. It also has tool to debug data binding errors and for analyzing the WPF visual tree – that’s the hierarchy of controls/elements in the UI.</a:t>
            </a:r>
          </a:p>
          <a:p>
            <a:endParaRPr lang="en-US" dirty="0"/>
          </a:p>
          <a:p>
            <a:r>
              <a:rPr lang="en-US" dirty="0"/>
              <a:t>As previously mentioned, XAML-based UIs are GPU accelerated, being rendered on in the DirectX pipeline.</a:t>
            </a:r>
          </a:p>
          <a:p>
            <a:endParaRPr lang="en-US" dirty="0"/>
          </a:p>
          <a:p>
            <a:r>
              <a:rPr lang="en-US" dirty="0"/>
              <a:t>Data binding in WPF is extremely powerful and lends itself to using the Model-View-</a:t>
            </a:r>
            <a:r>
              <a:rPr lang="en-US" dirty="0" err="1"/>
              <a:t>ViewModel</a:t>
            </a:r>
            <a:r>
              <a:rPr lang="en-US" dirty="0"/>
              <a:t> (or MVVM) pattern. If you catch my session here next month, we’ll spend some time talking about the advantages of MVVM with WinUI.</a:t>
            </a:r>
          </a:p>
          <a:p>
            <a:endParaRPr lang="en-US" dirty="0"/>
          </a:p>
          <a:p>
            <a:r>
              <a:rPr lang="en-US" dirty="0"/>
              <a:t>Like WinForms, WPF has .NET and .NET Framework project options and extensive 3</a:t>
            </a:r>
            <a:r>
              <a:rPr lang="en-US" baseline="30000" dirty="0"/>
              <a:t>rd</a:t>
            </a:r>
            <a:r>
              <a:rPr lang="en-US" dirty="0"/>
              <a:t> party product support. It’s under active development, and if you check out the roadmap on GitHub, you’ll see that they’re working on built-in theming support for Windows 11.</a:t>
            </a:r>
          </a:p>
          <a:p>
            <a:endParaRPr lang="en-US" dirty="0"/>
          </a:p>
          <a:p>
            <a:r>
              <a:rPr lang="en-US" dirty="0"/>
              <a:t>WPF is still the framework of choice for many companies building line-of-business apps for Windows, and Microsoft continues to position it as such.</a:t>
            </a:r>
          </a:p>
        </p:txBody>
      </p:sp>
    </p:spTree>
    <p:extLst>
      <p:ext uri="{BB962C8B-B14F-4D97-AF65-F5344CB8AC3E}">
        <p14:creationId xmlns:p14="http://schemas.microsoft.com/office/powerpoint/2010/main" val="142458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windows/apps/get-started/dev-options"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5" Type="http://schemas.openxmlformats.org/officeDocument/2006/relationships/hyperlink" Target="https://platform.uno/docs/articles/intro.html"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sessionize.com/techbash-2024/" TargetMode="Externa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techbash.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FDEE17"/>
                </a:solidFill>
                <a:latin typeface="Arial" charset="0"/>
                <a:cs typeface="+mn-cs"/>
              </a:rPr>
              <a:t>Alvin Ashcraft</a:t>
            </a:r>
            <a:endParaRPr lang="en-US" sz="2800" b="1" dirty="0">
              <a:solidFill>
                <a:srgbClr val="FDEE17"/>
              </a:solidFill>
              <a:latin typeface="Arial" charset="0"/>
              <a:cs typeface="+mn-cs"/>
            </a:endParaRPr>
          </a:p>
          <a:p>
            <a:pPr>
              <a:defRPr/>
            </a:pPr>
            <a:r>
              <a:rPr lang="en-US" sz="2400" b="1" dirty="0">
                <a:solidFill>
                  <a:srgbClr val="FDEE17"/>
                </a:solidFill>
                <a:latin typeface="Arial" charset="0"/>
              </a:rPr>
              <a:t>Sr. Content Developer</a:t>
            </a:r>
          </a:p>
          <a:p>
            <a:pPr>
              <a:defRPr/>
            </a:pPr>
            <a:r>
              <a:rPr lang="en-US" sz="2400" b="1" dirty="0">
                <a:solidFill>
                  <a:srgbClr val="FDEE17"/>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0" y="3986760"/>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FDEE17"/>
                </a:solidFill>
                <a:latin typeface="Arial" charset="0"/>
              </a:rPr>
              <a:t>Level: Introductory to Intermediate</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Modern, Native Application for Windows</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03FA-2CCD-5FD0-F164-8B2FE2D92898}"/>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1F4F14DB-B52A-E858-E88B-90E67F70DE32}"/>
              </a:ext>
            </a:extLst>
          </p:cNvPr>
          <p:cNvSpPr>
            <a:spLocks noGrp="1"/>
          </p:cNvSpPr>
          <p:nvPr>
            <p:ph idx="1"/>
          </p:nvPr>
        </p:nvSpPr>
        <p:spPr/>
        <p:txBody>
          <a:bodyPr>
            <a:normAutofit fontScale="70000" lnSpcReduction="20000"/>
          </a:bodyPr>
          <a:lstStyle/>
          <a:p>
            <a:r>
              <a:rPr lang="en-US" dirty="0"/>
              <a:t>Extensible Application Markup Language (XAML) designer</a:t>
            </a:r>
          </a:p>
          <a:p>
            <a:r>
              <a:rPr lang="en-US" dirty="0"/>
              <a:t>XAML Hot Reload for UI debugging</a:t>
            </a:r>
          </a:p>
          <a:p>
            <a:r>
              <a:rPr lang="en-US" dirty="0"/>
              <a:t>GPU Accelerated UI – DirectX pipeline</a:t>
            </a:r>
          </a:p>
          <a:p>
            <a:r>
              <a:rPr lang="en-US" dirty="0"/>
              <a:t>Rich data binding with MVVM pattern</a:t>
            </a:r>
          </a:p>
          <a:p>
            <a:r>
              <a:rPr lang="en-US" dirty="0"/>
              <a:t>Modern and legacy support (.NET Framework and modern .NET)</a:t>
            </a:r>
          </a:p>
          <a:p>
            <a:r>
              <a:rPr lang="en-US" dirty="0"/>
              <a:t>3rd Party control and library support (Theming)</a:t>
            </a:r>
          </a:p>
          <a:p>
            <a:r>
              <a:rPr lang="en-US" dirty="0"/>
              <a:t>Active development</a:t>
            </a:r>
          </a:p>
          <a:p>
            <a:pPr lvl="1"/>
            <a:r>
              <a:rPr lang="en-US" dirty="0"/>
              <a:t>Roadmap: </a:t>
            </a:r>
            <a:r>
              <a:rPr lang="en-US" dirty="0">
                <a:hlinkClick r:id="rId3"/>
              </a:rPr>
              <a:t>https://github.com/dotnet/wpf/blob/main/roadmap.md</a:t>
            </a:r>
            <a:r>
              <a:rPr lang="en-US" dirty="0"/>
              <a:t> </a:t>
            </a:r>
          </a:p>
          <a:p>
            <a:pPr lvl="1"/>
            <a:r>
              <a:rPr lang="en-US" dirty="0"/>
              <a:t>Windows 11 theming support</a:t>
            </a:r>
          </a:p>
          <a:p>
            <a:r>
              <a:rPr lang="en-US" dirty="0"/>
              <a:t>Positioned as a great choice to build native Enterprise apps</a:t>
            </a:r>
          </a:p>
        </p:txBody>
      </p:sp>
    </p:spTree>
    <p:extLst>
      <p:ext uri="{BB962C8B-B14F-4D97-AF65-F5344CB8AC3E}">
        <p14:creationId xmlns:p14="http://schemas.microsoft.com/office/powerpoint/2010/main" val="238562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6F44-24BD-8354-F8B9-E741BA981EEF}"/>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A208F6D6-3F6E-3C9A-8203-971B72BF413C}"/>
              </a:ext>
            </a:extLst>
          </p:cNvPr>
          <p:cNvSpPr>
            <a:spLocks noGrp="1"/>
          </p:cNvSpPr>
          <p:nvPr>
            <p:ph idx="1"/>
          </p:nvPr>
        </p:nvSpPr>
        <p:spPr/>
        <p:txBody>
          <a:bodyPr>
            <a:normAutofit fontScale="85000" lnSpcReduction="10000"/>
          </a:bodyPr>
          <a:lstStyle/>
          <a:p>
            <a:r>
              <a:rPr lang="en-US" dirty="0"/>
              <a:t>XAML learning curve</a:t>
            </a:r>
          </a:p>
          <a:p>
            <a:r>
              <a:rPr lang="en-US" dirty="0"/>
              <a:t>No C++ support</a:t>
            </a:r>
          </a:p>
          <a:p>
            <a:r>
              <a:rPr lang="en-US" dirty="0"/>
              <a:t>No dark mode switching (yet)</a:t>
            </a:r>
          </a:p>
          <a:p>
            <a:r>
              <a:rPr lang="en-US" dirty="0"/>
              <a:t>No current support for Fluent Design</a:t>
            </a:r>
          </a:p>
          <a:p>
            <a:pPr lvl="1"/>
            <a:r>
              <a:rPr lang="en-US" dirty="0"/>
              <a:t>Default UI still looks like Windows Vista</a:t>
            </a:r>
          </a:p>
          <a:p>
            <a:r>
              <a:rPr lang="en-US" dirty="0"/>
              <a:t>Better for Touch and Pen input but not best in class</a:t>
            </a:r>
          </a:p>
          <a:p>
            <a:r>
              <a:rPr lang="en-US" dirty="0"/>
              <a:t>UI Performance Not as optimized as UWP/WinUI</a:t>
            </a:r>
          </a:p>
        </p:txBody>
      </p:sp>
    </p:spTree>
    <p:extLst>
      <p:ext uri="{BB962C8B-B14F-4D97-AF65-F5344CB8AC3E}">
        <p14:creationId xmlns:p14="http://schemas.microsoft.com/office/powerpoint/2010/main" val="97441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7E7-1E71-0798-0A8B-07C808A7E35D}"/>
              </a:ext>
            </a:extLst>
          </p:cNvPr>
          <p:cNvSpPr>
            <a:spLocks noGrp="1"/>
          </p:cNvSpPr>
          <p:nvPr>
            <p:ph type="title"/>
          </p:nvPr>
        </p:nvSpPr>
        <p:spPr/>
        <p:txBody>
          <a:bodyPr>
            <a:normAutofit/>
          </a:bodyPr>
          <a:lstStyle/>
          <a:p>
            <a:r>
              <a:rPr lang="en-US" dirty="0"/>
              <a:t>UWP Advantages</a:t>
            </a:r>
          </a:p>
        </p:txBody>
      </p:sp>
      <p:sp>
        <p:nvSpPr>
          <p:cNvPr id="3" name="Content Placeholder 2">
            <a:extLst>
              <a:ext uri="{FF2B5EF4-FFF2-40B4-BE49-F238E27FC236}">
                <a16:creationId xmlns:a16="http://schemas.microsoft.com/office/drawing/2014/main" id="{AECE6A3F-2DF2-36FD-71B5-2A94CEF82E80}"/>
              </a:ext>
            </a:extLst>
          </p:cNvPr>
          <p:cNvSpPr>
            <a:spLocks noGrp="1"/>
          </p:cNvSpPr>
          <p:nvPr>
            <p:ph idx="1"/>
          </p:nvPr>
        </p:nvSpPr>
        <p:spPr/>
        <p:txBody>
          <a:bodyPr>
            <a:normAutofit/>
          </a:bodyPr>
          <a:lstStyle/>
          <a:p>
            <a:pPr>
              <a:lnSpc>
                <a:spcPct val="90000"/>
              </a:lnSpc>
            </a:pPr>
            <a:r>
              <a:rPr lang="en-US" sz="2000" dirty="0"/>
              <a:t>.NET Native optimization</a:t>
            </a:r>
          </a:p>
          <a:p>
            <a:pPr lvl="1">
              <a:lnSpc>
                <a:spcPct val="90000"/>
              </a:lnSpc>
            </a:pPr>
            <a:r>
              <a:rPr lang="en-US" sz="2000" dirty="0"/>
              <a:t>Built to perform on Windows, Xbox and Windows Phone with limited resources</a:t>
            </a:r>
          </a:p>
          <a:p>
            <a:pPr>
              <a:lnSpc>
                <a:spcPct val="90000"/>
              </a:lnSpc>
            </a:pPr>
            <a:r>
              <a:rPr lang="en-US" sz="2000" dirty="0"/>
              <a:t>Xbox Support (and HoloLens</a:t>
            </a:r>
            <a:r>
              <a:rPr lang="en-US" sz="2000" dirty="0">
                <a:sym typeface="Wingdings" pitchFamily="2" charset="2"/>
              </a:rPr>
              <a:t>)</a:t>
            </a:r>
          </a:p>
          <a:p>
            <a:pPr>
              <a:lnSpc>
                <a:spcPct val="90000"/>
              </a:lnSpc>
            </a:pPr>
            <a:r>
              <a:rPr lang="en-US" sz="2000" dirty="0">
                <a:sym typeface="Wingdings" pitchFamily="2" charset="2"/>
              </a:rPr>
              <a:t>XAML Designer</a:t>
            </a:r>
          </a:p>
          <a:p>
            <a:pPr>
              <a:lnSpc>
                <a:spcPct val="90000"/>
              </a:lnSpc>
            </a:pPr>
            <a:r>
              <a:rPr lang="en-US" sz="2000" dirty="0">
                <a:sym typeface="Wingdings" pitchFamily="2" charset="2"/>
              </a:rPr>
              <a:t>Great for Touch and Pen input</a:t>
            </a:r>
          </a:p>
          <a:p>
            <a:pPr>
              <a:lnSpc>
                <a:spcPct val="90000"/>
              </a:lnSpc>
            </a:pPr>
            <a:r>
              <a:rPr lang="en-US" sz="2000" dirty="0">
                <a:sym typeface="Wingdings" pitchFamily="2" charset="2"/>
              </a:rPr>
              <a:t>Windows Theme support (dark mode)</a:t>
            </a:r>
          </a:p>
          <a:p>
            <a:pPr>
              <a:lnSpc>
                <a:spcPct val="90000"/>
              </a:lnSpc>
            </a:pPr>
            <a:r>
              <a:rPr lang="en-US" sz="2000" dirty="0">
                <a:sym typeface="Wingdings" pitchFamily="2" charset="2"/>
              </a:rPr>
              <a:t>Rich data binding support with MVVM</a:t>
            </a:r>
          </a:p>
          <a:p>
            <a:pPr>
              <a:lnSpc>
                <a:spcPct val="90000"/>
              </a:lnSpc>
            </a:pPr>
            <a:r>
              <a:rPr lang="en-US" sz="2000" dirty="0">
                <a:sym typeface="Wingdings" pitchFamily="2" charset="2"/>
              </a:rPr>
              <a:t>WinUI 2.x controls and libraries (Some Fluent Design support)</a:t>
            </a:r>
          </a:p>
          <a:p>
            <a:pPr>
              <a:lnSpc>
                <a:spcPct val="90000"/>
              </a:lnSpc>
            </a:pPr>
            <a:r>
              <a:rPr lang="en-US" sz="2000" dirty="0">
                <a:sym typeface="Wingdings" pitchFamily="2" charset="2"/>
              </a:rPr>
              <a:t>Security with Windows Sandboxing (</a:t>
            </a:r>
            <a:r>
              <a:rPr lang="en-US" sz="2000" dirty="0" err="1">
                <a:sym typeface="Wingdings" pitchFamily="2" charset="2"/>
              </a:rPr>
              <a:t>AppContainer</a:t>
            </a:r>
            <a:r>
              <a:rPr lang="en-US" sz="2000" dirty="0">
                <a:sym typeface="Wingdings" pitchFamily="2" charset="2"/>
              </a:rPr>
              <a:t>)</a:t>
            </a:r>
            <a:endParaRPr lang="en-US" sz="2000" dirty="0"/>
          </a:p>
        </p:txBody>
      </p:sp>
    </p:spTree>
    <p:extLst>
      <p:ext uri="{BB962C8B-B14F-4D97-AF65-F5344CB8AC3E}">
        <p14:creationId xmlns:p14="http://schemas.microsoft.com/office/powerpoint/2010/main" val="112788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6E5-A35D-A792-08BA-A01F67DEB838}"/>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4306E3B8-4377-7AC0-B97A-F9D336378422}"/>
              </a:ext>
            </a:extLst>
          </p:cNvPr>
          <p:cNvSpPr>
            <a:spLocks noGrp="1"/>
          </p:cNvSpPr>
          <p:nvPr>
            <p:ph idx="1"/>
          </p:nvPr>
        </p:nvSpPr>
        <p:spPr/>
        <p:txBody>
          <a:bodyPr>
            <a:normAutofit fontScale="70000" lnSpcReduction="20000"/>
          </a:bodyPr>
          <a:lstStyle/>
          <a:p>
            <a:r>
              <a:rPr lang="en-US" dirty="0"/>
              <a:t>No more feature updates</a:t>
            </a:r>
          </a:p>
          <a:p>
            <a:pPr lvl="1"/>
            <a:r>
              <a:rPr lang="en-US" dirty="0"/>
              <a:t>Bug fixes and security updates only</a:t>
            </a:r>
          </a:p>
          <a:p>
            <a:pPr lvl="1"/>
            <a:r>
              <a:rPr lang="en-US" dirty="0"/>
              <a:t>No new features for WinUI 2.x either</a:t>
            </a:r>
          </a:p>
          <a:p>
            <a:r>
              <a:rPr lang="en-US" dirty="0"/>
              <a:t>.NET Native means no modern .NET features or optimizations</a:t>
            </a:r>
          </a:p>
          <a:p>
            <a:pPr lvl="1"/>
            <a:r>
              <a:rPr lang="en-US" dirty="0"/>
              <a:t>No C# 8 or later features</a:t>
            </a:r>
          </a:p>
          <a:p>
            <a:r>
              <a:rPr lang="en-US" dirty="0"/>
              <a:t>No Fluent UI updates (Windows 10 UX)</a:t>
            </a:r>
          </a:p>
          <a:p>
            <a:r>
              <a:rPr lang="en-US" dirty="0"/>
              <a:t>Unknown Support Lifetime</a:t>
            </a:r>
          </a:p>
          <a:p>
            <a:r>
              <a:rPr lang="en-US" dirty="0"/>
              <a:t>.NET Standard libraries – Uncertainty</a:t>
            </a:r>
          </a:p>
          <a:p>
            <a:r>
              <a:rPr lang="en-US" dirty="0"/>
              <a:t>Tied to Windows SDK versions</a:t>
            </a:r>
          </a:p>
        </p:txBody>
      </p:sp>
    </p:spTree>
    <p:extLst>
      <p:ext uri="{BB962C8B-B14F-4D97-AF65-F5344CB8AC3E}">
        <p14:creationId xmlns:p14="http://schemas.microsoft.com/office/powerpoint/2010/main" val="380562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D3A-1161-5177-C13C-E75E79117F04}"/>
              </a:ext>
            </a:extLst>
          </p:cNvPr>
          <p:cNvSpPr>
            <a:spLocks noGrp="1"/>
          </p:cNvSpPr>
          <p:nvPr>
            <p:ph type="title"/>
          </p:nvPr>
        </p:nvSpPr>
        <p:spPr/>
        <p:txBody>
          <a:bodyPr>
            <a:normAutofit/>
          </a:bodyPr>
          <a:lstStyle/>
          <a:p>
            <a:r>
              <a:rPr lang="en-US" sz="3600" dirty="0"/>
              <a:t>WinUI + Windows App SDK Advantages</a:t>
            </a:r>
          </a:p>
        </p:txBody>
      </p:sp>
      <p:sp>
        <p:nvSpPr>
          <p:cNvPr id="3" name="Content Placeholder 2">
            <a:extLst>
              <a:ext uri="{FF2B5EF4-FFF2-40B4-BE49-F238E27FC236}">
                <a16:creationId xmlns:a16="http://schemas.microsoft.com/office/drawing/2014/main" id="{1C40C9DF-E392-3A3A-2C9C-637FA5E2317F}"/>
              </a:ext>
            </a:extLst>
          </p:cNvPr>
          <p:cNvSpPr>
            <a:spLocks noGrp="1"/>
          </p:cNvSpPr>
          <p:nvPr>
            <p:ph idx="1"/>
          </p:nvPr>
        </p:nvSpPr>
        <p:spPr/>
        <p:txBody>
          <a:bodyPr>
            <a:normAutofit fontScale="55000" lnSpcReduction="20000"/>
          </a:bodyPr>
          <a:lstStyle/>
          <a:p>
            <a:r>
              <a:rPr lang="en-US" dirty="0"/>
              <a:t>Windows 11 Fluent Design UX</a:t>
            </a:r>
          </a:p>
          <a:p>
            <a:r>
              <a:rPr lang="en-US" dirty="0"/>
              <a:t>Features and controls of UWP without coupling to Windows SDK</a:t>
            </a:r>
          </a:p>
          <a:p>
            <a:r>
              <a:rPr lang="en-US" dirty="0"/>
              <a:t>Frequent Windows App SDK updates</a:t>
            </a:r>
          </a:p>
          <a:p>
            <a:pPr lvl="1"/>
            <a:r>
              <a:rPr lang="en-US" dirty="0"/>
              <a:t>1.2 - 1.4 – XAML Islands, Theming, Notifications, </a:t>
            </a:r>
            <a:r>
              <a:rPr lang="en-US" dirty="0" err="1"/>
              <a:t>AppWindow</a:t>
            </a:r>
            <a:r>
              <a:rPr lang="en-US" dirty="0"/>
              <a:t> &amp; </a:t>
            </a:r>
            <a:r>
              <a:rPr lang="en-US" dirty="0" err="1"/>
              <a:t>MediaPlayerElement</a:t>
            </a:r>
            <a:endParaRPr lang="en-US" dirty="0"/>
          </a:p>
          <a:p>
            <a:pPr lvl="1"/>
            <a:r>
              <a:rPr lang="en-US" dirty="0"/>
              <a:t>1.5 – Maps control and layout improvements</a:t>
            </a:r>
          </a:p>
          <a:p>
            <a:pPr lvl="1"/>
            <a:r>
              <a:rPr lang="en-US" dirty="0"/>
              <a:t>Roadmap: </a:t>
            </a:r>
            <a:r>
              <a:rPr lang="en-US" dirty="0">
                <a:hlinkClick r:id="rId3"/>
              </a:rPr>
              <a:t>https://github.com/microsoft/WindowsAppSDK/blob/main/docs/roadmap.md</a:t>
            </a:r>
            <a:r>
              <a:rPr lang="en-US" dirty="0"/>
              <a:t> </a:t>
            </a:r>
          </a:p>
          <a:p>
            <a:r>
              <a:rPr lang="en-US" dirty="0"/>
              <a:t>Rich data binding with MVVM</a:t>
            </a:r>
          </a:p>
          <a:p>
            <a:r>
              <a:rPr lang="en-US" dirty="0"/>
              <a:t>Great for Touch and Pen input</a:t>
            </a:r>
          </a:p>
          <a:p>
            <a:r>
              <a:rPr lang="en-US" dirty="0"/>
              <a:t>Upgrade from UWP with the .NET Upgrade Assistant</a:t>
            </a:r>
          </a:p>
          <a:p>
            <a:r>
              <a:rPr lang="en-US" dirty="0"/>
              <a:t>Positioned as the top choice to build native Windows apps</a:t>
            </a:r>
          </a:p>
          <a:p>
            <a:pPr lvl="1"/>
            <a:r>
              <a:rPr lang="en-US" dirty="0"/>
              <a:t>Windows File Explorer, Apple Music, Apple TV, Apple Devices &amp; Adobe Fresco</a:t>
            </a:r>
          </a:p>
        </p:txBody>
      </p:sp>
    </p:spTree>
    <p:extLst>
      <p:ext uri="{BB962C8B-B14F-4D97-AF65-F5344CB8AC3E}">
        <p14:creationId xmlns:p14="http://schemas.microsoft.com/office/powerpoint/2010/main" val="371054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76AB-50F8-D21C-8B4E-E9F63659E25D}"/>
              </a:ext>
            </a:extLst>
          </p:cNvPr>
          <p:cNvSpPr>
            <a:spLocks noGrp="1"/>
          </p:cNvSpPr>
          <p:nvPr>
            <p:ph type="title"/>
          </p:nvPr>
        </p:nvSpPr>
        <p:spPr/>
        <p:txBody>
          <a:bodyPr/>
          <a:lstStyle/>
          <a:p>
            <a:r>
              <a:rPr lang="en-US" dirty="0"/>
              <a:t>WinUI Drawbacks &amp; Demo</a:t>
            </a:r>
          </a:p>
        </p:txBody>
      </p:sp>
      <p:sp>
        <p:nvSpPr>
          <p:cNvPr id="3" name="Content Placeholder 2">
            <a:extLst>
              <a:ext uri="{FF2B5EF4-FFF2-40B4-BE49-F238E27FC236}">
                <a16:creationId xmlns:a16="http://schemas.microsoft.com/office/drawing/2014/main" id="{56175673-4E7A-647E-F54F-13A3587496DA}"/>
              </a:ext>
            </a:extLst>
          </p:cNvPr>
          <p:cNvSpPr>
            <a:spLocks noGrp="1"/>
          </p:cNvSpPr>
          <p:nvPr>
            <p:ph idx="1"/>
          </p:nvPr>
        </p:nvSpPr>
        <p:spPr/>
        <p:txBody>
          <a:bodyPr>
            <a:normAutofit fontScale="70000" lnSpcReduction="20000"/>
          </a:bodyPr>
          <a:lstStyle/>
          <a:p>
            <a:r>
              <a:rPr lang="en-US" dirty="0"/>
              <a:t>No XAML Designer in Visual Studio</a:t>
            </a:r>
          </a:p>
          <a:p>
            <a:pPr lvl="1"/>
            <a:r>
              <a:rPr lang="en-US" dirty="0"/>
              <a:t>A top requested feature</a:t>
            </a:r>
          </a:p>
          <a:p>
            <a:pPr lvl="1"/>
            <a:r>
              <a:rPr lang="en-US" dirty="0"/>
              <a:t>XAML learning curve</a:t>
            </a:r>
          </a:p>
          <a:p>
            <a:pPr lvl="1"/>
            <a:r>
              <a:rPr lang="en-US" dirty="0"/>
              <a:t>Use XAML Hot Reload for UI debugging</a:t>
            </a:r>
          </a:p>
          <a:p>
            <a:r>
              <a:rPr lang="en-US" dirty="0"/>
              <a:t>No F# or Visual Basic support</a:t>
            </a:r>
          </a:p>
          <a:p>
            <a:pPr lvl="1"/>
            <a:r>
              <a:rPr lang="en-US" dirty="0"/>
              <a:t>C# and C++ only</a:t>
            </a:r>
          </a:p>
          <a:p>
            <a:r>
              <a:rPr lang="en-US" dirty="0"/>
              <a:t>No Xbox or HoloLens support (for UWP upgrades)</a:t>
            </a:r>
          </a:p>
          <a:p>
            <a:r>
              <a:rPr lang="en-US" dirty="0"/>
              <a:t>No built-in data validation for UI controls (yet?)</a:t>
            </a:r>
          </a:p>
          <a:p>
            <a:pPr lvl="1"/>
            <a:r>
              <a:rPr lang="en-US" dirty="0"/>
              <a:t>Another top requested feature</a:t>
            </a:r>
          </a:p>
          <a:p>
            <a:pPr lvl="1"/>
            <a:r>
              <a:rPr lang="en-US" dirty="0"/>
              <a:t>There are work-arounds (see my book, Learn WinUI 3)</a:t>
            </a:r>
          </a:p>
        </p:txBody>
      </p:sp>
    </p:spTree>
    <p:extLst>
      <p:ext uri="{BB962C8B-B14F-4D97-AF65-F5344CB8AC3E}">
        <p14:creationId xmlns:p14="http://schemas.microsoft.com/office/powerpoint/2010/main" val="107271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1BDE-5006-F855-09B0-F513CEC14AC3}"/>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CBB2F97B-080F-5F18-FA2F-8F04A1D1CE45}"/>
              </a:ext>
            </a:extLst>
          </p:cNvPr>
          <p:cNvSpPr>
            <a:spLocks noGrp="1"/>
          </p:cNvSpPr>
          <p:nvPr>
            <p:ph idx="1"/>
          </p:nvPr>
        </p:nvSpPr>
        <p:spPr/>
        <p:txBody>
          <a:bodyPr>
            <a:normAutofit fontScale="55000" lnSpcReduction="20000"/>
          </a:bodyPr>
          <a:lstStyle/>
          <a:p>
            <a:r>
              <a:rPr lang="en-US" dirty="0"/>
              <a:t>Cross-Platform (Windows, Android, iOS, macOS, Tizen)</a:t>
            </a:r>
          </a:p>
          <a:p>
            <a:pPr lvl="1"/>
            <a:r>
              <a:rPr lang="en-US" dirty="0"/>
              <a:t>No Linux support (see Uno Platform &amp; Avalonia)</a:t>
            </a:r>
          </a:p>
          <a:p>
            <a:pPr lvl="1"/>
            <a:r>
              <a:rPr lang="en-US" dirty="0" err="1"/>
              <a:t>Xplat</a:t>
            </a:r>
            <a:r>
              <a:rPr lang="en-US" dirty="0"/>
              <a:t> with Platform-Specific Implementations</a:t>
            </a:r>
          </a:p>
          <a:p>
            <a:pPr lvl="1"/>
            <a:r>
              <a:rPr lang="en-US" dirty="0"/>
              <a:t>Libraries abstract some platform features</a:t>
            </a:r>
          </a:p>
          <a:p>
            <a:pPr lvl="1"/>
            <a:r>
              <a:rPr lang="en-US" dirty="0"/>
              <a:t>Change Appearance by Platform (</a:t>
            </a:r>
            <a:r>
              <a:rPr lang="en-US" dirty="0" err="1"/>
              <a:t>OnPlatform</a:t>
            </a:r>
            <a:r>
              <a:rPr lang="en-US" dirty="0"/>
              <a:t> Markup Extension)</a:t>
            </a:r>
          </a:p>
          <a:p>
            <a:r>
              <a:rPr lang="en-US" dirty="0"/>
              <a:t>Easy to Learn for XAML developers</a:t>
            </a:r>
          </a:p>
          <a:p>
            <a:pPr lvl="1"/>
            <a:r>
              <a:rPr lang="en-US" dirty="0"/>
              <a:t>Xamarin Migration available</a:t>
            </a:r>
          </a:p>
          <a:p>
            <a:pPr lvl="1"/>
            <a:r>
              <a:rPr lang="en-US" dirty="0"/>
              <a:t>MVVM Pattern with Rich Data Binding</a:t>
            </a:r>
          </a:p>
          <a:p>
            <a:r>
              <a:rPr lang="en-US" dirty="0"/>
              <a:t>Create UI in C# with .NET MAUI Community Toolkit &amp; C# Markup</a:t>
            </a:r>
          </a:p>
          <a:p>
            <a:pPr lvl="1"/>
            <a:r>
              <a:rPr lang="en-US" dirty="0"/>
              <a:t>MVU Pattern (Model-View-Update) – Similar to Flutter development</a:t>
            </a:r>
          </a:p>
          <a:p>
            <a:r>
              <a:rPr lang="en-US" dirty="0"/>
              <a:t>Uses WinUI 3 for Windows</a:t>
            </a:r>
          </a:p>
          <a:p>
            <a:r>
              <a:rPr lang="en-US" dirty="0"/>
              <a:t>Web developers can use Blazor Hybrid to build for mobile</a:t>
            </a:r>
          </a:p>
        </p:txBody>
      </p:sp>
    </p:spTree>
    <p:extLst>
      <p:ext uri="{BB962C8B-B14F-4D97-AF65-F5344CB8AC3E}">
        <p14:creationId xmlns:p14="http://schemas.microsoft.com/office/powerpoint/2010/main" val="353416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679B-FF56-3E3C-C290-3B0980C3EFD1}"/>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64823B06-8053-EE29-4987-65F4D661CE2B}"/>
              </a:ext>
            </a:extLst>
          </p:cNvPr>
          <p:cNvSpPr>
            <a:spLocks noGrp="1"/>
          </p:cNvSpPr>
          <p:nvPr>
            <p:ph idx="1"/>
          </p:nvPr>
        </p:nvSpPr>
        <p:spPr/>
        <p:txBody>
          <a:bodyPr>
            <a:normAutofit fontScale="70000" lnSpcReduction="20000"/>
          </a:bodyPr>
          <a:lstStyle/>
          <a:p>
            <a:r>
              <a:rPr lang="en-US" dirty="0"/>
              <a:t>Platform-specific code required for access some native features</a:t>
            </a:r>
          </a:p>
          <a:p>
            <a:r>
              <a:rPr lang="en-US" dirty="0"/>
              <a:t>No XAML designer in Visual Studio (use Hot Reload)</a:t>
            </a:r>
          </a:p>
          <a:p>
            <a:r>
              <a:rPr lang="en-US" dirty="0"/>
              <a:t>Only C# - No C++, F#, or Visual Basic</a:t>
            </a:r>
          </a:p>
          <a:p>
            <a:pPr lvl="1"/>
            <a:r>
              <a:rPr lang="en-US" dirty="0"/>
              <a:t>Use F# with Blazor Hybrid</a:t>
            </a:r>
          </a:p>
          <a:p>
            <a:r>
              <a:rPr lang="en-US" dirty="0"/>
              <a:t>Windows support is there but iOS/Android are top priorities</a:t>
            </a:r>
          </a:p>
          <a:p>
            <a:pPr lvl="1"/>
            <a:r>
              <a:rPr lang="en-US" dirty="0"/>
              <a:t>Use WinUI if Windows is your primary target</a:t>
            </a:r>
          </a:p>
          <a:p>
            <a:r>
              <a:rPr lang="en-US" dirty="0"/>
              <a:t>Some limitations on UI customization</a:t>
            </a:r>
          </a:p>
          <a:p>
            <a:pPr lvl="1"/>
            <a:r>
              <a:rPr lang="en-US" dirty="0"/>
              <a:t>Not all controls (Button) have Controls Templates to customize</a:t>
            </a:r>
          </a:p>
          <a:p>
            <a:r>
              <a:rPr lang="en-US" dirty="0"/>
              <a:t>Performance – slower than native apps</a:t>
            </a:r>
          </a:p>
        </p:txBody>
      </p:sp>
    </p:spTree>
    <p:extLst>
      <p:ext uri="{BB962C8B-B14F-4D97-AF65-F5344CB8AC3E}">
        <p14:creationId xmlns:p14="http://schemas.microsoft.com/office/powerpoint/2010/main" val="427145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C3C3-ADB2-DF2E-467F-C91758C66C7A}"/>
              </a:ext>
            </a:extLst>
          </p:cNvPr>
          <p:cNvSpPr>
            <a:spLocks noGrp="1"/>
          </p:cNvSpPr>
          <p:nvPr>
            <p:ph type="title"/>
          </p:nvPr>
        </p:nvSpPr>
        <p:spPr/>
        <p:txBody>
          <a:bodyPr>
            <a:normAutofit fontScale="90000"/>
          </a:bodyPr>
          <a:lstStyle/>
          <a:p>
            <a:r>
              <a:rPr lang="en-US" dirty="0"/>
              <a:t>Uno Platform (or Avalonia) Advantages</a:t>
            </a:r>
          </a:p>
        </p:txBody>
      </p:sp>
      <p:sp>
        <p:nvSpPr>
          <p:cNvPr id="3" name="Content Placeholder 2">
            <a:extLst>
              <a:ext uri="{FF2B5EF4-FFF2-40B4-BE49-F238E27FC236}">
                <a16:creationId xmlns:a16="http://schemas.microsoft.com/office/drawing/2014/main" id="{CF9AD163-FDFC-8AB7-9C19-379EFEFE1EB9}"/>
              </a:ext>
            </a:extLst>
          </p:cNvPr>
          <p:cNvSpPr>
            <a:spLocks noGrp="1"/>
          </p:cNvSpPr>
          <p:nvPr>
            <p:ph idx="1"/>
          </p:nvPr>
        </p:nvSpPr>
        <p:spPr/>
        <p:txBody>
          <a:bodyPr>
            <a:normAutofit fontScale="62500" lnSpcReduction="20000"/>
          </a:bodyPr>
          <a:lstStyle/>
          <a:p>
            <a:r>
              <a:rPr lang="en-US" dirty="0"/>
              <a:t>Cross-Platform (Windows, Android, iOS, macOS, Web, Linux, Tizen)</a:t>
            </a:r>
          </a:p>
          <a:p>
            <a:pPr lvl="1"/>
            <a:r>
              <a:rPr lang="en-US" dirty="0"/>
              <a:t>Ability to write platform-specific implementations</a:t>
            </a:r>
          </a:p>
          <a:p>
            <a:r>
              <a:rPr lang="en-US" dirty="0"/>
              <a:t>Windows platform apps</a:t>
            </a:r>
          </a:p>
          <a:p>
            <a:pPr lvl="1"/>
            <a:r>
              <a:rPr lang="en-US" dirty="0"/>
              <a:t>Use </a:t>
            </a:r>
            <a:r>
              <a:rPr lang="en-US" dirty="0" err="1"/>
              <a:t>Skia.WPF</a:t>
            </a:r>
            <a:r>
              <a:rPr lang="en-US" dirty="0"/>
              <a:t> to run on Windows 7 and later</a:t>
            </a:r>
          </a:p>
          <a:p>
            <a:pPr lvl="1"/>
            <a:r>
              <a:rPr lang="en-US" dirty="0"/>
              <a:t>Use WinUI &amp; Windows App SDK to run on Windows 10 (v19041) and later</a:t>
            </a:r>
          </a:p>
          <a:p>
            <a:r>
              <a:rPr lang="en-US" dirty="0"/>
              <a:t>WinUI Uno apps nearly identical to native WinUI apps</a:t>
            </a:r>
          </a:p>
          <a:p>
            <a:pPr lvl="1"/>
            <a:r>
              <a:rPr lang="en-US" dirty="0"/>
              <a:t>Copy/Paste simple projects and run </a:t>
            </a:r>
            <a:r>
              <a:rPr lang="en-US" dirty="0" err="1"/>
              <a:t>Xplat</a:t>
            </a:r>
            <a:endParaRPr lang="en-US" dirty="0"/>
          </a:p>
          <a:p>
            <a:r>
              <a:rPr lang="en-US" dirty="0"/>
              <a:t>Supports C# Markup and MVU OR XAML and MVVM</a:t>
            </a:r>
          </a:p>
          <a:p>
            <a:r>
              <a:rPr lang="en-US" dirty="0"/>
              <a:t>Figma Plugin – Design in Figma and paste into your project</a:t>
            </a:r>
          </a:p>
          <a:p>
            <a:r>
              <a:rPr lang="en-US" dirty="0"/>
              <a:t>Themes support Fluent, Material and Cupertino design</a:t>
            </a:r>
          </a:p>
          <a:p>
            <a:r>
              <a:rPr lang="en-US" dirty="0"/>
              <a:t>Develop in Visual Studio, VS Code, or JetBrains Rider</a:t>
            </a:r>
          </a:p>
        </p:txBody>
      </p:sp>
      <p:sp>
        <p:nvSpPr>
          <p:cNvPr id="4" name="TextBox 3">
            <a:extLst>
              <a:ext uri="{FF2B5EF4-FFF2-40B4-BE49-F238E27FC236}">
                <a16:creationId xmlns:a16="http://schemas.microsoft.com/office/drawing/2014/main" id="{807B4182-CD33-A338-5D51-0711A0B27ED8}"/>
              </a:ext>
            </a:extLst>
          </p:cNvPr>
          <p:cNvSpPr txBox="1"/>
          <p:nvPr/>
        </p:nvSpPr>
        <p:spPr>
          <a:xfrm>
            <a:off x="7391400" y="3333749"/>
            <a:ext cx="1720552"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r>
              <a:rPr lang="en-US" sz="1400" b="1" dirty="0"/>
              <a:t>Note:</a:t>
            </a:r>
            <a:endParaRPr lang="en-US" sz="1400" dirty="0"/>
          </a:p>
          <a:p>
            <a:r>
              <a:rPr lang="en-US" sz="1400" dirty="0"/>
              <a:t>Avalonia UI is a similar solution but with WPF XAML syntax.</a:t>
            </a:r>
          </a:p>
        </p:txBody>
      </p:sp>
    </p:spTree>
    <p:extLst>
      <p:ext uri="{BB962C8B-B14F-4D97-AF65-F5344CB8AC3E}">
        <p14:creationId xmlns:p14="http://schemas.microsoft.com/office/powerpoint/2010/main" val="272548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5232-B4F4-9A79-7C4B-B5C2BC50FDE9}"/>
              </a:ext>
            </a:extLst>
          </p:cNvPr>
          <p:cNvSpPr>
            <a:spLocks noGrp="1"/>
          </p:cNvSpPr>
          <p:nvPr>
            <p:ph type="title"/>
          </p:nvPr>
        </p:nvSpPr>
        <p:spPr/>
        <p:txBody>
          <a:bodyPr/>
          <a:lstStyle/>
          <a:p>
            <a:r>
              <a:rPr lang="en-US" dirty="0"/>
              <a:t>Uno Platform Drawbacks &amp; Demo</a:t>
            </a:r>
          </a:p>
        </p:txBody>
      </p:sp>
      <p:sp>
        <p:nvSpPr>
          <p:cNvPr id="3" name="Content Placeholder 2">
            <a:extLst>
              <a:ext uri="{FF2B5EF4-FFF2-40B4-BE49-F238E27FC236}">
                <a16:creationId xmlns:a16="http://schemas.microsoft.com/office/drawing/2014/main" id="{3AC24E14-6BEC-69B3-93FF-88AC3BBCDCB2}"/>
              </a:ext>
            </a:extLst>
          </p:cNvPr>
          <p:cNvSpPr>
            <a:spLocks noGrp="1"/>
          </p:cNvSpPr>
          <p:nvPr>
            <p:ph idx="1"/>
          </p:nvPr>
        </p:nvSpPr>
        <p:spPr/>
        <p:txBody>
          <a:bodyPr>
            <a:normAutofit fontScale="92500" lnSpcReduction="20000"/>
          </a:bodyPr>
          <a:lstStyle/>
          <a:p>
            <a:r>
              <a:rPr lang="en-US" dirty="0"/>
              <a:t>No official support for VB or F#</a:t>
            </a:r>
          </a:p>
          <a:p>
            <a:r>
              <a:rPr lang="en-US" dirty="0"/>
              <a:t>Third-party solution</a:t>
            </a:r>
          </a:p>
          <a:p>
            <a:r>
              <a:rPr lang="en-US" dirty="0"/>
              <a:t>Pay for Advanced Support from Engineering Team</a:t>
            </a:r>
          </a:p>
          <a:p>
            <a:r>
              <a:rPr lang="en-US" dirty="0"/>
              <a:t>No XAML designer (use Hot Reload)</a:t>
            </a:r>
          </a:p>
          <a:p>
            <a:r>
              <a:rPr lang="en-US" dirty="0"/>
              <a:t>Some platform-specific code required for native features</a:t>
            </a:r>
          </a:p>
          <a:p>
            <a:r>
              <a:rPr lang="en-US" dirty="0"/>
              <a:t>Not as performant as native apps</a:t>
            </a:r>
          </a:p>
        </p:txBody>
      </p:sp>
    </p:spTree>
    <p:extLst>
      <p:ext uri="{BB962C8B-B14F-4D97-AF65-F5344CB8AC3E}">
        <p14:creationId xmlns:p14="http://schemas.microsoft.com/office/powerpoint/2010/main" val="31840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805C-6593-478E-93F9-0DA4426370EE}"/>
              </a:ext>
            </a:extLst>
          </p:cNvPr>
          <p:cNvSpPr>
            <a:spLocks noGrp="1"/>
          </p:cNvSpPr>
          <p:nvPr>
            <p:ph type="title"/>
          </p:nvPr>
        </p:nvSpPr>
        <p:spPr/>
        <p:txBody>
          <a:bodyPr>
            <a:noAutofit/>
          </a:bodyPr>
          <a:lstStyle/>
          <a:p>
            <a:r>
              <a:rPr lang="en-US" sz="2800" dirty="0"/>
              <a:t>Blazor Hybrid – Leverage web skills on native platforms</a:t>
            </a:r>
          </a:p>
        </p:txBody>
      </p:sp>
      <p:sp>
        <p:nvSpPr>
          <p:cNvPr id="4" name="Content Placeholder 3">
            <a:extLst>
              <a:ext uri="{FF2B5EF4-FFF2-40B4-BE49-F238E27FC236}">
                <a16:creationId xmlns:a16="http://schemas.microsoft.com/office/drawing/2014/main" id="{A1F8001B-9B86-DD0D-FACE-732B6A9B2E56}"/>
              </a:ext>
            </a:extLst>
          </p:cNvPr>
          <p:cNvSpPr>
            <a:spLocks noGrp="1"/>
          </p:cNvSpPr>
          <p:nvPr>
            <p:ph sz="half" idx="1"/>
          </p:nvPr>
        </p:nvSpPr>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Pros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No XAML learning curve for web developers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WPF or WinForms to integrate with existing desktop apps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.NET MAUI host for mobile apps</a:t>
            </a:r>
            <a:endParaRPr lang="en-US" dirty="0"/>
          </a:p>
          <a:p>
            <a:endParaRPr lang="en-US" dirty="0"/>
          </a:p>
        </p:txBody>
      </p:sp>
      <p:sp>
        <p:nvSpPr>
          <p:cNvPr id="5" name="Content Placeholder 4">
            <a:extLst>
              <a:ext uri="{FF2B5EF4-FFF2-40B4-BE49-F238E27FC236}">
                <a16:creationId xmlns:a16="http://schemas.microsoft.com/office/drawing/2014/main" id="{9D6D317E-BA97-1960-3496-276800AED453}"/>
              </a:ext>
            </a:extLst>
          </p:cNvPr>
          <p:cNvSpPr>
            <a:spLocks noGrp="1"/>
          </p:cNvSpPr>
          <p:nvPr>
            <p:ph sz="half" idx="2"/>
          </p:nvPr>
        </p:nvSpPr>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Cons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Feels like Web, not native</a:t>
            </a:r>
          </a:p>
          <a:p>
            <a:endParaRPr lang="en-US" dirty="0"/>
          </a:p>
        </p:txBody>
      </p:sp>
    </p:spTree>
    <p:extLst>
      <p:ext uri="{BB962C8B-B14F-4D97-AF65-F5344CB8AC3E}">
        <p14:creationId xmlns:p14="http://schemas.microsoft.com/office/powerpoint/2010/main" val="72850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143E-1A00-56B3-AFB4-1D9113DB09E3}"/>
              </a:ext>
            </a:extLst>
          </p:cNvPr>
          <p:cNvSpPr>
            <a:spLocks noGrp="1"/>
          </p:cNvSpPr>
          <p:nvPr>
            <p:ph type="title"/>
          </p:nvPr>
        </p:nvSpPr>
        <p:spPr/>
        <p:txBody>
          <a:bodyPr/>
          <a:lstStyle/>
          <a:p>
            <a:r>
              <a:rPr lang="en-US" dirty="0"/>
              <a:t>Choosing a Framework</a:t>
            </a:r>
          </a:p>
        </p:txBody>
      </p:sp>
      <p:sp>
        <p:nvSpPr>
          <p:cNvPr id="3" name="Content Placeholder 2">
            <a:extLst>
              <a:ext uri="{FF2B5EF4-FFF2-40B4-BE49-F238E27FC236}">
                <a16:creationId xmlns:a16="http://schemas.microsoft.com/office/drawing/2014/main" id="{04F326CD-C1A0-0682-3E8E-6A5B8DA3FA21}"/>
              </a:ext>
            </a:extLst>
          </p:cNvPr>
          <p:cNvSpPr>
            <a:spLocks noGrp="1"/>
          </p:cNvSpPr>
          <p:nvPr>
            <p:ph idx="1"/>
          </p:nvPr>
        </p:nvSpPr>
        <p:spPr/>
        <p:txBody>
          <a:bodyPr>
            <a:normAutofit fontScale="700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and Public Roadmap</a:t>
            </a:r>
          </a:p>
        </p:txBody>
      </p:sp>
    </p:spTree>
    <p:extLst>
      <p:ext uri="{BB962C8B-B14F-4D97-AF65-F5344CB8AC3E}">
        <p14:creationId xmlns:p14="http://schemas.microsoft.com/office/powerpoint/2010/main" val="387378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573A-80DA-4642-4128-46D10D31236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DCF4EB2-16DF-FCBB-76CE-487FECAE5D8B}"/>
              </a:ext>
            </a:extLst>
          </p:cNvPr>
          <p:cNvSpPr>
            <a:spLocks noGrp="1"/>
          </p:cNvSpPr>
          <p:nvPr>
            <p:ph idx="1"/>
          </p:nvPr>
        </p:nvSpPr>
        <p:spPr/>
        <p:txBody>
          <a:bodyPr>
            <a:normAutofit fontScale="62500" lnSpcReduction="20000"/>
          </a:bodyPr>
          <a:lstStyle/>
          <a:p>
            <a:r>
              <a:rPr lang="en-US" dirty="0"/>
              <a:t>Windows App Development – Options &amp; Features: </a:t>
            </a:r>
            <a:r>
              <a:rPr lang="en-US" dirty="0">
                <a:hlinkClick r:id="rId3"/>
              </a:rPr>
              <a:t>https://learn.microsoft.com/windows/apps/get-started/dev-options</a:t>
            </a:r>
            <a:r>
              <a:rPr lang="en-US" dirty="0"/>
              <a:t> </a:t>
            </a:r>
          </a:p>
          <a:p>
            <a:r>
              <a:rPr lang="en-US" dirty="0"/>
              <a:t>Overview of Windows Development Options: </a:t>
            </a:r>
            <a:r>
              <a:rPr lang="en-US" dirty="0">
                <a:hlinkClick r:id="rId4"/>
              </a:rPr>
              <a:t>https://learn.microsoft.com/windows/apps/get-started/</a:t>
            </a:r>
            <a:r>
              <a:rPr lang="en-US" dirty="0"/>
              <a:t> </a:t>
            </a:r>
          </a:p>
          <a:p>
            <a:r>
              <a:rPr lang="en-US" dirty="0"/>
              <a:t>Uno Platform Documentation: </a:t>
            </a:r>
            <a:r>
              <a:rPr lang="en-US" dirty="0">
                <a:hlinkClick r:id="rId5"/>
              </a:rPr>
              <a:t>https://platform.uno/docs/articles/intro.html</a:t>
            </a:r>
            <a:r>
              <a:rPr lang="en-US" dirty="0"/>
              <a:t> </a:t>
            </a:r>
          </a:p>
          <a:p>
            <a:r>
              <a:rPr lang="en-US" dirty="0"/>
              <a:t>Avalonia Docs: </a:t>
            </a:r>
            <a:r>
              <a:rPr lang="en-US" dirty="0">
                <a:hlinkClick r:id="rId6"/>
              </a:rPr>
              <a:t>https://docs.avaloniaui.net/</a:t>
            </a:r>
            <a:r>
              <a:rPr lang="en-US" dirty="0"/>
              <a:t> </a:t>
            </a:r>
          </a:p>
          <a:p>
            <a:r>
              <a:rPr lang="en-US" dirty="0"/>
              <a:t>Build a WPF Blazor Hybrid App: </a:t>
            </a:r>
            <a:r>
              <a:rPr lang="en-US" dirty="0">
                <a:hlinkClick r:id="rId7"/>
              </a:rPr>
              <a:t>https://learn.microsoft.com/aspnet/core/blazor/hybrid/tutorials/wpf</a:t>
            </a:r>
            <a:r>
              <a:rPr lang="en-US" dirty="0"/>
              <a:t> </a:t>
            </a:r>
          </a:p>
          <a:p>
            <a:r>
              <a:rPr lang="en-US" dirty="0"/>
              <a:t>My Books on Amazon: </a:t>
            </a:r>
            <a:r>
              <a:rPr lang="en-US" dirty="0">
                <a:hlinkClick r:id="rId8"/>
              </a:rPr>
              <a:t>https://www.amazon.com/stores/author/B08WLD35BX</a:t>
            </a:r>
            <a:r>
              <a:rPr lang="en-US" dirty="0"/>
              <a:t> </a:t>
            </a:r>
          </a:p>
          <a:p>
            <a:r>
              <a:rPr lang="en-US" dirty="0"/>
              <a:t>About Me with Social Links: </a:t>
            </a:r>
            <a:r>
              <a:rPr lang="en-US" dirty="0">
                <a:hlinkClick r:id="rId9"/>
              </a:rPr>
              <a:t>https://about.me/alvinashcraft</a:t>
            </a:r>
            <a:r>
              <a:rPr lang="en-US" dirty="0"/>
              <a:t> </a:t>
            </a:r>
          </a:p>
        </p:txBody>
      </p:sp>
    </p:spTree>
    <p:extLst>
      <p:ext uri="{BB962C8B-B14F-4D97-AF65-F5344CB8AC3E}">
        <p14:creationId xmlns:p14="http://schemas.microsoft.com/office/powerpoint/2010/main" val="3702193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3FB-5E98-0709-F185-916E3461B04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A783CBC-5B3F-B22E-6658-2AD070B5B634}"/>
              </a:ext>
            </a:extLst>
          </p:cNvPr>
          <p:cNvSpPr>
            <a:spLocks noGrp="1"/>
          </p:cNvSpPr>
          <p:nvPr>
            <p:ph idx="1"/>
          </p:nvPr>
        </p:nvSpPr>
        <p:spPr/>
        <p:txBody>
          <a:bodyPr/>
          <a:lstStyle/>
          <a:p>
            <a:r>
              <a:rPr lang="en-US" dirty="0"/>
              <a:t>Thank you!</a:t>
            </a:r>
          </a:p>
          <a:p>
            <a:r>
              <a:rPr lang="en-US" dirty="0"/>
              <a:t>Contact: </a:t>
            </a:r>
            <a:r>
              <a:rPr lang="en-US" dirty="0">
                <a:hlinkClick r:id="rId3"/>
              </a:rPr>
              <a:t>alvin@alvinashcraft.com</a:t>
            </a:r>
            <a:r>
              <a:rPr lang="en-US" dirty="0"/>
              <a:t> </a:t>
            </a:r>
          </a:p>
        </p:txBody>
      </p:sp>
    </p:spTree>
    <p:extLst>
      <p:ext uri="{BB962C8B-B14F-4D97-AF65-F5344CB8AC3E}">
        <p14:creationId xmlns:p14="http://schemas.microsoft.com/office/powerpoint/2010/main" val="21426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6DE7-4CD6-79BA-E17F-7CF80483E351}"/>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80D65CE6-AF13-4EC2-2AB6-1F0D133CB0AF}"/>
              </a:ext>
            </a:extLst>
          </p:cNvPr>
          <p:cNvSpPr>
            <a:spLocks noGrp="1"/>
          </p:cNvSpPr>
          <p:nvPr>
            <p:ph idx="1"/>
          </p:nvPr>
        </p:nvSpPr>
        <p:spPr>
          <a:xfrm>
            <a:off x="457200" y="1063626"/>
            <a:ext cx="8229600" cy="3530600"/>
          </a:xfrm>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a:t>
            </a:r>
            <a:r>
              <a:rPr lang="en-US" dirty="0" err="1"/>
              <a:t>www.alvinashcraft.com</a:t>
            </a:r>
            <a:endParaRPr lang="en-US" dirty="0"/>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WinUI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382972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6A578F-CEAC-4062-B6A7-640B1A396BCF}"/>
              </a:ext>
            </a:extLst>
          </p:cNvPr>
          <p:cNvSpPr/>
          <p:nvPr/>
        </p:nvSpPr>
        <p:spPr>
          <a:xfrm>
            <a:off x="0" y="841728"/>
            <a:ext cx="9144000" cy="4301773"/>
          </a:xfrm>
          <a:prstGeom prst="rect">
            <a:avLst/>
          </a:prstGeom>
          <a:solidFill>
            <a:srgbClr val="5FB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1">
            <a:extLst>
              <a:ext uri="{FF2B5EF4-FFF2-40B4-BE49-F238E27FC236}">
                <a16:creationId xmlns:a16="http://schemas.microsoft.com/office/drawing/2014/main" id="{47ADA133-D8C7-4CA7-8F73-DBA01B8D925C}"/>
              </a:ext>
            </a:extLst>
          </p:cNvPr>
          <p:cNvSpPr/>
          <p:nvPr/>
        </p:nvSpPr>
        <p:spPr>
          <a:xfrm>
            <a:off x="1" y="0"/>
            <a:ext cx="9144000" cy="787940"/>
          </a:xfrm>
          <a:prstGeom prst="rect">
            <a:avLst/>
          </a:prstGeom>
          <a:solidFill>
            <a:srgbClr val="121921"/>
          </a:solidFill>
          <a:ln>
            <a:solidFill>
              <a:srgbClr val="1219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4" descr="A picture containing text, map&#10;&#10;Description generated with very high confidence">
            <a:extLst>
              <a:ext uri="{FF2B5EF4-FFF2-40B4-BE49-F238E27FC236}">
                <a16:creationId xmlns:a16="http://schemas.microsoft.com/office/drawing/2014/main" id="{2F15CFF6-EB6F-4E50-BCC9-09B91C4E1B1C}"/>
              </a:ext>
            </a:extLst>
          </p:cNvPr>
          <p:cNvPicPr>
            <a:picLocks noChangeAspect="1"/>
          </p:cNvPicPr>
          <p:nvPr/>
        </p:nvPicPr>
        <p:blipFill>
          <a:blip r:embed="rId3"/>
          <a:stretch>
            <a:fillRect/>
          </a:stretch>
        </p:blipFill>
        <p:spPr>
          <a:xfrm>
            <a:off x="5837224" y="967619"/>
            <a:ext cx="3188905" cy="1931011"/>
          </a:xfrm>
          <a:prstGeom prst="rect">
            <a:avLst/>
          </a:prstGeom>
        </p:spPr>
      </p:pic>
      <p:sp>
        <p:nvSpPr>
          <p:cNvPr id="8" name="TextBox 7">
            <a:extLst>
              <a:ext uri="{FF2B5EF4-FFF2-40B4-BE49-F238E27FC236}">
                <a16:creationId xmlns:a16="http://schemas.microsoft.com/office/drawing/2014/main" id="{DA79E18D-A6D8-4DDA-8EA0-0B22236190BC}"/>
              </a:ext>
            </a:extLst>
          </p:cNvPr>
          <p:cNvSpPr txBox="1"/>
          <p:nvPr/>
        </p:nvSpPr>
        <p:spPr>
          <a:xfrm>
            <a:off x="117872" y="1000984"/>
            <a:ext cx="8365331" cy="321895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Amazing speakers with fresh content.</a:t>
            </a:r>
            <a:endParaRPr lang="en-US" dirty="0">
              <a:cs typeface="Calibri" panose="020F0502020204030204"/>
            </a:endParaRPr>
          </a:p>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 fraction of the cost of the more crowded conferences.</a:t>
            </a:r>
          </a:p>
          <a:p>
            <a:pPr>
              <a:lnSpc>
                <a:spcPct val="125000"/>
              </a:lnSpc>
            </a:pPr>
            <a:r>
              <a:rPr lang="en-US" sz="1650" dirty="0">
                <a:solidFill>
                  <a:srgbClr val="121921"/>
                </a:solidFill>
                <a:latin typeface="Source Sans Pro"/>
                <a:ea typeface="Source Sans Pro"/>
                <a:cs typeface="Arial"/>
              </a:rPr>
              <a:t>         - 3-day conference plus lodging for ~$1000 </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4</a:t>
            </a:r>
            <a:r>
              <a:rPr lang="en-US" sz="1650" baseline="30000" dirty="0">
                <a:solidFill>
                  <a:srgbClr val="121921"/>
                </a:solidFill>
                <a:latin typeface="Source Sans Pro"/>
                <a:ea typeface="Source Sans Pro"/>
                <a:cs typeface="Arial"/>
              </a:rPr>
              <a:t>th</a:t>
            </a:r>
            <a:r>
              <a:rPr lang="en-US" sz="1650" dirty="0">
                <a:solidFill>
                  <a:srgbClr val="121921"/>
                </a:solidFill>
                <a:latin typeface="Source Sans Pro"/>
                <a:ea typeface="Source Sans Pro"/>
                <a:cs typeface="Arial"/>
              </a:rPr>
              <a:t> day of pre-conference workshops available.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Kalahari Resort Poconos – easy drive from major NE cities.</a:t>
            </a:r>
            <a:endParaRPr lang="en-US" sz="1650" dirty="0">
              <a:solidFill>
                <a:srgbClr val="121921"/>
              </a:solidFill>
              <a:latin typeface="Source Sans Pro"/>
              <a:ea typeface="Source Sans Pro"/>
              <a:cs typeface="Calibri"/>
            </a:endParaRP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World-class keynote speakers.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In addition to the sessions, you get a great hallway track,                                                                amazing food, attendee Welcome Reception, Game Night &amp; more!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Family Day Friday - full day of kids' sessions, free for attendees' families.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Discounted hotel rooms with free water park access: stay, learn &amp; play all week!</a:t>
            </a:r>
          </a:p>
        </p:txBody>
      </p:sp>
      <p:sp>
        <p:nvSpPr>
          <p:cNvPr id="9" name="TextBox 8">
            <a:extLst>
              <a:ext uri="{FF2B5EF4-FFF2-40B4-BE49-F238E27FC236}">
                <a16:creationId xmlns:a16="http://schemas.microsoft.com/office/drawing/2014/main" id="{3E93AAE9-B6FF-416F-900F-43D38126E2F1}"/>
              </a:ext>
            </a:extLst>
          </p:cNvPr>
          <p:cNvSpPr txBox="1"/>
          <p:nvPr/>
        </p:nvSpPr>
        <p:spPr>
          <a:xfrm>
            <a:off x="2131567" y="4301773"/>
            <a:ext cx="4173461"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Segoe UI"/>
              </a:rPr>
              <a:t>Info: </a:t>
            </a:r>
            <a:r>
              <a:rPr lang="en-US" dirty="0">
                <a:solidFill>
                  <a:srgbClr val="121921"/>
                </a:solidFill>
                <a:latin typeface="Source Sans Pro Black" panose="020B0803030403020204" pitchFamily="34" charset="0"/>
                <a:ea typeface="Source Sans Pro" panose="020B0503030403020204" pitchFamily="34" charset="0"/>
                <a:cs typeface="Segoe UI"/>
                <a:hlinkClick r:id="rId4">
                  <a:extLst>
                    <a:ext uri="{A12FA001-AC4F-418D-AE19-62706E023703}">
                      <ahyp:hlinkClr xmlns:ahyp="http://schemas.microsoft.com/office/drawing/2018/hyperlinkcolor" val="tx"/>
                    </a:ext>
                  </a:extLst>
                </a:hlinkClick>
              </a:rPr>
              <a:t>techbash.com</a:t>
            </a:r>
            <a:r>
              <a:rPr lang="en-US" dirty="0">
                <a:solidFill>
                  <a:srgbClr val="121921"/>
                </a:solidFill>
                <a:latin typeface="Source Sans Pro" panose="020B0503030403020204" pitchFamily="34" charset="0"/>
                <a:ea typeface="Source Sans Pro" panose="020B0503030403020204" pitchFamily="34" charset="0"/>
              </a:rPr>
              <a:t> or </a:t>
            </a:r>
            <a:r>
              <a:rPr lang="en-US" dirty="0">
                <a:solidFill>
                  <a:srgbClr val="121921"/>
                </a:solidFill>
                <a:latin typeface="Source Sans Pro Black" panose="020B0803030403020204" pitchFamily="34" charset="0"/>
                <a:ea typeface="Source Sans Pro" panose="020B0503030403020204" pitchFamily="34" charset="0"/>
              </a:rPr>
              <a:t>@techbash</a:t>
            </a:r>
            <a:endParaRPr lang="en-US" dirty="0">
              <a:solidFill>
                <a:srgbClr val="121921"/>
              </a:solidFill>
              <a:latin typeface="Source Sans Pro Black" panose="020B0803030403020204" pitchFamily="34" charset="0"/>
              <a:ea typeface="Source Sans Pro" panose="020B0503030403020204" pitchFamily="34" charset="0"/>
              <a:cs typeface="Calibri"/>
            </a:endParaRPr>
          </a:p>
        </p:txBody>
      </p:sp>
      <p:pic>
        <p:nvPicPr>
          <p:cNvPr id="10" name="Picture 10" descr="A picture containing indoor, building, table&#10;&#10;Description generated with high confidence">
            <a:extLst>
              <a:ext uri="{FF2B5EF4-FFF2-40B4-BE49-F238E27FC236}">
                <a16:creationId xmlns:a16="http://schemas.microsoft.com/office/drawing/2014/main" id="{A92F3EB1-8376-4601-B443-DFB7DE3FFAA7}"/>
              </a:ext>
            </a:extLst>
          </p:cNvPr>
          <p:cNvPicPr>
            <a:picLocks noChangeAspect="1"/>
          </p:cNvPicPr>
          <p:nvPr/>
        </p:nvPicPr>
        <p:blipFill>
          <a:blip r:embed="rId5"/>
          <a:stretch>
            <a:fillRect/>
          </a:stretch>
        </p:blipFill>
        <p:spPr>
          <a:xfrm>
            <a:off x="7997429" y="3057886"/>
            <a:ext cx="1028700" cy="1271588"/>
          </a:xfrm>
          <a:prstGeom prst="rect">
            <a:avLst/>
          </a:prstGeom>
        </p:spPr>
      </p:pic>
      <p:pic>
        <p:nvPicPr>
          <p:cNvPr id="5" name="Picture 4" descr="A close up of a logo&#10;&#10;Description automatically generated">
            <a:extLst>
              <a:ext uri="{FF2B5EF4-FFF2-40B4-BE49-F238E27FC236}">
                <a16:creationId xmlns:a16="http://schemas.microsoft.com/office/drawing/2014/main" id="{5750C9C9-120D-4C81-BB23-3B8D109EA1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794118"/>
            <a:ext cx="9144000" cy="53788"/>
          </a:xfrm>
          <a:prstGeom prst="rect">
            <a:avLst/>
          </a:prstGeom>
        </p:spPr>
      </p:pic>
      <p:pic>
        <p:nvPicPr>
          <p:cNvPr id="11" name="Picture 10" descr="A picture containing clipart&#10;&#10;Description automatically generated">
            <a:extLst>
              <a:ext uri="{FF2B5EF4-FFF2-40B4-BE49-F238E27FC236}">
                <a16:creationId xmlns:a16="http://schemas.microsoft.com/office/drawing/2014/main" id="{E2AA25F2-6048-4660-B47E-23A873B0AD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945" y="102141"/>
            <a:ext cx="2983017" cy="579497"/>
          </a:xfrm>
          <a:prstGeom prst="rect">
            <a:avLst/>
          </a:prstGeom>
        </p:spPr>
      </p:pic>
      <p:sp>
        <p:nvSpPr>
          <p:cNvPr id="12" name="TextBox 11">
            <a:extLst>
              <a:ext uri="{FF2B5EF4-FFF2-40B4-BE49-F238E27FC236}">
                <a16:creationId xmlns:a16="http://schemas.microsoft.com/office/drawing/2014/main" id="{938AB65C-AA84-47D6-9062-85EA15816E10}"/>
              </a:ext>
            </a:extLst>
          </p:cNvPr>
          <p:cNvSpPr txBox="1"/>
          <p:nvPr/>
        </p:nvSpPr>
        <p:spPr>
          <a:xfrm>
            <a:off x="3173158" y="227195"/>
            <a:ext cx="5911647" cy="43858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r"/>
            <a:r>
              <a:rPr lang="en-US" sz="2400" dirty="0">
                <a:solidFill>
                  <a:srgbClr val="E3F1FA"/>
                </a:solidFill>
                <a:latin typeface="Oswald"/>
                <a:cs typeface="Segoe UI"/>
              </a:rPr>
              <a:t>September 24-27, 2024 | Pocono Manor, PA</a:t>
            </a:r>
            <a:endParaRPr lang="en-US" sz="2400" dirty="0">
              <a:solidFill>
                <a:srgbClr val="E3F1FA"/>
              </a:solidFill>
              <a:latin typeface="Oswald"/>
              <a:cs typeface="Calibri"/>
            </a:endParaRPr>
          </a:p>
        </p:txBody>
      </p:sp>
      <p:sp>
        <p:nvSpPr>
          <p:cNvPr id="3" name="TextBox 2">
            <a:extLst>
              <a:ext uri="{FF2B5EF4-FFF2-40B4-BE49-F238E27FC236}">
                <a16:creationId xmlns:a16="http://schemas.microsoft.com/office/drawing/2014/main" id="{8CEC4925-CE3D-BFAD-54A0-4D24A1340AB4}"/>
              </a:ext>
            </a:extLst>
          </p:cNvPr>
          <p:cNvSpPr txBox="1"/>
          <p:nvPr/>
        </p:nvSpPr>
        <p:spPr>
          <a:xfrm>
            <a:off x="1588639" y="4648022"/>
            <a:ext cx="5423795"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Calibri"/>
              </a:rPr>
              <a:t>Call for speakers: </a:t>
            </a:r>
            <a:r>
              <a:rPr lang="en-US" dirty="0">
                <a:solidFill>
                  <a:srgbClr val="121921"/>
                </a:solidFill>
                <a:latin typeface="Source Sans Pro" panose="020B0503030403020204" pitchFamily="34" charset="0"/>
                <a:ea typeface="Source Sans Pro" panose="020B0503030403020204" pitchFamily="34" charset="0"/>
                <a:cs typeface="Calibri"/>
                <a:hlinkClick r:id="rId8"/>
              </a:rPr>
              <a:t>sessionize.com/techbash-2024/</a:t>
            </a:r>
            <a:endParaRPr lang="en-US" dirty="0">
              <a:solidFill>
                <a:srgbClr val="121921"/>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304-57D4-20B5-4503-69D663D3EEB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35AA20-E132-4C70-B04C-3206BB4ED4E6}"/>
              </a:ext>
            </a:extLst>
          </p:cNvPr>
          <p:cNvSpPr>
            <a:spLocks noGrp="1"/>
          </p:cNvSpPr>
          <p:nvPr>
            <p:ph idx="1"/>
          </p:nvPr>
        </p:nvSpPr>
        <p:spPr/>
        <p:txBody>
          <a:bodyPr>
            <a:normAutofit fontScale="70000" lnSpcReduction="20000"/>
          </a:bodyPr>
          <a:lstStyle/>
          <a:p>
            <a:r>
              <a:rPr lang="en-US" dirty="0"/>
              <a:t>A brief history of Windows development</a:t>
            </a:r>
          </a:p>
          <a:p>
            <a:r>
              <a:rPr lang="en-US" dirty="0"/>
              <a:t>Today’s Choices – Pros &amp; Cons</a:t>
            </a:r>
          </a:p>
          <a:p>
            <a:pPr lvl="1"/>
            <a:r>
              <a:rPr lang="en-US" dirty="0"/>
              <a:t>Windows Forms</a:t>
            </a:r>
          </a:p>
          <a:p>
            <a:pPr lvl="1"/>
            <a:r>
              <a:rPr lang="en-US" dirty="0"/>
              <a:t>WPF</a:t>
            </a:r>
          </a:p>
          <a:p>
            <a:pPr lvl="1"/>
            <a:r>
              <a:rPr lang="en-US" dirty="0"/>
              <a:t>UWP</a:t>
            </a:r>
          </a:p>
          <a:p>
            <a:pPr lvl="1"/>
            <a:r>
              <a:rPr lang="en-US" dirty="0"/>
              <a:t>WinUI &amp; Windows App SDK</a:t>
            </a:r>
          </a:p>
          <a:p>
            <a:pPr lvl="1"/>
            <a:r>
              <a:rPr lang="en-US" dirty="0"/>
              <a:t>.NET MAUI</a:t>
            </a:r>
          </a:p>
          <a:p>
            <a:pPr lvl="1"/>
            <a:r>
              <a:rPr lang="en-US" dirty="0"/>
              <a:t>Uno Platform, Blazor &amp; Avalonia</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314220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6A80-9CE9-56EE-16E5-00471F4B19CD}"/>
              </a:ext>
            </a:extLst>
          </p:cNvPr>
          <p:cNvSpPr>
            <a:spLocks noGrp="1"/>
          </p:cNvSpPr>
          <p:nvPr>
            <p:ph type="title"/>
          </p:nvPr>
        </p:nvSpPr>
        <p:spPr/>
        <p:txBody>
          <a:bodyPr/>
          <a:lstStyle/>
          <a:p>
            <a:r>
              <a:rPr lang="en-US" dirty="0"/>
              <a:t>.NET Desktop Development History</a:t>
            </a:r>
          </a:p>
        </p:txBody>
      </p:sp>
      <p:sp>
        <p:nvSpPr>
          <p:cNvPr id="3" name="Content Placeholder 2">
            <a:extLst>
              <a:ext uri="{FF2B5EF4-FFF2-40B4-BE49-F238E27FC236}">
                <a16:creationId xmlns:a16="http://schemas.microsoft.com/office/drawing/2014/main" id="{6235B676-C2AE-1390-4317-EE86AD6D998C}"/>
              </a:ext>
            </a:extLst>
          </p:cNvPr>
          <p:cNvSpPr>
            <a:spLocks noGrp="1"/>
          </p:cNvSpPr>
          <p:nvPr>
            <p:ph idx="1"/>
          </p:nvPr>
        </p:nvSpPr>
        <p:spPr/>
        <p:txBody>
          <a:bodyPr>
            <a:normAutofit fontScale="55000" lnSpcReduction="20000"/>
          </a:bodyPr>
          <a:lstStyle/>
          <a:p>
            <a:r>
              <a:rPr lang="en-US" dirty="0"/>
              <a:t>2002 - Windows Forms (WinForms)</a:t>
            </a:r>
          </a:p>
          <a:p>
            <a:pPr lvl="1"/>
            <a:r>
              <a:rPr lang="en-US" dirty="0"/>
              <a:t>Successor to VB 6 forms</a:t>
            </a:r>
          </a:p>
          <a:p>
            <a:pPr lvl="1"/>
            <a:r>
              <a:rPr lang="en-US" dirty="0"/>
              <a:t>Bill Gates demo of Visual Basic form designer in 1991: </a:t>
            </a:r>
            <a:r>
              <a:rPr lang="en-US" dirty="0">
                <a:hlinkClick r:id="rId3"/>
              </a:rPr>
              <a:t>https://youtu.be/Fh_UDQnboRw?si=vO9IUCn05qW_w8PO</a:t>
            </a:r>
            <a:r>
              <a:rPr lang="en-US" dirty="0"/>
              <a:t> </a:t>
            </a:r>
          </a:p>
          <a:p>
            <a:r>
              <a:rPr lang="en-US" dirty="0"/>
              <a:t>2006 – Windows Presentation Foundation (WPF)</a:t>
            </a:r>
          </a:p>
          <a:p>
            <a:r>
              <a:rPr lang="en-US" dirty="0"/>
              <a:t>2015 - Universal Windows Platform (UWP)</a:t>
            </a:r>
          </a:p>
          <a:p>
            <a:pPr lvl="1"/>
            <a:r>
              <a:rPr lang="en-US" dirty="0"/>
              <a:t>Successor to Windows 8.x apps - 2012</a:t>
            </a:r>
          </a:p>
          <a:p>
            <a:r>
              <a:rPr lang="en-US" dirty="0"/>
              <a:t>2021 - WinUI and Windows App SDK (March)</a:t>
            </a:r>
          </a:p>
          <a:p>
            <a:r>
              <a:rPr lang="en-US" dirty="0"/>
              <a:t>2021 – Blazor Hybrid (November)</a:t>
            </a:r>
          </a:p>
          <a:p>
            <a:r>
              <a:rPr lang="en-US" dirty="0"/>
              <a:t>2022 - .NET MAUI (Multi-platform App UI)</a:t>
            </a:r>
          </a:p>
          <a:p>
            <a:r>
              <a:rPr lang="en-US" dirty="0"/>
              <a:t>3rd Party Cross-Platform Options</a:t>
            </a:r>
          </a:p>
          <a:p>
            <a:pPr lvl="1"/>
            <a:r>
              <a:rPr lang="en-US" dirty="0"/>
              <a:t>Uno Platform (UWP/WinUI XAML)</a:t>
            </a:r>
          </a:p>
          <a:p>
            <a:pPr lvl="1"/>
            <a:r>
              <a:rPr lang="en-US" dirty="0"/>
              <a:t>Avalonia UI (WPF XAML)</a:t>
            </a:r>
          </a:p>
        </p:txBody>
      </p:sp>
    </p:spTree>
    <p:extLst>
      <p:ext uri="{BB962C8B-B14F-4D97-AF65-F5344CB8AC3E}">
        <p14:creationId xmlns:p14="http://schemas.microsoft.com/office/powerpoint/2010/main" val="305013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360E4EE6-7A4E-5ACB-BF3E-05B81F8238F5}"/>
              </a:ext>
            </a:extLst>
          </p:cNvPr>
          <p:cNvSpPr txBox="1">
            <a:spLocks/>
          </p:cNvSpPr>
          <p:nvPr/>
        </p:nvSpPr>
        <p:spPr>
          <a:xfrm>
            <a:off x="381000" y="306729"/>
            <a:ext cx="5350239" cy="565150"/>
          </a:xfrm>
          <a:prstGeom prst="rect">
            <a:avLst/>
          </a:prstGeom>
        </p:spPr>
        <p:txBody>
          <a:bodyP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User Interface Examples</a:t>
            </a:r>
          </a:p>
        </p:txBody>
      </p:sp>
      <p:pic>
        <p:nvPicPr>
          <p:cNvPr id="3" name="Content Placeholder 10" descr="A screenshot of a computer&#10;&#10;Description automatically generated">
            <a:extLst>
              <a:ext uri="{FF2B5EF4-FFF2-40B4-BE49-F238E27FC236}">
                <a16:creationId xmlns:a16="http://schemas.microsoft.com/office/drawing/2014/main" id="{0BFDB4EE-B787-483E-CB90-91353A7A277B}"/>
              </a:ext>
            </a:extLst>
          </p:cNvPr>
          <p:cNvPicPr>
            <a:picLocks noChangeAspect="1"/>
          </p:cNvPicPr>
          <p:nvPr/>
        </p:nvPicPr>
        <p:blipFill>
          <a:blip r:embed="rId3"/>
          <a:stretch>
            <a:fillRect/>
          </a:stretch>
        </p:blipFill>
        <p:spPr>
          <a:xfrm>
            <a:off x="195550" y="1193163"/>
            <a:ext cx="3123947" cy="1461536"/>
          </a:xfrm>
          <a:prstGeom prst="rect">
            <a:avLst/>
          </a:prstGeom>
        </p:spPr>
      </p:pic>
      <p:pic>
        <p:nvPicPr>
          <p:cNvPr id="4" name="Content Placeholder 12" descr="A screenshot of a computer&#10;&#10;Description automatically generated">
            <a:extLst>
              <a:ext uri="{FF2B5EF4-FFF2-40B4-BE49-F238E27FC236}">
                <a16:creationId xmlns:a16="http://schemas.microsoft.com/office/drawing/2014/main" id="{511B2B54-D11F-735E-D4EA-7CD462324AA0}"/>
              </a:ext>
            </a:extLst>
          </p:cNvPr>
          <p:cNvPicPr>
            <a:picLocks noChangeAspect="1"/>
          </p:cNvPicPr>
          <p:nvPr/>
        </p:nvPicPr>
        <p:blipFill>
          <a:blip r:embed="rId4"/>
          <a:stretch>
            <a:fillRect/>
          </a:stretch>
        </p:blipFill>
        <p:spPr>
          <a:xfrm>
            <a:off x="228602" y="2975983"/>
            <a:ext cx="2743200" cy="1591427"/>
          </a:xfrm>
          <a:prstGeom prst="rect">
            <a:avLst/>
          </a:prstGeom>
        </p:spPr>
      </p:pic>
      <p:pic>
        <p:nvPicPr>
          <p:cNvPr id="5" name="Content Placeholder 10">
            <a:extLst>
              <a:ext uri="{FF2B5EF4-FFF2-40B4-BE49-F238E27FC236}">
                <a16:creationId xmlns:a16="http://schemas.microsoft.com/office/drawing/2014/main" id="{BABBED73-E8EB-6716-4446-B62FC4B65CC4}"/>
              </a:ext>
            </a:extLst>
          </p:cNvPr>
          <p:cNvPicPr>
            <a:picLocks noChangeAspect="1"/>
          </p:cNvPicPr>
          <p:nvPr/>
        </p:nvPicPr>
        <p:blipFill>
          <a:blip r:embed="rId5"/>
          <a:srcRect/>
          <a:stretch/>
        </p:blipFill>
        <p:spPr>
          <a:xfrm>
            <a:off x="6228409" y="194177"/>
            <a:ext cx="2839390" cy="1600200"/>
          </a:xfrm>
          <a:prstGeom prst="rect">
            <a:avLst/>
          </a:prstGeom>
        </p:spPr>
      </p:pic>
      <p:pic>
        <p:nvPicPr>
          <p:cNvPr id="6" name="Content Placeholder 10">
            <a:extLst>
              <a:ext uri="{FF2B5EF4-FFF2-40B4-BE49-F238E27FC236}">
                <a16:creationId xmlns:a16="http://schemas.microsoft.com/office/drawing/2014/main" id="{616149F9-EED0-617E-CB40-7E7BF55D0866}"/>
              </a:ext>
            </a:extLst>
          </p:cNvPr>
          <p:cNvPicPr>
            <a:picLocks noChangeAspect="1"/>
          </p:cNvPicPr>
          <p:nvPr/>
        </p:nvPicPr>
        <p:blipFill>
          <a:blip r:embed="rId6"/>
          <a:srcRect/>
          <a:stretch/>
        </p:blipFill>
        <p:spPr>
          <a:xfrm>
            <a:off x="3412603" y="3117468"/>
            <a:ext cx="2547396" cy="1779337"/>
          </a:xfrm>
          <a:prstGeom prst="rect">
            <a:avLst/>
          </a:prstGeom>
        </p:spPr>
      </p:pic>
      <p:pic>
        <p:nvPicPr>
          <p:cNvPr id="7" name="Content Placeholder 10">
            <a:extLst>
              <a:ext uri="{FF2B5EF4-FFF2-40B4-BE49-F238E27FC236}">
                <a16:creationId xmlns:a16="http://schemas.microsoft.com/office/drawing/2014/main" id="{FC9A0146-CFBA-8AF2-9B7F-326C30C7C5D9}"/>
              </a:ext>
            </a:extLst>
          </p:cNvPr>
          <p:cNvPicPr>
            <a:picLocks noChangeAspect="1"/>
          </p:cNvPicPr>
          <p:nvPr/>
        </p:nvPicPr>
        <p:blipFill>
          <a:blip r:embed="rId7"/>
          <a:srcRect/>
          <a:stretch/>
        </p:blipFill>
        <p:spPr>
          <a:xfrm>
            <a:off x="6270756" y="2804757"/>
            <a:ext cx="2547650" cy="1600200"/>
          </a:xfrm>
          <a:prstGeom prst="rect">
            <a:avLst/>
          </a:prstGeom>
        </p:spPr>
      </p:pic>
      <p:pic>
        <p:nvPicPr>
          <p:cNvPr id="8" name="Content Placeholder 10">
            <a:extLst>
              <a:ext uri="{FF2B5EF4-FFF2-40B4-BE49-F238E27FC236}">
                <a16:creationId xmlns:a16="http://schemas.microsoft.com/office/drawing/2014/main" id="{E141FD03-B058-AFBE-F55E-D9E9FD6E55C5}"/>
              </a:ext>
            </a:extLst>
          </p:cNvPr>
          <p:cNvPicPr>
            <a:picLocks noChangeAspect="1"/>
          </p:cNvPicPr>
          <p:nvPr/>
        </p:nvPicPr>
        <p:blipFill>
          <a:blip r:embed="rId8"/>
          <a:srcRect/>
          <a:stretch/>
        </p:blipFill>
        <p:spPr>
          <a:xfrm>
            <a:off x="3755444" y="1185151"/>
            <a:ext cx="2906753" cy="1729873"/>
          </a:xfrm>
          <a:prstGeom prst="rect">
            <a:avLst/>
          </a:prstGeom>
        </p:spPr>
      </p:pic>
    </p:spTree>
    <p:extLst>
      <p:ext uri="{BB962C8B-B14F-4D97-AF65-F5344CB8AC3E}">
        <p14:creationId xmlns:p14="http://schemas.microsoft.com/office/powerpoint/2010/main" val="10436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17D6-4A16-9A8A-9FC1-4D7B89F1EB40}"/>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A4A96082-A7F4-61C1-06E1-F7D7046C9EB1}"/>
              </a:ext>
            </a:extLst>
          </p:cNvPr>
          <p:cNvSpPr>
            <a:spLocks noGrp="1"/>
          </p:cNvSpPr>
          <p:nvPr>
            <p:ph idx="1"/>
          </p:nvPr>
        </p:nvSpPr>
        <p:spPr/>
        <p:txBody>
          <a:bodyPr>
            <a:normAutofit fontScale="62500" lnSpcReduction="20000"/>
          </a:bodyPr>
          <a:lstStyle/>
          <a:p>
            <a:r>
              <a:rPr lang="en-US" dirty="0"/>
              <a:t>Rapid UI development with forms designer and data binding</a:t>
            </a:r>
          </a:p>
          <a:p>
            <a:r>
              <a:rPr lang="en-US" dirty="0"/>
              <a:t>Third-party control support</a:t>
            </a:r>
          </a:p>
          <a:p>
            <a:r>
              <a:rPr lang="en-US" dirty="0"/>
              <a:t>Modern and legacy options</a:t>
            </a:r>
          </a:p>
          <a:p>
            <a:pPr lvl="1"/>
            <a:r>
              <a:rPr lang="en-US" dirty="0"/>
              <a:t>.NET Framework to target legacy Windows</a:t>
            </a:r>
          </a:p>
          <a:p>
            <a:pPr lvl="1"/>
            <a:r>
              <a:rPr lang="en-US" dirty="0"/>
              <a:t>.NET 8 for modern language features and performance</a:t>
            </a:r>
          </a:p>
          <a:p>
            <a:pPr lvl="1"/>
            <a:r>
              <a:rPr lang="en-US" dirty="0"/>
              <a:t>Upgrade .NET Framework apps to modern .NET with Visual Studio</a:t>
            </a:r>
          </a:p>
          <a:p>
            <a:r>
              <a:rPr lang="en-US" dirty="0"/>
              <a:t>Active* Development (Accessibility, High DPI, Performance, Dark Mode?)</a:t>
            </a:r>
          </a:p>
          <a:p>
            <a:pPr lvl="1"/>
            <a:r>
              <a:rPr lang="en-US" dirty="0"/>
              <a:t>Roadmap: </a:t>
            </a:r>
            <a:r>
              <a:rPr lang="en-US" dirty="0">
                <a:hlinkClick r:id="rId3"/>
              </a:rPr>
              <a:t>https://github.com/dotnet/winforms/blob/main/docs/roadmap.md</a:t>
            </a:r>
            <a:r>
              <a:rPr lang="en-US" dirty="0"/>
              <a:t>  </a:t>
            </a:r>
          </a:p>
          <a:p>
            <a:pPr marL="0" indent="0">
              <a:buNone/>
            </a:pPr>
            <a:endParaRPr lang="en-US" dirty="0"/>
          </a:p>
          <a:p>
            <a:pPr marL="0" indent="0">
              <a:buNone/>
            </a:pPr>
            <a:r>
              <a:rPr lang="en-US" i="1" dirty="0"/>
              <a:t>Every C# (or VB) developer is already a WinForms developer</a:t>
            </a:r>
          </a:p>
        </p:txBody>
      </p:sp>
    </p:spTree>
    <p:extLst>
      <p:ext uri="{BB962C8B-B14F-4D97-AF65-F5344CB8AC3E}">
        <p14:creationId xmlns:p14="http://schemas.microsoft.com/office/powerpoint/2010/main" val="23267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2FEC-EF09-1773-ACD2-4773B2DCC56E}"/>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4AFC3C53-C4A6-638B-8518-BEE952616E74}"/>
              </a:ext>
            </a:extLst>
          </p:cNvPr>
          <p:cNvSpPr>
            <a:spLocks noGrp="1"/>
          </p:cNvSpPr>
          <p:nvPr>
            <p:ph idx="1"/>
          </p:nvPr>
        </p:nvSpPr>
        <p:spPr/>
        <p:txBody>
          <a:bodyPr>
            <a:normAutofit fontScale="85000" lnSpcReduction="20000"/>
          </a:bodyPr>
          <a:lstStyle/>
          <a:p>
            <a:r>
              <a:rPr lang="en-US" dirty="0"/>
              <a:t>It looks like Windows Forms – Dated UI</a:t>
            </a:r>
          </a:p>
          <a:p>
            <a:pPr lvl="1"/>
            <a:r>
              <a:rPr lang="en-US" dirty="0"/>
              <a:t>No support for Windows Fluent Design</a:t>
            </a:r>
          </a:p>
          <a:p>
            <a:pPr lvl="1"/>
            <a:r>
              <a:rPr lang="en-US" dirty="0"/>
              <a:t>Looks like Windows XP</a:t>
            </a:r>
          </a:p>
          <a:p>
            <a:r>
              <a:rPr lang="en-US" dirty="0"/>
              <a:t>No GPU acceleration</a:t>
            </a:r>
          </a:p>
          <a:p>
            <a:r>
              <a:rPr lang="en-US" dirty="0"/>
              <a:t>No C++ support</a:t>
            </a:r>
          </a:p>
          <a:p>
            <a:r>
              <a:rPr lang="en-US" dirty="0"/>
              <a:t>No current support for Windows themes (Dark Mode)</a:t>
            </a:r>
          </a:p>
          <a:p>
            <a:pPr lvl="1"/>
            <a:r>
              <a:rPr lang="en-US" dirty="0"/>
              <a:t>Third-Party Theming Options</a:t>
            </a:r>
          </a:p>
          <a:p>
            <a:r>
              <a:rPr lang="en-US" dirty="0"/>
              <a:t>Not optimal for Touch and Pen input</a:t>
            </a:r>
          </a:p>
        </p:txBody>
      </p:sp>
    </p:spTree>
    <p:extLst>
      <p:ext uri="{BB962C8B-B14F-4D97-AF65-F5344CB8AC3E}">
        <p14:creationId xmlns:p14="http://schemas.microsoft.com/office/powerpoint/2010/main" val="8720604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5959</Words>
  <Application>Microsoft Office PowerPoint</Application>
  <PresentationFormat>On-screen Show (16:9)</PresentationFormat>
  <Paragraphs>497</Paragraphs>
  <Slides>24</Slides>
  <Notes>22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Oswald</vt:lpstr>
      <vt:lpstr>Source Sans Pro</vt:lpstr>
      <vt:lpstr>Source Sans Pro Black</vt:lpstr>
      <vt:lpstr>Times New Roman</vt:lpstr>
      <vt:lpstr>Wingdings</vt:lpstr>
      <vt:lpstr>Custom Design</vt:lpstr>
      <vt:lpstr>Visual Studio Live! Austin 2018</vt:lpstr>
      <vt:lpstr>PowerPoint Presentation</vt:lpstr>
      <vt:lpstr>Session Survey</vt:lpstr>
      <vt:lpstr>About me</vt:lpstr>
      <vt:lpstr>PowerPoint Presentation</vt:lpstr>
      <vt:lpstr>Agenda</vt:lpstr>
      <vt:lpstr>.NET Desktop Development History</vt:lpstr>
      <vt:lpstr>PowerPoint Presentation</vt:lpstr>
      <vt:lpstr>Windows Forms Advantages</vt:lpstr>
      <vt:lpstr>Windows Forms Drawbacks &amp; Demo</vt:lpstr>
      <vt:lpstr>WPF Advantages</vt:lpstr>
      <vt:lpstr>WPF Drawbacks &amp; Demo</vt:lpstr>
      <vt:lpstr>UWP Advantages</vt:lpstr>
      <vt:lpstr>UWP Drawbacks &amp; Demo</vt:lpstr>
      <vt:lpstr>WinUI + Windows App SDK Advantages</vt:lpstr>
      <vt:lpstr>WinUI Drawbacks &amp; Demo</vt:lpstr>
      <vt:lpstr>.NET MAUI Advantages</vt:lpstr>
      <vt:lpstr>.NET MAUI Drawbacks &amp; Demo</vt:lpstr>
      <vt:lpstr>Uno Platform (or Avalonia) Advantages</vt:lpstr>
      <vt:lpstr>Uno Platform Drawbacks &amp; Demo</vt:lpstr>
      <vt:lpstr>Blazor Hybrid – Leverage web skills on native platforms</vt:lpstr>
      <vt:lpstr>Choosing a Framework</vt:lpstr>
      <vt:lpstr>Resources</vt:lpstr>
      <vt:lpstr>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2024-04-27T18:55:45Z</dcterms:modified>
</cp:coreProperties>
</file>