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2" r:id="rId1"/>
  </p:sldMasterIdLst>
  <p:sldIdLst>
    <p:sldId id="287" r:id="rId2"/>
    <p:sldId id="264" r:id="rId3"/>
    <p:sldId id="261" r:id="rId4"/>
    <p:sldId id="262" r:id="rId5"/>
    <p:sldId id="265" r:id="rId6"/>
    <p:sldId id="260" r:id="rId7"/>
    <p:sldId id="258" r:id="rId8"/>
    <p:sldId id="284" r:id="rId9"/>
    <p:sldId id="285" r:id="rId10"/>
    <p:sldId id="289" r:id="rId11"/>
    <p:sldId id="291" r:id="rId12"/>
    <p:sldId id="277" r:id="rId13"/>
    <p:sldId id="267" r:id="rId14"/>
    <p:sldId id="292" r:id="rId15"/>
    <p:sldId id="293" r:id="rId16"/>
    <p:sldId id="294" r:id="rId17"/>
    <p:sldId id="295" r:id="rId18"/>
    <p:sldId id="296" r:id="rId19"/>
    <p:sldId id="288" r:id="rId20"/>
    <p:sldId id="297" r:id="rId21"/>
    <p:sldId id="276" r:id="rId22"/>
    <p:sldId id="281" r:id="rId23"/>
    <p:sldId id="278" r:id="rId24"/>
    <p:sldId id="279" r:id="rId25"/>
    <p:sldId id="280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F42D52-82EB-49D9-AED1-DA4C1C2DA829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1F1E18BA-129C-4927-95F0-81E0E1D570B8}">
      <dgm:prSet phldrT="[Text]"/>
      <dgm:spPr/>
      <dgm:t>
        <a:bodyPr/>
        <a:lstStyle/>
        <a:p>
          <a:r>
            <a:rPr lang="en-SG" dirty="0"/>
            <a:t>Feature Engineering </a:t>
          </a:r>
        </a:p>
      </dgm:t>
    </dgm:pt>
    <dgm:pt modelId="{54ACDF71-67CA-4142-BCD6-B2D979A2ED01}" type="parTrans" cxnId="{682C1431-8E29-41CC-BF14-E575A3E43CEE}">
      <dgm:prSet/>
      <dgm:spPr/>
      <dgm:t>
        <a:bodyPr/>
        <a:lstStyle/>
        <a:p>
          <a:endParaRPr lang="en-SG"/>
        </a:p>
      </dgm:t>
    </dgm:pt>
    <dgm:pt modelId="{7EF482E0-940F-4AF4-AA43-C72A015684C2}" type="sibTrans" cxnId="{682C1431-8E29-41CC-BF14-E575A3E43CEE}">
      <dgm:prSet/>
      <dgm:spPr/>
      <dgm:t>
        <a:bodyPr/>
        <a:lstStyle/>
        <a:p>
          <a:endParaRPr lang="en-SG"/>
        </a:p>
      </dgm:t>
    </dgm:pt>
    <dgm:pt modelId="{A8FAA2E6-336A-4FCD-908D-CAC2593556B3}">
      <dgm:prSet phldrT="[Text]"/>
      <dgm:spPr/>
      <dgm:t>
        <a:bodyPr/>
        <a:lstStyle/>
        <a:p>
          <a:r>
            <a:rPr lang="en-SG" dirty="0"/>
            <a:t>Data </a:t>
          </a:r>
          <a:r>
            <a:rPr lang="en-SG" dirty="0" err="1"/>
            <a:t>Preprocessing</a:t>
          </a:r>
          <a:endParaRPr lang="en-SG" dirty="0"/>
        </a:p>
      </dgm:t>
    </dgm:pt>
    <dgm:pt modelId="{0CAE8DD0-C830-44A7-8A00-0B1B505EE084}" type="parTrans" cxnId="{C4F32B7B-DAF7-4E90-B8F4-ECC5465620EA}">
      <dgm:prSet/>
      <dgm:spPr/>
      <dgm:t>
        <a:bodyPr/>
        <a:lstStyle/>
        <a:p>
          <a:endParaRPr lang="en-SG"/>
        </a:p>
      </dgm:t>
    </dgm:pt>
    <dgm:pt modelId="{30BA403A-7B04-40A4-819F-CF5FCC454C35}" type="sibTrans" cxnId="{C4F32B7B-DAF7-4E90-B8F4-ECC5465620EA}">
      <dgm:prSet/>
      <dgm:spPr/>
      <dgm:t>
        <a:bodyPr/>
        <a:lstStyle/>
        <a:p>
          <a:endParaRPr lang="en-SG"/>
        </a:p>
      </dgm:t>
    </dgm:pt>
    <dgm:pt modelId="{DD2B3108-7E6D-458E-AF36-1511B063EF3A}">
      <dgm:prSet phldrT="[Text]"/>
      <dgm:spPr/>
      <dgm:t>
        <a:bodyPr/>
        <a:lstStyle/>
        <a:p>
          <a:r>
            <a:rPr lang="en-SG" dirty="0"/>
            <a:t>Modelling</a:t>
          </a:r>
        </a:p>
      </dgm:t>
    </dgm:pt>
    <dgm:pt modelId="{193CB49B-8273-4A9F-A34C-78198752BD7F}" type="parTrans" cxnId="{121DDD01-FFA3-4C26-B69D-1AB573266049}">
      <dgm:prSet/>
      <dgm:spPr/>
      <dgm:t>
        <a:bodyPr/>
        <a:lstStyle/>
        <a:p>
          <a:endParaRPr lang="en-SG"/>
        </a:p>
      </dgm:t>
    </dgm:pt>
    <dgm:pt modelId="{F8C9FFBF-BE83-4F91-80E9-E041D4243D73}" type="sibTrans" cxnId="{121DDD01-FFA3-4C26-B69D-1AB573266049}">
      <dgm:prSet/>
      <dgm:spPr/>
      <dgm:t>
        <a:bodyPr/>
        <a:lstStyle/>
        <a:p>
          <a:endParaRPr lang="en-SG"/>
        </a:p>
      </dgm:t>
    </dgm:pt>
    <dgm:pt modelId="{A40E826F-FD6D-4A85-8228-1DF657F501B2}" type="pres">
      <dgm:prSet presAssocID="{7CF42D52-82EB-49D9-AED1-DA4C1C2DA829}" presName="Name0" presStyleCnt="0">
        <dgm:presLayoutVars>
          <dgm:dir/>
          <dgm:animLvl val="lvl"/>
          <dgm:resizeHandles val="exact"/>
        </dgm:presLayoutVars>
      </dgm:prSet>
      <dgm:spPr/>
    </dgm:pt>
    <dgm:pt modelId="{F1160EF9-6F05-423E-89D0-4EBCE7BBA005}" type="pres">
      <dgm:prSet presAssocID="{1F1E18BA-129C-4927-95F0-81E0E1D570B8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16B70C5-78A2-4912-9165-7E9B0401A32D}" type="pres">
      <dgm:prSet presAssocID="{7EF482E0-940F-4AF4-AA43-C72A015684C2}" presName="parTxOnlySpace" presStyleCnt="0"/>
      <dgm:spPr/>
    </dgm:pt>
    <dgm:pt modelId="{73B0E93D-0059-4BBE-8BBC-173E8E61476C}" type="pres">
      <dgm:prSet presAssocID="{A8FAA2E6-336A-4FCD-908D-CAC2593556B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325B7DE-8EF3-4601-9B60-A20DBFD1BF2B}" type="pres">
      <dgm:prSet presAssocID="{30BA403A-7B04-40A4-819F-CF5FCC454C35}" presName="parTxOnlySpace" presStyleCnt="0"/>
      <dgm:spPr/>
    </dgm:pt>
    <dgm:pt modelId="{4CD84AE4-88B0-4487-8D2F-18DAD9CAD3BA}" type="pres">
      <dgm:prSet presAssocID="{DD2B3108-7E6D-458E-AF36-1511B063EF3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21DDD01-FFA3-4C26-B69D-1AB573266049}" srcId="{7CF42D52-82EB-49D9-AED1-DA4C1C2DA829}" destId="{DD2B3108-7E6D-458E-AF36-1511B063EF3A}" srcOrd="2" destOrd="0" parTransId="{193CB49B-8273-4A9F-A34C-78198752BD7F}" sibTransId="{F8C9FFBF-BE83-4F91-80E9-E041D4243D73}"/>
    <dgm:cxn modelId="{9A87060A-A699-43AC-837F-BD13CB3F4E0F}" type="presOf" srcId="{DD2B3108-7E6D-458E-AF36-1511B063EF3A}" destId="{4CD84AE4-88B0-4487-8D2F-18DAD9CAD3BA}" srcOrd="0" destOrd="0" presId="urn:microsoft.com/office/officeart/2005/8/layout/chevron1"/>
    <dgm:cxn modelId="{A1887413-8B98-4AB1-9F99-565EC7BD5DA0}" type="presOf" srcId="{A8FAA2E6-336A-4FCD-908D-CAC2593556B3}" destId="{73B0E93D-0059-4BBE-8BBC-173E8E61476C}" srcOrd="0" destOrd="0" presId="urn:microsoft.com/office/officeart/2005/8/layout/chevron1"/>
    <dgm:cxn modelId="{682C1431-8E29-41CC-BF14-E575A3E43CEE}" srcId="{7CF42D52-82EB-49D9-AED1-DA4C1C2DA829}" destId="{1F1E18BA-129C-4927-95F0-81E0E1D570B8}" srcOrd="0" destOrd="0" parTransId="{54ACDF71-67CA-4142-BCD6-B2D979A2ED01}" sibTransId="{7EF482E0-940F-4AF4-AA43-C72A015684C2}"/>
    <dgm:cxn modelId="{C4F5AD3B-5AF0-43D7-977D-439163BCB01F}" type="presOf" srcId="{1F1E18BA-129C-4927-95F0-81E0E1D570B8}" destId="{F1160EF9-6F05-423E-89D0-4EBCE7BBA005}" srcOrd="0" destOrd="0" presId="urn:microsoft.com/office/officeart/2005/8/layout/chevron1"/>
    <dgm:cxn modelId="{C4F32B7B-DAF7-4E90-B8F4-ECC5465620EA}" srcId="{7CF42D52-82EB-49D9-AED1-DA4C1C2DA829}" destId="{A8FAA2E6-336A-4FCD-908D-CAC2593556B3}" srcOrd="1" destOrd="0" parTransId="{0CAE8DD0-C830-44A7-8A00-0B1B505EE084}" sibTransId="{30BA403A-7B04-40A4-819F-CF5FCC454C35}"/>
    <dgm:cxn modelId="{B2D209A0-04DF-4362-9471-6538ED1194A4}" type="presOf" srcId="{7CF42D52-82EB-49D9-AED1-DA4C1C2DA829}" destId="{A40E826F-FD6D-4A85-8228-1DF657F501B2}" srcOrd="0" destOrd="0" presId="urn:microsoft.com/office/officeart/2005/8/layout/chevron1"/>
    <dgm:cxn modelId="{F32B4DEA-3B7B-4ED8-95AD-97CFE3BFA63A}" type="presParOf" srcId="{A40E826F-FD6D-4A85-8228-1DF657F501B2}" destId="{F1160EF9-6F05-423E-89D0-4EBCE7BBA005}" srcOrd="0" destOrd="0" presId="urn:microsoft.com/office/officeart/2005/8/layout/chevron1"/>
    <dgm:cxn modelId="{2E4CFDC8-E8F8-46FD-A9DD-313A805DDAD0}" type="presParOf" srcId="{A40E826F-FD6D-4A85-8228-1DF657F501B2}" destId="{616B70C5-78A2-4912-9165-7E9B0401A32D}" srcOrd="1" destOrd="0" presId="urn:microsoft.com/office/officeart/2005/8/layout/chevron1"/>
    <dgm:cxn modelId="{B7EC87D6-82D6-4E8A-ACDB-124C4AA2FB76}" type="presParOf" srcId="{A40E826F-FD6D-4A85-8228-1DF657F501B2}" destId="{73B0E93D-0059-4BBE-8BBC-173E8E61476C}" srcOrd="2" destOrd="0" presId="urn:microsoft.com/office/officeart/2005/8/layout/chevron1"/>
    <dgm:cxn modelId="{F2E87759-37A0-4A58-BDA3-BDD9B543958E}" type="presParOf" srcId="{A40E826F-FD6D-4A85-8228-1DF657F501B2}" destId="{9325B7DE-8EF3-4601-9B60-A20DBFD1BF2B}" srcOrd="3" destOrd="0" presId="urn:microsoft.com/office/officeart/2005/8/layout/chevron1"/>
    <dgm:cxn modelId="{5AF0F231-2917-4C2B-9BB9-A027EEBE1703}" type="presParOf" srcId="{A40E826F-FD6D-4A85-8228-1DF657F501B2}" destId="{4CD84AE4-88B0-4487-8D2F-18DAD9CAD3B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160EF9-6F05-423E-89D0-4EBCE7BBA005}">
      <dsp:nvSpPr>
        <dsp:cNvPr id="0" name=""/>
        <dsp:cNvSpPr/>
      </dsp:nvSpPr>
      <dsp:spPr>
        <a:xfrm>
          <a:off x="2946" y="1293326"/>
          <a:ext cx="3590180" cy="143607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700" kern="1200" dirty="0"/>
            <a:t>Feature Engineering </a:t>
          </a:r>
        </a:p>
      </dsp:txBody>
      <dsp:txXfrm>
        <a:off x="720982" y="1293326"/>
        <a:ext cx="2154108" cy="1436072"/>
      </dsp:txXfrm>
    </dsp:sp>
    <dsp:sp modelId="{73B0E93D-0059-4BBE-8BBC-173E8E61476C}">
      <dsp:nvSpPr>
        <dsp:cNvPr id="0" name=""/>
        <dsp:cNvSpPr/>
      </dsp:nvSpPr>
      <dsp:spPr>
        <a:xfrm>
          <a:off x="3234109" y="1293326"/>
          <a:ext cx="3590180" cy="1436072"/>
        </a:xfrm>
        <a:prstGeom prst="chevron">
          <a:avLst/>
        </a:prstGeom>
        <a:solidFill>
          <a:schemeClr val="accent4">
            <a:hueOff val="471660"/>
            <a:satOff val="3503"/>
            <a:lumOff val="784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700" kern="1200" dirty="0"/>
            <a:t>Data </a:t>
          </a:r>
          <a:r>
            <a:rPr lang="en-SG" sz="2700" kern="1200" dirty="0" err="1"/>
            <a:t>Preprocessing</a:t>
          </a:r>
          <a:endParaRPr lang="en-SG" sz="2700" kern="1200" dirty="0"/>
        </a:p>
      </dsp:txBody>
      <dsp:txXfrm>
        <a:off x="3952145" y="1293326"/>
        <a:ext cx="2154108" cy="1436072"/>
      </dsp:txXfrm>
    </dsp:sp>
    <dsp:sp modelId="{4CD84AE4-88B0-4487-8D2F-18DAD9CAD3BA}">
      <dsp:nvSpPr>
        <dsp:cNvPr id="0" name=""/>
        <dsp:cNvSpPr/>
      </dsp:nvSpPr>
      <dsp:spPr>
        <a:xfrm>
          <a:off x="6465272" y="1293326"/>
          <a:ext cx="3590180" cy="1436072"/>
        </a:xfrm>
        <a:prstGeom prst="chevron">
          <a:avLst/>
        </a:prstGeom>
        <a:solidFill>
          <a:schemeClr val="accent4">
            <a:hueOff val="943321"/>
            <a:satOff val="7007"/>
            <a:lumOff val="1568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700" kern="1200" dirty="0"/>
            <a:t>Modelling</a:t>
          </a:r>
        </a:p>
      </dsp:txBody>
      <dsp:txXfrm>
        <a:off x="7183308" y="1293326"/>
        <a:ext cx="2154108" cy="1436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4000">
              <a:schemeClr val="accent5">
                <a:lumMod val="45000"/>
                <a:lumOff val="55000"/>
              </a:schemeClr>
            </a:gs>
            <a:gs pos="18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08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32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570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27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4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A10D00E0-A66F-4EAD-9953-924129E3343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0" y="-25067"/>
            <a:ext cx="12192000" cy="637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3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6" r:id="rId2"/>
    <p:sldLayoutId id="2147483887" r:id="rId3"/>
    <p:sldLayoutId id="2147483888" r:id="rId4"/>
    <p:sldLayoutId id="2147483891" r:id="rId5"/>
    <p:sldLayoutId id="2147483892" r:id="rId6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F924B296-34DC-40EB-A73E-758DBDA56DFB}"/>
              </a:ext>
            </a:extLst>
          </p:cNvPr>
          <p:cNvSpPr txBox="1">
            <a:spLocks/>
          </p:cNvSpPr>
          <p:nvPr/>
        </p:nvSpPr>
        <p:spPr>
          <a:xfrm>
            <a:off x="1377529" y="4069406"/>
            <a:ext cx="9269845" cy="112628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2800" dirty="0"/>
              <a:t>Alvin Chua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F2144A-FE03-49D5-9E2F-1748D0415D98}"/>
              </a:ext>
            </a:extLst>
          </p:cNvPr>
          <p:cNvSpPr/>
          <p:nvPr/>
        </p:nvSpPr>
        <p:spPr>
          <a:xfrm>
            <a:off x="1511766" y="2052216"/>
            <a:ext cx="916847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SG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E-Commerce </a:t>
            </a:r>
            <a:br>
              <a:rPr lang="en-SG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SG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Purchasing Intention Prediction </a:t>
            </a:r>
          </a:p>
        </p:txBody>
      </p:sp>
    </p:spTree>
    <p:extLst>
      <p:ext uri="{BB962C8B-B14F-4D97-AF65-F5344CB8AC3E}">
        <p14:creationId xmlns:p14="http://schemas.microsoft.com/office/powerpoint/2010/main" val="1720210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E2AB9-1239-4FA0-A6A6-E562AF1EC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FEATURE DESCRIPTION (CATEGORICAL)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5D7341-60A5-4247-8F22-B3B628CD1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0983" y="2452113"/>
            <a:ext cx="1191577" cy="119157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F9F304-7FD5-4B5E-8385-C7E68D86D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132" y="2452111"/>
            <a:ext cx="1191577" cy="11915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98B7A3C-5272-465E-8223-028A834124E0}"/>
              </a:ext>
            </a:extLst>
          </p:cNvPr>
          <p:cNvSpPr txBox="1"/>
          <p:nvPr/>
        </p:nvSpPr>
        <p:spPr>
          <a:xfrm>
            <a:off x="2664029" y="3874416"/>
            <a:ext cx="122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Month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ED9875-B195-442F-8428-4110806A7B67}"/>
              </a:ext>
            </a:extLst>
          </p:cNvPr>
          <p:cNvSpPr txBox="1"/>
          <p:nvPr/>
        </p:nvSpPr>
        <p:spPr>
          <a:xfrm>
            <a:off x="4605950" y="3864987"/>
            <a:ext cx="2539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Visitor Type</a:t>
            </a:r>
          </a:p>
          <a:p>
            <a:pPr algn="ctr"/>
            <a:r>
              <a:rPr lang="en-SG" dirty="0"/>
              <a:t>(New, Returning, Others)</a:t>
            </a:r>
          </a:p>
          <a:p>
            <a:pPr algn="ctr"/>
            <a:endParaRPr lang="en-S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A3AE8ED-4443-4764-A72F-DB34E9C48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6837" y="2452113"/>
            <a:ext cx="1191577" cy="119157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EB1DC6B-3315-4BC1-81E7-372FDFEB2C4A}"/>
              </a:ext>
            </a:extLst>
          </p:cNvPr>
          <p:cNvSpPr txBox="1"/>
          <p:nvPr/>
        </p:nvSpPr>
        <p:spPr>
          <a:xfrm>
            <a:off x="8014159" y="3874415"/>
            <a:ext cx="1456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Weekend</a:t>
            </a:r>
          </a:p>
          <a:p>
            <a:pPr algn="ctr"/>
            <a:r>
              <a:rPr lang="en-SG" dirty="0"/>
              <a:t>(Yes/No)</a:t>
            </a:r>
          </a:p>
        </p:txBody>
      </p:sp>
    </p:spTree>
    <p:extLst>
      <p:ext uri="{BB962C8B-B14F-4D97-AF65-F5344CB8AC3E}">
        <p14:creationId xmlns:p14="http://schemas.microsoft.com/office/powerpoint/2010/main" val="3313118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E2AB9-1239-4FA0-A6A6-E562AF1EC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MASKED FEATURES (CATEGORICAL)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5D7341-60A5-4247-8F22-B3B628CD1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499247"/>
            <a:ext cx="1191577" cy="119157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F9F304-7FD5-4B5E-8385-C7E68D86D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429" y="2499245"/>
            <a:ext cx="1191577" cy="11915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6AB474-253B-4ADD-BB19-8AC0028FF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9605" y="2369656"/>
            <a:ext cx="1450757" cy="14507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98B7A3C-5272-465E-8223-028A834124E0}"/>
              </a:ext>
            </a:extLst>
          </p:cNvPr>
          <p:cNvSpPr txBox="1"/>
          <p:nvPr/>
        </p:nvSpPr>
        <p:spPr>
          <a:xfrm>
            <a:off x="1080326" y="3921550"/>
            <a:ext cx="1225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OS</a:t>
            </a:r>
          </a:p>
          <a:p>
            <a:pPr algn="ctr"/>
            <a:r>
              <a:rPr lang="en-SG" dirty="0"/>
              <a:t>(8 types)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ED9875-B195-442F-8428-4110806A7B67}"/>
              </a:ext>
            </a:extLst>
          </p:cNvPr>
          <p:cNvSpPr txBox="1"/>
          <p:nvPr/>
        </p:nvSpPr>
        <p:spPr>
          <a:xfrm>
            <a:off x="3022247" y="3912121"/>
            <a:ext cx="253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Browser</a:t>
            </a:r>
          </a:p>
          <a:p>
            <a:pPr algn="ctr"/>
            <a:r>
              <a:rPr lang="en-SG" dirty="0"/>
              <a:t>(13 types)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A901A1-C43F-48C5-B266-F816E4599442}"/>
              </a:ext>
            </a:extLst>
          </p:cNvPr>
          <p:cNvSpPr txBox="1"/>
          <p:nvPr/>
        </p:nvSpPr>
        <p:spPr>
          <a:xfrm>
            <a:off x="9108272" y="3921550"/>
            <a:ext cx="1456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Traffic Type</a:t>
            </a:r>
          </a:p>
          <a:p>
            <a:pPr algn="ctr"/>
            <a:r>
              <a:rPr lang="en-SG" dirty="0"/>
              <a:t>(20 types)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A3AE8ED-4443-4764-A72F-DB34E9C489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3134" y="2499247"/>
            <a:ext cx="1191577" cy="119157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EB1DC6B-3315-4BC1-81E7-372FDFEB2C4A}"/>
              </a:ext>
            </a:extLst>
          </p:cNvPr>
          <p:cNvSpPr txBox="1"/>
          <p:nvPr/>
        </p:nvSpPr>
        <p:spPr>
          <a:xfrm>
            <a:off x="6430456" y="3921549"/>
            <a:ext cx="1456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Region</a:t>
            </a:r>
          </a:p>
          <a:p>
            <a:pPr algn="ctr"/>
            <a:r>
              <a:rPr lang="en-SG" dirty="0"/>
              <a:t>(9 types)</a:t>
            </a:r>
          </a:p>
        </p:txBody>
      </p:sp>
    </p:spTree>
    <p:extLst>
      <p:ext uri="{BB962C8B-B14F-4D97-AF65-F5344CB8AC3E}">
        <p14:creationId xmlns:p14="http://schemas.microsoft.com/office/powerpoint/2010/main" val="450200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0AA6468-80AC-4DDF-9CFB-C7A9507E2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CF7D6-01BF-4059-B2B6-E0D7B54D2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936" y="2112641"/>
            <a:ext cx="3659246" cy="2174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DATA SCIENCE PROJECT WORKFLOW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326BAC-A8EB-43EF-A6B9-A1E203FD91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953"/>
          <a:stretch/>
        </p:blipFill>
        <p:spPr>
          <a:xfrm>
            <a:off x="4648759" y="-18094"/>
            <a:ext cx="7543243" cy="695074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AB900CC-5074-4746-A1A4-AF640455B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2996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308B-4DDD-47DE-8D29-2102D17C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TARGET VARIABLE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2FDB84-F06E-464E-A26A-CC959F5048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916216"/>
            <a:ext cx="10055040" cy="405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310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103" name="Picture 4">
            <a:extLst>
              <a:ext uri="{FF2B5EF4-FFF2-40B4-BE49-F238E27FC236}">
                <a16:creationId xmlns:a16="http://schemas.microsoft.com/office/drawing/2014/main" id="{99E8F299-F3D0-42A6-9EFF-2B81314DF2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9280" y="2428"/>
            <a:ext cx="8534400" cy="63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424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6B7A2F4-2E99-4409-A404-F5CFA9469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7066" y="97250"/>
            <a:ext cx="8954721" cy="630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9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CD71C86-CD4E-4C70-A3BD-A670F8BF4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8227" y="405096"/>
            <a:ext cx="7990139" cy="570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2BDC55-9653-4ACA-83D1-53935FC25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512" y="1433824"/>
            <a:ext cx="503250" cy="4908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D11E1F-69EB-4FAF-8571-B45DFC00F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685" y="1924640"/>
            <a:ext cx="654294" cy="6381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85EB3D-A367-4D2A-A989-1B77A5C66F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9525" y="969509"/>
            <a:ext cx="329308" cy="32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9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DE17BD10-3EEC-4FAA-8688-F75DB510C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3200" y="464941"/>
            <a:ext cx="9132267" cy="582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A88660-1CC7-4CB9-9E40-D7B61BA20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9294" y="1073397"/>
            <a:ext cx="523465" cy="5234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B96B3D-26DC-40B7-95ED-E9C183D2B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667" y="751881"/>
            <a:ext cx="643031" cy="64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3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B11577B6-2B51-4E84-BCFF-6B1BD0A17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595" y="712351"/>
            <a:ext cx="7934959" cy="543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83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AD11B-2297-474E-B8C6-C6BA5D80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WORKFLOW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05D507-3A2F-4DCB-9164-4E54EE35A0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41089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842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51447A-DC19-4989-B08D-AB1028B5C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90" r="610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6D919A-FC3E-4B4E-BAF0-ED6CFB8DC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3C78A5-7D83-4D5E-94A6-841CA346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27" y="5274012"/>
            <a:ext cx="10058400" cy="8229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BUSINESS PROBLEM: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INCREASE CONVERSION RATE / REVENUE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66ACBD-1C82-4782-AA7C-05504DD7D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3810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80B32-B1BF-48A8-BF0D-A0843CB51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MODELLING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B00AD-BE79-4E81-BAA2-8FBADD43E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28043582-687D-4A75-A90A-3782DE499054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/>
          <a:srcRect l="-1" t="-38" r="-1894" b="-88"/>
          <a:stretch/>
        </p:blipFill>
        <p:spPr>
          <a:xfrm>
            <a:off x="3836591" y="565608"/>
            <a:ext cx="4166766" cy="4062954"/>
          </a:xfrm>
        </p:spPr>
      </p:pic>
    </p:spTree>
    <p:extLst>
      <p:ext uri="{BB962C8B-B14F-4D97-AF65-F5344CB8AC3E}">
        <p14:creationId xmlns:p14="http://schemas.microsoft.com/office/powerpoint/2010/main" val="3643886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01DA-65AB-427A-8A64-F9A0A3E6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SELECTION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E76B3A-C5A1-4944-ADD0-CE160A98C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503" y="4089709"/>
            <a:ext cx="3171177" cy="158558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1228D3-0E83-4652-B492-F72E9F24FB58}"/>
              </a:ext>
            </a:extLst>
          </p:cNvPr>
          <p:cNvSpPr txBox="1"/>
          <p:nvPr/>
        </p:nvSpPr>
        <p:spPr>
          <a:xfrm>
            <a:off x="1097281" y="1827551"/>
            <a:ext cx="959271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3200" dirty="0"/>
              <a:t>Compared scoring metrics across 9 different classification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3200" dirty="0"/>
              <a:t>Chose </a:t>
            </a:r>
            <a:r>
              <a:rPr lang="en-SG" sz="3200" dirty="0" err="1"/>
              <a:t>XGBoost</a:t>
            </a:r>
            <a:r>
              <a:rPr lang="en-SG" sz="3200" dirty="0"/>
              <a:t> as final model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SG" sz="3200" dirty="0"/>
              <a:t>Highest F1 score: 66.8%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SG" sz="3200" dirty="0"/>
              <a:t>Highest Recall: 72.0%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SG" sz="3200" dirty="0"/>
              <a:t>Highest ROC AUC: 82.0%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SG" sz="3200" dirty="0"/>
              <a:t>Highest Accuracy: 88.9%</a:t>
            </a:r>
          </a:p>
        </p:txBody>
      </p:sp>
    </p:spTree>
    <p:extLst>
      <p:ext uri="{BB962C8B-B14F-4D97-AF65-F5344CB8AC3E}">
        <p14:creationId xmlns:p14="http://schemas.microsoft.com/office/powerpoint/2010/main" val="2459618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F8AA-D565-420F-A968-35AD3E30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FEATURE IMPORTANCE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81B9DE-E4B0-46C9-AB8F-904352AFFA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737360"/>
            <a:ext cx="8695399" cy="460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72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5ECF2-2AAF-4710-9758-32C0C34F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BUSINESS IMPACT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AE2879A-A8F4-4DE7-870C-2D060AEF70B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04225250"/>
              </p:ext>
            </p:extLst>
          </p:nvPr>
        </p:nvGraphicFramePr>
        <p:xfrm>
          <a:off x="1097280" y="2323251"/>
          <a:ext cx="3173061" cy="2909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687">
                  <a:extLst>
                    <a:ext uri="{9D8B030D-6E8A-4147-A177-3AD203B41FA5}">
                      <a16:colId xmlns:a16="http://schemas.microsoft.com/office/drawing/2014/main" val="4058776335"/>
                    </a:ext>
                  </a:extLst>
                </a:gridCol>
                <a:gridCol w="1057687">
                  <a:extLst>
                    <a:ext uri="{9D8B030D-6E8A-4147-A177-3AD203B41FA5}">
                      <a16:colId xmlns:a16="http://schemas.microsoft.com/office/drawing/2014/main" val="3090212458"/>
                    </a:ext>
                  </a:extLst>
                </a:gridCol>
                <a:gridCol w="1057687">
                  <a:extLst>
                    <a:ext uri="{9D8B030D-6E8A-4147-A177-3AD203B41FA5}">
                      <a16:colId xmlns:a16="http://schemas.microsoft.com/office/drawing/2014/main" val="3093827917"/>
                    </a:ext>
                  </a:extLst>
                </a:gridCol>
              </a:tblGrid>
              <a:tr h="969693"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Predicted Non-Purchase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Predicted Purchase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6992122"/>
                  </a:ext>
                </a:extLst>
              </a:tr>
              <a:tr h="96969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Actual Non-Purchase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1919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263084"/>
                  </a:ext>
                </a:extLst>
              </a:tr>
              <a:tr h="96969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Actual Purchase</a:t>
                      </a:r>
                    </a:p>
                    <a:p>
                      <a:pPr algn="ctr"/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273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537730"/>
                  </a:ext>
                </a:extLst>
              </a:tr>
            </a:tbl>
          </a:graphicData>
        </a:graphic>
      </p:graphicFrame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74E778-7AA2-45C5-821E-DA320E9A14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3931"/>
          <a:stretch/>
        </p:blipFill>
        <p:spPr>
          <a:xfrm>
            <a:off x="4440025" y="1737360"/>
            <a:ext cx="4864231" cy="441640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BA8B25-243E-4439-B39F-508ADCA2CB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972" t="6792" r="2441" b="54683"/>
          <a:stretch/>
        </p:blipFill>
        <p:spPr>
          <a:xfrm>
            <a:off x="9407950" y="1796304"/>
            <a:ext cx="2705493" cy="1981486"/>
          </a:xfrm>
          <a:prstGeom prst="rect">
            <a:avLst/>
          </a:prstGeom>
          <a:ln w="57150"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74DBABF-310D-4861-9A35-79CD3237951E}"/>
              </a:ext>
            </a:extLst>
          </p:cNvPr>
          <p:cNvSpPr/>
          <p:nvPr/>
        </p:nvSpPr>
        <p:spPr>
          <a:xfrm>
            <a:off x="3214540" y="2323251"/>
            <a:ext cx="1055801" cy="29090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E9D389-B3AC-4E7D-904C-7D5D7758BFE3}"/>
              </a:ext>
            </a:extLst>
          </p:cNvPr>
          <p:cNvSpPr/>
          <p:nvPr/>
        </p:nvSpPr>
        <p:spPr>
          <a:xfrm>
            <a:off x="2132029" y="2324823"/>
            <a:ext cx="1055801" cy="29090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CDA52C-4B83-4892-9335-4401CFD1EC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60" t="54993" r="2852" b="5052"/>
          <a:stretch/>
        </p:blipFill>
        <p:spPr>
          <a:xfrm>
            <a:off x="9407949" y="4110088"/>
            <a:ext cx="2705494" cy="2055044"/>
          </a:xfrm>
          <a:prstGeom prst="rect">
            <a:avLst/>
          </a:prstGeom>
          <a:ln w="3175">
            <a:noFill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B75EC87-128A-480D-9C89-165062DAAF9A}"/>
              </a:ext>
            </a:extLst>
          </p:cNvPr>
          <p:cNvSpPr/>
          <p:nvPr/>
        </p:nvSpPr>
        <p:spPr>
          <a:xfrm>
            <a:off x="8229601" y="1796304"/>
            <a:ext cx="3883842" cy="19814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B56342-8AA7-42C0-B983-7A83E949BCE3}"/>
              </a:ext>
            </a:extLst>
          </p:cNvPr>
          <p:cNvSpPr/>
          <p:nvPr/>
        </p:nvSpPr>
        <p:spPr>
          <a:xfrm>
            <a:off x="8231169" y="4081021"/>
            <a:ext cx="3883842" cy="20550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671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4" grpId="0" animBg="1"/>
      <p:bldP spid="14" grpId="1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92ACC-B59A-440E-99ED-CA64DEF89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6230C-0B4D-44AC-9E72-89248CEE9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6563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3200" dirty="0"/>
              <a:t>Highly masked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sz="3000" dirty="0"/>
              <a:t>Lack of geographical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200" dirty="0"/>
              <a:t>Lack of domain knowledge (marketing)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200" dirty="0"/>
              <a:t>Some columns are aggregated (Google Analytics data)</a:t>
            </a:r>
          </a:p>
        </p:txBody>
      </p:sp>
    </p:spTree>
    <p:extLst>
      <p:ext uri="{BB962C8B-B14F-4D97-AF65-F5344CB8AC3E}">
        <p14:creationId xmlns:p14="http://schemas.microsoft.com/office/powerpoint/2010/main" val="3623334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03860-9994-42E5-80F3-D2E6DB03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2E36E-05E4-4240-99EF-B6293AD61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2400" dirty="0"/>
              <a:t>Shopping cart abandonment problem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SG" sz="2000" dirty="0"/>
              <a:t>Request for more data from research professors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7AB0CCD-60BB-4FC0-950E-1FD68BC3D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882" y="2685795"/>
            <a:ext cx="6124280" cy="344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81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03860-9994-42E5-80F3-D2E6DB03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NEXT STEPS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2F614A-024D-440E-A0D4-E4965A3E2ECB}"/>
              </a:ext>
            </a:extLst>
          </p:cNvPr>
          <p:cNvGrpSpPr/>
          <p:nvPr/>
        </p:nvGrpSpPr>
        <p:grpSpPr>
          <a:xfrm>
            <a:off x="2378191" y="2473711"/>
            <a:ext cx="7086319" cy="2495046"/>
            <a:chOff x="2387618" y="2021224"/>
            <a:chExt cx="7086319" cy="24950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075F0A0-90C5-4440-B3C2-091D51CC0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43972" y="2021224"/>
              <a:ext cx="1841850" cy="18418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989BB17-9CD5-41EE-86FD-2BAD40B80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6154" y="2021224"/>
              <a:ext cx="1841850" cy="184185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CA424EB-E1BD-4D1B-B571-FE0451D9B4CD}"/>
                </a:ext>
              </a:extLst>
            </p:cNvPr>
            <p:cNvSpPr txBox="1"/>
            <p:nvPr/>
          </p:nvSpPr>
          <p:spPr>
            <a:xfrm>
              <a:off x="2387618" y="4146938"/>
              <a:ext cx="2561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Optimise current model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CC4AA8-A2FB-4016-BB01-6A546671C694}"/>
                </a:ext>
              </a:extLst>
            </p:cNvPr>
            <p:cNvSpPr txBox="1"/>
            <p:nvPr/>
          </p:nvSpPr>
          <p:spPr>
            <a:xfrm>
              <a:off x="6489848" y="4146938"/>
              <a:ext cx="2984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Possible model deployment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611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DAD9-E44E-458C-B5E1-790F57BF1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ANY QUESTIONS?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4A69E5A1-FC12-4E5D-BBF9-038F3FC36E44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/>
          <a:srcRect l="1623" b="37691"/>
          <a:stretch/>
        </p:blipFill>
        <p:spPr>
          <a:xfrm>
            <a:off x="0" y="356616"/>
            <a:ext cx="12194895" cy="456417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090EA-9484-435E-9020-2D3CEE875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6598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6B28B-23EA-4231-B759-10F26A592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INTENTION TO BUY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AD9018-206D-4E77-9F01-D6CDCC3CB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7267"/>
            <a:ext cx="12200153" cy="32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652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92F2C-FEDD-4F1F-897C-C1CBEBFA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INTENTION TO BROWSE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E5F32C-BD96-4399-9083-20A06CF7F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5" y="1847653"/>
            <a:ext cx="12192845" cy="343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98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1436E2-E2CC-401E-9439-C30B796A6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015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6D919A-FC3E-4B4E-BAF0-ED6CFB8DC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44977-3141-408F-BFC4-CF5EA4F3F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DATASET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66ACBD-1C82-4782-AA7C-05504DD7D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4298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63CE-6CFE-44CE-BA5B-C9F64289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DATASET SOURCE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5F11BD-4752-4289-B644-38301E2A21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7280" y="3429000"/>
            <a:ext cx="5034896" cy="173980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6A9B825-3D07-48D1-8579-EEB5530EEC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3648" t="19460" r="2610" b="18687"/>
          <a:stretch/>
        </p:blipFill>
        <p:spPr>
          <a:xfrm>
            <a:off x="6603815" y="2727939"/>
            <a:ext cx="4490905" cy="29632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2B58F3-6566-42C5-8A6C-19A1F01AE4E7}"/>
              </a:ext>
            </a:extLst>
          </p:cNvPr>
          <p:cNvSpPr txBox="1"/>
          <p:nvPr/>
        </p:nvSpPr>
        <p:spPr>
          <a:xfrm>
            <a:off x="1257535" y="2003268"/>
            <a:ext cx="5793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Google Analytics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12,330 sessions (rows) from different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17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1 target (Purchase/Did not purchase)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12908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49144-50AF-4664-8D81-3C13AB998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SG" dirty="0"/>
              <a:t>FEATURE DESCRIPTION (NUMERIC)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F4FF25F-C1EB-42AB-A91D-061B8360D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585" y="4262996"/>
            <a:ext cx="1391815" cy="13918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DED122E-5536-4288-8866-C8D526C7D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633" y="4262996"/>
            <a:ext cx="1391815" cy="13918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B5125C-F69E-4212-BCA4-32FD16C57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728" y="1765692"/>
            <a:ext cx="1248937" cy="12489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0D9F1D-5EE1-4C26-BD51-E22CDE475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9177" y="1765691"/>
            <a:ext cx="1248936" cy="12489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D4C2DA-B410-46FE-8A76-659162F70D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8304" y="1816728"/>
            <a:ext cx="1248936" cy="12489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E0E1CB-76B8-46FC-A8D2-A409FFE355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4205" y="1765689"/>
            <a:ext cx="1248938" cy="12489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E691B41-BAB0-4546-8E6E-3D16917084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9743334" y="1765689"/>
            <a:ext cx="1248938" cy="124893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E32D3CE-3085-4E61-9C96-892C117FB1FB}"/>
              </a:ext>
            </a:extLst>
          </p:cNvPr>
          <p:cNvSpPr txBox="1"/>
          <p:nvPr/>
        </p:nvSpPr>
        <p:spPr>
          <a:xfrm>
            <a:off x="1097280" y="316774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Administrative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Page Clicks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Duration (sec)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796799-9E98-4C28-B24F-EE55A4362AC8}"/>
              </a:ext>
            </a:extLst>
          </p:cNvPr>
          <p:cNvSpPr txBox="1"/>
          <p:nvPr/>
        </p:nvSpPr>
        <p:spPr>
          <a:xfrm>
            <a:off x="3104605" y="316774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Informational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Page Clicks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Duration (sec)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920197-99BB-451D-8043-A255D44B821F}"/>
              </a:ext>
            </a:extLst>
          </p:cNvPr>
          <p:cNvSpPr txBox="1"/>
          <p:nvPr/>
        </p:nvSpPr>
        <p:spPr>
          <a:xfrm>
            <a:off x="5177827" y="316774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Product-Related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Page Clicks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Duration (sec)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A7175-571B-4DEF-BCDC-C6C80C19F3F5}"/>
              </a:ext>
            </a:extLst>
          </p:cNvPr>
          <p:cNvSpPr txBox="1"/>
          <p:nvPr/>
        </p:nvSpPr>
        <p:spPr>
          <a:xfrm>
            <a:off x="7251048" y="314503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Special Day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CA479B-BB20-40D3-A09E-2523D6FFEA3C}"/>
              </a:ext>
            </a:extLst>
          </p:cNvPr>
          <p:cNvSpPr txBox="1"/>
          <p:nvPr/>
        </p:nvSpPr>
        <p:spPr>
          <a:xfrm>
            <a:off x="9568691" y="316774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Page Value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2F02B7-2F54-49D9-A41B-E64D8140D40E}"/>
              </a:ext>
            </a:extLst>
          </p:cNvPr>
          <p:cNvSpPr txBox="1"/>
          <p:nvPr/>
        </p:nvSpPr>
        <p:spPr>
          <a:xfrm>
            <a:off x="3916092" y="582673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Bounce Rate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B7C735-320A-42B2-A632-772270EF6967}"/>
              </a:ext>
            </a:extLst>
          </p:cNvPr>
          <p:cNvSpPr txBox="1"/>
          <p:nvPr/>
        </p:nvSpPr>
        <p:spPr>
          <a:xfrm>
            <a:off x="6438203" y="582673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Exit Rate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1704174-1BA8-4FAA-81A0-1C116AE195F1}"/>
              </a:ext>
            </a:extLst>
          </p:cNvPr>
          <p:cNvSpPr/>
          <p:nvPr/>
        </p:nvSpPr>
        <p:spPr>
          <a:xfrm>
            <a:off x="3749039" y="4091070"/>
            <a:ext cx="4663441" cy="21049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537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2" grpId="0"/>
      <p:bldP spid="34" grpId="0"/>
      <p:bldP spid="36" grpId="0"/>
      <p:bldP spid="39" grpId="0"/>
      <p:bldP spid="40" grpId="0"/>
      <p:bldP spid="41" grpId="0"/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3091C-54FD-4556-8D85-D4A94344D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BOUNCE RATE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2ADC5F-AF4D-4B5F-91CA-D085702C0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487606"/>
            <a:ext cx="10058401" cy="36296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2CB9EB-96F2-411D-AB05-63D9F130D943}"/>
              </a:ext>
            </a:extLst>
          </p:cNvPr>
          <p:cNvSpPr txBox="1"/>
          <p:nvPr/>
        </p:nvSpPr>
        <p:spPr>
          <a:xfrm>
            <a:off x="1097280" y="1955485"/>
            <a:ext cx="979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enters website, and leaves from landing page, without visiting anything else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0A1516-4142-47C4-8080-DACA29EA8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955" y="740720"/>
            <a:ext cx="1031966" cy="103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85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3091C-54FD-4556-8D85-D4A94344D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EXIT RATE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2CB9EB-96F2-411D-AB05-63D9F130D943}"/>
              </a:ext>
            </a:extLst>
          </p:cNvPr>
          <p:cNvSpPr txBox="1"/>
          <p:nvPr/>
        </p:nvSpPr>
        <p:spPr>
          <a:xfrm>
            <a:off x="1097280" y="1837104"/>
            <a:ext cx="9926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percentage of visitors who click away to a different site from a particular page, after having visited any number of pages on your site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46F639-AD0C-449A-BA8C-F2B8E838F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767845"/>
            <a:ext cx="10019440" cy="35292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D76F44-0E1B-41C8-8045-0ED68F56A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767" y="808221"/>
            <a:ext cx="1028883" cy="102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5645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274</Words>
  <Application>Microsoft Office PowerPoint</Application>
  <PresentationFormat>Widescreen</PresentationFormat>
  <Paragraphs>81</Paragraphs>
  <Slides>27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Retrospect</vt:lpstr>
      <vt:lpstr>PowerPoint Presentation</vt:lpstr>
      <vt:lpstr>BUSINESS PROBLEM: INCREASE CONVERSION RATE / REVENUE</vt:lpstr>
      <vt:lpstr>INTENTION TO BUY</vt:lpstr>
      <vt:lpstr>INTENTION TO BROWSE</vt:lpstr>
      <vt:lpstr>DATASET</vt:lpstr>
      <vt:lpstr>DATASET SOURCE</vt:lpstr>
      <vt:lpstr>FEATURE DESCRIPTION (NUMERIC)</vt:lpstr>
      <vt:lpstr>BOUNCE RATE</vt:lpstr>
      <vt:lpstr>EXIT RATE</vt:lpstr>
      <vt:lpstr>FEATURE DESCRIPTION (CATEGORICAL)</vt:lpstr>
      <vt:lpstr>MASKED FEATURES (CATEGORICAL)</vt:lpstr>
      <vt:lpstr>DATA SCIENCE PROJECT WORKFLOW</vt:lpstr>
      <vt:lpstr>TARGET VARIABLE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WORKFLOW</vt:lpstr>
      <vt:lpstr>MODELLING</vt:lpstr>
      <vt:lpstr>MODEL SELECTION</vt:lpstr>
      <vt:lpstr>FEATURE IMPORTANCE</vt:lpstr>
      <vt:lpstr>BUSINESS IMPACT</vt:lpstr>
      <vt:lpstr>LIMITATIONS</vt:lpstr>
      <vt:lpstr>NEXT STEPS</vt:lpstr>
      <vt:lpstr>NEXT STEPS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Alvin Chua</dc:creator>
  <cp:lastModifiedBy>Alvin Chua</cp:lastModifiedBy>
  <cp:revision>7</cp:revision>
  <dcterms:created xsi:type="dcterms:W3CDTF">2019-05-29T13:12:10Z</dcterms:created>
  <dcterms:modified xsi:type="dcterms:W3CDTF">2019-05-29T14:50:11Z</dcterms:modified>
</cp:coreProperties>
</file>