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Bree Serif"/>
      <p:regular r:id="rId20"/>
    </p:embeddedFont>
    <p:embeddedFont>
      <p:font typeface="Dosis ExtraLight"/>
      <p:regular r:id="rId21"/>
      <p:bold r:id="rId22"/>
    </p:embeddedFont>
    <p:embeddedFont>
      <p:font typeface="Titillium Web Light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Samantha Tancio"/>
  <p:cmAuthor clrIdx="1" id="1" initials="" lastIdx="5" name="Anonymous"/>
  <p:cmAuthor clrIdx="2" id="2" initials="" lastIdx="1" name="Rida Abdulwas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22" Type="http://schemas.openxmlformats.org/officeDocument/2006/relationships/font" Target="fonts/DosisExtraLight-bold.fntdata"/><Relationship Id="rId21" Type="http://schemas.openxmlformats.org/officeDocument/2006/relationships/font" Target="fonts/DosisExtraLight-regular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22T18:16:50.890">
    <p:pos x="6000" y="0"/>
    <p:text>presenting Slide 2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6-22T18:17:00.744">
    <p:pos x="6000" y="0"/>
    <p:text>presenting Slide 3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20-06-22T18:45:13.949">
    <p:pos x="6000" y="0"/>
    <p:text>Alvin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20-06-22T18:47:21.692">
    <p:pos x="6000" y="0"/>
    <p:text>Leslie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20-06-22T19:44:19.108">
    <p:pos x="6000" y="0"/>
    <p:text>Rida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3" dt="2020-06-22T18:52:44.531">
    <p:pos x="6000" y="0"/>
    <p:text>Vinh</p:text>
  </p:cm>
  <p:cm authorId="1" idx="4" dt="2020-06-22T18:36:05.098">
    <p:pos x="6000" y="100"/>
    <p:text>Ameya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5" dt="2020-06-22T18:44:04.518">
    <p:pos x="6000" y="0"/>
    <p:text>Rida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89498d3083_2_44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89498d3083_2_4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88caa5b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88caa5b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88caa5b7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Google Shape;3896;g88caa5b7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88caa5b7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88caa5b7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88caa5b7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88caa5b7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Important: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In this part of the presentation, you need to describe in detail your solution to the requirement of the two BSTs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8a9dc7bf9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8a9dc7bf9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a9dc7bf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a9dc7bf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88caa5b7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88caa5b7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8a9dc7bf9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8a9dc7bf9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" name="Google Shape;57;p1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8" name="Google Shape;138;p1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58" name="Google Shape;258;p1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68" name="Google Shape;468;p1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3" name="Google Shape;573;p1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74" name="Google Shape;574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5" name="Google Shape;575;p1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56" name="Google Shape;656;p1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76" name="Google Shape;776;p1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86" name="Google Shape;986;p1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1" name="Google Shape;1091;p1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92" name="Google Shape;1092;p1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93" name="Google Shape;1093;p1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1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74" name="Google Shape;1174;p1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1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94" name="Google Shape;1294;p1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504" name="Google Shape;1504;p1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0" name="Google Shape;1610;p1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611" name="Google Shape;1611;p1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12" name="Google Shape;1612;p1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1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70" name="Google Shape;1670;p1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1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33" name="Google Shape;1733;p1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1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835" name="Google Shape;1835;p1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5" name="Google Shape;188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8" name="Google Shape;1888;p1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89" name="Google Shape;1889;p18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90" name="Google Shape;1890;p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91" name="Google Shape;1891;p1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1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49" name="Google Shape;1949;p1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12" name="Google Shape;2012;p1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3" name="Google Shape;2113;p1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114" name="Google Shape;2114;p1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7" name="Google Shape;2167;p1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8" name="Google Shape;2168;p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9" name="Google Shape;2169;p1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70" name="Google Shape;2170;p1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71" name="Google Shape;2171;p1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1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29" name="Google Shape;2229;p1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1" name="Google Shape;2291;p1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92" name="Google Shape;2292;p1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1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94" name="Google Shape;2394;p1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4" name="Google Shape;2444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47" name="Google Shape;2447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48" name="Google Shape;2448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506" name="Google Shape;2506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8" name="Google Shape;2568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69" name="Google Shape;2569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0" name="Google Shape;2670;p2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71" name="Google Shape;2671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1" name="Google Shape;2721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724" name="Google Shape;2724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5" name="Google Shape;2725;p2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3" name="Google Shape;2783;p2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6" name="Google Shape;2846;p2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7" name="Google Shape;2947;p2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48" name="Google Shape;2948;p2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8" name="Google Shape;2998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" name="Google Shape;3000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01" name="Google Shape;3001;p2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8" name="Google Shape;3058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59" name="Google Shape;3059;p2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1" name="Google Shape;3121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22" name="Google Shape;3122;p2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3" name="Google Shape;3223;p2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224" name="Google Shape;3224;p2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4" name="Google Shape;3274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" name="Google Shape;3276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77" name="Google Shape;3277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5" name="Google Shape;3335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7" name="Google Shape;3397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98" name="Google Shape;3398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500" name="Google Shape;3500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0" name="Google Shape;355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2" name="Google Shape;3552;p24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53" name="Google Shape;3553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4" name="Google Shape;3714;p24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715" name="Google Shape;3715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6" name="Google Shape;387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7.xm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5.jp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1" name="Google Shape;38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" y="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2" name="Google Shape;3882;p25"/>
          <p:cNvSpPr txBox="1"/>
          <p:nvPr/>
        </p:nvSpPr>
        <p:spPr>
          <a:xfrm>
            <a:off x="229425" y="2361425"/>
            <a:ext cx="50097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Bree Serif"/>
                <a:ea typeface="Bree Serif"/>
                <a:cs typeface="Bree Serif"/>
                <a:sym typeface="Bree Serif"/>
              </a:rPr>
              <a:t>Presented By :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B87A1"/>
                </a:solidFill>
                <a:latin typeface="Bree Serif"/>
                <a:ea typeface="Bree Serif"/>
                <a:cs typeface="Bree Serif"/>
                <a:sym typeface="Bree Serif"/>
              </a:rPr>
              <a:t>Rida Abdulwasay 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 Team Coordinator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3B55"/>
                </a:solidFill>
                <a:latin typeface="Bree Serif"/>
                <a:ea typeface="Bree Serif"/>
                <a:cs typeface="Bree Serif"/>
                <a:sym typeface="Bree Serif"/>
              </a:rPr>
              <a:t>Ameya Dighe</a:t>
            </a:r>
            <a:r>
              <a:rPr lang="en" sz="1600">
                <a:solidFill>
                  <a:srgbClr val="0B87A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Screen Output Expert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B87A1"/>
                </a:solidFill>
                <a:latin typeface="Bree Serif"/>
                <a:ea typeface="Bree Serif"/>
                <a:cs typeface="Bree Serif"/>
                <a:sym typeface="Bree Serif"/>
              </a:rPr>
              <a:t>Alvin Fabrio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Hash Table Whiz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3B55"/>
                </a:solidFill>
                <a:latin typeface="Bree Serif"/>
                <a:ea typeface="Bree Serif"/>
                <a:cs typeface="Bree Serif"/>
                <a:sym typeface="Bree Serif"/>
              </a:rPr>
              <a:t>Daozhen (Leslie) Liu 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BST Algorithms Specialist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B87A1"/>
                </a:solidFill>
                <a:latin typeface="Bree Serif"/>
                <a:ea typeface="Bree Serif"/>
                <a:cs typeface="Bree Serif"/>
                <a:sym typeface="Bree Serif"/>
              </a:rPr>
              <a:t>Samantha Tancio 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Presentation Guru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3B55"/>
                </a:solidFill>
                <a:latin typeface="Bree Serif"/>
                <a:ea typeface="Bree Serif"/>
                <a:cs typeface="Bree Serif"/>
                <a:sym typeface="Bree Serif"/>
              </a:rPr>
              <a:t>Vinh Vu</a:t>
            </a:r>
            <a:r>
              <a:rPr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– </a:t>
            </a:r>
            <a:r>
              <a:rPr b="1" lang="en" sz="1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File I/O Ace</a:t>
            </a:r>
            <a:endParaRPr b="1" sz="1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83" name="Google Shape;3883;p25"/>
          <p:cNvSpPr txBox="1"/>
          <p:nvPr/>
        </p:nvSpPr>
        <p:spPr>
          <a:xfrm>
            <a:off x="229425" y="219900"/>
            <a:ext cx="42351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03B55"/>
                </a:solidFill>
                <a:latin typeface="Impact"/>
                <a:ea typeface="Impact"/>
                <a:cs typeface="Impact"/>
                <a:sym typeface="Impact"/>
              </a:rPr>
              <a:t>Hotel Database</a:t>
            </a:r>
            <a:endParaRPr sz="5800">
              <a:solidFill>
                <a:srgbClr val="003B5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8" name="Google Shape;39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9" name="Google Shape;3949;p34"/>
          <p:cNvSpPr txBox="1"/>
          <p:nvPr>
            <p:ph idx="4294967295" type="ctrTitle"/>
          </p:nvPr>
        </p:nvSpPr>
        <p:spPr>
          <a:xfrm>
            <a:off x="721950" y="523511"/>
            <a:ext cx="77001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0BFB7"/>
                </a:solidFill>
                <a:latin typeface="Bree Serif"/>
                <a:ea typeface="Bree Serif"/>
                <a:cs typeface="Bree Serif"/>
                <a:sym typeface="Bree Serif"/>
              </a:rPr>
              <a:t>THANK YOU!</a:t>
            </a:r>
            <a:endParaRPr sz="9600">
              <a:solidFill>
                <a:srgbClr val="80BFB7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50" name="Google Shape;3950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latin typeface="Bree Serif"/>
                <a:ea typeface="Bree Serif"/>
                <a:cs typeface="Bree Serif"/>
                <a:sym typeface="Bree Serif"/>
              </a:rPr>
              <a:t>What Will Be Covered?</a:t>
            </a:r>
            <a:endParaRPr i="1" sz="31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89" name="Google Shape;38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is our project/Why we chose it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Overview of the following :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○"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Set        room number, type of room, check-in, guest name, etc.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○"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Structures        to be presented with UML diagrams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Scenarios, feedback and errors encountered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Live Demo of Project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890" name="Google Shape;3890;p26"/>
          <p:cNvCxnSpPr/>
          <p:nvPr/>
        </p:nvCxnSpPr>
        <p:spPr>
          <a:xfrm>
            <a:off x="2420325" y="2121225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1" name="Google Shape;3891;p26"/>
          <p:cNvCxnSpPr/>
          <p:nvPr/>
        </p:nvCxnSpPr>
        <p:spPr>
          <a:xfrm>
            <a:off x="3263675" y="2730850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Hotel Check-in | Illustration design, Character design, Graphic ..." id="3892" name="Google Shape;38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200" y="3200400"/>
            <a:ext cx="2590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ng Conceptual illustration Design - Download Free Vectors ..." id="3893" name="Google Shape;3893;p26"/>
          <p:cNvPicPr preferRelativeResize="0"/>
          <p:nvPr/>
        </p:nvPicPr>
        <p:blipFill rotWithShape="1">
          <a:blip r:embed="rId5">
            <a:alphaModFix/>
          </a:blip>
          <a:srcRect b="10653" l="0" r="0" t="7143"/>
          <a:stretch/>
        </p:blipFill>
        <p:spPr>
          <a:xfrm>
            <a:off x="3998875" y="3381813"/>
            <a:ext cx="2143125" cy="17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What is the Hotel </a:t>
            </a: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Database</a:t>
            </a: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?</a:t>
            </a:r>
            <a:endParaRPr i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99" name="Google Shape;3899;p2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It is designed to mimic a real-life database located in hotels that stores basic information about guests and their reservations.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0" name="Google Shape;3900;p27"/>
          <p:cNvSpPr txBox="1"/>
          <p:nvPr/>
        </p:nvSpPr>
        <p:spPr>
          <a:xfrm>
            <a:off x="901350" y="2143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latin typeface="Bree Serif"/>
                <a:ea typeface="Bree Serif"/>
                <a:cs typeface="Bree Serif"/>
                <a:sym typeface="Bree Serif"/>
              </a:rPr>
              <a:t>Why Choose This Topic?</a:t>
            </a:r>
            <a:endParaRPr i="1" sz="2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01" name="Google Shape;3901;p27"/>
          <p:cNvSpPr txBox="1"/>
          <p:nvPr/>
        </p:nvSpPr>
        <p:spPr>
          <a:xfrm>
            <a:off x="311700" y="2706525"/>
            <a:ext cx="852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Hotels are a crucial aspect in the tourism.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Virtually all tourists have stayed in a hotel.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Flat set suitcases on background of attractions." id="3902" name="Google Shape;3902;p27"/>
          <p:cNvPicPr preferRelativeResize="0"/>
          <p:nvPr/>
        </p:nvPicPr>
        <p:blipFill rotWithShape="1">
          <a:blip r:embed="rId4">
            <a:alphaModFix/>
          </a:blip>
          <a:srcRect b="0" l="0" r="4942" t="9132"/>
          <a:stretch/>
        </p:blipFill>
        <p:spPr>
          <a:xfrm>
            <a:off x="0" y="3484950"/>
            <a:ext cx="2605725" cy="1658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Graphics, Flat City Illustration, Eps 10 Royalty Free ..." id="3903" name="Google Shape;3903;p27"/>
          <p:cNvPicPr preferRelativeResize="0"/>
          <p:nvPr/>
        </p:nvPicPr>
        <p:blipFill rotWithShape="1">
          <a:blip r:embed="rId5">
            <a:alphaModFix/>
          </a:blip>
          <a:srcRect b="6448" l="0" r="0" t="25090"/>
          <a:stretch/>
        </p:blipFill>
        <p:spPr>
          <a:xfrm>
            <a:off x="2703000" y="3604775"/>
            <a:ext cx="3646400" cy="15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27"/>
          <p:cNvPicPr preferRelativeResize="0"/>
          <p:nvPr/>
        </p:nvPicPr>
        <p:blipFill rotWithShape="1">
          <a:blip r:embed="rId6">
            <a:alphaModFix/>
          </a:blip>
          <a:srcRect b="8775" l="0" r="0" t="0"/>
          <a:stretch/>
        </p:blipFill>
        <p:spPr>
          <a:xfrm>
            <a:off x="6446675" y="2797667"/>
            <a:ext cx="2571650" cy="234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8"/>
          <p:cNvSpPr txBox="1"/>
          <p:nvPr>
            <p:ph type="title"/>
          </p:nvPr>
        </p:nvSpPr>
        <p:spPr>
          <a:xfrm>
            <a:off x="311700" y="10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Overview : Data Set</a:t>
            </a:r>
            <a:endParaRPr i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10" name="Google Shape;3910;p28"/>
          <p:cNvSpPr txBox="1"/>
          <p:nvPr>
            <p:ph idx="1" type="body"/>
          </p:nvPr>
        </p:nvSpPr>
        <p:spPr>
          <a:xfrm>
            <a:off x="311700" y="5770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Due to the fact that hotel guest data is confidential, our team had to compromise and create our own data set.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Our database has the following fields: </a:t>
            </a:r>
            <a:endParaRPr b="1" sz="14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Room Number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(String) </a:t>
            </a: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unique key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Guest Name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(String) </a:t>
            </a: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secondary key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Type of Room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(String)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Stay Duration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(Int)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Number of People Staying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(Int)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Price </a:t>
            </a:r>
            <a:r>
              <a:rPr lang="en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(Int)</a:t>
            </a:r>
            <a:endParaRPr b="1" sz="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911" name="Google Shape;39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826" y="3387700"/>
            <a:ext cx="3561450" cy="15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55338">
            <a:off x="5214249" y="873474"/>
            <a:ext cx="2866227" cy="286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7" name="Google Shape;39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84" y="0"/>
            <a:ext cx="45287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8" name="Google Shape;3918;p29"/>
          <p:cNvSpPr txBox="1"/>
          <p:nvPr/>
        </p:nvSpPr>
        <p:spPr>
          <a:xfrm>
            <a:off x="202650" y="965000"/>
            <a:ext cx="34356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Bree Serif"/>
                <a:ea typeface="Bree Serif"/>
                <a:cs typeface="Bree Serif"/>
                <a:sym typeface="Bree Serif"/>
              </a:rPr>
              <a:t>Overview of Data Structures</a:t>
            </a:r>
            <a:endParaRPr sz="5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19" name="Google Shape;39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84" y="0"/>
            <a:ext cx="45287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Hotel Class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25" name="Google Shape;39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Room Number: Unique Key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Occupants: Secondary Key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926" name="Google Shape;3926;p30"/>
          <p:cNvPicPr preferRelativeResize="0"/>
          <p:nvPr/>
        </p:nvPicPr>
        <p:blipFill rotWithShape="1">
          <a:blip r:embed="rId3">
            <a:alphaModFix/>
          </a:blip>
          <a:srcRect b="0" l="7295" r="0" t="4507"/>
          <a:stretch/>
        </p:blipFill>
        <p:spPr>
          <a:xfrm>
            <a:off x="6513800" y="115800"/>
            <a:ext cx="1867975" cy="49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Database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2" name="Google Shape;39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 output class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Bst, one that takes in data with room Number and a second that takes in data with occupants.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 Hash Table that stores hotel data from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 List containing occupant hotel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Several local variables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2"/>
          <p:cNvSpPr txBox="1"/>
          <p:nvPr>
            <p:ph type="title"/>
          </p:nvPr>
        </p:nvSpPr>
        <p:spPr>
          <a:xfrm>
            <a:off x="311700" y="1158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Walk-Through Results :</a:t>
            </a:r>
            <a:endParaRPr i="1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Bree Serif"/>
                <a:ea typeface="Bree Serif"/>
                <a:cs typeface="Bree Serif"/>
                <a:sym typeface="Bree Serif"/>
              </a:rPr>
              <a:t>Scenarios, Feedback, Errors.</a:t>
            </a:r>
            <a:endParaRPr i="1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8" name="Google Shape;3938;p32"/>
          <p:cNvSpPr txBox="1"/>
          <p:nvPr>
            <p:ph idx="1" type="body"/>
          </p:nvPr>
        </p:nvSpPr>
        <p:spPr>
          <a:xfrm>
            <a:off x="311700" y="1090450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Scenario 1: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“ Make a Hotel Reservation” :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Scenario 2: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“Search for it” :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Scenario 3: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“Print Guest Data by Name” :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Feedback from Participant 1: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Good program! Just wished it had GUI.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Feedback from Participant 2: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Nice job! Maybe it could have more variable fields when making reservations (i.e. floor number, location, kids/no kids).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Errors Noted: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Just some minor formatting errors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33"/>
          <p:cNvSpPr txBox="1"/>
          <p:nvPr>
            <p:ph idx="1" type="body"/>
          </p:nvPr>
        </p:nvSpPr>
        <p:spPr>
          <a:xfrm>
            <a:off x="311700" y="241250"/>
            <a:ext cx="85206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Live Demo… </a:t>
            </a:r>
            <a:endParaRPr sz="10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