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3" r:id="rId12"/>
    <p:sldId id="268" r:id="rId13"/>
    <p:sldId id="269" r:id="rId14"/>
    <p:sldId id="271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87320" autoAdjust="0"/>
  </p:normalViewPr>
  <p:slideViewPr>
    <p:cSldViewPr snapToGrid="0">
      <p:cViewPr varScale="1">
        <p:scale>
          <a:sx n="139" d="100"/>
          <a:sy n="139" d="100"/>
        </p:scale>
        <p:origin x="10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704CF8-2EC7-4F96-86C4-52B8B37FB4C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4149DFBD-898C-43B2-B810-8F29004DBCD9}">
      <dgm:prSet phldrT="[Text]"/>
      <dgm:spPr/>
      <dgm:t>
        <a:bodyPr/>
        <a:lstStyle/>
        <a:p>
          <a:r>
            <a:rPr lang="en-US" dirty="0"/>
            <a:t>Import the dataset</a:t>
          </a:r>
          <a:endParaRPr lang="en-SG" dirty="0"/>
        </a:p>
      </dgm:t>
    </dgm:pt>
    <dgm:pt modelId="{061428D4-815C-4907-998A-B330F5A6A1D7}" type="parTrans" cxnId="{280402EE-3C79-4B00-AC1E-8ECB204A079F}">
      <dgm:prSet/>
      <dgm:spPr/>
      <dgm:t>
        <a:bodyPr/>
        <a:lstStyle/>
        <a:p>
          <a:endParaRPr lang="en-SG"/>
        </a:p>
      </dgm:t>
    </dgm:pt>
    <dgm:pt modelId="{199CB388-94DC-472C-8A26-9663A76D200F}" type="sibTrans" cxnId="{280402EE-3C79-4B00-AC1E-8ECB204A079F}">
      <dgm:prSet/>
      <dgm:spPr/>
      <dgm:t>
        <a:bodyPr/>
        <a:lstStyle/>
        <a:p>
          <a:endParaRPr lang="en-SG"/>
        </a:p>
      </dgm:t>
    </dgm:pt>
    <dgm:pt modelId="{BF008F79-4320-420C-9CE1-EA97E7CF0009}">
      <dgm:prSet phldrT="[Text]"/>
      <dgm:spPr/>
      <dgm:t>
        <a:bodyPr/>
        <a:lstStyle/>
        <a:p>
          <a:r>
            <a:rPr lang="en-US" dirty="0"/>
            <a:t>Merge/filter dataset</a:t>
          </a:r>
          <a:endParaRPr lang="en-SG" dirty="0"/>
        </a:p>
      </dgm:t>
    </dgm:pt>
    <dgm:pt modelId="{ED289165-9D37-4955-B552-49948BFCAE73}" type="parTrans" cxnId="{472B5E19-16C1-4AD5-B843-22B8B2DAF211}">
      <dgm:prSet/>
      <dgm:spPr/>
      <dgm:t>
        <a:bodyPr/>
        <a:lstStyle/>
        <a:p>
          <a:endParaRPr lang="en-SG"/>
        </a:p>
      </dgm:t>
    </dgm:pt>
    <dgm:pt modelId="{479FCB52-067F-4BAB-B317-4B7F7451E556}" type="sibTrans" cxnId="{472B5E19-16C1-4AD5-B843-22B8B2DAF211}">
      <dgm:prSet/>
      <dgm:spPr/>
      <dgm:t>
        <a:bodyPr/>
        <a:lstStyle/>
        <a:p>
          <a:endParaRPr lang="en-SG"/>
        </a:p>
      </dgm:t>
    </dgm:pt>
    <dgm:pt modelId="{87051A54-12CB-412F-8FEF-E372ABFD4D1B}">
      <dgm:prSet phldrT="[Text]"/>
      <dgm:spPr/>
      <dgm:t>
        <a:bodyPr/>
        <a:lstStyle/>
        <a:p>
          <a:r>
            <a:rPr lang="en-US" dirty="0"/>
            <a:t>Upload to MongoDB</a:t>
          </a:r>
          <a:endParaRPr lang="en-SG" dirty="0"/>
        </a:p>
      </dgm:t>
    </dgm:pt>
    <dgm:pt modelId="{F83577F4-5666-4054-A253-B9B13504D678}" type="parTrans" cxnId="{CF7B60AD-0EE7-4F8F-BC89-2653EECFEB67}">
      <dgm:prSet/>
      <dgm:spPr/>
      <dgm:t>
        <a:bodyPr/>
        <a:lstStyle/>
        <a:p>
          <a:endParaRPr lang="en-SG"/>
        </a:p>
      </dgm:t>
    </dgm:pt>
    <dgm:pt modelId="{F6614D13-C98D-41B8-859B-76F228532D07}" type="sibTrans" cxnId="{CF7B60AD-0EE7-4F8F-BC89-2653EECFEB67}">
      <dgm:prSet/>
      <dgm:spPr/>
      <dgm:t>
        <a:bodyPr/>
        <a:lstStyle/>
        <a:p>
          <a:endParaRPr lang="en-SG"/>
        </a:p>
      </dgm:t>
    </dgm:pt>
    <dgm:pt modelId="{83EF7162-4A1E-4E11-9076-BF8911AAFABF}">
      <dgm:prSet phldrT="[Text]"/>
      <dgm:spPr/>
      <dgm:t>
        <a:bodyPr/>
        <a:lstStyle/>
        <a:p>
          <a:r>
            <a:rPr lang="en-US" dirty="0"/>
            <a:t>Analysis</a:t>
          </a:r>
          <a:endParaRPr lang="en-SG" dirty="0"/>
        </a:p>
      </dgm:t>
    </dgm:pt>
    <dgm:pt modelId="{AC79E406-15ED-4C61-BD0C-5E6F73E2F8EB}" type="parTrans" cxnId="{E8EC7048-170D-4022-A9C9-1956D5947ABC}">
      <dgm:prSet/>
      <dgm:spPr/>
      <dgm:t>
        <a:bodyPr/>
        <a:lstStyle/>
        <a:p>
          <a:endParaRPr lang="en-SG"/>
        </a:p>
      </dgm:t>
    </dgm:pt>
    <dgm:pt modelId="{6674ED7F-255E-4ED5-89E7-650B6FFD0FB9}" type="sibTrans" cxnId="{E8EC7048-170D-4022-A9C9-1956D5947ABC}">
      <dgm:prSet/>
      <dgm:spPr/>
      <dgm:t>
        <a:bodyPr/>
        <a:lstStyle/>
        <a:p>
          <a:endParaRPr lang="en-SG"/>
        </a:p>
      </dgm:t>
    </dgm:pt>
    <dgm:pt modelId="{3F849B1D-D524-43E1-A022-0AC01D988DAD}">
      <dgm:prSet/>
      <dgm:spPr/>
      <dgm:t>
        <a:bodyPr/>
        <a:lstStyle/>
        <a:p>
          <a:r>
            <a:rPr lang="en-SG"/>
            <a:t>Check for missing values</a:t>
          </a:r>
          <a:endParaRPr lang="en-SG" dirty="0"/>
        </a:p>
      </dgm:t>
    </dgm:pt>
    <dgm:pt modelId="{E09EB6CD-6B50-4BD4-97DF-828A0B94B142}" type="parTrans" cxnId="{1FC59A1C-6FC1-4D3D-BF2D-B83EB91716B6}">
      <dgm:prSet/>
      <dgm:spPr/>
      <dgm:t>
        <a:bodyPr/>
        <a:lstStyle/>
        <a:p>
          <a:endParaRPr lang="en-SG"/>
        </a:p>
      </dgm:t>
    </dgm:pt>
    <dgm:pt modelId="{835A1932-D628-4A11-8C13-40F31D644B22}" type="sibTrans" cxnId="{1FC59A1C-6FC1-4D3D-BF2D-B83EB91716B6}">
      <dgm:prSet/>
      <dgm:spPr/>
      <dgm:t>
        <a:bodyPr/>
        <a:lstStyle/>
        <a:p>
          <a:endParaRPr lang="en-SG"/>
        </a:p>
      </dgm:t>
    </dgm:pt>
    <dgm:pt modelId="{1DB3CF20-3C91-43AB-AEDF-42914AEFCB25}" type="pres">
      <dgm:prSet presAssocID="{94704CF8-2EC7-4F96-86C4-52B8B37FB4C4}" presName="Name0" presStyleCnt="0">
        <dgm:presLayoutVars>
          <dgm:dir/>
          <dgm:resizeHandles val="exact"/>
        </dgm:presLayoutVars>
      </dgm:prSet>
      <dgm:spPr/>
    </dgm:pt>
    <dgm:pt modelId="{51C472AD-33C1-4D66-8F0A-40E795F66E01}" type="pres">
      <dgm:prSet presAssocID="{4149DFBD-898C-43B2-B810-8F29004DBCD9}" presName="node" presStyleLbl="node1" presStyleIdx="0" presStyleCnt="5">
        <dgm:presLayoutVars>
          <dgm:bulletEnabled val="1"/>
        </dgm:presLayoutVars>
      </dgm:prSet>
      <dgm:spPr/>
    </dgm:pt>
    <dgm:pt modelId="{3E74D380-E246-4E06-8A70-1FE7222DE488}" type="pres">
      <dgm:prSet presAssocID="{199CB388-94DC-472C-8A26-9663A76D200F}" presName="sibTrans" presStyleLbl="sibTrans2D1" presStyleIdx="0" presStyleCnt="4"/>
      <dgm:spPr/>
    </dgm:pt>
    <dgm:pt modelId="{5D6431E5-55CA-43E3-8CA4-8F7046B65C8E}" type="pres">
      <dgm:prSet presAssocID="{199CB388-94DC-472C-8A26-9663A76D200F}" presName="connectorText" presStyleLbl="sibTrans2D1" presStyleIdx="0" presStyleCnt="4"/>
      <dgm:spPr/>
    </dgm:pt>
    <dgm:pt modelId="{F035F69A-093B-42AE-9843-950D8EADFEB1}" type="pres">
      <dgm:prSet presAssocID="{BF008F79-4320-420C-9CE1-EA97E7CF0009}" presName="node" presStyleLbl="node1" presStyleIdx="1" presStyleCnt="5">
        <dgm:presLayoutVars>
          <dgm:bulletEnabled val="1"/>
        </dgm:presLayoutVars>
      </dgm:prSet>
      <dgm:spPr/>
    </dgm:pt>
    <dgm:pt modelId="{6529BF89-55CC-4D89-A704-24B187ACEB79}" type="pres">
      <dgm:prSet presAssocID="{479FCB52-067F-4BAB-B317-4B7F7451E556}" presName="sibTrans" presStyleLbl="sibTrans2D1" presStyleIdx="1" presStyleCnt="4"/>
      <dgm:spPr/>
    </dgm:pt>
    <dgm:pt modelId="{2CFA851C-75D6-4368-813C-94F8A095AA70}" type="pres">
      <dgm:prSet presAssocID="{479FCB52-067F-4BAB-B317-4B7F7451E556}" presName="connectorText" presStyleLbl="sibTrans2D1" presStyleIdx="1" presStyleCnt="4"/>
      <dgm:spPr/>
    </dgm:pt>
    <dgm:pt modelId="{7A20CB01-3D99-49FF-9410-6AE57FEE5222}" type="pres">
      <dgm:prSet presAssocID="{3F849B1D-D524-43E1-A022-0AC01D988DAD}" presName="node" presStyleLbl="node1" presStyleIdx="2" presStyleCnt="5">
        <dgm:presLayoutVars>
          <dgm:bulletEnabled val="1"/>
        </dgm:presLayoutVars>
      </dgm:prSet>
      <dgm:spPr/>
    </dgm:pt>
    <dgm:pt modelId="{6818A267-3FF8-47AB-8959-45395EDD2E10}" type="pres">
      <dgm:prSet presAssocID="{835A1932-D628-4A11-8C13-40F31D644B22}" presName="sibTrans" presStyleLbl="sibTrans2D1" presStyleIdx="2" presStyleCnt="4"/>
      <dgm:spPr/>
    </dgm:pt>
    <dgm:pt modelId="{3F77416B-6F5F-4CAA-91D5-EC71AC7B9F2B}" type="pres">
      <dgm:prSet presAssocID="{835A1932-D628-4A11-8C13-40F31D644B22}" presName="connectorText" presStyleLbl="sibTrans2D1" presStyleIdx="2" presStyleCnt="4"/>
      <dgm:spPr/>
    </dgm:pt>
    <dgm:pt modelId="{B3270503-9E72-4E63-AB30-CC1E009CB700}" type="pres">
      <dgm:prSet presAssocID="{87051A54-12CB-412F-8FEF-E372ABFD4D1B}" presName="node" presStyleLbl="node1" presStyleIdx="3" presStyleCnt="5">
        <dgm:presLayoutVars>
          <dgm:bulletEnabled val="1"/>
        </dgm:presLayoutVars>
      </dgm:prSet>
      <dgm:spPr/>
    </dgm:pt>
    <dgm:pt modelId="{C8610CD9-5E65-42F1-9B2A-48E4889E75CE}" type="pres">
      <dgm:prSet presAssocID="{F6614D13-C98D-41B8-859B-76F228532D07}" presName="sibTrans" presStyleLbl="sibTrans2D1" presStyleIdx="3" presStyleCnt="4"/>
      <dgm:spPr/>
    </dgm:pt>
    <dgm:pt modelId="{D3C8A2ED-4A2F-49E4-A797-58BD1F4D082D}" type="pres">
      <dgm:prSet presAssocID="{F6614D13-C98D-41B8-859B-76F228532D07}" presName="connectorText" presStyleLbl="sibTrans2D1" presStyleIdx="3" presStyleCnt="4"/>
      <dgm:spPr/>
    </dgm:pt>
    <dgm:pt modelId="{3E9A7868-B7A1-414D-A0FB-03EC18F6072F}" type="pres">
      <dgm:prSet presAssocID="{83EF7162-4A1E-4E11-9076-BF8911AAFABF}" presName="node" presStyleLbl="node1" presStyleIdx="4" presStyleCnt="5">
        <dgm:presLayoutVars>
          <dgm:bulletEnabled val="1"/>
        </dgm:presLayoutVars>
      </dgm:prSet>
      <dgm:spPr/>
    </dgm:pt>
  </dgm:ptLst>
  <dgm:cxnLst>
    <dgm:cxn modelId="{709FE30A-54D7-4A9A-B6AB-081AF707F994}" type="presOf" srcId="{87051A54-12CB-412F-8FEF-E372ABFD4D1B}" destId="{B3270503-9E72-4E63-AB30-CC1E009CB700}" srcOrd="0" destOrd="0" presId="urn:microsoft.com/office/officeart/2005/8/layout/process1"/>
    <dgm:cxn modelId="{26262516-C607-4F4D-88AF-E14165F83819}" type="presOf" srcId="{4149DFBD-898C-43B2-B810-8F29004DBCD9}" destId="{51C472AD-33C1-4D66-8F0A-40E795F66E01}" srcOrd="0" destOrd="0" presId="urn:microsoft.com/office/officeart/2005/8/layout/process1"/>
    <dgm:cxn modelId="{472B5E19-16C1-4AD5-B843-22B8B2DAF211}" srcId="{94704CF8-2EC7-4F96-86C4-52B8B37FB4C4}" destId="{BF008F79-4320-420C-9CE1-EA97E7CF0009}" srcOrd="1" destOrd="0" parTransId="{ED289165-9D37-4955-B552-49948BFCAE73}" sibTransId="{479FCB52-067F-4BAB-B317-4B7F7451E556}"/>
    <dgm:cxn modelId="{1FC59A1C-6FC1-4D3D-BF2D-B83EB91716B6}" srcId="{94704CF8-2EC7-4F96-86C4-52B8B37FB4C4}" destId="{3F849B1D-D524-43E1-A022-0AC01D988DAD}" srcOrd="2" destOrd="0" parTransId="{E09EB6CD-6B50-4BD4-97DF-828A0B94B142}" sibTransId="{835A1932-D628-4A11-8C13-40F31D644B22}"/>
    <dgm:cxn modelId="{00517632-F477-48ED-92FB-FD02529B0797}" type="presOf" srcId="{199CB388-94DC-472C-8A26-9663A76D200F}" destId="{5D6431E5-55CA-43E3-8CA4-8F7046B65C8E}" srcOrd="1" destOrd="0" presId="urn:microsoft.com/office/officeart/2005/8/layout/process1"/>
    <dgm:cxn modelId="{8514FC3C-93FE-4AD0-AF2C-C9F08BA67827}" type="presOf" srcId="{F6614D13-C98D-41B8-859B-76F228532D07}" destId="{C8610CD9-5E65-42F1-9B2A-48E4889E75CE}" srcOrd="0" destOrd="0" presId="urn:microsoft.com/office/officeart/2005/8/layout/process1"/>
    <dgm:cxn modelId="{EBA3805D-4D9B-44EC-986E-DA769ABD08E5}" type="presOf" srcId="{835A1932-D628-4A11-8C13-40F31D644B22}" destId="{6818A267-3FF8-47AB-8959-45395EDD2E10}" srcOrd="0" destOrd="0" presId="urn:microsoft.com/office/officeart/2005/8/layout/process1"/>
    <dgm:cxn modelId="{E8EC7048-170D-4022-A9C9-1956D5947ABC}" srcId="{94704CF8-2EC7-4F96-86C4-52B8B37FB4C4}" destId="{83EF7162-4A1E-4E11-9076-BF8911AAFABF}" srcOrd="4" destOrd="0" parTransId="{AC79E406-15ED-4C61-BD0C-5E6F73E2F8EB}" sibTransId="{6674ED7F-255E-4ED5-89E7-650B6FFD0FB9}"/>
    <dgm:cxn modelId="{A875CA4F-8088-48DD-9251-398B67BBF907}" type="presOf" srcId="{479FCB52-067F-4BAB-B317-4B7F7451E556}" destId="{6529BF89-55CC-4D89-A704-24B187ACEB79}" srcOrd="0" destOrd="0" presId="urn:microsoft.com/office/officeart/2005/8/layout/process1"/>
    <dgm:cxn modelId="{864E1A99-BA9C-437E-A2A9-A222B68D4C68}" type="presOf" srcId="{BF008F79-4320-420C-9CE1-EA97E7CF0009}" destId="{F035F69A-093B-42AE-9843-950D8EADFEB1}" srcOrd="0" destOrd="0" presId="urn:microsoft.com/office/officeart/2005/8/layout/process1"/>
    <dgm:cxn modelId="{CF7B60AD-0EE7-4F8F-BC89-2653EECFEB67}" srcId="{94704CF8-2EC7-4F96-86C4-52B8B37FB4C4}" destId="{87051A54-12CB-412F-8FEF-E372ABFD4D1B}" srcOrd="3" destOrd="0" parTransId="{F83577F4-5666-4054-A253-B9B13504D678}" sibTransId="{F6614D13-C98D-41B8-859B-76F228532D07}"/>
    <dgm:cxn modelId="{81A83CDB-EC1A-4167-A665-CE15C34D7524}" type="presOf" srcId="{F6614D13-C98D-41B8-859B-76F228532D07}" destId="{D3C8A2ED-4A2F-49E4-A797-58BD1F4D082D}" srcOrd="1" destOrd="0" presId="urn:microsoft.com/office/officeart/2005/8/layout/process1"/>
    <dgm:cxn modelId="{266400E3-B7E9-4352-BD63-A55C388E79BA}" type="presOf" srcId="{835A1932-D628-4A11-8C13-40F31D644B22}" destId="{3F77416B-6F5F-4CAA-91D5-EC71AC7B9F2B}" srcOrd="1" destOrd="0" presId="urn:microsoft.com/office/officeart/2005/8/layout/process1"/>
    <dgm:cxn modelId="{0EEB19E5-1544-46BF-A888-3D2488841551}" type="presOf" srcId="{83EF7162-4A1E-4E11-9076-BF8911AAFABF}" destId="{3E9A7868-B7A1-414D-A0FB-03EC18F6072F}" srcOrd="0" destOrd="0" presId="urn:microsoft.com/office/officeart/2005/8/layout/process1"/>
    <dgm:cxn modelId="{AD0FBFE5-7C4A-461A-B882-C5C43D0FF527}" type="presOf" srcId="{479FCB52-067F-4BAB-B317-4B7F7451E556}" destId="{2CFA851C-75D6-4368-813C-94F8A095AA70}" srcOrd="1" destOrd="0" presId="urn:microsoft.com/office/officeart/2005/8/layout/process1"/>
    <dgm:cxn modelId="{280402EE-3C79-4B00-AC1E-8ECB204A079F}" srcId="{94704CF8-2EC7-4F96-86C4-52B8B37FB4C4}" destId="{4149DFBD-898C-43B2-B810-8F29004DBCD9}" srcOrd="0" destOrd="0" parTransId="{061428D4-815C-4907-998A-B330F5A6A1D7}" sibTransId="{199CB388-94DC-472C-8A26-9663A76D200F}"/>
    <dgm:cxn modelId="{8A07EFF1-3587-4DFA-A894-DD8554EE8AC7}" type="presOf" srcId="{94704CF8-2EC7-4F96-86C4-52B8B37FB4C4}" destId="{1DB3CF20-3C91-43AB-AEDF-42914AEFCB25}" srcOrd="0" destOrd="0" presId="urn:microsoft.com/office/officeart/2005/8/layout/process1"/>
    <dgm:cxn modelId="{82357AFD-D855-4204-8075-4F8274EBB493}" type="presOf" srcId="{3F849B1D-D524-43E1-A022-0AC01D988DAD}" destId="{7A20CB01-3D99-49FF-9410-6AE57FEE5222}" srcOrd="0" destOrd="0" presId="urn:microsoft.com/office/officeart/2005/8/layout/process1"/>
    <dgm:cxn modelId="{1B69ADFD-BAB6-4573-99CE-DDB25B428D60}" type="presOf" srcId="{199CB388-94DC-472C-8A26-9663A76D200F}" destId="{3E74D380-E246-4E06-8A70-1FE7222DE488}" srcOrd="0" destOrd="0" presId="urn:microsoft.com/office/officeart/2005/8/layout/process1"/>
    <dgm:cxn modelId="{302E83CD-A52F-44D1-986B-797972580719}" type="presParOf" srcId="{1DB3CF20-3C91-43AB-AEDF-42914AEFCB25}" destId="{51C472AD-33C1-4D66-8F0A-40E795F66E01}" srcOrd="0" destOrd="0" presId="urn:microsoft.com/office/officeart/2005/8/layout/process1"/>
    <dgm:cxn modelId="{5D0FFA4E-1A5B-4FF7-95EE-B0DE09D1A8E4}" type="presParOf" srcId="{1DB3CF20-3C91-43AB-AEDF-42914AEFCB25}" destId="{3E74D380-E246-4E06-8A70-1FE7222DE488}" srcOrd="1" destOrd="0" presId="urn:microsoft.com/office/officeart/2005/8/layout/process1"/>
    <dgm:cxn modelId="{C512F850-984E-4ADA-86B7-98BBE41918F7}" type="presParOf" srcId="{3E74D380-E246-4E06-8A70-1FE7222DE488}" destId="{5D6431E5-55CA-43E3-8CA4-8F7046B65C8E}" srcOrd="0" destOrd="0" presId="urn:microsoft.com/office/officeart/2005/8/layout/process1"/>
    <dgm:cxn modelId="{504758D2-2D91-4759-9E5D-D157C857BC20}" type="presParOf" srcId="{1DB3CF20-3C91-43AB-AEDF-42914AEFCB25}" destId="{F035F69A-093B-42AE-9843-950D8EADFEB1}" srcOrd="2" destOrd="0" presId="urn:microsoft.com/office/officeart/2005/8/layout/process1"/>
    <dgm:cxn modelId="{8F4EED0C-3F1D-4A45-9AE9-84DE984A1DB2}" type="presParOf" srcId="{1DB3CF20-3C91-43AB-AEDF-42914AEFCB25}" destId="{6529BF89-55CC-4D89-A704-24B187ACEB79}" srcOrd="3" destOrd="0" presId="urn:microsoft.com/office/officeart/2005/8/layout/process1"/>
    <dgm:cxn modelId="{1A95630A-7AF9-4355-8E73-C5AF360FF148}" type="presParOf" srcId="{6529BF89-55CC-4D89-A704-24B187ACEB79}" destId="{2CFA851C-75D6-4368-813C-94F8A095AA70}" srcOrd="0" destOrd="0" presId="urn:microsoft.com/office/officeart/2005/8/layout/process1"/>
    <dgm:cxn modelId="{5A2C737D-FB94-4AFA-B65A-270BBC51ABB0}" type="presParOf" srcId="{1DB3CF20-3C91-43AB-AEDF-42914AEFCB25}" destId="{7A20CB01-3D99-49FF-9410-6AE57FEE5222}" srcOrd="4" destOrd="0" presId="urn:microsoft.com/office/officeart/2005/8/layout/process1"/>
    <dgm:cxn modelId="{614862AF-AF6C-4E3D-B8E2-F8A72D85B2CC}" type="presParOf" srcId="{1DB3CF20-3C91-43AB-AEDF-42914AEFCB25}" destId="{6818A267-3FF8-47AB-8959-45395EDD2E10}" srcOrd="5" destOrd="0" presId="urn:microsoft.com/office/officeart/2005/8/layout/process1"/>
    <dgm:cxn modelId="{A03D08B2-122A-4402-AFF7-15AA9D7ABFDE}" type="presParOf" srcId="{6818A267-3FF8-47AB-8959-45395EDD2E10}" destId="{3F77416B-6F5F-4CAA-91D5-EC71AC7B9F2B}" srcOrd="0" destOrd="0" presId="urn:microsoft.com/office/officeart/2005/8/layout/process1"/>
    <dgm:cxn modelId="{018C1DFC-9648-445B-9A03-B85F2578A09B}" type="presParOf" srcId="{1DB3CF20-3C91-43AB-AEDF-42914AEFCB25}" destId="{B3270503-9E72-4E63-AB30-CC1E009CB700}" srcOrd="6" destOrd="0" presId="urn:microsoft.com/office/officeart/2005/8/layout/process1"/>
    <dgm:cxn modelId="{13E66FF6-4C3A-4C04-88F8-77B4926E1EBA}" type="presParOf" srcId="{1DB3CF20-3C91-43AB-AEDF-42914AEFCB25}" destId="{C8610CD9-5E65-42F1-9B2A-48E4889E75CE}" srcOrd="7" destOrd="0" presId="urn:microsoft.com/office/officeart/2005/8/layout/process1"/>
    <dgm:cxn modelId="{C084E220-BB1B-49F4-AC31-CF3C1776DB3B}" type="presParOf" srcId="{C8610CD9-5E65-42F1-9B2A-48E4889E75CE}" destId="{D3C8A2ED-4A2F-49E4-A797-58BD1F4D082D}" srcOrd="0" destOrd="0" presId="urn:microsoft.com/office/officeart/2005/8/layout/process1"/>
    <dgm:cxn modelId="{D11EB7F5-445F-4B1D-B928-68C0B29709DB}" type="presParOf" srcId="{1DB3CF20-3C91-43AB-AEDF-42914AEFCB25}" destId="{3E9A7868-B7A1-414D-A0FB-03EC18F6072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C472AD-33C1-4D66-8F0A-40E795F66E01}">
      <dsp:nvSpPr>
        <dsp:cNvPr id="0" name=""/>
        <dsp:cNvSpPr/>
      </dsp:nvSpPr>
      <dsp:spPr>
        <a:xfrm>
          <a:off x="5134" y="2231818"/>
          <a:ext cx="1591716" cy="9550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Import the dataset</a:t>
          </a:r>
          <a:endParaRPr lang="en-SG" sz="1800" kern="1200" dirty="0"/>
        </a:p>
      </dsp:txBody>
      <dsp:txXfrm>
        <a:off x="33106" y="2259790"/>
        <a:ext cx="1535772" cy="899085"/>
      </dsp:txXfrm>
    </dsp:sp>
    <dsp:sp modelId="{3E74D380-E246-4E06-8A70-1FE7222DE488}">
      <dsp:nvSpPr>
        <dsp:cNvPr id="0" name=""/>
        <dsp:cNvSpPr/>
      </dsp:nvSpPr>
      <dsp:spPr>
        <a:xfrm>
          <a:off x="1756022" y="2511960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kern="1200"/>
        </a:p>
      </dsp:txBody>
      <dsp:txXfrm>
        <a:off x="1756022" y="2590909"/>
        <a:ext cx="236210" cy="236847"/>
      </dsp:txXfrm>
    </dsp:sp>
    <dsp:sp modelId="{F035F69A-093B-42AE-9843-950D8EADFEB1}">
      <dsp:nvSpPr>
        <dsp:cNvPr id="0" name=""/>
        <dsp:cNvSpPr/>
      </dsp:nvSpPr>
      <dsp:spPr>
        <a:xfrm>
          <a:off x="2233537" y="2231818"/>
          <a:ext cx="1591716" cy="9550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Merge/filter dataset</a:t>
          </a:r>
          <a:endParaRPr lang="en-SG" sz="1800" kern="1200" dirty="0"/>
        </a:p>
      </dsp:txBody>
      <dsp:txXfrm>
        <a:off x="2261509" y="2259790"/>
        <a:ext cx="1535772" cy="899085"/>
      </dsp:txXfrm>
    </dsp:sp>
    <dsp:sp modelId="{6529BF89-55CC-4D89-A704-24B187ACEB79}">
      <dsp:nvSpPr>
        <dsp:cNvPr id="0" name=""/>
        <dsp:cNvSpPr/>
      </dsp:nvSpPr>
      <dsp:spPr>
        <a:xfrm>
          <a:off x="3984425" y="2511960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kern="1200"/>
        </a:p>
      </dsp:txBody>
      <dsp:txXfrm>
        <a:off x="3984425" y="2590909"/>
        <a:ext cx="236210" cy="236847"/>
      </dsp:txXfrm>
    </dsp:sp>
    <dsp:sp modelId="{7A20CB01-3D99-49FF-9410-6AE57FEE5222}">
      <dsp:nvSpPr>
        <dsp:cNvPr id="0" name=""/>
        <dsp:cNvSpPr/>
      </dsp:nvSpPr>
      <dsp:spPr>
        <a:xfrm>
          <a:off x="4461940" y="2231818"/>
          <a:ext cx="1591716" cy="9550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/>
            <a:t>Check for missing values</a:t>
          </a:r>
          <a:endParaRPr lang="en-SG" sz="1800" kern="1200" dirty="0"/>
        </a:p>
      </dsp:txBody>
      <dsp:txXfrm>
        <a:off x="4489912" y="2259790"/>
        <a:ext cx="1535772" cy="899085"/>
      </dsp:txXfrm>
    </dsp:sp>
    <dsp:sp modelId="{6818A267-3FF8-47AB-8959-45395EDD2E10}">
      <dsp:nvSpPr>
        <dsp:cNvPr id="0" name=""/>
        <dsp:cNvSpPr/>
      </dsp:nvSpPr>
      <dsp:spPr>
        <a:xfrm>
          <a:off x="6212828" y="2511960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kern="1200"/>
        </a:p>
      </dsp:txBody>
      <dsp:txXfrm>
        <a:off x="6212828" y="2590909"/>
        <a:ext cx="236210" cy="236847"/>
      </dsp:txXfrm>
    </dsp:sp>
    <dsp:sp modelId="{B3270503-9E72-4E63-AB30-CC1E009CB700}">
      <dsp:nvSpPr>
        <dsp:cNvPr id="0" name=""/>
        <dsp:cNvSpPr/>
      </dsp:nvSpPr>
      <dsp:spPr>
        <a:xfrm>
          <a:off x="6690343" y="2231818"/>
          <a:ext cx="1591716" cy="9550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Upload to MongoDB</a:t>
          </a:r>
          <a:endParaRPr lang="en-SG" sz="1800" kern="1200" dirty="0"/>
        </a:p>
      </dsp:txBody>
      <dsp:txXfrm>
        <a:off x="6718315" y="2259790"/>
        <a:ext cx="1535772" cy="899085"/>
      </dsp:txXfrm>
    </dsp:sp>
    <dsp:sp modelId="{C8610CD9-5E65-42F1-9B2A-48E4889E75CE}">
      <dsp:nvSpPr>
        <dsp:cNvPr id="0" name=""/>
        <dsp:cNvSpPr/>
      </dsp:nvSpPr>
      <dsp:spPr>
        <a:xfrm>
          <a:off x="8441231" y="2511960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kern="1200"/>
        </a:p>
      </dsp:txBody>
      <dsp:txXfrm>
        <a:off x="8441231" y="2590909"/>
        <a:ext cx="236210" cy="236847"/>
      </dsp:txXfrm>
    </dsp:sp>
    <dsp:sp modelId="{3E9A7868-B7A1-414D-A0FB-03EC18F6072F}">
      <dsp:nvSpPr>
        <dsp:cNvPr id="0" name=""/>
        <dsp:cNvSpPr/>
      </dsp:nvSpPr>
      <dsp:spPr>
        <a:xfrm>
          <a:off x="8918746" y="2231818"/>
          <a:ext cx="1591716" cy="9550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Analysis</a:t>
          </a:r>
          <a:endParaRPr lang="en-SG" sz="1800" kern="1200" dirty="0"/>
        </a:p>
      </dsp:txBody>
      <dsp:txXfrm>
        <a:off x="8946718" y="2259790"/>
        <a:ext cx="1535772" cy="899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84E4C-BC8B-42A8-96AD-111B3900E543}" type="datetimeFigureOut">
              <a:rPr lang="en-SG" smtClean="0"/>
              <a:t>10/2/2025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0FDA7-99A7-4175-A227-6916659751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6165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predictions remain relatively flat.</a:t>
            </a:r>
          </a:p>
          <a:p>
            <a:r>
              <a:rPr lang="en-US" dirty="0"/>
              <a:t>The stock market is highly dynamic and influenced by multiple factors, such as macroeconomic events, interest rates, geopolitical tensions, and company earnings reports.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0FDA7-99A7-4175-A227-691665975134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809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021A-ACA3-521E-FA37-4E96C716F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32F09-4F7B-EF7B-19ED-5664FA0E7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D1C16-978C-F9A3-300C-7E0D9039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B061-3EB8-4609-B8B8-7AF76BD42992}" type="datetimeFigureOut">
              <a:rPr lang="en-SG" smtClean="0"/>
              <a:t>10/2/2025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E758B-C22D-18EF-41CE-233AD6430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1675D-AD90-B891-B111-1D0C3156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9C5-93F0-464C-AA62-821CF8986B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6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BF02-4900-71D3-437A-3AAF06B6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E4B0B-2D33-6C27-C908-85442B9D1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94B0C-F4F2-AF4B-E0F2-C462EEA2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B061-3EB8-4609-B8B8-7AF76BD42992}" type="datetimeFigureOut">
              <a:rPr lang="en-SG" smtClean="0"/>
              <a:t>10/2/2025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F5768-A7E5-D7DC-64BC-81D58D72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2B333-1B61-C735-AF9D-7C30BB09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9C5-93F0-464C-AA62-821CF8986B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91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899FE-AEA9-CC1A-1132-611AB6ACF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FADFB-2AB0-8852-A958-BFBBAF575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AE040-DD4F-DC45-D1FC-4ABEA015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B061-3EB8-4609-B8B8-7AF76BD42992}" type="datetimeFigureOut">
              <a:rPr lang="en-SG" smtClean="0"/>
              <a:t>10/2/2025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32776-96AB-AF38-B195-8FE22C3B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CE96B-E591-7112-9B1B-90DD02F5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9C5-93F0-464C-AA62-821CF8986B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528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A6F2-7362-F890-DB03-8E196188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04D3-A2F0-02FB-D9F4-BEC578FFC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3230C-30D1-34E0-A831-32A285A4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B061-3EB8-4609-B8B8-7AF76BD42992}" type="datetimeFigureOut">
              <a:rPr lang="en-SG" smtClean="0"/>
              <a:t>10/2/2025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80CBD-2A6F-64B4-5021-A1ED92D9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47F78-38A0-86FA-66F1-21EFF2C1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9C5-93F0-464C-AA62-821CF8986B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417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3EC5-8452-D88A-C94D-6E27DF15C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07979-75F6-5E67-872A-E8A09E5CD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B03AD-4037-5C3B-B86B-66B5B0E4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B061-3EB8-4609-B8B8-7AF76BD42992}" type="datetimeFigureOut">
              <a:rPr lang="en-SG" smtClean="0"/>
              <a:t>10/2/2025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A62EA-1FA1-7338-5584-543447D1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FA2E4-1F6B-5C56-99A1-2763D0D1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9C5-93F0-464C-AA62-821CF8986B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40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0B40-C353-5E7D-5BFF-E770C98D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171B6-2884-55EA-AAB3-8DBFD74EB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E47AD-70F8-D35F-0CC3-C19242213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43BA0-0725-3451-C885-2FFC31BD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B061-3EB8-4609-B8B8-7AF76BD42992}" type="datetimeFigureOut">
              <a:rPr lang="en-SG" smtClean="0"/>
              <a:t>10/2/2025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39874-4DCE-EBAB-4148-D16B3DAF7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8A23E-82CE-C8AE-2A22-280354F4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9C5-93F0-464C-AA62-821CF8986B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973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991F-244E-A794-961F-C9D651D8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89FDC-66B5-E156-7937-42895CEDF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42366-E88D-FFC7-1671-DCE0FE14F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761B2-9BA2-235B-91EC-34ECF4DEF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EA6D1-71FA-4FEB-B203-5EC47BD8E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BA53C2-42E4-13C8-D61D-ABCD0CD1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B061-3EB8-4609-B8B8-7AF76BD42992}" type="datetimeFigureOut">
              <a:rPr lang="en-SG" smtClean="0"/>
              <a:t>10/2/2025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F9189-EFDD-5582-81FB-D3661662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ECC7D-4F56-3C3A-11C1-09652F8A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9C5-93F0-464C-AA62-821CF8986B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934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E14C-CB96-F2D8-E3C6-3E2CDC93D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5D3DC0-E77A-6733-AD59-DD53F925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B061-3EB8-4609-B8B8-7AF76BD42992}" type="datetimeFigureOut">
              <a:rPr lang="en-SG" smtClean="0"/>
              <a:t>10/2/2025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1AF0A-4828-9F13-F1E0-2BACEBF2C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C3A90-DA62-12D4-9B8B-370D824F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9C5-93F0-464C-AA62-821CF8986B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571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B4942-24FB-39D5-44CB-CDD9B267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B061-3EB8-4609-B8B8-7AF76BD42992}" type="datetimeFigureOut">
              <a:rPr lang="en-SG" smtClean="0"/>
              <a:t>10/2/2025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E908B-7356-24C3-083C-C4A83B65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B04F6-B8AD-03CD-AC37-04AB0389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9C5-93F0-464C-AA62-821CF8986B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165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282B-9E60-D709-66CB-C513E70A2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AFA14-33D1-AD19-D10A-1556D3CFB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144EE-0883-80E3-3081-6CFAF92D2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EA865-9882-D689-2AA6-EE55A1BB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B061-3EB8-4609-B8B8-7AF76BD42992}" type="datetimeFigureOut">
              <a:rPr lang="en-SG" smtClean="0"/>
              <a:t>10/2/2025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E6E43-5ED3-CDAB-E18A-D1825256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4D8C4-224D-C1CC-F0A9-D9BE35E5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9C5-93F0-464C-AA62-821CF8986B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907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9D3E-E236-FD0E-516C-5CC924A33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DA958-B0D7-70DB-F2E2-21FAF1C7C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862A5-6A8E-A667-1CE9-3768ABA47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47741-A6ED-97ED-7FCD-7D410837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B061-3EB8-4609-B8B8-7AF76BD42992}" type="datetimeFigureOut">
              <a:rPr lang="en-SG" smtClean="0"/>
              <a:t>10/2/2025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71964-C8F0-13BE-54B5-E49DB923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09860-DCB6-7AE7-A84F-E2A34594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9C5-93F0-464C-AA62-821CF8986B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991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58302-379B-AAA5-34C7-EAA2D072F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771ED-178D-12AF-CF50-E3BFE0F4B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5B2E1-4E77-0212-E1EB-366F1A9D6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25B061-3EB8-4609-B8B8-7AF76BD42992}" type="datetimeFigureOut">
              <a:rPr lang="en-SG" smtClean="0"/>
              <a:t>10/2/2025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BAFC0-A2BE-7D59-0A2C-AC1842A03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5CC50-5580-B65D-ED72-48AF7A9A8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BEC9C5-93F0-464C-AA62-821CF8986B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78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D9D1-F6C2-559B-836D-22271C786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Data Analysis on Stock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37FF9-C65A-8EBF-A3BE-756C6F6939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Alvin Lim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94816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67BF5E-F67E-3C5E-4E4F-7DC2F546F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125E8F5-B6E5-E03A-FA5D-913BAC43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C9A76-1353-8C18-BFFD-FB17BF6C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S&amp;P 500 biggest index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37B167-38BF-97B7-0764-DA2CEC1CD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9943" y="1825625"/>
            <a:ext cx="4392113" cy="4351338"/>
          </a:xfrm>
        </p:spPr>
      </p:pic>
    </p:spTree>
    <p:extLst>
      <p:ext uri="{BB962C8B-B14F-4D97-AF65-F5344CB8AC3E}">
        <p14:creationId xmlns:p14="http://schemas.microsoft.com/office/powerpoint/2010/main" val="2896022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44081-40EB-30EE-AD21-0E724805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992"/>
            <a:ext cx="10515600" cy="1325563"/>
          </a:xfrm>
        </p:spPr>
        <p:txBody>
          <a:bodyPr>
            <a:normAutofit/>
          </a:bodyPr>
          <a:lstStyle/>
          <a:p>
            <a:r>
              <a:rPr lang="en-SG" sz="2800" dirty="0"/>
              <a:t>Dataset 1 &amp; 2 – Machine learning and time series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CCAA6-3056-8C7A-7C7F-FDDC2A32E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8C0BF22E-6A0F-E366-6FEB-022B22B004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2713421"/>
              </p:ext>
            </p:extLst>
          </p:nvPr>
        </p:nvGraphicFramePr>
        <p:xfrm>
          <a:off x="838199" y="1156439"/>
          <a:ext cx="10515597" cy="399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304">
                  <a:extLst>
                    <a:ext uri="{9D8B030D-6E8A-4147-A177-3AD203B41FA5}">
                      <a16:colId xmlns:a16="http://schemas.microsoft.com/office/drawing/2014/main" val="3982054903"/>
                    </a:ext>
                  </a:extLst>
                </a:gridCol>
                <a:gridCol w="4907094">
                  <a:extLst>
                    <a:ext uri="{9D8B030D-6E8A-4147-A177-3AD203B41FA5}">
                      <a16:colId xmlns:a16="http://schemas.microsoft.com/office/drawing/2014/main" val="186994118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56811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Dependent variable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 type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 Dictionary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271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i="1" dirty="0"/>
                        <a:t>Lag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Previous day closing price, closing price from 5 days ago, previous day VIX index, VIX index from 5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Close_Lag1, Close_Lag5, Vix_Lag1, Vix_Lag5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27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i="1" dirty="0"/>
                        <a:t>Time based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Day of the week, Quarter, Month, Year, which day of the year, which day of the month,  which week in the particular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 err="1"/>
                        <a:t>Dayofweek</a:t>
                      </a:r>
                      <a:r>
                        <a:rPr lang="en-SG" sz="1600" dirty="0"/>
                        <a:t>, quarter, month, year, </a:t>
                      </a:r>
                      <a:r>
                        <a:rPr lang="en-SG" sz="1600" dirty="0" err="1"/>
                        <a:t>dayofyear</a:t>
                      </a:r>
                      <a:r>
                        <a:rPr lang="en-SG" sz="1600" dirty="0"/>
                        <a:t>, </a:t>
                      </a:r>
                      <a:r>
                        <a:rPr lang="en-SG" sz="1600" dirty="0" err="1"/>
                        <a:t>dayofmonth</a:t>
                      </a:r>
                      <a:r>
                        <a:rPr lang="en-SG" sz="1600" dirty="0"/>
                        <a:t>, </a:t>
                      </a:r>
                      <a:r>
                        <a:rPr lang="en-SG" sz="1600" dirty="0" err="1"/>
                        <a:t>weekofyear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54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i="1" dirty="0"/>
                        <a:t>Moving averages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7-day moving average , 20-day moving average , 50-day moving average, 100-day moving average, 200-day moving average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Close_MA7, Close_MA20, Close_MA50, Close_MA100, Close_MA200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22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i="1" dirty="0"/>
                        <a:t>Volatility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20-day standard deviation of trading volume, 30-day standard deviation of the closing price, 30-day standard deviation of the VIX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Volume_Volatility20, Close_Volatility30, Vix_Volatility30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127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i="1" dirty="0"/>
                        <a:t>Trading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20-day average trading volume, </a:t>
                      </a:r>
                      <a:r>
                        <a:rPr lang="en-US" sz="1600" dirty="0"/>
                        <a:t>Percentage change in volume from the previous day,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Volume_MA20, </a:t>
                      </a:r>
                      <a:r>
                        <a:rPr lang="en-SG" sz="1600" dirty="0" err="1"/>
                        <a:t>Volume_Change</a:t>
                      </a:r>
                      <a:r>
                        <a:rPr lang="en-SG" sz="1600" dirty="0"/>
                        <a:t>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500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80DCB0-8E40-966F-2A68-3F3BAE982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434816"/>
              </p:ext>
            </p:extLst>
          </p:nvPr>
        </p:nvGraphicFramePr>
        <p:xfrm>
          <a:off x="838199" y="5296222"/>
          <a:ext cx="10515597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305">
                  <a:extLst>
                    <a:ext uri="{9D8B030D-6E8A-4147-A177-3AD203B41FA5}">
                      <a16:colId xmlns:a16="http://schemas.microsoft.com/office/drawing/2014/main" val="3028224926"/>
                    </a:ext>
                  </a:extLst>
                </a:gridCol>
                <a:gridCol w="4907093">
                  <a:extLst>
                    <a:ext uri="{9D8B030D-6E8A-4147-A177-3AD203B41FA5}">
                      <a16:colId xmlns:a16="http://schemas.microsoft.com/office/drawing/2014/main" val="339275601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03091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Outcome variable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97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Closing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Closing price of each day from Jan 1 1990 to Jan 30 2025.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Close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60153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0CEE5C3-C58E-D31B-99E2-13E4571E24B5}"/>
              </a:ext>
            </a:extLst>
          </p:cNvPr>
          <p:cNvSpPr txBox="1"/>
          <p:nvPr/>
        </p:nvSpPr>
        <p:spPr>
          <a:xfrm>
            <a:off x="838199" y="6324316"/>
            <a:ext cx="1051559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300" i="1" dirty="0"/>
              <a:t>Dataset merged - VIX closing index (Dataset 1) and S&amp;P 500 (Dataset 2) intraday closing price and trading volume.</a:t>
            </a:r>
          </a:p>
          <a:p>
            <a:r>
              <a:rPr lang="en-SG" sz="1300" i="1" dirty="0"/>
              <a:t>Machine learning model used - </a:t>
            </a:r>
            <a:r>
              <a:rPr lang="en-SG" sz="1300" i="1" dirty="0" err="1"/>
              <a:t>XGBoost</a:t>
            </a:r>
            <a:r>
              <a:rPr lang="en-SG" sz="1300" i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19246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876B-E923-82ED-9E3B-0A249642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S&amp;P 500 from Jan 1st 1990 to Jan 31st 2025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16A842-E748-39EF-B52B-65F466186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4362"/>
            <a:ext cx="10515600" cy="3493864"/>
          </a:xfrm>
        </p:spPr>
      </p:pic>
    </p:spTree>
    <p:extLst>
      <p:ext uri="{BB962C8B-B14F-4D97-AF65-F5344CB8AC3E}">
        <p14:creationId xmlns:p14="http://schemas.microsoft.com/office/powerpoint/2010/main" val="3067627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240D4-BF2E-CF6C-E810-2166DE2D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Split training and test data (date cutoff point – Jan 1</a:t>
            </a:r>
            <a:r>
              <a:rPr lang="en-SG" baseline="30000" dirty="0"/>
              <a:t>st</a:t>
            </a:r>
            <a:r>
              <a:rPr lang="en-SG" dirty="0"/>
              <a:t> 2021)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68A373-2D48-6F04-268C-D22F19D69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71308"/>
            <a:ext cx="10515600" cy="3459971"/>
          </a:xfrm>
        </p:spPr>
      </p:pic>
    </p:spTree>
    <p:extLst>
      <p:ext uri="{BB962C8B-B14F-4D97-AF65-F5344CB8AC3E}">
        <p14:creationId xmlns:p14="http://schemas.microsoft.com/office/powerpoint/2010/main" val="1752639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C5B0-9315-1393-207B-455D22E4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Actual stock price vs. </a:t>
            </a:r>
            <a:r>
              <a:rPr lang="en-SG" dirty="0" err="1"/>
              <a:t>XGBoost</a:t>
            </a:r>
            <a:r>
              <a:rPr lang="en-SG" dirty="0"/>
              <a:t> prediction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EB2D15-A45C-B787-B8ED-8F6074225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4703" y="2362765"/>
            <a:ext cx="9802593" cy="3277057"/>
          </a:xfrm>
        </p:spPr>
      </p:pic>
    </p:spTree>
    <p:extLst>
      <p:ext uri="{BB962C8B-B14F-4D97-AF65-F5344CB8AC3E}">
        <p14:creationId xmlns:p14="http://schemas.microsoft.com/office/powerpoint/2010/main" val="1155483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073E-30A8-6C90-2E33-3B98E1C3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Feature importance ranking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E7470E7-E44C-45F6-602D-ADDDA864C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9468" y="1825625"/>
            <a:ext cx="6473064" cy="4351338"/>
          </a:xfrm>
        </p:spPr>
      </p:pic>
    </p:spTree>
    <p:extLst>
      <p:ext uri="{BB962C8B-B14F-4D97-AF65-F5344CB8AC3E}">
        <p14:creationId xmlns:p14="http://schemas.microsoft.com/office/powerpoint/2010/main" val="3230852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65BB-3EE3-817D-D515-1CAB57643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0BF6-AA34-F493-98EE-CCA56DE87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Training Root Mean Squared Error (RMSE) (7.25) is much lower than Test RMSE (1156.49). </a:t>
            </a:r>
          </a:p>
          <a:p>
            <a:pPr marL="0" indent="0">
              <a:buNone/>
            </a:pPr>
            <a:r>
              <a:rPr lang="en-US" dirty="0"/>
              <a:t>This is a sign of </a:t>
            </a:r>
            <a:r>
              <a:rPr lang="en-US" b="1" dirty="0"/>
              <a:t>overfitting</a:t>
            </a:r>
            <a:r>
              <a:rPr lang="en-US" dirty="0"/>
              <a:t> → The model memorized training data but does not generalize well.</a:t>
            </a:r>
            <a:r>
              <a:rPr lang="en-SG" sz="3600" b="1" u="sng" dirty="0"/>
              <a:t> </a:t>
            </a:r>
          </a:p>
          <a:p>
            <a:pPr marL="0" indent="0">
              <a:buNone/>
            </a:pPr>
            <a:endParaRPr lang="en-SG" sz="3600" b="1" u="sng" dirty="0"/>
          </a:p>
          <a:p>
            <a:pPr marL="0" indent="0">
              <a:buNone/>
            </a:pPr>
            <a:r>
              <a:rPr lang="en-SG" sz="2900" dirty="0"/>
              <a:t>Model was trained only on historical stock prices</a:t>
            </a:r>
          </a:p>
          <a:p>
            <a:pPr marL="0" indent="0">
              <a:buNone/>
            </a:pPr>
            <a:endParaRPr lang="en-SG" sz="3600" b="1" u="sng" dirty="0"/>
          </a:p>
          <a:p>
            <a:pPr marL="0" indent="0">
              <a:buNone/>
            </a:pPr>
            <a:r>
              <a:rPr lang="en-SG" dirty="0"/>
              <a:t>This model lack crucial economic indicators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Inflation rates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Interest rates (e.g., Fed rate hikes)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Global economic indicators (e.g., GDP growth, unemployment rates)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Market sentiment (e.g., news sentiment, earnings reports)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dirty="0"/>
              <a:t>Can consider time-series cross-validation</a:t>
            </a:r>
            <a:endParaRPr lang="en-SG" dirty="0"/>
          </a:p>
          <a:p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22205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2A9A-A616-7708-0EDD-AA0428A8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1B1DB-3728-33E2-02E6-9DD45503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Questions?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547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9263D-B7BF-B8DE-BF45-1CEF4DA55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6EB48-C9DA-8A7A-0F8F-EED30E382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/>
              <a:t>With the vast amount of information available about the stock market, many still struggle to determine the best time to invest or what to invest in. </a:t>
            </a:r>
          </a:p>
          <a:p>
            <a:endParaRPr lang="en-SG" dirty="0"/>
          </a:p>
          <a:p>
            <a:r>
              <a:rPr lang="en-SG" dirty="0"/>
              <a:t>My friend, Johnathan is eager to start investing but is hesitant due to the common fear that people have lost their entire life savings in the stock market. </a:t>
            </a:r>
          </a:p>
          <a:p>
            <a:endParaRPr lang="en-SG" dirty="0"/>
          </a:p>
          <a:p>
            <a:r>
              <a:rPr lang="en-SG" dirty="0"/>
              <a:t>Today, my presentation will serve as a practical guide to help him navigate his investing journey, using data-driven insights and machine learning to make informed decisions.</a:t>
            </a:r>
          </a:p>
        </p:txBody>
      </p:sp>
    </p:spTree>
    <p:extLst>
      <p:ext uri="{BB962C8B-B14F-4D97-AF65-F5344CB8AC3E}">
        <p14:creationId xmlns:p14="http://schemas.microsoft.com/office/powerpoint/2010/main" val="1795772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AB2CDE2-D37D-0E34-A123-BAC0B8B17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Dataset</a:t>
            </a:r>
            <a:endParaRPr lang="en-SG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6EC58C9-E39F-B5BE-9FA3-E49B03E5A3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505348"/>
              </p:ext>
            </p:extLst>
          </p:nvPr>
        </p:nvGraphicFramePr>
        <p:xfrm>
          <a:off x="917182" y="1375071"/>
          <a:ext cx="10357625" cy="3931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49">
                  <a:extLst>
                    <a:ext uri="{9D8B030D-6E8A-4147-A177-3AD203B41FA5}">
                      <a16:colId xmlns:a16="http://schemas.microsoft.com/office/drawing/2014/main" val="1554597238"/>
                    </a:ext>
                  </a:extLst>
                </a:gridCol>
                <a:gridCol w="1550019">
                  <a:extLst>
                    <a:ext uri="{9D8B030D-6E8A-4147-A177-3AD203B41FA5}">
                      <a16:colId xmlns:a16="http://schemas.microsoft.com/office/drawing/2014/main" val="3940431042"/>
                    </a:ext>
                  </a:extLst>
                </a:gridCol>
                <a:gridCol w="1516566">
                  <a:extLst>
                    <a:ext uri="{9D8B030D-6E8A-4147-A177-3AD203B41FA5}">
                      <a16:colId xmlns:a16="http://schemas.microsoft.com/office/drawing/2014/main" val="4113143382"/>
                    </a:ext>
                  </a:extLst>
                </a:gridCol>
                <a:gridCol w="5397191">
                  <a:extLst>
                    <a:ext uri="{9D8B030D-6E8A-4147-A177-3AD203B41FA5}">
                      <a16:colId xmlns:a16="http://schemas.microsoft.com/office/drawing/2014/main" val="3518585953"/>
                    </a:ext>
                  </a:extLst>
                </a:gridCol>
              </a:tblGrid>
              <a:tr h="906851">
                <a:tc>
                  <a:txBody>
                    <a:bodyPr/>
                    <a:lstStyle/>
                    <a:p>
                      <a:r>
                        <a:rPr lang="en-SG"/>
                        <a:t>Dataset name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Total number of rows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Total number of columns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URL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32811"/>
                  </a:ext>
                </a:extLst>
              </a:tr>
              <a:tr h="703581"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SG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IX</a:t>
                      </a:r>
                      <a:endParaRPr lang="en-SG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8836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Yahoo Finance (Python Package yfinance pull)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08288"/>
                  </a:ext>
                </a:extLst>
              </a:tr>
              <a:tr h="703581">
                <a:tc>
                  <a:txBody>
                    <a:bodyPr/>
                    <a:lstStyle/>
                    <a:p>
                      <a:r>
                        <a:rPr lang="en-SG"/>
                        <a:t>S&amp;P 500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8836 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Yahoo Finance (Python Package yfinance pull)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57071"/>
                  </a:ext>
                </a:extLst>
              </a:tr>
              <a:tr h="906851">
                <a:tc>
                  <a:txBody>
                    <a:bodyPr/>
                    <a:lstStyle/>
                    <a:p>
                      <a:r>
                        <a:rPr lang="en-US" dirty="0"/>
                        <a:t>S&amp;P 500 biggest index (stocks)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193212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Yahoo Finance (Python Package </a:t>
                      </a:r>
                      <a:r>
                        <a:rPr lang="en-SG" dirty="0" err="1"/>
                        <a:t>yfinance</a:t>
                      </a:r>
                      <a:r>
                        <a:rPr lang="en-SG" dirty="0"/>
                        <a:t> pull)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79977"/>
                  </a:ext>
                </a:extLst>
              </a:tr>
              <a:tr h="7035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S&amp;P 500</a:t>
                      </a:r>
                    </a:p>
                    <a:p>
                      <a:r>
                        <a:rPr lang="en-SG" dirty="0"/>
                        <a:t>companies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https://www.kaggle.com/datasets/andrewmvd/sp-500-stocks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019849"/>
                  </a:ext>
                </a:extLst>
              </a:tr>
            </a:tbl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FFD05C8-9CD8-1BBD-6939-6A5D84BF62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0114612"/>
              </p:ext>
            </p:extLst>
          </p:nvPr>
        </p:nvGraphicFramePr>
        <p:xfrm>
          <a:off x="1497046" y="7355507"/>
          <a:ext cx="1051559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748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3F79C-6BDF-B7BC-7397-05A5E979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3C500A-B1BB-5145-FDE2-93036CAA44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197548"/>
              </p:ext>
            </p:extLst>
          </p:nvPr>
        </p:nvGraphicFramePr>
        <p:xfrm>
          <a:off x="1" y="1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57982463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318544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3626105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29023098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932284574"/>
                    </a:ext>
                  </a:extLst>
                </a:gridCol>
              </a:tblGrid>
              <a:tr h="505556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Dataset 1</a:t>
                      </a:r>
                      <a:endParaRPr lang="en-SG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Dataset 2</a:t>
                      </a:r>
                      <a:endParaRPr lang="en-SG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Dataset 3</a:t>
                      </a:r>
                      <a:endParaRPr lang="en-SG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Dataset 4</a:t>
                      </a:r>
                      <a:endParaRPr lang="en-SG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844178"/>
                  </a:ext>
                </a:extLst>
              </a:tr>
              <a:tr h="1706523">
                <a:tc>
                  <a:txBody>
                    <a:bodyPr/>
                    <a:lstStyle/>
                    <a:p>
                      <a:r>
                        <a:rPr lang="en-US" b="1" dirty="0"/>
                        <a:t>Data Information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VIX measures volatility in the S&amp;P 500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S&amp;P 500 stock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Stock prices of Meta, Apple, Amazon, Netflix, Google (S&amp;P 500 biggest index stock), and Microsoft.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Companies found in S&amp;P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693040"/>
                  </a:ext>
                </a:extLst>
              </a:tr>
              <a:tr h="1039331">
                <a:tc>
                  <a:txBody>
                    <a:bodyPr/>
                    <a:lstStyle/>
                    <a:p>
                      <a:r>
                        <a:rPr lang="en-US" b="1" dirty="0"/>
                        <a:t>Market open and market close (price/index)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✔</a:t>
                      </a:r>
                    </a:p>
                    <a:p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✔</a:t>
                      </a:r>
                    </a:p>
                    <a:p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X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265499"/>
                  </a:ext>
                </a:extLst>
              </a:tr>
              <a:tr h="727532">
                <a:tc>
                  <a:txBody>
                    <a:bodyPr/>
                    <a:lstStyle/>
                    <a:p>
                      <a:r>
                        <a:rPr lang="en-US" b="1" dirty="0"/>
                        <a:t>Stock price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684565"/>
                  </a:ext>
                </a:extLst>
              </a:tr>
              <a:tr h="727532">
                <a:tc>
                  <a:txBody>
                    <a:bodyPr/>
                    <a:lstStyle/>
                    <a:p>
                      <a:r>
                        <a:rPr lang="en-US" b="1" dirty="0"/>
                        <a:t>Date Range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Jan 1 1990 to Jan 30 2025</a:t>
                      </a:r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Jan 1 1990 to Jan 30 2025</a:t>
                      </a:r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Since inception to Jan 30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X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856478"/>
                  </a:ext>
                </a:extLst>
              </a:tr>
              <a:tr h="829874">
                <a:tc>
                  <a:txBody>
                    <a:bodyPr/>
                    <a:lstStyle/>
                    <a:p>
                      <a:r>
                        <a:rPr lang="en-US" b="1" dirty="0"/>
                        <a:t>Trading Volume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X</a:t>
                      </a:r>
                      <a:endParaRPr lang="en-SG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✔</a:t>
                      </a:r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X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559409"/>
                  </a:ext>
                </a:extLst>
              </a:tr>
              <a:tr h="1321652">
                <a:tc>
                  <a:txBody>
                    <a:bodyPr/>
                    <a:lstStyle/>
                    <a:p>
                      <a:r>
                        <a:rPr lang="en-US" b="1" dirty="0"/>
                        <a:t>Other distinct features of dataset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Intraday highest index, intraday lowest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Intraday highest trading price, intraday lowest trading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Intraday highest trading price, intraday lowest trading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Sector information, Market cap, industry information, individual percentages for each company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740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04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A56F-D717-BF0F-CE21-CD71881A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Aims of the presentation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52C42-5DF6-3221-4F27-822E7736E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Educate Johnathan about S&amp;P 500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sz="2000" dirty="0"/>
              <a:t>Overall growth trend for S&amp;P 500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sz="2000" dirty="0"/>
              <a:t>What sectors are involved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What individual stocks he can invest in?</a:t>
            </a:r>
          </a:p>
          <a:p>
            <a:endParaRPr lang="en-SG" dirty="0"/>
          </a:p>
          <a:p>
            <a:r>
              <a:rPr lang="en-SG" dirty="0"/>
              <a:t>Predict stock price using machine learning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2810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394D6-BCDC-E52D-920A-63A13B7C3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S&amp;P 500 yearly growth (Dataset 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05BC6B-3359-93AA-698D-3EDE09E99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02" y="1909414"/>
            <a:ext cx="11935655" cy="429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1DE63A-2FF7-A1BE-9630-E2423C8E3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55DBC9-E222-7D3F-7539-11CA5BBB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28E65-814D-195C-72A2-9D437B12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S&amp;P 500 percentage change (Dataset 2)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228FAD6-BEBB-AAAF-826D-70455C561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70" y="1859280"/>
            <a:ext cx="12016046" cy="4267199"/>
          </a:xfrm>
        </p:spPr>
      </p:pic>
    </p:spTree>
    <p:extLst>
      <p:ext uri="{BB962C8B-B14F-4D97-AF65-F5344CB8AC3E}">
        <p14:creationId xmlns:p14="http://schemas.microsoft.com/office/powerpoint/2010/main" val="233451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B2C2CD-2B8E-5B28-4AC4-5B4EF95F5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C4F655-463D-8ACC-A758-CFB7FE1BA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B9095-6086-C062-4F15-C40FF526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S&amp;P 500 sectors(Dataset 3)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CA98CB-4DF2-9DA5-1AAB-91AEADF1F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341" y="1534160"/>
            <a:ext cx="9203318" cy="5180795"/>
          </a:xfrm>
        </p:spPr>
      </p:pic>
    </p:spTree>
    <p:extLst>
      <p:ext uri="{BB962C8B-B14F-4D97-AF65-F5344CB8AC3E}">
        <p14:creationId xmlns:p14="http://schemas.microsoft.com/office/powerpoint/2010/main" val="185957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9F7304-5E91-AFDE-5FC9-17F8070B9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C8AAB-99AB-330F-90CC-FEA035A9D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S&amp;P 500 market cap(Dataset 3)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EF48CDC-B640-D676-E371-879DB26E8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59" y="1883803"/>
            <a:ext cx="11979294" cy="4241990"/>
          </a:xfrm>
        </p:spPr>
      </p:pic>
    </p:spTree>
    <p:extLst>
      <p:ext uri="{BB962C8B-B14F-4D97-AF65-F5344CB8AC3E}">
        <p14:creationId xmlns:p14="http://schemas.microsoft.com/office/powerpoint/2010/main" val="428023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837</Words>
  <Application>Microsoft Office PowerPoint</Application>
  <PresentationFormat>Widescreen</PresentationFormat>
  <Paragraphs>129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Data Analysis on Stock Prices</vt:lpstr>
      <vt:lpstr>Background</vt:lpstr>
      <vt:lpstr>Dataset</vt:lpstr>
      <vt:lpstr>PowerPoint Presentation</vt:lpstr>
      <vt:lpstr>Aims of the presentation </vt:lpstr>
      <vt:lpstr>S&amp;P 500 yearly growth (Dataset 2)</vt:lpstr>
      <vt:lpstr>S&amp;P 500 percentage change (Dataset 2)</vt:lpstr>
      <vt:lpstr>S&amp;P 500 sectors(Dataset 3)</vt:lpstr>
      <vt:lpstr>S&amp;P 500 market cap(Dataset 3)</vt:lpstr>
      <vt:lpstr>S&amp;P 500 biggest index</vt:lpstr>
      <vt:lpstr>Dataset 1 &amp; 2 – Machine learning and time series analysis</vt:lpstr>
      <vt:lpstr>S&amp;P 500 from Jan 1st 1990 to Jan 31st 2025</vt:lpstr>
      <vt:lpstr>Split training and test data (date cutoff point – Jan 1st 2021)</vt:lpstr>
      <vt:lpstr>Actual stock price vs. XGBoost prediction</vt:lpstr>
      <vt:lpstr>Feature importance ranking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Alvin Lim</dc:creator>
  <cp:lastModifiedBy>Alvin Lim</cp:lastModifiedBy>
  <cp:revision>21</cp:revision>
  <dcterms:created xsi:type="dcterms:W3CDTF">2025-02-05T03:44:13Z</dcterms:created>
  <dcterms:modified xsi:type="dcterms:W3CDTF">2025-02-10T06:47:21Z</dcterms:modified>
</cp:coreProperties>
</file>