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66" r:id="rId4"/>
    <p:sldId id="264" r:id="rId5"/>
    <p:sldId id="258" r:id="rId6"/>
    <p:sldId id="259" r:id="rId7"/>
    <p:sldId id="260" r:id="rId8"/>
    <p:sldId id="267" r:id="rId9"/>
    <p:sldId id="261" r:id="rId10"/>
    <p:sldId id="262" r:id="rId11"/>
    <p:sldId id="26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046" autoAdjust="0"/>
  </p:normalViewPr>
  <p:slideViewPr>
    <p:cSldViewPr snapToGrid="0">
      <p:cViewPr varScale="1">
        <p:scale>
          <a:sx n="87" d="100"/>
          <a:sy n="87" d="100"/>
        </p:scale>
        <p:origin x="10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704CF8-2EC7-4F96-86C4-52B8B37FB4C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SG"/>
        </a:p>
      </dgm:t>
    </dgm:pt>
    <dgm:pt modelId="{4149DFBD-898C-43B2-B810-8F29004DBCD9}">
      <dgm:prSet phldrT="[Text]"/>
      <dgm:spPr/>
      <dgm:t>
        <a:bodyPr/>
        <a:lstStyle/>
        <a:p>
          <a:r>
            <a:rPr lang="en-SG" dirty="0"/>
            <a:t>Import datasets</a:t>
          </a:r>
        </a:p>
      </dgm:t>
    </dgm:pt>
    <dgm:pt modelId="{061428D4-815C-4907-998A-B330F5A6A1D7}" type="parTrans" cxnId="{280402EE-3C79-4B00-AC1E-8ECB204A079F}">
      <dgm:prSet/>
      <dgm:spPr/>
      <dgm:t>
        <a:bodyPr/>
        <a:lstStyle/>
        <a:p>
          <a:endParaRPr lang="en-SG"/>
        </a:p>
      </dgm:t>
    </dgm:pt>
    <dgm:pt modelId="{199CB388-94DC-472C-8A26-9663A76D200F}" type="sibTrans" cxnId="{280402EE-3C79-4B00-AC1E-8ECB204A079F}">
      <dgm:prSet/>
      <dgm:spPr/>
      <dgm:t>
        <a:bodyPr/>
        <a:lstStyle/>
        <a:p>
          <a:endParaRPr lang="en-SG"/>
        </a:p>
      </dgm:t>
    </dgm:pt>
    <dgm:pt modelId="{BF008F79-4320-420C-9CE1-EA97E7CF0009}">
      <dgm:prSet phldrT="[Text]"/>
      <dgm:spPr/>
      <dgm:t>
        <a:bodyPr/>
        <a:lstStyle/>
        <a:p>
          <a:r>
            <a:rPr lang="en-SG" dirty="0"/>
            <a:t>Standardize/Transform data</a:t>
          </a:r>
        </a:p>
      </dgm:t>
    </dgm:pt>
    <dgm:pt modelId="{ED289165-9D37-4955-B552-49948BFCAE73}" type="parTrans" cxnId="{472B5E19-16C1-4AD5-B843-22B8B2DAF211}">
      <dgm:prSet/>
      <dgm:spPr/>
      <dgm:t>
        <a:bodyPr/>
        <a:lstStyle/>
        <a:p>
          <a:endParaRPr lang="en-SG"/>
        </a:p>
      </dgm:t>
    </dgm:pt>
    <dgm:pt modelId="{479FCB52-067F-4BAB-B317-4B7F7451E556}" type="sibTrans" cxnId="{472B5E19-16C1-4AD5-B843-22B8B2DAF211}">
      <dgm:prSet/>
      <dgm:spPr/>
      <dgm:t>
        <a:bodyPr/>
        <a:lstStyle/>
        <a:p>
          <a:endParaRPr lang="en-SG"/>
        </a:p>
      </dgm:t>
    </dgm:pt>
    <dgm:pt modelId="{87051A54-12CB-412F-8FEF-E372ABFD4D1B}">
      <dgm:prSet phldrT="[Text]"/>
      <dgm:spPr/>
      <dgm:t>
        <a:bodyPr/>
        <a:lstStyle/>
        <a:p>
          <a:r>
            <a:rPr lang="en-SG" dirty="0"/>
            <a:t>Check for missing values</a:t>
          </a:r>
        </a:p>
      </dgm:t>
    </dgm:pt>
    <dgm:pt modelId="{F83577F4-5666-4054-A253-B9B13504D678}" type="parTrans" cxnId="{CF7B60AD-0EE7-4F8F-BC89-2653EECFEB67}">
      <dgm:prSet/>
      <dgm:spPr/>
      <dgm:t>
        <a:bodyPr/>
        <a:lstStyle/>
        <a:p>
          <a:endParaRPr lang="en-SG"/>
        </a:p>
      </dgm:t>
    </dgm:pt>
    <dgm:pt modelId="{F6614D13-C98D-41B8-859B-76F228532D07}" type="sibTrans" cxnId="{CF7B60AD-0EE7-4F8F-BC89-2653EECFEB67}">
      <dgm:prSet/>
      <dgm:spPr/>
      <dgm:t>
        <a:bodyPr/>
        <a:lstStyle/>
        <a:p>
          <a:endParaRPr lang="en-SG"/>
        </a:p>
      </dgm:t>
    </dgm:pt>
    <dgm:pt modelId="{83EF7162-4A1E-4E11-9076-BF8911AAFABF}">
      <dgm:prSet phldrT="[Text]"/>
      <dgm:spPr/>
      <dgm:t>
        <a:bodyPr/>
        <a:lstStyle/>
        <a:p>
          <a:r>
            <a:rPr lang="en-SG" dirty="0"/>
            <a:t>Analyse datasets</a:t>
          </a:r>
        </a:p>
      </dgm:t>
    </dgm:pt>
    <dgm:pt modelId="{AC79E406-15ED-4C61-BD0C-5E6F73E2F8EB}" type="parTrans" cxnId="{E8EC7048-170D-4022-A9C9-1956D5947ABC}">
      <dgm:prSet/>
      <dgm:spPr/>
      <dgm:t>
        <a:bodyPr/>
        <a:lstStyle/>
        <a:p>
          <a:endParaRPr lang="en-SG"/>
        </a:p>
      </dgm:t>
    </dgm:pt>
    <dgm:pt modelId="{6674ED7F-255E-4ED5-89E7-650B6FFD0FB9}" type="sibTrans" cxnId="{E8EC7048-170D-4022-A9C9-1956D5947ABC}">
      <dgm:prSet/>
      <dgm:spPr/>
      <dgm:t>
        <a:bodyPr/>
        <a:lstStyle/>
        <a:p>
          <a:endParaRPr lang="en-SG"/>
        </a:p>
      </dgm:t>
    </dgm:pt>
    <dgm:pt modelId="{1DB3CF20-3C91-43AB-AEDF-42914AEFCB25}" type="pres">
      <dgm:prSet presAssocID="{94704CF8-2EC7-4F96-86C4-52B8B37FB4C4}" presName="Name0" presStyleCnt="0">
        <dgm:presLayoutVars>
          <dgm:dir/>
          <dgm:resizeHandles val="exact"/>
        </dgm:presLayoutVars>
      </dgm:prSet>
      <dgm:spPr/>
    </dgm:pt>
    <dgm:pt modelId="{51C472AD-33C1-4D66-8F0A-40E795F66E01}" type="pres">
      <dgm:prSet presAssocID="{4149DFBD-898C-43B2-B810-8F29004DBCD9}" presName="node" presStyleLbl="node1" presStyleIdx="0" presStyleCnt="4">
        <dgm:presLayoutVars>
          <dgm:bulletEnabled val="1"/>
        </dgm:presLayoutVars>
      </dgm:prSet>
      <dgm:spPr/>
    </dgm:pt>
    <dgm:pt modelId="{3E74D380-E246-4E06-8A70-1FE7222DE488}" type="pres">
      <dgm:prSet presAssocID="{199CB388-94DC-472C-8A26-9663A76D200F}" presName="sibTrans" presStyleLbl="sibTrans2D1" presStyleIdx="0" presStyleCnt="3"/>
      <dgm:spPr/>
    </dgm:pt>
    <dgm:pt modelId="{5D6431E5-55CA-43E3-8CA4-8F7046B65C8E}" type="pres">
      <dgm:prSet presAssocID="{199CB388-94DC-472C-8A26-9663A76D200F}" presName="connectorText" presStyleLbl="sibTrans2D1" presStyleIdx="0" presStyleCnt="3"/>
      <dgm:spPr/>
    </dgm:pt>
    <dgm:pt modelId="{F035F69A-093B-42AE-9843-950D8EADFEB1}" type="pres">
      <dgm:prSet presAssocID="{BF008F79-4320-420C-9CE1-EA97E7CF0009}" presName="node" presStyleLbl="node1" presStyleIdx="1" presStyleCnt="4">
        <dgm:presLayoutVars>
          <dgm:bulletEnabled val="1"/>
        </dgm:presLayoutVars>
      </dgm:prSet>
      <dgm:spPr/>
    </dgm:pt>
    <dgm:pt modelId="{6529BF89-55CC-4D89-A704-24B187ACEB79}" type="pres">
      <dgm:prSet presAssocID="{479FCB52-067F-4BAB-B317-4B7F7451E556}" presName="sibTrans" presStyleLbl="sibTrans2D1" presStyleIdx="1" presStyleCnt="3"/>
      <dgm:spPr/>
    </dgm:pt>
    <dgm:pt modelId="{2CFA851C-75D6-4368-813C-94F8A095AA70}" type="pres">
      <dgm:prSet presAssocID="{479FCB52-067F-4BAB-B317-4B7F7451E556}" presName="connectorText" presStyleLbl="sibTrans2D1" presStyleIdx="1" presStyleCnt="3"/>
      <dgm:spPr/>
    </dgm:pt>
    <dgm:pt modelId="{B3270503-9E72-4E63-AB30-CC1E009CB700}" type="pres">
      <dgm:prSet presAssocID="{87051A54-12CB-412F-8FEF-E372ABFD4D1B}" presName="node" presStyleLbl="node1" presStyleIdx="2" presStyleCnt="4">
        <dgm:presLayoutVars>
          <dgm:bulletEnabled val="1"/>
        </dgm:presLayoutVars>
      </dgm:prSet>
      <dgm:spPr/>
    </dgm:pt>
    <dgm:pt modelId="{C8610CD9-5E65-42F1-9B2A-48E4889E75CE}" type="pres">
      <dgm:prSet presAssocID="{F6614D13-C98D-41B8-859B-76F228532D07}" presName="sibTrans" presStyleLbl="sibTrans2D1" presStyleIdx="2" presStyleCnt="3"/>
      <dgm:spPr/>
    </dgm:pt>
    <dgm:pt modelId="{D3C8A2ED-4A2F-49E4-A797-58BD1F4D082D}" type="pres">
      <dgm:prSet presAssocID="{F6614D13-C98D-41B8-859B-76F228532D07}" presName="connectorText" presStyleLbl="sibTrans2D1" presStyleIdx="2" presStyleCnt="3"/>
      <dgm:spPr/>
    </dgm:pt>
    <dgm:pt modelId="{3E9A7868-B7A1-414D-A0FB-03EC18F6072F}" type="pres">
      <dgm:prSet presAssocID="{83EF7162-4A1E-4E11-9076-BF8911AAFABF}" presName="node" presStyleLbl="node1" presStyleIdx="3" presStyleCnt="4">
        <dgm:presLayoutVars>
          <dgm:bulletEnabled val="1"/>
        </dgm:presLayoutVars>
      </dgm:prSet>
      <dgm:spPr/>
    </dgm:pt>
  </dgm:ptLst>
  <dgm:cxnLst>
    <dgm:cxn modelId="{709FE30A-54D7-4A9A-B6AB-081AF707F994}" type="presOf" srcId="{87051A54-12CB-412F-8FEF-E372ABFD4D1B}" destId="{B3270503-9E72-4E63-AB30-CC1E009CB700}" srcOrd="0" destOrd="0" presId="urn:microsoft.com/office/officeart/2005/8/layout/process1"/>
    <dgm:cxn modelId="{26262516-C607-4F4D-88AF-E14165F83819}" type="presOf" srcId="{4149DFBD-898C-43B2-B810-8F29004DBCD9}" destId="{51C472AD-33C1-4D66-8F0A-40E795F66E01}" srcOrd="0" destOrd="0" presId="urn:microsoft.com/office/officeart/2005/8/layout/process1"/>
    <dgm:cxn modelId="{472B5E19-16C1-4AD5-B843-22B8B2DAF211}" srcId="{94704CF8-2EC7-4F96-86C4-52B8B37FB4C4}" destId="{BF008F79-4320-420C-9CE1-EA97E7CF0009}" srcOrd="1" destOrd="0" parTransId="{ED289165-9D37-4955-B552-49948BFCAE73}" sibTransId="{479FCB52-067F-4BAB-B317-4B7F7451E556}"/>
    <dgm:cxn modelId="{00517632-F477-48ED-92FB-FD02529B0797}" type="presOf" srcId="{199CB388-94DC-472C-8A26-9663A76D200F}" destId="{5D6431E5-55CA-43E3-8CA4-8F7046B65C8E}" srcOrd="1" destOrd="0" presId="urn:microsoft.com/office/officeart/2005/8/layout/process1"/>
    <dgm:cxn modelId="{8514FC3C-93FE-4AD0-AF2C-C9F08BA67827}" type="presOf" srcId="{F6614D13-C98D-41B8-859B-76F228532D07}" destId="{C8610CD9-5E65-42F1-9B2A-48E4889E75CE}" srcOrd="0" destOrd="0" presId="urn:microsoft.com/office/officeart/2005/8/layout/process1"/>
    <dgm:cxn modelId="{E8EC7048-170D-4022-A9C9-1956D5947ABC}" srcId="{94704CF8-2EC7-4F96-86C4-52B8B37FB4C4}" destId="{83EF7162-4A1E-4E11-9076-BF8911AAFABF}" srcOrd="3" destOrd="0" parTransId="{AC79E406-15ED-4C61-BD0C-5E6F73E2F8EB}" sibTransId="{6674ED7F-255E-4ED5-89E7-650B6FFD0FB9}"/>
    <dgm:cxn modelId="{A875CA4F-8088-48DD-9251-398B67BBF907}" type="presOf" srcId="{479FCB52-067F-4BAB-B317-4B7F7451E556}" destId="{6529BF89-55CC-4D89-A704-24B187ACEB79}" srcOrd="0" destOrd="0" presId="urn:microsoft.com/office/officeart/2005/8/layout/process1"/>
    <dgm:cxn modelId="{864E1A99-BA9C-437E-A2A9-A222B68D4C68}" type="presOf" srcId="{BF008F79-4320-420C-9CE1-EA97E7CF0009}" destId="{F035F69A-093B-42AE-9843-950D8EADFEB1}" srcOrd="0" destOrd="0" presId="urn:microsoft.com/office/officeart/2005/8/layout/process1"/>
    <dgm:cxn modelId="{CF7B60AD-0EE7-4F8F-BC89-2653EECFEB67}" srcId="{94704CF8-2EC7-4F96-86C4-52B8B37FB4C4}" destId="{87051A54-12CB-412F-8FEF-E372ABFD4D1B}" srcOrd="2" destOrd="0" parTransId="{F83577F4-5666-4054-A253-B9B13504D678}" sibTransId="{F6614D13-C98D-41B8-859B-76F228532D07}"/>
    <dgm:cxn modelId="{81A83CDB-EC1A-4167-A665-CE15C34D7524}" type="presOf" srcId="{F6614D13-C98D-41B8-859B-76F228532D07}" destId="{D3C8A2ED-4A2F-49E4-A797-58BD1F4D082D}" srcOrd="1" destOrd="0" presId="urn:microsoft.com/office/officeart/2005/8/layout/process1"/>
    <dgm:cxn modelId="{0EEB19E5-1544-46BF-A888-3D2488841551}" type="presOf" srcId="{83EF7162-4A1E-4E11-9076-BF8911AAFABF}" destId="{3E9A7868-B7A1-414D-A0FB-03EC18F6072F}" srcOrd="0" destOrd="0" presId="urn:microsoft.com/office/officeart/2005/8/layout/process1"/>
    <dgm:cxn modelId="{AD0FBFE5-7C4A-461A-B882-C5C43D0FF527}" type="presOf" srcId="{479FCB52-067F-4BAB-B317-4B7F7451E556}" destId="{2CFA851C-75D6-4368-813C-94F8A095AA70}" srcOrd="1" destOrd="0" presId="urn:microsoft.com/office/officeart/2005/8/layout/process1"/>
    <dgm:cxn modelId="{280402EE-3C79-4B00-AC1E-8ECB204A079F}" srcId="{94704CF8-2EC7-4F96-86C4-52B8B37FB4C4}" destId="{4149DFBD-898C-43B2-B810-8F29004DBCD9}" srcOrd="0" destOrd="0" parTransId="{061428D4-815C-4907-998A-B330F5A6A1D7}" sibTransId="{199CB388-94DC-472C-8A26-9663A76D200F}"/>
    <dgm:cxn modelId="{8A07EFF1-3587-4DFA-A894-DD8554EE8AC7}" type="presOf" srcId="{94704CF8-2EC7-4F96-86C4-52B8B37FB4C4}" destId="{1DB3CF20-3C91-43AB-AEDF-42914AEFCB25}" srcOrd="0" destOrd="0" presId="urn:microsoft.com/office/officeart/2005/8/layout/process1"/>
    <dgm:cxn modelId="{1B69ADFD-BAB6-4573-99CE-DDB25B428D60}" type="presOf" srcId="{199CB388-94DC-472C-8A26-9663A76D200F}" destId="{3E74D380-E246-4E06-8A70-1FE7222DE488}" srcOrd="0" destOrd="0" presId="urn:microsoft.com/office/officeart/2005/8/layout/process1"/>
    <dgm:cxn modelId="{302E83CD-A52F-44D1-986B-797972580719}" type="presParOf" srcId="{1DB3CF20-3C91-43AB-AEDF-42914AEFCB25}" destId="{51C472AD-33C1-4D66-8F0A-40E795F66E01}" srcOrd="0" destOrd="0" presId="urn:microsoft.com/office/officeart/2005/8/layout/process1"/>
    <dgm:cxn modelId="{5D0FFA4E-1A5B-4FF7-95EE-B0DE09D1A8E4}" type="presParOf" srcId="{1DB3CF20-3C91-43AB-AEDF-42914AEFCB25}" destId="{3E74D380-E246-4E06-8A70-1FE7222DE488}" srcOrd="1" destOrd="0" presId="urn:microsoft.com/office/officeart/2005/8/layout/process1"/>
    <dgm:cxn modelId="{C512F850-984E-4ADA-86B7-98BBE41918F7}" type="presParOf" srcId="{3E74D380-E246-4E06-8A70-1FE7222DE488}" destId="{5D6431E5-55CA-43E3-8CA4-8F7046B65C8E}" srcOrd="0" destOrd="0" presId="urn:microsoft.com/office/officeart/2005/8/layout/process1"/>
    <dgm:cxn modelId="{504758D2-2D91-4759-9E5D-D157C857BC20}" type="presParOf" srcId="{1DB3CF20-3C91-43AB-AEDF-42914AEFCB25}" destId="{F035F69A-093B-42AE-9843-950D8EADFEB1}" srcOrd="2" destOrd="0" presId="urn:microsoft.com/office/officeart/2005/8/layout/process1"/>
    <dgm:cxn modelId="{8F4EED0C-3F1D-4A45-9AE9-84DE984A1DB2}" type="presParOf" srcId="{1DB3CF20-3C91-43AB-AEDF-42914AEFCB25}" destId="{6529BF89-55CC-4D89-A704-24B187ACEB79}" srcOrd="3" destOrd="0" presId="urn:microsoft.com/office/officeart/2005/8/layout/process1"/>
    <dgm:cxn modelId="{1A95630A-7AF9-4355-8E73-C5AF360FF148}" type="presParOf" srcId="{6529BF89-55CC-4D89-A704-24B187ACEB79}" destId="{2CFA851C-75D6-4368-813C-94F8A095AA70}" srcOrd="0" destOrd="0" presId="urn:microsoft.com/office/officeart/2005/8/layout/process1"/>
    <dgm:cxn modelId="{018C1DFC-9648-445B-9A03-B85F2578A09B}" type="presParOf" srcId="{1DB3CF20-3C91-43AB-AEDF-42914AEFCB25}" destId="{B3270503-9E72-4E63-AB30-CC1E009CB700}" srcOrd="4" destOrd="0" presId="urn:microsoft.com/office/officeart/2005/8/layout/process1"/>
    <dgm:cxn modelId="{13E66FF6-4C3A-4C04-88F8-77B4926E1EBA}" type="presParOf" srcId="{1DB3CF20-3C91-43AB-AEDF-42914AEFCB25}" destId="{C8610CD9-5E65-42F1-9B2A-48E4889E75CE}" srcOrd="5" destOrd="0" presId="urn:microsoft.com/office/officeart/2005/8/layout/process1"/>
    <dgm:cxn modelId="{C084E220-BB1B-49F4-AC31-CF3C1776DB3B}" type="presParOf" srcId="{C8610CD9-5E65-42F1-9B2A-48E4889E75CE}" destId="{D3C8A2ED-4A2F-49E4-A797-58BD1F4D082D}" srcOrd="0" destOrd="0" presId="urn:microsoft.com/office/officeart/2005/8/layout/process1"/>
    <dgm:cxn modelId="{D11EB7F5-445F-4B1D-B928-68C0B29709DB}" type="presParOf" srcId="{1DB3CF20-3C91-43AB-AEDF-42914AEFCB25}" destId="{3E9A7868-B7A1-414D-A0FB-03EC18F6072F}"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472AD-33C1-4D66-8F0A-40E795F66E01}">
      <dsp:nvSpPr>
        <dsp:cNvPr id="0" name=""/>
        <dsp:cNvSpPr/>
      </dsp:nvSpPr>
      <dsp:spPr>
        <a:xfrm>
          <a:off x="4621" y="2103197"/>
          <a:ext cx="2020452" cy="121227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kern="1200" dirty="0"/>
            <a:t>Import datasets</a:t>
          </a:r>
        </a:p>
      </dsp:txBody>
      <dsp:txXfrm>
        <a:off x="40127" y="2138703"/>
        <a:ext cx="1949440" cy="1141259"/>
      </dsp:txXfrm>
    </dsp:sp>
    <dsp:sp modelId="{3E74D380-E246-4E06-8A70-1FE7222DE488}">
      <dsp:nvSpPr>
        <dsp:cNvPr id="0" name=""/>
        <dsp:cNvSpPr/>
      </dsp:nvSpPr>
      <dsp:spPr>
        <a:xfrm>
          <a:off x="2227119" y="2458797"/>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SG" sz="1100" kern="1200"/>
        </a:p>
      </dsp:txBody>
      <dsp:txXfrm>
        <a:off x="2227119" y="2559011"/>
        <a:ext cx="299835" cy="300644"/>
      </dsp:txXfrm>
    </dsp:sp>
    <dsp:sp modelId="{F035F69A-093B-42AE-9843-950D8EADFEB1}">
      <dsp:nvSpPr>
        <dsp:cNvPr id="0" name=""/>
        <dsp:cNvSpPr/>
      </dsp:nvSpPr>
      <dsp:spPr>
        <a:xfrm>
          <a:off x="2833255" y="2103197"/>
          <a:ext cx="2020452" cy="121227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kern="1200" dirty="0"/>
            <a:t>Standardize/Transform data</a:t>
          </a:r>
        </a:p>
      </dsp:txBody>
      <dsp:txXfrm>
        <a:off x="2868761" y="2138703"/>
        <a:ext cx="1949440" cy="1141259"/>
      </dsp:txXfrm>
    </dsp:sp>
    <dsp:sp modelId="{6529BF89-55CC-4D89-A704-24B187ACEB79}">
      <dsp:nvSpPr>
        <dsp:cNvPr id="0" name=""/>
        <dsp:cNvSpPr/>
      </dsp:nvSpPr>
      <dsp:spPr>
        <a:xfrm>
          <a:off x="5055753" y="2458797"/>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SG" sz="1100" kern="1200"/>
        </a:p>
      </dsp:txBody>
      <dsp:txXfrm>
        <a:off x="5055753" y="2559011"/>
        <a:ext cx="299835" cy="300644"/>
      </dsp:txXfrm>
    </dsp:sp>
    <dsp:sp modelId="{B3270503-9E72-4E63-AB30-CC1E009CB700}">
      <dsp:nvSpPr>
        <dsp:cNvPr id="0" name=""/>
        <dsp:cNvSpPr/>
      </dsp:nvSpPr>
      <dsp:spPr>
        <a:xfrm>
          <a:off x="5661889" y="2103197"/>
          <a:ext cx="2020452" cy="121227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kern="1200" dirty="0"/>
            <a:t>Check for missing values</a:t>
          </a:r>
        </a:p>
      </dsp:txBody>
      <dsp:txXfrm>
        <a:off x="5697395" y="2138703"/>
        <a:ext cx="1949440" cy="1141259"/>
      </dsp:txXfrm>
    </dsp:sp>
    <dsp:sp modelId="{C8610CD9-5E65-42F1-9B2A-48E4889E75CE}">
      <dsp:nvSpPr>
        <dsp:cNvPr id="0" name=""/>
        <dsp:cNvSpPr/>
      </dsp:nvSpPr>
      <dsp:spPr>
        <a:xfrm>
          <a:off x="7884387" y="2458797"/>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SG" sz="1100" kern="1200"/>
        </a:p>
      </dsp:txBody>
      <dsp:txXfrm>
        <a:off x="7884387" y="2559011"/>
        <a:ext cx="299835" cy="300644"/>
      </dsp:txXfrm>
    </dsp:sp>
    <dsp:sp modelId="{3E9A7868-B7A1-414D-A0FB-03EC18F6072F}">
      <dsp:nvSpPr>
        <dsp:cNvPr id="0" name=""/>
        <dsp:cNvSpPr/>
      </dsp:nvSpPr>
      <dsp:spPr>
        <a:xfrm>
          <a:off x="8490523" y="2103197"/>
          <a:ext cx="2020452" cy="121227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SG" sz="1400" kern="1200" dirty="0"/>
            <a:t>Analyse datasets</a:t>
          </a:r>
        </a:p>
      </dsp:txBody>
      <dsp:txXfrm>
        <a:off x="8526029" y="2138703"/>
        <a:ext cx="1949440" cy="11412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2296A-1BCE-404C-9AD1-32B5EC849BA8}" type="datetimeFigureOut">
              <a:rPr lang="en-SG" smtClean="0"/>
              <a:t>4/1/2025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32F0F-2BF5-48F4-AC40-DE9E5AE5E642}" type="slidenum">
              <a:rPr lang="en-SG" smtClean="0"/>
              <a:t>‹#›</a:t>
            </a:fld>
            <a:endParaRPr lang="en-SG"/>
          </a:p>
        </p:txBody>
      </p:sp>
    </p:spTree>
    <p:extLst>
      <p:ext uri="{BB962C8B-B14F-4D97-AF65-F5344CB8AC3E}">
        <p14:creationId xmlns:p14="http://schemas.microsoft.com/office/powerpoint/2010/main" val="12006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b="0" dirty="0"/>
          </a:p>
        </p:txBody>
      </p:sp>
      <p:sp>
        <p:nvSpPr>
          <p:cNvPr id="4" name="Slide Number Placeholder 3"/>
          <p:cNvSpPr>
            <a:spLocks noGrp="1"/>
          </p:cNvSpPr>
          <p:nvPr>
            <p:ph type="sldNum" sz="quarter" idx="5"/>
          </p:nvPr>
        </p:nvSpPr>
        <p:spPr/>
        <p:txBody>
          <a:bodyPr/>
          <a:lstStyle/>
          <a:p>
            <a:fld id="{34032F0F-2BF5-48F4-AC40-DE9E5AE5E642}" type="slidenum">
              <a:rPr lang="en-SG" smtClean="0"/>
              <a:t>1</a:t>
            </a:fld>
            <a:endParaRPr lang="en-SG"/>
          </a:p>
        </p:txBody>
      </p:sp>
    </p:spTree>
    <p:extLst>
      <p:ext uri="{BB962C8B-B14F-4D97-AF65-F5344CB8AC3E}">
        <p14:creationId xmlns:p14="http://schemas.microsoft.com/office/powerpoint/2010/main" val="386943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My presentation aims to answer the following questions:</a:t>
            </a:r>
          </a:p>
          <a:p>
            <a:r>
              <a:rPr lang="en-SG" dirty="0"/>
              <a:t>Are houses in Singapore getting smaller?</a:t>
            </a:r>
          </a:p>
          <a:p>
            <a:r>
              <a:rPr lang="en-SG" dirty="0"/>
              <a:t>What are the monthly rents Singapore based on region?</a:t>
            </a:r>
          </a:p>
          <a:p>
            <a:r>
              <a:rPr lang="en-SG" dirty="0"/>
              <a:t>The distribution of different HDB flat type based on region?</a:t>
            </a:r>
          </a:p>
          <a:p>
            <a:r>
              <a:rPr lang="en-US" b="0" i="0" dirty="0">
                <a:solidFill>
                  <a:srgbClr val="F0F6FC"/>
                </a:solidFill>
                <a:effectLst/>
                <a:latin typeface="-apple-system"/>
              </a:rPr>
              <a:t>Are resale prices of prices of HDB affected by their region or flat type (e.g. 3 room, 4 room)? Specifically, I am interested to find out if the location of the HDB affects the price more than the flat type</a:t>
            </a:r>
            <a:endParaRPr lang="en-SG" b="0" dirty="0"/>
          </a:p>
          <a:p>
            <a:endParaRPr lang="en-US" dirty="0"/>
          </a:p>
          <a:p>
            <a:endParaRPr lang="en-US" dirty="0"/>
          </a:p>
          <a:p>
            <a:r>
              <a:rPr lang="en-US" dirty="0"/>
              <a:t>Specifically, I am interested in determining whether the location of the HDB flat has a greater impact on resale prices compared to the flat type.</a:t>
            </a:r>
            <a:endParaRPr lang="en-SG" dirty="0"/>
          </a:p>
        </p:txBody>
      </p:sp>
      <p:sp>
        <p:nvSpPr>
          <p:cNvPr id="4" name="Slide Number Placeholder 3"/>
          <p:cNvSpPr>
            <a:spLocks noGrp="1"/>
          </p:cNvSpPr>
          <p:nvPr>
            <p:ph type="sldNum" sz="quarter" idx="5"/>
          </p:nvPr>
        </p:nvSpPr>
        <p:spPr/>
        <p:txBody>
          <a:bodyPr/>
          <a:lstStyle/>
          <a:p>
            <a:fld id="{34032F0F-2BF5-48F4-AC40-DE9E5AE5E642}" type="slidenum">
              <a:rPr lang="en-SG" smtClean="0"/>
              <a:t>4</a:t>
            </a:fld>
            <a:endParaRPr lang="en-SG"/>
          </a:p>
        </p:txBody>
      </p:sp>
    </p:spTree>
    <p:extLst>
      <p:ext uri="{BB962C8B-B14F-4D97-AF65-F5344CB8AC3E}">
        <p14:creationId xmlns:p14="http://schemas.microsoft.com/office/powerpoint/2010/main" val="9345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4032F0F-2BF5-48F4-AC40-DE9E5AE5E642}" type="slidenum">
              <a:rPr lang="en-SG" smtClean="0"/>
              <a:t>5</a:t>
            </a:fld>
            <a:endParaRPr lang="en-SG"/>
          </a:p>
        </p:txBody>
      </p:sp>
    </p:spTree>
    <p:extLst>
      <p:ext uri="{BB962C8B-B14F-4D97-AF65-F5344CB8AC3E}">
        <p14:creationId xmlns:p14="http://schemas.microsoft.com/office/powerpoint/2010/main" val="49329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Towns are listed along the vertical axis, and monthly rent in SGD is on the horizontal axis</a:t>
            </a:r>
          </a:p>
          <a:p>
            <a:r>
              <a:rPr lang="en-US" dirty="0"/>
              <a:t>Each box represents the </a:t>
            </a:r>
            <a:r>
              <a:rPr lang="en-US" b="1" dirty="0"/>
              <a:t>interquartile range (IQR)</a:t>
            </a:r>
            <a:r>
              <a:rPr lang="en-US" dirty="0"/>
              <a:t> (25th to 75th percentile)</a:t>
            </a:r>
          </a:p>
          <a:p>
            <a:endParaRPr lang="en-US" dirty="0"/>
          </a:p>
          <a:p>
            <a:pPr>
              <a:buFont typeface="+mj-lt"/>
              <a:buAutoNum type="arabicPeriod"/>
            </a:pPr>
            <a:r>
              <a:rPr lang="en-US" b="1" dirty="0"/>
              <a:t>Wide Variation Across Towns</a:t>
            </a:r>
            <a:r>
              <a:rPr lang="en-US" dirty="0"/>
              <a:t>:</a:t>
            </a:r>
          </a:p>
          <a:p>
            <a:pPr marL="742950" lvl="1" indent="-285750">
              <a:buFont typeface="+mj-lt"/>
              <a:buAutoNum type="arabicPeriod"/>
            </a:pPr>
            <a:r>
              <a:rPr lang="en-US" dirty="0"/>
              <a:t>Central areas (e.g., Queenstown, Bukit Timah, and Marine Parade) show higher rents compared to towns like Woodlands, Yishun, and </a:t>
            </a:r>
            <a:r>
              <a:rPr lang="en-US" dirty="0" err="1"/>
              <a:t>Choa</a:t>
            </a:r>
            <a:r>
              <a:rPr lang="en-US" dirty="0"/>
              <a:t> Chu Kang.</a:t>
            </a:r>
          </a:p>
          <a:p>
            <a:pPr marL="742950" lvl="1" indent="-285750">
              <a:buFont typeface="+mj-lt"/>
              <a:buAutoNum type="arabicPeriod"/>
            </a:pPr>
            <a:r>
              <a:rPr lang="en-US" dirty="0"/>
              <a:t>Central areas also have more outliers, indicating premium properties.</a:t>
            </a:r>
          </a:p>
          <a:p>
            <a:pPr>
              <a:buFont typeface="+mj-lt"/>
              <a:buAutoNum type="arabicPeriod"/>
            </a:pPr>
            <a:r>
              <a:rPr lang="en-US" b="1" dirty="0"/>
              <a:t>Affordable Regions</a:t>
            </a:r>
            <a:r>
              <a:rPr lang="en-US" dirty="0"/>
              <a:t>:</a:t>
            </a:r>
          </a:p>
          <a:p>
            <a:pPr marL="742950" lvl="1" indent="-285750">
              <a:buFont typeface="+mj-lt"/>
              <a:buAutoNum type="arabicPeriod"/>
            </a:pPr>
            <a:r>
              <a:rPr lang="en-US" dirty="0"/>
              <a:t>Towns like Woodlands, Yishun, and Sembawang show lower median rents, suggesting they are more affordable options.</a:t>
            </a:r>
          </a:p>
          <a:p>
            <a:pPr>
              <a:buFont typeface="+mj-lt"/>
              <a:buAutoNum type="arabicPeriod"/>
            </a:pPr>
            <a:r>
              <a:rPr lang="en-US" b="1" dirty="0"/>
              <a:t>Outliers Across All Regions</a:t>
            </a:r>
            <a:r>
              <a:rPr lang="en-US" dirty="0"/>
              <a:t>:</a:t>
            </a:r>
          </a:p>
          <a:p>
            <a:pPr marL="742950" lvl="1" indent="-285750">
              <a:buFont typeface="+mj-lt"/>
              <a:buAutoNum type="arabicPeriod"/>
            </a:pPr>
            <a:r>
              <a:rPr lang="en-US" dirty="0"/>
              <a:t>Outliers exist even in traditionally lower-cost towns, likely due to larger flats (e.g., executive or premium renovations).</a:t>
            </a:r>
          </a:p>
          <a:p>
            <a:r>
              <a:rPr lang="en-US" dirty="0"/>
              <a:t> of rent prices for that town.</a:t>
            </a:r>
            <a:endParaRPr lang="en-SG" dirty="0"/>
          </a:p>
        </p:txBody>
      </p:sp>
      <p:sp>
        <p:nvSpPr>
          <p:cNvPr id="4" name="Slide Number Placeholder 3"/>
          <p:cNvSpPr>
            <a:spLocks noGrp="1"/>
          </p:cNvSpPr>
          <p:nvPr>
            <p:ph type="sldNum" sz="quarter" idx="5"/>
          </p:nvPr>
        </p:nvSpPr>
        <p:spPr/>
        <p:txBody>
          <a:bodyPr/>
          <a:lstStyle/>
          <a:p>
            <a:fld id="{34032F0F-2BF5-48F4-AC40-DE9E5AE5E642}" type="slidenum">
              <a:rPr lang="en-SG" smtClean="0"/>
              <a:t>6</a:t>
            </a:fld>
            <a:endParaRPr lang="en-SG"/>
          </a:p>
        </p:txBody>
      </p:sp>
    </p:spTree>
    <p:extLst>
      <p:ext uri="{BB962C8B-B14F-4D97-AF65-F5344CB8AC3E}">
        <p14:creationId xmlns:p14="http://schemas.microsoft.com/office/powerpoint/2010/main" val="65894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Observations:</a:t>
            </a:r>
          </a:p>
          <a:p>
            <a:pPr>
              <a:buFont typeface="+mj-lt"/>
              <a:buAutoNum type="arabicPeriod"/>
            </a:pPr>
            <a:r>
              <a:rPr lang="en-US" b="1" dirty="0"/>
              <a:t>Towns with the highest number of flats</a:t>
            </a:r>
            <a:r>
              <a:rPr lang="en-US" dirty="0"/>
              <a:t>:</a:t>
            </a:r>
          </a:p>
          <a:p>
            <a:pPr marL="742950" lvl="1" indent="-285750">
              <a:buFont typeface="+mj-lt"/>
              <a:buAutoNum type="arabicPeriod"/>
            </a:pPr>
            <a:r>
              <a:rPr lang="en-US" b="1" dirty="0"/>
              <a:t>Jurong West</a:t>
            </a:r>
            <a:r>
              <a:rPr lang="en-US" dirty="0"/>
              <a:t> and </a:t>
            </a:r>
            <a:r>
              <a:rPr lang="en-US" b="1" dirty="0"/>
              <a:t>Tampines</a:t>
            </a:r>
            <a:r>
              <a:rPr lang="en-US" dirty="0"/>
              <a:t> have the tallest bars, indicating the largest number of flats.</a:t>
            </a:r>
          </a:p>
          <a:p>
            <a:pPr marL="742950" lvl="1" indent="-285750">
              <a:buFont typeface="+mj-lt"/>
              <a:buAutoNum type="arabicPeriod"/>
            </a:pPr>
            <a:r>
              <a:rPr lang="en-US" dirty="0"/>
              <a:t>These towns have a wide variety of room types, with 4-room and 5-room flats being the most dominant.</a:t>
            </a:r>
          </a:p>
          <a:p>
            <a:pPr>
              <a:buFont typeface="+mj-lt"/>
              <a:buAutoNum type="arabicPeriod"/>
            </a:pPr>
            <a:r>
              <a:rPr lang="en-US" b="1" dirty="0"/>
              <a:t>Towns with the lowest number of flats</a:t>
            </a:r>
            <a:r>
              <a:rPr lang="en-US" dirty="0"/>
              <a:t>:</a:t>
            </a:r>
          </a:p>
          <a:p>
            <a:pPr marL="742950" lvl="1" indent="-285750">
              <a:buFont typeface="+mj-lt"/>
              <a:buAutoNum type="arabicPeriod"/>
            </a:pPr>
            <a:r>
              <a:rPr lang="en-US" b="1" dirty="0"/>
              <a:t>Bukit Timah</a:t>
            </a:r>
            <a:r>
              <a:rPr lang="en-US" dirty="0"/>
              <a:t> and </a:t>
            </a:r>
            <a:r>
              <a:rPr lang="en-US" b="1" dirty="0"/>
              <a:t>Central</a:t>
            </a:r>
            <a:r>
              <a:rPr lang="en-US" dirty="0"/>
              <a:t> have the shortest bars, indicating fewer flats overall. These towns have a smaller proportion of all room types.</a:t>
            </a:r>
          </a:p>
          <a:p>
            <a:pPr>
              <a:buFont typeface="+mj-lt"/>
              <a:buAutoNum type="arabicPeriod"/>
            </a:pPr>
            <a:r>
              <a:rPr lang="en-US" b="1" dirty="0"/>
              <a:t>Dominant room types</a:t>
            </a:r>
            <a:r>
              <a:rPr lang="en-US" dirty="0"/>
              <a:t>:</a:t>
            </a:r>
          </a:p>
          <a:p>
            <a:pPr marL="742950" lvl="1" indent="-285750">
              <a:buFont typeface="+mj-lt"/>
              <a:buAutoNum type="arabicPeriod"/>
            </a:pPr>
            <a:r>
              <a:rPr lang="en-US" dirty="0"/>
              <a:t>Across most towns, </a:t>
            </a:r>
            <a:r>
              <a:rPr lang="en-US" b="1" dirty="0"/>
              <a:t>4-room flats (orange)</a:t>
            </a:r>
            <a:r>
              <a:rPr lang="en-US" dirty="0"/>
              <a:t> are the most prevalent, followed by </a:t>
            </a:r>
            <a:r>
              <a:rPr lang="en-US" b="1" dirty="0"/>
              <a:t>5-room flats (red)</a:t>
            </a:r>
            <a:r>
              <a:rPr lang="en-US" dirty="0"/>
              <a:t>.</a:t>
            </a:r>
          </a:p>
          <a:p>
            <a:pPr marL="742950" lvl="1" indent="-285750">
              <a:buFont typeface="+mj-lt"/>
              <a:buAutoNum type="arabicPeriod"/>
            </a:pPr>
            <a:r>
              <a:rPr lang="en-US" b="1" dirty="0"/>
              <a:t>Executive flats (purple)</a:t>
            </a:r>
            <a:r>
              <a:rPr lang="en-US" dirty="0"/>
              <a:t> are less common and appear in smaller proportions.</a:t>
            </a:r>
          </a:p>
          <a:p>
            <a:pPr>
              <a:buFont typeface="+mj-lt"/>
              <a:buAutoNum type="arabicPeriod"/>
            </a:pPr>
            <a:r>
              <a:rPr lang="en-US" b="1" dirty="0"/>
              <a:t>Variability among towns</a:t>
            </a:r>
            <a:r>
              <a:rPr lang="en-US" dirty="0"/>
              <a:t>:</a:t>
            </a:r>
          </a:p>
          <a:p>
            <a:pPr marL="742950" lvl="1" indent="-285750">
              <a:buFont typeface="+mj-lt"/>
              <a:buAutoNum type="arabicPeriod"/>
            </a:pPr>
            <a:r>
              <a:rPr lang="en-US" dirty="0"/>
              <a:t>Some towns like </a:t>
            </a:r>
            <a:r>
              <a:rPr lang="en-US" b="1" dirty="0"/>
              <a:t>Marine Parade</a:t>
            </a:r>
            <a:r>
              <a:rPr lang="en-US" dirty="0"/>
              <a:t> and </a:t>
            </a:r>
            <a:r>
              <a:rPr lang="en-US" b="1" dirty="0"/>
              <a:t>Bukit Timah</a:t>
            </a:r>
            <a:r>
              <a:rPr lang="en-US" dirty="0"/>
              <a:t> have a noticeable lack of diversity in room types, with a heavy skew toward specific room types.</a:t>
            </a:r>
          </a:p>
          <a:p>
            <a:pPr marL="742950" lvl="1" indent="-285750">
              <a:buFont typeface="+mj-lt"/>
              <a:buAutoNum type="arabicPeriod"/>
            </a:pPr>
            <a:r>
              <a:rPr lang="en-US" dirty="0"/>
              <a:t>Towns like </a:t>
            </a:r>
            <a:r>
              <a:rPr lang="en-US" b="1" dirty="0"/>
              <a:t>Jurong West</a:t>
            </a:r>
            <a:r>
              <a:rPr lang="en-US" dirty="0"/>
              <a:t> and </a:t>
            </a:r>
            <a:r>
              <a:rPr lang="en-US" b="1" dirty="0"/>
              <a:t>Tampines</a:t>
            </a:r>
            <a:r>
              <a:rPr lang="en-US" dirty="0"/>
              <a:t> have a more even distribution across multiple room types.</a:t>
            </a:r>
          </a:p>
          <a:p>
            <a:endParaRPr lang="en-SG" dirty="0"/>
          </a:p>
        </p:txBody>
      </p:sp>
      <p:sp>
        <p:nvSpPr>
          <p:cNvPr id="4" name="Slide Number Placeholder 3"/>
          <p:cNvSpPr>
            <a:spLocks noGrp="1"/>
          </p:cNvSpPr>
          <p:nvPr>
            <p:ph type="sldNum" sz="quarter" idx="5"/>
          </p:nvPr>
        </p:nvSpPr>
        <p:spPr/>
        <p:txBody>
          <a:bodyPr/>
          <a:lstStyle/>
          <a:p>
            <a:fld id="{34032F0F-2BF5-48F4-AC40-DE9E5AE5E642}" type="slidenum">
              <a:rPr lang="en-SG" smtClean="0"/>
              <a:t>7</a:t>
            </a:fld>
            <a:endParaRPr lang="en-SG"/>
          </a:p>
        </p:txBody>
      </p:sp>
    </p:spTree>
    <p:extLst>
      <p:ext uri="{BB962C8B-B14F-4D97-AF65-F5344CB8AC3E}">
        <p14:creationId xmlns:p14="http://schemas.microsoft.com/office/powerpoint/2010/main" val="220813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For the final dataset – wanted to see </a:t>
            </a:r>
            <a:r>
              <a:rPr lang="en-US" dirty="0"/>
              <a:t>HDB resale prices affected more by their region or flat type (e.g., 3-room, 4-room)? </a:t>
            </a:r>
          </a:p>
          <a:p>
            <a:r>
              <a:rPr lang="en-US" dirty="0"/>
              <a:t>However, I did not include </a:t>
            </a:r>
            <a:r>
              <a:rPr lang="en-US" dirty="0" err="1"/>
              <a:t>storey</a:t>
            </a:r>
            <a:r>
              <a:rPr lang="en-US" dirty="0"/>
              <a:t> range as part of the regression model – given that the sample is uneven – as shown in the </a:t>
            </a:r>
            <a:r>
              <a:rPr lang="en-US" dirty="0" err="1"/>
              <a:t>barchart</a:t>
            </a:r>
            <a:r>
              <a:rPr lang="en-US" dirty="0"/>
              <a:t>. </a:t>
            </a:r>
            <a:endParaRPr lang="en-SG" dirty="0"/>
          </a:p>
        </p:txBody>
      </p:sp>
      <p:sp>
        <p:nvSpPr>
          <p:cNvPr id="4" name="Slide Number Placeholder 3"/>
          <p:cNvSpPr>
            <a:spLocks noGrp="1"/>
          </p:cNvSpPr>
          <p:nvPr>
            <p:ph type="sldNum" sz="quarter" idx="5"/>
          </p:nvPr>
        </p:nvSpPr>
        <p:spPr/>
        <p:txBody>
          <a:bodyPr/>
          <a:lstStyle/>
          <a:p>
            <a:fld id="{34032F0F-2BF5-48F4-AC40-DE9E5AE5E642}" type="slidenum">
              <a:rPr lang="en-SG" smtClean="0"/>
              <a:t>9</a:t>
            </a:fld>
            <a:endParaRPr lang="en-SG"/>
          </a:p>
        </p:txBody>
      </p:sp>
    </p:spTree>
    <p:extLst>
      <p:ext uri="{BB962C8B-B14F-4D97-AF65-F5344CB8AC3E}">
        <p14:creationId xmlns:p14="http://schemas.microsoft.com/office/powerpoint/2010/main" val="3900694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describe the graph and make a script, here's a detailed approach:</a:t>
            </a:r>
          </a:p>
          <a:p>
            <a:r>
              <a:rPr lang="en-US" b="1" dirty="0"/>
              <a:t>Description of the Graph:</a:t>
            </a:r>
          </a:p>
          <a:p>
            <a:pPr>
              <a:buFont typeface="+mj-lt"/>
              <a:buAutoNum type="arabicPeriod"/>
            </a:pPr>
            <a:r>
              <a:rPr lang="en-US" b="1" dirty="0"/>
              <a:t>Title</a:t>
            </a:r>
            <a:r>
              <a:rPr lang="en-US" dirty="0"/>
              <a:t>: The graph shows the </a:t>
            </a:r>
            <a:r>
              <a:rPr lang="en-US" b="1" dirty="0"/>
              <a:t>Linear Regression Coefficients</a:t>
            </a:r>
            <a:r>
              <a:rPr lang="en-US" dirty="0"/>
              <a:t> for various features predicting the resale price of flats in Singapore. Coefficients marked in </a:t>
            </a:r>
            <a:r>
              <a:rPr lang="en-US" b="1" dirty="0"/>
              <a:t>green</a:t>
            </a:r>
            <a:r>
              <a:rPr lang="en-US" dirty="0"/>
              <a:t> are statistically significant (p &lt; 0.05), while coefficients in </a:t>
            </a:r>
            <a:r>
              <a:rPr lang="en-US" b="1" dirty="0"/>
              <a:t>blue</a:t>
            </a:r>
            <a:r>
              <a:rPr lang="en-US" dirty="0"/>
              <a:t> are not significant (p ≥ 0.05).</a:t>
            </a:r>
          </a:p>
          <a:p>
            <a:pPr>
              <a:buFont typeface="+mj-lt"/>
              <a:buAutoNum type="arabicPeriod"/>
            </a:pPr>
            <a:r>
              <a:rPr lang="en-US" b="1" dirty="0"/>
              <a:t>Features</a:t>
            </a:r>
            <a:r>
              <a:rPr lang="en-US" dirty="0"/>
              <a:t>: The x-axis represents the coefficient values, while the y-axis lists the independent variables in the model, including:</a:t>
            </a:r>
          </a:p>
          <a:p>
            <a:pPr marL="742950" lvl="1" indent="-285750">
              <a:buFont typeface="+mj-lt"/>
              <a:buAutoNum type="arabicPeriod"/>
            </a:pPr>
            <a:r>
              <a:rPr lang="en-US" b="1" dirty="0"/>
              <a:t>Flat Types</a:t>
            </a:r>
            <a:r>
              <a:rPr lang="en-US" dirty="0"/>
              <a:t> (e.g., ROOM_2, ROOM_3, EXECUTIVE, MULTI-GENERATION)</a:t>
            </a:r>
          </a:p>
          <a:p>
            <a:pPr marL="742950" lvl="1" indent="-285750">
              <a:buFont typeface="+mj-lt"/>
              <a:buAutoNum type="arabicPeriod"/>
            </a:pPr>
            <a:r>
              <a:rPr lang="en-US" b="1" dirty="0"/>
              <a:t>Regions</a:t>
            </a:r>
            <a:r>
              <a:rPr lang="en-US" dirty="0"/>
              <a:t> (e.g., Northeast, Central, West)</a:t>
            </a:r>
          </a:p>
          <a:p>
            <a:pPr marL="742950" lvl="1" indent="-285750">
              <a:buFont typeface="+mj-lt"/>
              <a:buAutoNum type="arabicPeriod"/>
            </a:pPr>
            <a:r>
              <a:rPr lang="en-US" b="1" dirty="0"/>
              <a:t>Continuous Variables</a:t>
            </a:r>
            <a:r>
              <a:rPr lang="en-US" dirty="0"/>
              <a:t> (remaining lease months and floor area in square meters).</a:t>
            </a:r>
          </a:p>
          <a:p>
            <a:pPr>
              <a:buFont typeface="+mj-lt"/>
              <a:buAutoNum type="arabicPeriod"/>
            </a:pPr>
            <a:r>
              <a:rPr lang="en-US" b="1" dirty="0"/>
              <a:t>Interpretation</a:t>
            </a:r>
            <a:r>
              <a:rPr lang="en-US" dirty="0"/>
              <a:t>:</a:t>
            </a:r>
          </a:p>
          <a:p>
            <a:pPr marL="742950" lvl="1" indent="-285750">
              <a:buFont typeface="+mj-lt"/>
              <a:buAutoNum type="arabicPeriod"/>
            </a:pPr>
            <a:r>
              <a:rPr lang="en-US" b="1" dirty="0"/>
              <a:t>Significant Variables</a:t>
            </a:r>
            <a:r>
              <a:rPr lang="en-US" dirty="0"/>
              <a:t>: Features such as </a:t>
            </a:r>
            <a:r>
              <a:rPr lang="en-US" dirty="0" err="1"/>
              <a:t>flat_type_MULTI</a:t>
            </a:r>
            <a:r>
              <a:rPr lang="en-US" dirty="0"/>
              <a:t>-GENERATION and </a:t>
            </a:r>
            <a:r>
              <a:rPr lang="en-US" dirty="0" err="1"/>
              <a:t>flat_type_EXECUTIVE</a:t>
            </a:r>
            <a:r>
              <a:rPr lang="en-US" dirty="0"/>
              <a:t> have the highest positive impact on resale price, followed by flat_type_ROOM_5 and flat_type_ROOM_4.</a:t>
            </a:r>
          </a:p>
          <a:p>
            <a:pPr marL="742950" lvl="1" indent="-285750">
              <a:buFont typeface="+mj-lt"/>
              <a:buAutoNum type="arabicPeriod"/>
            </a:pPr>
            <a:r>
              <a:rPr lang="en-US" b="1" dirty="0"/>
              <a:t>Regional Effects</a:t>
            </a:r>
            <a:r>
              <a:rPr lang="en-US" dirty="0"/>
              <a:t>: The </a:t>
            </a:r>
            <a:r>
              <a:rPr lang="en-US" dirty="0" err="1"/>
              <a:t>region_Central</a:t>
            </a:r>
            <a:r>
              <a:rPr lang="en-US" dirty="0"/>
              <a:t> has the most significant positive impact among regions, while other regions also show varying levels of influence.</a:t>
            </a:r>
          </a:p>
          <a:p>
            <a:pPr marL="742950" lvl="1" indent="-285750">
              <a:buFont typeface="+mj-lt"/>
              <a:buAutoNum type="arabicPeriod"/>
            </a:pPr>
            <a:r>
              <a:rPr lang="en-US" b="1" dirty="0"/>
              <a:t>Continuous Variables</a:t>
            </a:r>
            <a:r>
              <a:rPr lang="en-US" dirty="0"/>
              <a:t>: Both </a:t>
            </a:r>
            <a:r>
              <a:rPr lang="en-US" dirty="0" err="1"/>
              <a:t>remaining_lease_months</a:t>
            </a:r>
            <a:r>
              <a:rPr lang="en-US" dirty="0"/>
              <a:t> and </a:t>
            </a:r>
            <a:r>
              <a:rPr lang="en-US" dirty="0" err="1"/>
              <a:t>floor_area_sqm</a:t>
            </a:r>
            <a:r>
              <a:rPr lang="en-US" dirty="0"/>
              <a:t> contribute positively to the resale price.</a:t>
            </a:r>
          </a:p>
          <a:p>
            <a:pPr marL="742950" lvl="1" indent="-285750">
              <a:buFont typeface="+mj-lt"/>
              <a:buAutoNum type="arabicPeriod"/>
            </a:pPr>
            <a:r>
              <a:rPr lang="en-US" b="1" dirty="0"/>
              <a:t>Excluded Variables</a:t>
            </a:r>
            <a:r>
              <a:rPr lang="en-US" dirty="0"/>
              <a:t>: </a:t>
            </a:r>
            <a:r>
              <a:rPr lang="en-US" dirty="0" err="1"/>
              <a:t>region_North</a:t>
            </a:r>
            <a:r>
              <a:rPr lang="en-US" dirty="0"/>
              <a:t> and flat_type_ROOM_1 were excluded to avoid multicollinearity.</a:t>
            </a:r>
          </a:p>
          <a:p>
            <a:pPr>
              <a:buFont typeface="+mj-lt"/>
              <a:buAutoNum type="arabicPeriod"/>
            </a:pPr>
            <a:r>
              <a:rPr lang="en-US" b="1" dirty="0"/>
              <a:t>Significance</a:t>
            </a:r>
            <a:r>
              <a:rPr lang="en-US" dirty="0"/>
              <a:t>: All the coefficients shown in the graph are significant (green bars), indicating a strong predictive model.</a:t>
            </a:r>
          </a:p>
          <a:p>
            <a:r>
              <a:rPr lang="en-US" b="1" dirty="0"/>
              <a:t>Script:</a:t>
            </a:r>
          </a:p>
          <a:p>
            <a:r>
              <a:rPr lang="en-US" b="1" dirty="0"/>
              <a:t>Introduction</a:t>
            </a:r>
          </a:p>
          <a:p>
            <a:r>
              <a:rPr lang="en-US" dirty="0"/>
              <a:t>"Good day, everyone. Today, I will present an analysis of the factors influencing resale prices of flats in Singapore, based on a multiple linear regression model."</a:t>
            </a:r>
          </a:p>
          <a:p>
            <a:r>
              <a:rPr lang="en-US" b="1" dirty="0"/>
              <a:t>Graph Explanation</a:t>
            </a:r>
          </a:p>
          <a:p>
            <a:r>
              <a:rPr lang="en-US" dirty="0"/>
              <a:t>"This graph highlights the regression coefficients of various features in the model, which predicts the resale price. The coefficients indicate how much the resale price is expected to change with a one-unit increase in the respective feature, holding all else constant."</a:t>
            </a:r>
          </a:p>
          <a:p>
            <a:r>
              <a:rPr lang="en-US" b="1" dirty="0"/>
              <a:t>Key Findings</a:t>
            </a:r>
          </a:p>
          <a:p>
            <a:pPr>
              <a:buFont typeface="Arial" panose="020B0604020202020204" pitchFamily="34" charset="0"/>
              <a:buChar char="•"/>
            </a:pPr>
            <a:r>
              <a:rPr lang="en-US" b="1" dirty="0"/>
              <a:t>Flat Types</a:t>
            </a:r>
            <a:r>
              <a:rPr lang="en-US" dirty="0"/>
              <a:t>: "Among flat types, multi-generation flats contribute the most to resale price increases, with a coefficient nearing $300,000. Executive flats and larger room types such as 5-room flats also show significant positive contributions. This trend reflects the demand for larger and more luxurious housing options."</a:t>
            </a:r>
          </a:p>
          <a:p>
            <a:pPr>
              <a:buFont typeface="Arial" panose="020B0604020202020204" pitchFamily="34" charset="0"/>
              <a:buChar char="•"/>
            </a:pPr>
            <a:r>
              <a:rPr lang="en-US" b="1" dirty="0"/>
              <a:t>Regions</a:t>
            </a:r>
            <a:r>
              <a:rPr lang="en-US" dirty="0"/>
              <a:t>: "Regionally, flats in the Central area exhibit the highest positive influence, adding over $230,000 to the resale price compared to the baseline region. This aligns with the Central area's reputation as a prime and well-connected location."</a:t>
            </a:r>
          </a:p>
          <a:p>
            <a:pPr>
              <a:buFont typeface="Arial" panose="020B0604020202020204" pitchFamily="34" charset="0"/>
              <a:buChar char="•"/>
            </a:pPr>
            <a:r>
              <a:rPr lang="en-US" b="1" dirty="0"/>
              <a:t>Continuous Variables</a:t>
            </a:r>
            <a:r>
              <a:rPr lang="en-US" dirty="0"/>
              <a:t>: "Unsurprisingly, continuous variables such as floor area and remaining lease months are positively correlated with higher resale prices. Larger flats and those with a longer lease duration attract higher valuations."</a:t>
            </a:r>
          </a:p>
          <a:p>
            <a:r>
              <a:rPr lang="en-US" b="1" dirty="0"/>
              <a:t>Model Insights</a:t>
            </a:r>
          </a:p>
          <a:p>
            <a:r>
              <a:rPr lang="en-US" dirty="0"/>
              <a:t>"The model achieves an R-squared value of 0.601, indicating that 60.1% of the variation in resale prices is explained by the included variables. This demonstrates a strong model fit for predicting resale prices based on these factors."</a:t>
            </a:r>
          </a:p>
          <a:p>
            <a:r>
              <a:rPr lang="en-US" b="1" dirty="0"/>
              <a:t>Limitations</a:t>
            </a:r>
          </a:p>
          <a:p>
            <a:r>
              <a:rPr lang="en-US" dirty="0"/>
              <a:t>"However, it is important to note potential multicollinearity among some variables and external factors that may also influence resale prices but were not included in this model."</a:t>
            </a:r>
          </a:p>
          <a:p>
            <a:r>
              <a:rPr lang="en-US" b="1" dirty="0"/>
              <a:t>Conclusion</a:t>
            </a:r>
          </a:p>
          <a:p>
            <a:r>
              <a:rPr lang="en-US" dirty="0"/>
              <a:t>"In conclusion, this analysis sheds light on the significant impact of flat types, regions, and lease conditions on resale prices, providing valuable insights for stakeholders in the housing market."</a:t>
            </a:r>
          </a:p>
          <a:p>
            <a:r>
              <a:rPr lang="en-US" dirty="0"/>
              <a:t>"Thank you, and I welcome any questions."</a:t>
            </a:r>
          </a:p>
          <a:p>
            <a:r>
              <a:rPr lang="en-US" dirty="0"/>
              <a:t>Let me know if you need modifications or additional elements!</a:t>
            </a:r>
          </a:p>
          <a:p>
            <a:endParaRPr lang="en-SG" dirty="0"/>
          </a:p>
        </p:txBody>
      </p:sp>
      <p:sp>
        <p:nvSpPr>
          <p:cNvPr id="4" name="Slide Number Placeholder 3"/>
          <p:cNvSpPr>
            <a:spLocks noGrp="1"/>
          </p:cNvSpPr>
          <p:nvPr>
            <p:ph type="sldNum" sz="quarter" idx="5"/>
          </p:nvPr>
        </p:nvSpPr>
        <p:spPr/>
        <p:txBody>
          <a:bodyPr/>
          <a:lstStyle/>
          <a:p>
            <a:fld id="{34032F0F-2BF5-48F4-AC40-DE9E5AE5E642}" type="slidenum">
              <a:rPr lang="en-SG" smtClean="0"/>
              <a:t>10</a:t>
            </a:fld>
            <a:endParaRPr lang="en-SG"/>
          </a:p>
        </p:txBody>
      </p:sp>
    </p:spTree>
    <p:extLst>
      <p:ext uri="{BB962C8B-B14F-4D97-AF65-F5344CB8AC3E}">
        <p14:creationId xmlns:p14="http://schemas.microsoft.com/office/powerpoint/2010/main" val="86553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Insights</a:t>
            </a:r>
          </a:p>
          <a:p>
            <a:pPr>
              <a:buFont typeface="+mj-lt"/>
              <a:buAutoNum type="arabicPeriod"/>
            </a:pPr>
            <a:r>
              <a:rPr lang="en-US" b="1" dirty="0"/>
              <a:t>Scenario 1: 3-Room Flat in the North</a:t>
            </a:r>
            <a:endParaRPr lang="en-US" dirty="0"/>
          </a:p>
          <a:p>
            <a:pPr marL="742950" lvl="1" indent="-285750">
              <a:buFont typeface="+mj-lt"/>
              <a:buAutoNum type="arabicPeriod"/>
            </a:pPr>
            <a:r>
              <a:rPr lang="en-US" dirty="0"/>
              <a:t>"The predicted price for a 3-room flat located in the North region is approximately </a:t>
            </a:r>
            <a:r>
              <a:rPr lang="en-US" b="1" dirty="0"/>
              <a:t>$190,997</a:t>
            </a:r>
            <a:r>
              <a:rPr lang="en-US" dirty="0"/>
              <a:t>. This represents the lower end of the price spectrum, likely due to the flat's smaller size and less central location."</a:t>
            </a:r>
          </a:p>
          <a:p>
            <a:pPr>
              <a:buFont typeface="+mj-lt"/>
              <a:buAutoNum type="arabicPeriod"/>
            </a:pPr>
            <a:r>
              <a:rPr lang="en-US" b="1" dirty="0"/>
              <a:t>Scenario 2: 3-Room Flat in the Central Region</a:t>
            </a:r>
            <a:endParaRPr lang="en-US" dirty="0"/>
          </a:p>
          <a:p>
            <a:pPr marL="742950" lvl="1" indent="-285750">
              <a:buFont typeface="+mj-lt"/>
              <a:buAutoNum type="arabicPeriod"/>
            </a:pPr>
            <a:r>
              <a:rPr lang="en-US" dirty="0"/>
              <a:t>"In contrast, a 3-room flat in the Central region is predicted to fetch a significantly higher price of </a:t>
            </a:r>
            <a:r>
              <a:rPr lang="en-US" b="1" dirty="0"/>
              <a:t>$425,897</a:t>
            </a:r>
            <a:r>
              <a:rPr lang="en-US" dirty="0"/>
              <a:t>, reflecting the premium associated with prime central locations."</a:t>
            </a:r>
          </a:p>
          <a:p>
            <a:pPr>
              <a:buFont typeface="+mj-lt"/>
              <a:buAutoNum type="arabicPeriod"/>
            </a:pPr>
            <a:r>
              <a:rPr lang="en-US" b="1" dirty="0"/>
              <a:t>Scenario 3: Executive Flat with a 50-Year Lease</a:t>
            </a:r>
            <a:endParaRPr lang="en-US" dirty="0"/>
          </a:p>
          <a:p>
            <a:pPr marL="742950" lvl="1" indent="-285750">
              <a:buFont typeface="+mj-lt"/>
              <a:buAutoNum type="arabicPeriod"/>
            </a:pPr>
            <a:r>
              <a:rPr lang="en-US" dirty="0"/>
              <a:t>"Moving to larger flats, an Executive flat with a 50-year remaining lease is predicted to have a resale value of </a:t>
            </a:r>
            <a:r>
              <a:rPr lang="en-US" b="1" dirty="0"/>
              <a:t>$499,202</a:t>
            </a:r>
            <a:r>
              <a:rPr lang="en-US" dirty="0"/>
              <a:t>. This suggests that even with a shorter lease, the flat type contributes positively to the price."</a:t>
            </a:r>
          </a:p>
          <a:p>
            <a:pPr>
              <a:buFont typeface="+mj-lt"/>
              <a:buAutoNum type="arabicPeriod"/>
            </a:pPr>
            <a:r>
              <a:rPr lang="en-US" b="1" dirty="0"/>
              <a:t>Scenario 4: Executive Flat with an 80-Year Lease</a:t>
            </a:r>
            <a:endParaRPr lang="en-US" dirty="0"/>
          </a:p>
          <a:p>
            <a:pPr marL="742950" lvl="1" indent="-285750">
              <a:buFont typeface="+mj-lt"/>
              <a:buAutoNum type="arabicPeriod"/>
            </a:pPr>
            <a:r>
              <a:rPr lang="en-US" dirty="0"/>
              <a:t>"An Executive flat with an 80-year lease is predicted to command the highest price among the scenarios, at </a:t>
            </a:r>
            <a:r>
              <a:rPr lang="en-US" b="1" dirty="0"/>
              <a:t>$633,279</a:t>
            </a:r>
            <a:r>
              <a:rPr lang="en-US" dirty="0"/>
              <a:t>. This highlights the importance of lease length in determining flat value."</a:t>
            </a:r>
          </a:p>
          <a:p>
            <a:r>
              <a:rPr lang="en-US" b="1" dirty="0"/>
              <a:t>Model Performance</a:t>
            </a:r>
          </a:p>
          <a:p>
            <a:r>
              <a:rPr lang="en-US" dirty="0"/>
              <a:t>"The model's performance metrics are as follows:"</a:t>
            </a:r>
          </a:p>
          <a:p>
            <a:pPr>
              <a:buFont typeface="Arial" panose="020B0604020202020204" pitchFamily="34" charset="0"/>
              <a:buChar char="•"/>
            </a:pPr>
            <a:r>
              <a:rPr lang="en-US" dirty="0"/>
              <a:t>"The </a:t>
            </a:r>
            <a:r>
              <a:rPr lang="en-US" b="1" dirty="0"/>
              <a:t>Mean Absolute Error (MAE)</a:t>
            </a:r>
            <a:r>
              <a:rPr lang="en-US" dirty="0"/>
              <a:t> is </a:t>
            </a:r>
            <a:r>
              <a:rPr lang="en-US" b="1" dirty="0"/>
              <a:t>$88,124.62</a:t>
            </a:r>
            <a:r>
              <a:rPr lang="en-US" dirty="0"/>
              <a:t>, indicating that, on average, predictions deviate by around $88,000 from actual prices."</a:t>
            </a:r>
          </a:p>
          <a:p>
            <a:pPr>
              <a:buFont typeface="Arial" panose="020B0604020202020204" pitchFamily="34" charset="0"/>
              <a:buChar char="•"/>
            </a:pPr>
            <a:r>
              <a:rPr lang="en-US" dirty="0"/>
              <a:t>"The </a:t>
            </a:r>
            <a:r>
              <a:rPr lang="en-US" b="1" dirty="0"/>
              <a:t>Mean Squared Error (MSE)</a:t>
            </a:r>
            <a:r>
              <a:rPr lang="en-US" dirty="0"/>
              <a:t> is </a:t>
            </a:r>
            <a:r>
              <a:rPr lang="en-US" b="1" dirty="0"/>
              <a:t>12,448,814,637.39</a:t>
            </a:r>
            <a:r>
              <a:rPr lang="en-US" dirty="0"/>
              <a:t>, representing the average squared difference between predicted and actual prices."</a:t>
            </a:r>
          </a:p>
          <a:p>
            <a:pPr>
              <a:buFont typeface="Arial" panose="020B0604020202020204" pitchFamily="34" charset="0"/>
              <a:buChar char="•"/>
            </a:pPr>
            <a:r>
              <a:rPr lang="en-US" dirty="0"/>
              <a:t>"The </a:t>
            </a:r>
            <a:r>
              <a:rPr lang="en-US" b="1" dirty="0"/>
              <a:t>R-squared (R²)</a:t>
            </a:r>
            <a:r>
              <a:rPr lang="en-US" dirty="0"/>
              <a:t> value is </a:t>
            </a:r>
            <a:r>
              <a:rPr lang="en-US" b="1" dirty="0"/>
              <a:t>0.60</a:t>
            </a:r>
            <a:r>
              <a:rPr lang="en-US" dirty="0"/>
              <a:t>, showing that the model explains 60% of the variance in resale prices."</a:t>
            </a:r>
          </a:p>
          <a:p>
            <a:r>
              <a:rPr lang="en-US" b="1" dirty="0"/>
              <a:t>Conclusion</a:t>
            </a:r>
          </a:p>
          <a:p>
            <a:r>
              <a:rPr lang="en-US" dirty="0"/>
              <a:t>"In summary, the model provides valuable predictions for different housing scenarios, emphasizing the importance of location, flat type, and lease length. While the predictions are insightful, the error margins suggest room for improvement in the model's precision. Thank you, and I welcome any questions."</a:t>
            </a:r>
          </a:p>
          <a:p>
            <a:endParaRPr lang="en-SG" dirty="0"/>
          </a:p>
        </p:txBody>
      </p:sp>
      <p:sp>
        <p:nvSpPr>
          <p:cNvPr id="4" name="Slide Number Placeholder 3"/>
          <p:cNvSpPr>
            <a:spLocks noGrp="1"/>
          </p:cNvSpPr>
          <p:nvPr>
            <p:ph type="sldNum" sz="quarter" idx="5"/>
          </p:nvPr>
        </p:nvSpPr>
        <p:spPr/>
        <p:txBody>
          <a:bodyPr/>
          <a:lstStyle/>
          <a:p>
            <a:fld id="{34032F0F-2BF5-48F4-AC40-DE9E5AE5E642}" type="slidenum">
              <a:rPr lang="en-SG" smtClean="0"/>
              <a:t>11</a:t>
            </a:fld>
            <a:endParaRPr lang="en-SG"/>
          </a:p>
        </p:txBody>
      </p:sp>
    </p:spTree>
    <p:extLst>
      <p:ext uri="{BB962C8B-B14F-4D97-AF65-F5344CB8AC3E}">
        <p14:creationId xmlns:p14="http://schemas.microsoft.com/office/powerpoint/2010/main" val="103393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3BE5-BFA9-20BD-2B3A-E087C78B5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91998D8-E717-570D-8332-2E3ABFED6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2ABDD28-7F85-E94B-9639-3B68647A3FB9}"/>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5" name="Footer Placeholder 4">
            <a:extLst>
              <a:ext uri="{FF2B5EF4-FFF2-40B4-BE49-F238E27FC236}">
                <a16:creationId xmlns:a16="http://schemas.microsoft.com/office/drawing/2014/main" id="{FF2A1E81-469F-8F9A-318C-B96E24D6F1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DDA8E11-98AB-02AC-C6C8-D10A68C40A2D}"/>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133085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4021-5301-8D92-DB61-5757C168548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020ADEE-F4B2-7A09-96B9-BBB235C10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278FD39-33C5-A5A1-DB92-EC8E8563803B}"/>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5" name="Footer Placeholder 4">
            <a:extLst>
              <a:ext uri="{FF2B5EF4-FFF2-40B4-BE49-F238E27FC236}">
                <a16:creationId xmlns:a16="http://schemas.microsoft.com/office/drawing/2014/main" id="{1096DD17-5988-730C-BC2F-8D6F1FF474B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89B2694-E95D-5B5D-664C-A785F1FFFED0}"/>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45847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406ADC-9282-2319-9D27-8D3AD17316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F93C8A5-D97E-DE93-BDE9-212C44C1ED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F30A0C0-D70C-1BB8-66E3-7C3445221280}"/>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5" name="Footer Placeholder 4">
            <a:extLst>
              <a:ext uri="{FF2B5EF4-FFF2-40B4-BE49-F238E27FC236}">
                <a16:creationId xmlns:a16="http://schemas.microsoft.com/office/drawing/2014/main" id="{F63A9A3C-8756-057A-6F52-D100FC31300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237B703-68BD-FDF8-4783-666A65554A13}"/>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17237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DBFD-E747-DD35-790E-0CBE1452CF0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F1087A5-A388-CD72-D190-DC340F96D3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0030F00-7CAF-43F7-B3DD-EFEBE5F873A7}"/>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5" name="Footer Placeholder 4">
            <a:extLst>
              <a:ext uri="{FF2B5EF4-FFF2-40B4-BE49-F238E27FC236}">
                <a16:creationId xmlns:a16="http://schemas.microsoft.com/office/drawing/2014/main" id="{671D9215-B104-063F-F1DE-4C0F5349E6C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DC8C4A8-B2A3-89D4-2AD4-5D5030ACFB56}"/>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22082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5FD0-8537-A5BD-8F69-8DE3ABC87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80227F6-7760-64F5-A81B-350D281723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B3844-3075-D330-2B6F-A197A8B76BAC}"/>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5" name="Footer Placeholder 4">
            <a:extLst>
              <a:ext uri="{FF2B5EF4-FFF2-40B4-BE49-F238E27FC236}">
                <a16:creationId xmlns:a16="http://schemas.microsoft.com/office/drawing/2014/main" id="{31213C20-AFD5-B35B-96E7-A1B5289A46C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F28C934-ED88-E00F-C9FA-B27142B29344}"/>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216318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A26E-C980-2793-A75E-683C16465D4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40CAA36-638B-84F9-EFD8-AA43180FD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6ACD322-463C-5B39-29D8-664432B587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D95F428-54D7-95DC-8C2B-F5EC47081966}"/>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6" name="Footer Placeholder 5">
            <a:extLst>
              <a:ext uri="{FF2B5EF4-FFF2-40B4-BE49-F238E27FC236}">
                <a16:creationId xmlns:a16="http://schemas.microsoft.com/office/drawing/2014/main" id="{F5402BFD-FB0A-438C-0438-CE4818A95D6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A64D3AA-BDB6-D052-D0F6-8C83F3167751}"/>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395711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40A4-61A4-D59F-C21C-B74BCE41FC8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DCE5FF8-F76D-9469-6BAB-B94F9024B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1FDB4-D09F-7AEA-B061-216C8F1E0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FFC1E498-8E98-9881-30F0-AE0DFE6B1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76CF0-6851-520B-DE11-DBE4A721E8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3A98CD9-95A9-F719-8E0C-DD95DD63E2E4}"/>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8" name="Footer Placeholder 7">
            <a:extLst>
              <a:ext uri="{FF2B5EF4-FFF2-40B4-BE49-F238E27FC236}">
                <a16:creationId xmlns:a16="http://schemas.microsoft.com/office/drawing/2014/main" id="{2BD8649C-1924-7260-A129-B1F47A0C494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15893B64-6497-B745-CFAE-97615B5CB3B3}"/>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2663656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BB7A-ACE5-69A8-DC13-C653721CDD0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223C204-7B1A-A392-1992-B1FDB26B4C61}"/>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4" name="Footer Placeholder 3">
            <a:extLst>
              <a:ext uri="{FF2B5EF4-FFF2-40B4-BE49-F238E27FC236}">
                <a16:creationId xmlns:a16="http://schemas.microsoft.com/office/drawing/2014/main" id="{AFBF548B-144C-4657-6763-9B160C5DE400}"/>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1C91E97-47E2-95C0-4142-340EAEE61FCE}"/>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291915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4CC29-84C0-2698-E756-9BE01463FA2D}"/>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3" name="Footer Placeholder 2">
            <a:extLst>
              <a:ext uri="{FF2B5EF4-FFF2-40B4-BE49-F238E27FC236}">
                <a16:creationId xmlns:a16="http://schemas.microsoft.com/office/drawing/2014/main" id="{21C231FE-324C-E45D-769E-2D7620AA6ED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0092839-CF57-8867-793B-BF9942906DBC}"/>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45427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2D1C-44CD-63E0-AD3B-DC2EB8680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F337D41-24D8-9C35-605B-756D07FEB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179F008-A1EA-2946-369B-0E8BB5FEF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3BC7E-1801-D061-E42A-A17EA9A393CE}"/>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6" name="Footer Placeholder 5">
            <a:extLst>
              <a:ext uri="{FF2B5EF4-FFF2-40B4-BE49-F238E27FC236}">
                <a16:creationId xmlns:a16="http://schemas.microsoft.com/office/drawing/2014/main" id="{9FE10790-FEB9-5EFA-25AC-197E75C2935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57D3501-B158-8B9C-D922-E31F7EEB3D2E}"/>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177978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54FF-58C6-FB8D-CD39-A3E15B4C8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EA3ACB5D-611B-D8B4-F1FF-215115451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D3CE6FA-0EDE-B5D0-3979-8556F4EFB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906DF-031B-0BC7-029A-79EAA01B31E4}"/>
              </a:ext>
            </a:extLst>
          </p:cNvPr>
          <p:cNvSpPr>
            <a:spLocks noGrp="1"/>
          </p:cNvSpPr>
          <p:nvPr>
            <p:ph type="dt" sz="half" idx="10"/>
          </p:nvPr>
        </p:nvSpPr>
        <p:spPr/>
        <p:txBody>
          <a:bodyPr/>
          <a:lstStyle/>
          <a:p>
            <a:fld id="{0C50DC1A-D79E-424B-8CC0-0659F98B234D}" type="datetimeFigureOut">
              <a:rPr lang="en-SG" smtClean="0"/>
              <a:t>4/1/2025</a:t>
            </a:fld>
            <a:endParaRPr lang="en-SG"/>
          </a:p>
        </p:txBody>
      </p:sp>
      <p:sp>
        <p:nvSpPr>
          <p:cNvPr id="6" name="Footer Placeholder 5">
            <a:extLst>
              <a:ext uri="{FF2B5EF4-FFF2-40B4-BE49-F238E27FC236}">
                <a16:creationId xmlns:a16="http://schemas.microsoft.com/office/drawing/2014/main" id="{FE88E2F1-263A-B5DA-45CE-49149F68A8C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58DEB20-AF5B-22B1-94D2-D5D7261F20B5}"/>
              </a:ext>
            </a:extLst>
          </p:cNvPr>
          <p:cNvSpPr>
            <a:spLocks noGrp="1"/>
          </p:cNvSpPr>
          <p:nvPr>
            <p:ph type="sldNum" sz="quarter" idx="12"/>
          </p:nvPr>
        </p:nvSpPr>
        <p:spPr/>
        <p:txBody>
          <a:bodyPr/>
          <a:lstStyle/>
          <a:p>
            <a:fld id="{D7C4EE09-346D-4522-B554-4A6FF145E081}" type="slidenum">
              <a:rPr lang="en-SG" smtClean="0"/>
              <a:t>‹#›</a:t>
            </a:fld>
            <a:endParaRPr lang="en-SG"/>
          </a:p>
        </p:txBody>
      </p:sp>
    </p:spTree>
    <p:extLst>
      <p:ext uri="{BB962C8B-B14F-4D97-AF65-F5344CB8AC3E}">
        <p14:creationId xmlns:p14="http://schemas.microsoft.com/office/powerpoint/2010/main" val="308986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3D3A31-6D8D-C9B3-43D3-FF90B9927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1BD41F2-BB4F-2DBD-CCA0-CD5F7E68C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225D0D5-7D4B-1D95-2BAA-D3EB4C5D1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50DC1A-D79E-424B-8CC0-0659F98B234D}" type="datetimeFigureOut">
              <a:rPr lang="en-SG" smtClean="0"/>
              <a:t>4/1/2025</a:t>
            </a:fld>
            <a:endParaRPr lang="en-SG"/>
          </a:p>
        </p:txBody>
      </p:sp>
      <p:sp>
        <p:nvSpPr>
          <p:cNvPr id="5" name="Footer Placeholder 4">
            <a:extLst>
              <a:ext uri="{FF2B5EF4-FFF2-40B4-BE49-F238E27FC236}">
                <a16:creationId xmlns:a16="http://schemas.microsoft.com/office/drawing/2014/main" id="{5D912A4A-CA3C-621A-92D2-163F940148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29D64F83-CD9A-2A50-4F90-E0AF25348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C4EE09-346D-4522-B554-4A6FF145E081}" type="slidenum">
              <a:rPr lang="en-SG" smtClean="0"/>
              <a:t>‹#›</a:t>
            </a:fld>
            <a:endParaRPr lang="en-SG"/>
          </a:p>
        </p:txBody>
      </p:sp>
    </p:spTree>
    <p:extLst>
      <p:ext uri="{BB962C8B-B14F-4D97-AF65-F5344CB8AC3E}">
        <p14:creationId xmlns:p14="http://schemas.microsoft.com/office/powerpoint/2010/main" val="3924333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data.gov.sg/datasets/d_c9f57187485a850908655db0e8cfe651/view" TargetMode="External"/><Relationship Id="rId7" Type="http://schemas.openxmlformats.org/officeDocument/2006/relationships/diagramQuickStyle" Target="../diagrams/quickStyle1.xml"/><Relationship Id="rId2" Type="http://schemas.openxmlformats.org/officeDocument/2006/relationships/hyperlink" Target="https://data.gov.sg/datasets/d_17f5382f26140b1fdae0ba2ef6239d2f/view" TargetMode="Externa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data.gov.sg/datasets/d_8b84c4ee58e3cfc0ece0d773c8ca6abc/view"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6988-4773-3FC1-A692-108608C2231A}"/>
              </a:ext>
            </a:extLst>
          </p:cNvPr>
          <p:cNvSpPr>
            <a:spLocks noGrp="1"/>
          </p:cNvSpPr>
          <p:nvPr>
            <p:ph type="ctrTitle"/>
          </p:nvPr>
        </p:nvSpPr>
        <p:spPr/>
        <p:txBody>
          <a:bodyPr/>
          <a:lstStyle/>
          <a:p>
            <a:r>
              <a:rPr lang="en-SG" dirty="0"/>
              <a:t>Data Analysis on HDB Properties</a:t>
            </a:r>
          </a:p>
        </p:txBody>
      </p:sp>
      <p:sp>
        <p:nvSpPr>
          <p:cNvPr id="3" name="Subtitle 2">
            <a:extLst>
              <a:ext uri="{FF2B5EF4-FFF2-40B4-BE49-F238E27FC236}">
                <a16:creationId xmlns:a16="http://schemas.microsoft.com/office/drawing/2014/main" id="{C0A9858F-8B90-3A7D-B19C-C9B415388009}"/>
              </a:ext>
            </a:extLst>
          </p:cNvPr>
          <p:cNvSpPr>
            <a:spLocks noGrp="1"/>
          </p:cNvSpPr>
          <p:nvPr>
            <p:ph type="subTitle" idx="1"/>
          </p:nvPr>
        </p:nvSpPr>
        <p:spPr/>
        <p:txBody>
          <a:bodyPr/>
          <a:lstStyle/>
          <a:p>
            <a:r>
              <a:rPr lang="en-SG" dirty="0"/>
              <a:t>Alvin Lim </a:t>
            </a:r>
          </a:p>
        </p:txBody>
      </p:sp>
    </p:spTree>
    <p:extLst>
      <p:ext uri="{BB962C8B-B14F-4D97-AF65-F5344CB8AC3E}">
        <p14:creationId xmlns:p14="http://schemas.microsoft.com/office/powerpoint/2010/main" val="7186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38EA-190E-22BA-9D79-854D397378E4}"/>
              </a:ext>
            </a:extLst>
          </p:cNvPr>
          <p:cNvSpPr>
            <a:spLocks noGrp="1"/>
          </p:cNvSpPr>
          <p:nvPr>
            <p:ph type="title"/>
          </p:nvPr>
        </p:nvSpPr>
        <p:spPr/>
        <p:txBody>
          <a:bodyPr/>
          <a:lstStyle/>
          <a:p>
            <a:r>
              <a:rPr lang="en-SG" dirty="0"/>
              <a:t>Dataset 3</a:t>
            </a:r>
          </a:p>
        </p:txBody>
      </p:sp>
      <p:pic>
        <p:nvPicPr>
          <p:cNvPr id="5" name="Content Placeholder 4">
            <a:extLst>
              <a:ext uri="{FF2B5EF4-FFF2-40B4-BE49-F238E27FC236}">
                <a16:creationId xmlns:a16="http://schemas.microsoft.com/office/drawing/2014/main" id="{4FB97F1F-4F71-0C16-3DB9-4C72BEBE5D3C}"/>
              </a:ext>
            </a:extLst>
          </p:cNvPr>
          <p:cNvPicPr>
            <a:picLocks noGrp="1" noChangeAspect="1"/>
          </p:cNvPicPr>
          <p:nvPr>
            <p:ph idx="1"/>
          </p:nvPr>
        </p:nvPicPr>
        <p:blipFill>
          <a:blip r:embed="rId3"/>
          <a:stretch>
            <a:fillRect/>
          </a:stretch>
        </p:blipFill>
        <p:spPr>
          <a:xfrm>
            <a:off x="0" y="1288973"/>
            <a:ext cx="8879595" cy="5569027"/>
          </a:xfrm>
        </p:spPr>
      </p:pic>
      <p:sp>
        <p:nvSpPr>
          <p:cNvPr id="3" name="TextBox 2">
            <a:extLst>
              <a:ext uri="{FF2B5EF4-FFF2-40B4-BE49-F238E27FC236}">
                <a16:creationId xmlns:a16="http://schemas.microsoft.com/office/drawing/2014/main" id="{9A86F8CD-C657-6919-743A-3183E329F793}"/>
              </a:ext>
            </a:extLst>
          </p:cNvPr>
          <p:cNvSpPr txBox="1"/>
          <p:nvPr/>
        </p:nvSpPr>
        <p:spPr>
          <a:xfrm>
            <a:off x="8879595" y="1288973"/>
            <a:ext cx="3018622" cy="6463308"/>
          </a:xfrm>
          <a:prstGeom prst="rect">
            <a:avLst/>
          </a:prstGeom>
          <a:noFill/>
        </p:spPr>
        <p:txBody>
          <a:bodyPr wrap="square" rtlCol="0">
            <a:spAutoFit/>
          </a:bodyPr>
          <a:lstStyle/>
          <a:p>
            <a:r>
              <a:rPr lang="en-US" dirty="0"/>
              <a:t>Model Summary:</a:t>
            </a:r>
          </a:p>
          <a:p>
            <a:endParaRPr lang="en-US" dirty="0"/>
          </a:p>
          <a:p>
            <a:r>
              <a:rPr lang="en-US" sz="1600" b="1" dirty="0"/>
              <a:t>R-square</a:t>
            </a:r>
            <a:r>
              <a:rPr lang="en-US" sz="1600" dirty="0"/>
              <a:t>: 0.601 (60.1%)</a:t>
            </a:r>
          </a:p>
          <a:p>
            <a:endParaRPr lang="en-US" sz="1600" dirty="0"/>
          </a:p>
          <a:p>
            <a:r>
              <a:rPr lang="en-US" sz="1600" b="1" dirty="0"/>
              <a:t>Coefficients</a:t>
            </a:r>
            <a:r>
              <a:rPr lang="en-US" sz="1600" dirty="0"/>
              <a:t>: all significant (&gt; 0.05)</a:t>
            </a:r>
          </a:p>
          <a:p>
            <a:endParaRPr lang="en-US" sz="1600" dirty="0"/>
          </a:p>
          <a:p>
            <a:r>
              <a:rPr lang="en-SG" sz="1600" dirty="0"/>
              <a:t>Multi generation flat type may have a slightly larger influence on resale prices as compared to flats found in central region</a:t>
            </a:r>
          </a:p>
          <a:p>
            <a:endParaRPr lang="en-SG" sz="1600" dirty="0"/>
          </a:p>
          <a:p>
            <a:r>
              <a:rPr lang="en-SG" sz="1600" dirty="0"/>
              <a:t>For every additional square meter, resale price increases by approximately </a:t>
            </a:r>
            <a:r>
              <a:rPr lang="en-SG" sz="1600" b="1" dirty="0"/>
              <a:t>3,525 SGD</a:t>
            </a:r>
          </a:p>
          <a:p>
            <a:endParaRPr lang="en-SG" sz="1600" b="1" dirty="0"/>
          </a:p>
          <a:p>
            <a:r>
              <a:rPr lang="en-SG" sz="1600" dirty="0"/>
              <a:t>For every additional month of lease, resale price increases by approximately </a:t>
            </a:r>
            <a:r>
              <a:rPr lang="en-SG" sz="1600" b="1" dirty="0"/>
              <a:t>372 SGD</a:t>
            </a:r>
            <a:r>
              <a:rPr lang="en-SG" sz="1600" dirty="0"/>
              <a:t>, holding other variables constant</a:t>
            </a:r>
            <a:endParaRPr lang="en-US" sz="1600" dirty="0"/>
          </a:p>
          <a:p>
            <a:endParaRPr lang="en-US" dirty="0"/>
          </a:p>
          <a:p>
            <a:endParaRPr lang="en-US" dirty="0"/>
          </a:p>
          <a:p>
            <a:endParaRPr lang="en-US" dirty="0"/>
          </a:p>
          <a:p>
            <a:endParaRPr lang="en-US" dirty="0"/>
          </a:p>
          <a:p>
            <a:endParaRPr lang="en-SG" dirty="0"/>
          </a:p>
        </p:txBody>
      </p:sp>
    </p:spTree>
    <p:extLst>
      <p:ext uri="{BB962C8B-B14F-4D97-AF65-F5344CB8AC3E}">
        <p14:creationId xmlns:p14="http://schemas.microsoft.com/office/powerpoint/2010/main" val="255894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823C-973B-4ED7-7CC2-B06EE1E6D292}"/>
              </a:ext>
            </a:extLst>
          </p:cNvPr>
          <p:cNvSpPr>
            <a:spLocks noGrp="1"/>
          </p:cNvSpPr>
          <p:nvPr>
            <p:ph type="title"/>
          </p:nvPr>
        </p:nvSpPr>
        <p:spPr/>
        <p:txBody>
          <a:bodyPr/>
          <a:lstStyle/>
          <a:p>
            <a:r>
              <a:rPr lang="en-SG" dirty="0"/>
              <a:t>Dataset 3</a:t>
            </a:r>
          </a:p>
        </p:txBody>
      </p:sp>
      <p:pic>
        <p:nvPicPr>
          <p:cNvPr id="16" name="Picture 15">
            <a:extLst>
              <a:ext uri="{FF2B5EF4-FFF2-40B4-BE49-F238E27FC236}">
                <a16:creationId xmlns:a16="http://schemas.microsoft.com/office/drawing/2014/main" id="{CB198E11-E454-CFA4-F023-CC341A53BCD4}"/>
              </a:ext>
            </a:extLst>
          </p:cNvPr>
          <p:cNvPicPr>
            <a:picLocks noChangeAspect="1"/>
          </p:cNvPicPr>
          <p:nvPr/>
        </p:nvPicPr>
        <p:blipFill>
          <a:blip r:embed="rId3"/>
          <a:stretch>
            <a:fillRect/>
          </a:stretch>
        </p:blipFill>
        <p:spPr>
          <a:xfrm>
            <a:off x="0" y="1491522"/>
            <a:ext cx="9638675" cy="5366478"/>
          </a:xfrm>
          <a:prstGeom prst="rect">
            <a:avLst/>
          </a:prstGeom>
        </p:spPr>
      </p:pic>
      <p:sp>
        <p:nvSpPr>
          <p:cNvPr id="3" name="TextBox 2">
            <a:extLst>
              <a:ext uri="{FF2B5EF4-FFF2-40B4-BE49-F238E27FC236}">
                <a16:creationId xmlns:a16="http://schemas.microsoft.com/office/drawing/2014/main" id="{E1CF1A71-4C2A-D1F7-2ABF-FE5045C85F83}"/>
              </a:ext>
            </a:extLst>
          </p:cNvPr>
          <p:cNvSpPr txBox="1"/>
          <p:nvPr/>
        </p:nvSpPr>
        <p:spPr>
          <a:xfrm>
            <a:off x="8891530" y="365125"/>
            <a:ext cx="3018622" cy="8186857"/>
          </a:xfrm>
          <a:prstGeom prst="rect">
            <a:avLst/>
          </a:prstGeom>
          <a:noFill/>
        </p:spPr>
        <p:txBody>
          <a:bodyPr wrap="square" rtlCol="0">
            <a:spAutoFit/>
          </a:bodyPr>
          <a:lstStyle/>
          <a:p>
            <a:r>
              <a:rPr lang="en-US" dirty="0"/>
              <a:t>Conclusion:</a:t>
            </a:r>
          </a:p>
          <a:p>
            <a:endParaRPr lang="en-US" dirty="0"/>
          </a:p>
          <a:p>
            <a:r>
              <a:rPr lang="es-ES" sz="1600" b="1" dirty="0"/>
              <a:t>Mean Absolute Error (MAE): 88124.62.</a:t>
            </a:r>
          </a:p>
          <a:p>
            <a:r>
              <a:rPr lang="en-SG" sz="1600" dirty="0"/>
              <a:t>The model's predictions are </a:t>
            </a:r>
            <a:r>
              <a:rPr lang="en-SG" sz="1600" b="1" dirty="0"/>
              <a:t>SGD 88,124.62 </a:t>
            </a:r>
            <a:r>
              <a:rPr lang="en-SG" sz="1600" dirty="0"/>
              <a:t>away from the actual resale prices.</a:t>
            </a:r>
            <a:endParaRPr lang="en-US" sz="1600" dirty="0"/>
          </a:p>
          <a:p>
            <a:endParaRPr lang="en-SG" sz="1600" dirty="0"/>
          </a:p>
          <a:p>
            <a:r>
              <a:rPr lang="en-US" sz="1600" b="1" dirty="0"/>
              <a:t>Limitations of model: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SG" sz="1600" dirty="0"/>
              <a:t>Room for improvement (e.g., by adding more relevant features such as distance to MRT, nearby facilities/amenities  etc.)</a:t>
            </a:r>
            <a:endParaRPr lang="en-US" sz="1600" b="1" dirty="0"/>
          </a:p>
          <a:p>
            <a:endParaRPr lang="en-US" sz="1600" dirty="0"/>
          </a:p>
          <a:p>
            <a:pPr marL="285750" indent="-285750">
              <a:buFont typeface="Arial" panose="020B0604020202020204" pitchFamily="34" charset="0"/>
              <a:buChar char="•"/>
            </a:pPr>
            <a:r>
              <a:rPr lang="en-US" sz="1600" dirty="0"/>
              <a:t>Did not conduct assumption testing to remove any outliers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Can consider the use of non-linear models</a:t>
            </a:r>
          </a:p>
          <a:p>
            <a:pPr marL="285750" indent="-285750">
              <a:buFont typeface="Arial" panose="020B0604020202020204" pitchFamily="34" charset="0"/>
              <a:buChar char="•"/>
            </a:pPr>
            <a:endParaRPr lang="en-SG" sz="1600" dirty="0"/>
          </a:p>
          <a:p>
            <a:pPr marL="285750" indent="-285750">
              <a:buFont typeface="Arial" panose="020B0604020202020204" pitchFamily="34" charset="0"/>
              <a:buChar char="•"/>
            </a:pPr>
            <a:r>
              <a:rPr lang="en-SG" sz="1600" dirty="0"/>
              <a:t>The resale prices found in the dataset are from 2021 to 2024. </a:t>
            </a:r>
          </a:p>
          <a:p>
            <a:endParaRPr lang="en-US" dirty="0"/>
          </a:p>
          <a:p>
            <a:endParaRPr lang="en-US" dirty="0"/>
          </a:p>
          <a:p>
            <a:endParaRPr lang="en-US" dirty="0"/>
          </a:p>
          <a:p>
            <a:endParaRPr lang="en-US" dirty="0"/>
          </a:p>
          <a:p>
            <a:endParaRPr lang="en-SG" dirty="0"/>
          </a:p>
        </p:txBody>
      </p:sp>
    </p:spTree>
    <p:extLst>
      <p:ext uri="{BB962C8B-B14F-4D97-AF65-F5344CB8AC3E}">
        <p14:creationId xmlns:p14="http://schemas.microsoft.com/office/powerpoint/2010/main" val="103350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FB1CE-2E92-1E23-A250-BC8E4F586DD7}"/>
              </a:ext>
            </a:extLst>
          </p:cNvPr>
          <p:cNvSpPr>
            <a:spLocks noGrp="1"/>
          </p:cNvSpPr>
          <p:nvPr>
            <p:ph idx="1"/>
          </p:nvPr>
        </p:nvSpPr>
        <p:spPr/>
        <p:txBody>
          <a:bodyPr>
            <a:normAutofit/>
          </a:bodyPr>
          <a:lstStyle/>
          <a:p>
            <a:pPr marL="0" indent="0" algn="ctr">
              <a:buNone/>
            </a:pPr>
            <a:r>
              <a:rPr lang="en-US" sz="7200" dirty="0"/>
              <a:t>Thank you for your attention</a:t>
            </a:r>
            <a:endParaRPr lang="en-SG" sz="7200" dirty="0"/>
          </a:p>
        </p:txBody>
      </p:sp>
    </p:spTree>
    <p:extLst>
      <p:ext uri="{BB962C8B-B14F-4D97-AF65-F5344CB8AC3E}">
        <p14:creationId xmlns:p14="http://schemas.microsoft.com/office/powerpoint/2010/main" val="250512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28CC-806E-2499-9582-039A3433ADF6}"/>
              </a:ext>
            </a:extLst>
          </p:cNvPr>
          <p:cNvSpPr>
            <a:spLocks noGrp="1"/>
          </p:cNvSpPr>
          <p:nvPr>
            <p:ph type="title"/>
          </p:nvPr>
        </p:nvSpPr>
        <p:spPr/>
        <p:txBody>
          <a:bodyPr/>
          <a:lstStyle/>
          <a:p>
            <a:r>
              <a:rPr lang="en-US" dirty="0"/>
              <a:t>Dataset</a:t>
            </a:r>
            <a:endParaRPr lang="en-SG" dirty="0"/>
          </a:p>
        </p:txBody>
      </p:sp>
      <p:graphicFrame>
        <p:nvGraphicFramePr>
          <p:cNvPr id="8" name="Content Placeholder 7">
            <a:extLst>
              <a:ext uri="{FF2B5EF4-FFF2-40B4-BE49-F238E27FC236}">
                <a16:creationId xmlns:a16="http://schemas.microsoft.com/office/drawing/2014/main" id="{C3C1ABA9-9644-964E-2D6D-931079E1F178}"/>
              </a:ext>
            </a:extLst>
          </p:cNvPr>
          <p:cNvGraphicFramePr>
            <a:graphicFrameLocks noGrp="1"/>
          </p:cNvGraphicFramePr>
          <p:nvPr>
            <p:ph idx="1"/>
            <p:extLst>
              <p:ext uri="{D42A27DB-BD31-4B8C-83A1-F6EECF244321}">
                <p14:modId xmlns:p14="http://schemas.microsoft.com/office/powerpoint/2010/main" val="3436048824"/>
              </p:ext>
            </p:extLst>
          </p:nvPr>
        </p:nvGraphicFramePr>
        <p:xfrm>
          <a:off x="838200" y="1825624"/>
          <a:ext cx="10515597" cy="3042714"/>
        </p:xfrm>
        <a:graphic>
          <a:graphicData uri="http://schemas.openxmlformats.org/drawingml/2006/table">
            <a:tbl>
              <a:tblPr firstRow="1" bandRow="1">
                <a:tableStyleId>{5C22544A-7EE6-4342-B048-85BDC9FD1C3A}</a:tableStyleId>
              </a:tblPr>
              <a:tblGrid>
                <a:gridCol w="1084794">
                  <a:extLst>
                    <a:ext uri="{9D8B030D-6E8A-4147-A177-3AD203B41FA5}">
                      <a16:colId xmlns:a16="http://schemas.microsoft.com/office/drawing/2014/main" val="1554597238"/>
                    </a:ext>
                  </a:extLst>
                </a:gridCol>
                <a:gridCol w="1268547">
                  <a:extLst>
                    <a:ext uri="{9D8B030D-6E8A-4147-A177-3AD203B41FA5}">
                      <a16:colId xmlns:a16="http://schemas.microsoft.com/office/drawing/2014/main" val="3940431042"/>
                    </a:ext>
                  </a:extLst>
                </a:gridCol>
                <a:gridCol w="1268547">
                  <a:extLst>
                    <a:ext uri="{9D8B030D-6E8A-4147-A177-3AD203B41FA5}">
                      <a16:colId xmlns:a16="http://schemas.microsoft.com/office/drawing/2014/main" val="4113143382"/>
                    </a:ext>
                  </a:extLst>
                </a:gridCol>
                <a:gridCol w="2189454">
                  <a:extLst>
                    <a:ext uri="{9D8B030D-6E8A-4147-A177-3AD203B41FA5}">
                      <a16:colId xmlns:a16="http://schemas.microsoft.com/office/drawing/2014/main" val="680959279"/>
                    </a:ext>
                  </a:extLst>
                </a:gridCol>
                <a:gridCol w="4704255">
                  <a:extLst>
                    <a:ext uri="{9D8B030D-6E8A-4147-A177-3AD203B41FA5}">
                      <a16:colId xmlns:a16="http://schemas.microsoft.com/office/drawing/2014/main" val="3518585953"/>
                    </a:ext>
                  </a:extLst>
                </a:gridCol>
              </a:tblGrid>
              <a:tr h="849417">
                <a:tc>
                  <a:txBody>
                    <a:bodyPr/>
                    <a:lstStyle/>
                    <a:p>
                      <a:r>
                        <a:rPr lang="en-SG" dirty="0"/>
                        <a:t>Dataset name</a:t>
                      </a:r>
                    </a:p>
                  </a:txBody>
                  <a:tcPr/>
                </a:tc>
                <a:tc>
                  <a:txBody>
                    <a:bodyPr/>
                    <a:lstStyle/>
                    <a:p>
                      <a:r>
                        <a:rPr lang="en-US" dirty="0"/>
                        <a:t>Total number of rows</a:t>
                      </a:r>
                      <a:endParaRPr lang="en-SG" dirty="0"/>
                    </a:p>
                  </a:txBody>
                  <a:tcPr/>
                </a:tc>
                <a:tc>
                  <a:txBody>
                    <a:bodyPr/>
                    <a:lstStyle/>
                    <a:p>
                      <a:r>
                        <a:rPr lang="en-US" dirty="0"/>
                        <a:t>Total number of columns</a:t>
                      </a:r>
                      <a:endParaRPr lang="en-SG" dirty="0"/>
                    </a:p>
                  </a:txBody>
                  <a:tcPr/>
                </a:tc>
                <a:tc>
                  <a:txBody>
                    <a:bodyPr/>
                    <a:lstStyle/>
                    <a:p>
                      <a:r>
                        <a:rPr lang="en-SG" dirty="0"/>
                        <a:t>Charts used</a:t>
                      </a:r>
                    </a:p>
                  </a:txBody>
                  <a:tcPr/>
                </a:tc>
                <a:tc>
                  <a:txBody>
                    <a:bodyPr/>
                    <a:lstStyle/>
                    <a:p>
                      <a:r>
                        <a:rPr lang="en-SG" dirty="0"/>
                        <a:t>URL</a:t>
                      </a:r>
                    </a:p>
                  </a:txBody>
                  <a:tcPr/>
                </a:tc>
                <a:extLst>
                  <a:ext uri="{0D108BD9-81ED-4DB2-BD59-A6C34878D82A}">
                    <a16:rowId xmlns:a16="http://schemas.microsoft.com/office/drawing/2014/main" val="1930432811"/>
                  </a:ext>
                </a:extLst>
              </a:tr>
              <a:tr h="709438">
                <a:tc>
                  <a:txBody>
                    <a:bodyPr/>
                    <a:lstStyle/>
                    <a:p>
                      <a:r>
                        <a:rPr lang="en-SG" sz="1800" b="0" i="0" kern="1200" dirty="0">
                          <a:solidFill>
                            <a:schemeClr val="dk1"/>
                          </a:solidFill>
                          <a:effectLst/>
                          <a:latin typeface="+mn-lt"/>
                          <a:ea typeface="+mn-ea"/>
                          <a:cs typeface="+mn-cs"/>
                        </a:rPr>
                        <a:t>Dataset 1</a:t>
                      </a:r>
                    </a:p>
                  </a:txBody>
                  <a:tcPr/>
                </a:tc>
                <a:tc>
                  <a:txBody>
                    <a:bodyPr/>
                    <a:lstStyle/>
                    <a:p>
                      <a:r>
                        <a:rPr lang="en-SG" dirty="0"/>
                        <a:t>12877</a:t>
                      </a:r>
                    </a:p>
                  </a:txBody>
                  <a:tcPr/>
                </a:tc>
                <a:tc>
                  <a:txBody>
                    <a:bodyPr/>
                    <a:lstStyle/>
                    <a:p>
                      <a:r>
                        <a:rPr lang="en-US" dirty="0"/>
                        <a:t>24</a:t>
                      </a:r>
                      <a:endParaRPr lang="en-SG" dirty="0"/>
                    </a:p>
                  </a:txBody>
                  <a:tcPr/>
                </a:tc>
                <a:tc>
                  <a:txBody>
                    <a:bodyPr/>
                    <a:lstStyle/>
                    <a:p>
                      <a:r>
                        <a:rPr lang="en-US" dirty="0"/>
                        <a:t>Line Chart</a:t>
                      </a:r>
                      <a:endParaRPr lang="en-SG" dirty="0"/>
                    </a:p>
                  </a:txBody>
                  <a:tcPr/>
                </a:tc>
                <a:tc>
                  <a:txBody>
                    <a:bodyPr/>
                    <a:lstStyle/>
                    <a:p>
                      <a:r>
                        <a:rPr lang="en-SG" dirty="0">
                          <a:hlinkClick r:id="rId2"/>
                        </a:rPr>
                        <a:t>https://data.gov.sg/datasets/d_17f5382f26140b1fdae0ba2ef6239d2f/view</a:t>
                      </a:r>
                      <a:r>
                        <a:rPr lang="en-SG" dirty="0"/>
                        <a:t> </a:t>
                      </a:r>
                    </a:p>
                  </a:txBody>
                  <a:tcPr/>
                </a:tc>
                <a:extLst>
                  <a:ext uri="{0D108BD9-81ED-4DB2-BD59-A6C34878D82A}">
                    <a16:rowId xmlns:a16="http://schemas.microsoft.com/office/drawing/2014/main" val="75008288"/>
                  </a:ext>
                </a:extLst>
              </a:tr>
              <a:tr h="709438">
                <a:tc>
                  <a:txBody>
                    <a:bodyPr/>
                    <a:lstStyle/>
                    <a:p>
                      <a:r>
                        <a:rPr lang="en-SG" dirty="0"/>
                        <a:t>Dataset 2 </a:t>
                      </a:r>
                    </a:p>
                  </a:txBody>
                  <a:tcPr/>
                </a:tc>
                <a:tc>
                  <a:txBody>
                    <a:bodyPr/>
                    <a:lstStyle/>
                    <a:p>
                      <a:r>
                        <a:rPr lang="en-SG" dirty="0"/>
                        <a:t>140008 </a:t>
                      </a:r>
                    </a:p>
                  </a:txBody>
                  <a:tcPr/>
                </a:tc>
                <a:tc>
                  <a:txBody>
                    <a:bodyPr/>
                    <a:lstStyle/>
                    <a:p>
                      <a:r>
                        <a:rPr lang="en-US" dirty="0"/>
                        <a:t>6</a:t>
                      </a:r>
                      <a:endParaRPr lang="en-SG" dirty="0"/>
                    </a:p>
                  </a:txBody>
                  <a:tcPr/>
                </a:tc>
                <a:tc>
                  <a:txBody>
                    <a:bodyPr/>
                    <a:lstStyle/>
                    <a:p>
                      <a:r>
                        <a:rPr lang="en-SG" dirty="0"/>
                        <a:t>Boxplot, Stacked bar chart</a:t>
                      </a:r>
                    </a:p>
                  </a:txBody>
                  <a:tcPr/>
                </a:tc>
                <a:tc>
                  <a:txBody>
                    <a:bodyPr/>
                    <a:lstStyle/>
                    <a:p>
                      <a:r>
                        <a:rPr lang="en-SG" dirty="0">
                          <a:hlinkClick r:id="rId3"/>
                        </a:rPr>
                        <a:t>https://data.gov.sg/datasets/d_c9f57187485a850908655db0e8cfe651/view</a:t>
                      </a:r>
                      <a:r>
                        <a:rPr lang="en-SG" dirty="0"/>
                        <a:t> </a:t>
                      </a:r>
                    </a:p>
                  </a:txBody>
                  <a:tcPr/>
                </a:tc>
                <a:extLst>
                  <a:ext uri="{0D108BD9-81ED-4DB2-BD59-A6C34878D82A}">
                    <a16:rowId xmlns:a16="http://schemas.microsoft.com/office/drawing/2014/main" val="4078257071"/>
                  </a:ext>
                </a:extLst>
              </a:tr>
              <a:tr h="709438">
                <a:tc>
                  <a:txBody>
                    <a:bodyPr/>
                    <a:lstStyle/>
                    <a:p>
                      <a:r>
                        <a:rPr lang="en-SG" dirty="0"/>
                        <a:t>Dataset 3</a:t>
                      </a:r>
                    </a:p>
                  </a:txBody>
                  <a:tcPr/>
                </a:tc>
                <a:tc>
                  <a:txBody>
                    <a:bodyPr/>
                    <a:lstStyle/>
                    <a:p>
                      <a:r>
                        <a:rPr lang="en-SG" dirty="0"/>
                        <a:t>193212</a:t>
                      </a:r>
                    </a:p>
                  </a:txBody>
                  <a:tcPr/>
                </a:tc>
                <a:tc>
                  <a:txBody>
                    <a:bodyPr/>
                    <a:lstStyle/>
                    <a:p>
                      <a:r>
                        <a:rPr lang="en-US" dirty="0"/>
                        <a:t>11</a:t>
                      </a:r>
                      <a:endParaRPr lang="en-SG" dirty="0"/>
                    </a:p>
                  </a:txBody>
                  <a:tcPr/>
                </a:tc>
                <a:tc>
                  <a:txBody>
                    <a:bodyPr/>
                    <a:lstStyle/>
                    <a:p>
                      <a:r>
                        <a:rPr lang="en-SG" dirty="0"/>
                        <a:t>Histogram, bar chart</a:t>
                      </a:r>
                    </a:p>
                  </a:txBody>
                  <a:tcPr/>
                </a:tc>
                <a:tc>
                  <a:txBody>
                    <a:bodyPr/>
                    <a:lstStyle/>
                    <a:p>
                      <a:r>
                        <a:rPr lang="en-SG" dirty="0">
                          <a:hlinkClick r:id="rId4"/>
                        </a:rPr>
                        <a:t>https://data.gov.sg/datasets/d_8b84c4ee58e3cfc0ece0d773c8ca6abc/view</a:t>
                      </a:r>
                      <a:r>
                        <a:rPr lang="en-SG" dirty="0"/>
                        <a:t> </a:t>
                      </a:r>
                    </a:p>
                  </a:txBody>
                  <a:tcPr/>
                </a:tc>
                <a:extLst>
                  <a:ext uri="{0D108BD9-81ED-4DB2-BD59-A6C34878D82A}">
                    <a16:rowId xmlns:a16="http://schemas.microsoft.com/office/drawing/2014/main" val="3217773385"/>
                  </a:ext>
                </a:extLst>
              </a:tr>
            </a:tbl>
          </a:graphicData>
        </a:graphic>
      </p:graphicFrame>
      <p:graphicFrame>
        <p:nvGraphicFramePr>
          <p:cNvPr id="5" name="Diagram 4">
            <a:extLst>
              <a:ext uri="{FF2B5EF4-FFF2-40B4-BE49-F238E27FC236}">
                <a16:creationId xmlns:a16="http://schemas.microsoft.com/office/drawing/2014/main" id="{6AE1800B-13DE-9269-007B-BB3C1FD75774}"/>
              </a:ext>
            </a:extLst>
          </p:cNvPr>
          <p:cNvGraphicFramePr/>
          <p:nvPr>
            <p:extLst>
              <p:ext uri="{D42A27DB-BD31-4B8C-83A1-F6EECF244321}">
                <p14:modId xmlns:p14="http://schemas.microsoft.com/office/powerpoint/2010/main" val="1852427371"/>
              </p:ext>
            </p:extLst>
          </p:nvPr>
        </p:nvGraphicFramePr>
        <p:xfrm>
          <a:off x="838199" y="3085676"/>
          <a:ext cx="10515597"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037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1377046-AD84-AB1E-BBCA-2CE47EC608EB}"/>
              </a:ext>
            </a:extLst>
          </p:cNvPr>
          <p:cNvGraphicFramePr>
            <a:graphicFrameLocks noGrp="1"/>
          </p:cNvGraphicFramePr>
          <p:nvPr>
            <p:extLst>
              <p:ext uri="{D42A27DB-BD31-4B8C-83A1-F6EECF244321}">
                <p14:modId xmlns:p14="http://schemas.microsoft.com/office/powerpoint/2010/main" val="847808309"/>
              </p:ext>
            </p:extLst>
          </p:nvPr>
        </p:nvGraphicFramePr>
        <p:xfrm>
          <a:off x="0" y="4"/>
          <a:ext cx="12192000" cy="685799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233007329"/>
                    </a:ext>
                  </a:extLst>
                </a:gridCol>
                <a:gridCol w="3048000">
                  <a:extLst>
                    <a:ext uri="{9D8B030D-6E8A-4147-A177-3AD203B41FA5}">
                      <a16:colId xmlns:a16="http://schemas.microsoft.com/office/drawing/2014/main" val="2146037183"/>
                    </a:ext>
                  </a:extLst>
                </a:gridCol>
                <a:gridCol w="3048000">
                  <a:extLst>
                    <a:ext uri="{9D8B030D-6E8A-4147-A177-3AD203B41FA5}">
                      <a16:colId xmlns:a16="http://schemas.microsoft.com/office/drawing/2014/main" val="1233215984"/>
                    </a:ext>
                  </a:extLst>
                </a:gridCol>
                <a:gridCol w="3048000">
                  <a:extLst>
                    <a:ext uri="{9D8B030D-6E8A-4147-A177-3AD203B41FA5}">
                      <a16:colId xmlns:a16="http://schemas.microsoft.com/office/drawing/2014/main" val="3913452370"/>
                    </a:ext>
                  </a:extLst>
                </a:gridCol>
              </a:tblGrid>
              <a:tr h="460514">
                <a:tc>
                  <a:txBody>
                    <a:bodyPr/>
                    <a:lstStyle/>
                    <a:p>
                      <a:endParaRPr lang="en-SG" dirty="0"/>
                    </a:p>
                  </a:txBody>
                  <a:tcPr/>
                </a:tc>
                <a:tc>
                  <a:txBody>
                    <a:bodyPr/>
                    <a:lstStyle/>
                    <a:p>
                      <a:r>
                        <a:rPr lang="en-US" b="1" i="1" dirty="0"/>
                        <a:t>Dataset 1</a:t>
                      </a:r>
                      <a:endParaRPr lang="en-SG" b="1" i="1" dirty="0"/>
                    </a:p>
                  </a:txBody>
                  <a:tcPr/>
                </a:tc>
                <a:tc>
                  <a:txBody>
                    <a:bodyPr/>
                    <a:lstStyle/>
                    <a:p>
                      <a:r>
                        <a:rPr lang="en-US" b="1" i="1" dirty="0"/>
                        <a:t>Dataset 2</a:t>
                      </a:r>
                      <a:endParaRPr lang="en-SG" b="1" i="1" dirty="0"/>
                    </a:p>
                  </a:txBody>
                  <a:tcPr/>
                </a:tc>
                <a:tc>
                  <a:txBody>
                    <a:bodyPr/>
                    <a:lstStyle/>
                    <a:p>
                      <a:r>
                        <a:rPr lang="en-US" b="1" i="1" dirty="0"/>
                        <a:t>Dataset 3</a:t>
                      </a:r>
                      <a:endParaRPr lang="en-SG" b="1" i="1" dirty="0"/>
                    </a:p>
                  </a:txBody>
                  <a:tcPr/>
                </a:tc>
                <a:extLst>
                  <a:ext uri="{0D108BD9-81ED-4DB2-BD59-A6C34878D82A}">
                    <a16:rowId xmlns:a16="http://schemas.microsoft.com/office/drawing/2014/main" val="3946194700"/>
                  </a:ext>
                </a:extLst>
              </a:tr>
              <a:tr h="866166">
                <a:tc>
                  <a:txBody>
                    <a:bodyPr/>
                    <a:lstStyle/>
                    <a:p>
                      <a:r>
                        <a:rPr lang="en-US" b="1" dirty="0"/>
                        <a:t>Year</a:t>
                      </a:r>
                      <a:endParaRPr lang="en-SG" b="1" dirty="0"/>
                    </a:p>
                  </a:txBody>
                  <a:tcPr/>
                </a:tc>
                <a:tc>
                  <a:txBody>
                    <a:bodyPr/>
                    <a:lstStyle/>
                    <a:p>
                      <a:r>
                        <a:rPr lang="en-SG" sz="1600" dirty="0"/>
                        <a:t>Residential and commercial buildings built since 1937 to 2024)</a:t>
                      </a:r>
                    </a:p>
                  </a:txBody>
                  <a:tcPr/>
                </a:tc>
                <a:tc>
                  <a:txBody>
                    <a:bodyPr/>
                    <a:lstStyle/>
                    <a:p>
                      <a:r>
                        <a:rPr lang="en-SG" sz="1600" dirty="0"/>
                        <a:t>Rental approval from 2021 to 2024 </a:t>
                      </a:r>
                    </a:p>
                  </a:txBody>
                  <a:tcPr/>
                </a:tc>
                <a:tc>
                  <a:txBody>
                    <a:bodyPr/>
                    <a:lstStyle/>
                    <a:p>
                      <a:r>
                        <a:rPr lang="en-SG" sz="1600" dirty="0"/>
                        <a:t>Resale flat transactions from 2017 to 2024</a:t>
                      </a:r>
                    </a:p>
                  </a:txBody>
                  <a:tcPr/>
                </a:tc>
                <a:extLst>
                  <a:ext uri="{0D108BD9-81ED-4DB2-BD59-A6C34878D82A}">
                    <a16:rowId xmlns:a16="http://schemas.microsoft.com/office/drawing/2014/main" val="2087598344"/>
                  </a:ext>
                </a:extLst>
              </a:tr>
              <a:tr h="1125695">
                <a:tc>
                  <a:txBody>
                    <a:bodyPr/>
                    <a:lstStyle/>
                    <a:p>
                      <a:r>
                        <a:rPr lang="en-US" b="1" dirty="0"/>
                        <a:t>Unit breakdown</a:t>
                      </a:r>
                      <a:endParaRPr lang="en-SG" b="1" dirty="0"/>
                    </a:p>
                  </a:txBody>
                  <a:tcPr/>
                </a:tc>
                <a:tc>
                  <a:txBody>
                    <a:bodyPr/>
                    <a:lstStyle/>
                    <a:p>
                      <a:r>
                        <a:rPr lang="en-SG" sz="1600" dirty="0"/>
                        <a:t>Breakdown of units by type (e.g., 1-room, 2-room, 3-room etc.) and if the total number of dwelling units in the building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Flat types: Information about different flat configurations (e.g., 3-room, 4-room).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Flat types: Information about different flat configurations (e.g., 3-room, 4-room).</a:t>
                      </a:r>
                    </a:p>
                  </a:txBody>
                  <a:tcPr/>
                </a:tc>
                <a:extLst>
                  <a:ext uri="{0D108BD9-81ED-4DB2-BD59-A6C34878D82A}">
                    <a16:rowId xmlns:a16="http://schemas.microsoft.com/office/drawing/2014/main" val="2793313163"/>
                  </a:ext>
                </a:extLst>
              </a:tr>
              <a:tr h="946732">
                <a:tc>
                  <a:txBody>
                    <a:bodyPr/>
                    <a:lstStyle/>
                    <a:p>
                      <a:r>
                        <a:rPr lang="en-SG" b="1" dirty="0"/>
                        <a:t>Information about the nearby facilities around the buildings</a:t>
                      </a:r>
                    </a:p>
                  </a:txBody>
                  <a:tcPr/>
                </a:tc>
                <a:tc>
                  <a:txBody>
                    <a:bodyPr/>
                    <a:lstStyle/>
                    <a:p>
                      <a:r>
                        <a:rPr lang="en-SG" sz="1600" dirty="0"/>
                        <a:t>The availability of markets, carparks, and </a:t>
                      </a:r>
                      <a:r>
                        <a:rPr lang="en-SG" sz="1600" kern="1200" dirty="0">
                          <a:solidFill>
                            <a:schemeClr val="dk1"/>
                          </a:solidFill>
                          <a:effectLst/>
                          <a:latin typeface="+mn-lt"/>
                          <a:ea typeface="+mn-ea"/>
                          <a:cs typeface="+mn-cs"/>
                        </a:rPr>
                        <a:t>miscellaneous.</a:t>
                      </a:r>
                      <a:endParaRPr lang="en-SG" sz="1600" dirty="0"/>
                    </a:p>
                  </a:txBody>
                  <a:tcPr/>
                </a:tc>
                <a:tc>
                  <a:txBody>
                    <a:bodyPr/>
                    <a:lstStyle/>
                    <a:p>
                      <a:r>
                        <a:rPr lang="en-US" sz="1600" dirty="0"/>
                        <a:t>X</a:t>
                      </a:r>
                      <a:endParaRPr lang="en-SG" sz="1600" dirty="0"/>
                    </a:p>
                  </a:txBody>
                  <a:tcPr/>
                </a:tc>
                <a:tc>
                  <a:txBody>
                    <a:bodyPr/>
                    <a:lstStyle/>
                    <a:p>
                      <a:r>
                        <a:rPr lang="en-US" sz="1600" dirty="0"/>
                        <a:t>X</a:t>
                      </a:r>
                      <a:endParaRPr lang="en-SG" sz="1600" dirty="0"/>
                    </a:p>
                  </a:txBody>
                  <a:tcPr/>
                </a:tc>
                <a:extLst>
                  <a:ext uri="{0D108BD9-81ED-4DB2-BD59-A6C34878D82A}">
                    <a16:rowId xmlns:a16="http://schemas.microsoft.com/office/drawing/2014/main" val="294114773"/>
                  </a:ext>
                </a:extLst>
              </a:tr>
              <a:tr h="662713">
                <a:tc>
                  <a:txBody>
                    <a:bodyPr/>
                    <a:lstStyle/>
                    <a:p>
                      <a:r>
                        <a:rPr lang="en-US" b="1" dirty="0"/>
                        <a:t>Information about rental prices</a:t>
                      </a:r>
                      <a:endParaRPr lang="en-SG" b="1" dirty="0"/>
                    </a:p>
                  </a:txBody>
                  <a:tcPr/>
                </a:tc>
                <a:tc>
                  <a:txBody>
                    <a:bodyPr/>
                    <a:lstStyle/>
                    <a:p>
                      <a:r>
                        <a:rPr lang="en-US" sz="1600" dirty="0"/>
                        <a:t>X</a:t>
                      </a:r>
                      <a:endParaRPr lang="en-SG" sz="1600" dirty="0"/>
                    </a:p>
                  </a:txBody>
                  <a:tcPr/>
                </a:tc>
                <a:tc>
                  <a:txBody>
                    <a:bodyPr/>
                    <a:lstStyle/>
                    <a:p>
                      <a:r>
                        <a:rPr lang="en-SG"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X</a:t>
                      </a:r>
                      <a:endParaRPr lang="en-SG" sz="1600" dirty="0"/>
                    </a:p>
                    <a:p>
                      <a:endParaRPr lang="en-SG" sz="1600" dirty="0"/>
                    </a:p>
                  </a:txBody>
                  <a:tcPr/>
                </a:tc>
                <a:extLst>
                  <a:ext uri="{0D108BD9-81ED-4DB2-BD59-A6C34878D82A}">
                    <a16:rowId xmlns:a16="http://schemas.microsoft.com/office/drawing/2014/main" val="1946794790"/>
                  </a:ext>
                </a:extLst>
              </a:tr>
              <a:tr h="662713">
                <a:tc>
                  <a:txBody>
                    <a:bodyPr/>
                    <a:lstStyle/>
                    <a:p>
                      <a:r>
                        <a:rPr lang="en-US" b="1" dirty="0"/>
                        <a:t>Information about sale prices</a:t>
                      </a:r>
                      <a:endParaRPr lang="en-SG" b="1" dirty="0"/>
                    </a:p>
                  </a:txBody>
                  <a:tcPr/>
                </a:tc>
                <a:tc>
                  <a:txBody>
                    <a:bodyPr/>
                    <a:lstStyle/>
                    <a:p>
                      <a:r>
                        <a:rPr lang="en-US" sz="1600" dirty="0"/>
                        <a:t>X</a:t>
                      </a:r>
                      <a:endParaRPr lang="en-SG" sz="1600" dirty="0"/>
                    </a:p>
                  </a:txBody>
                  <a:tcPr/>
                </a:tc>
                <a:tc>
                  <a:txBody>
                    <a:bodyPr/>
                    <a:lstStyle/>
                    <a:p>
                      <a:r>
                        <a:rPr lang="en-US" sz="1600" dirty="0"/>
                        <a:t>X</a:t>
                      </a:r>
                      <a:endParaRPr lang="en-SG" sz="1600" dirty="0"/>
                    </a:p>
                  </a:txBody>
                  <a:tcPr/>
                </a:tc>
                <a:tc>
                  <a:txBody>
                    <a:bodyPr/>
                    <a:lstStyle/>
                    <a:p>
                      <a:r>
                        <a:rPr lang="en-SG" sz="1600" dirty="0"/>
                        <a:t>✔</a:t>
                      </a:r>
                    </a:p>
                  </a:txBody>
                  <a:tcPr/>
                </a:tc>
                <a:extLst>
                  <a:ext uri="{0D108BD9-81ED-4DB2-BD59-A6C34878D82A}">
                    <a16:rowId xmlns:a16="http://schemas.microsoft.com/office/drawing/2014/main" val="57688504"/>
                  </a:ext>
                </a:extLst>
              </a:tr>
              <a:tr h="662713">
                <a:tc>
                  <a:txBody>
                    <a:bodyPr/>
                    <a:lstStyle/>
                    <a:p>
                      <a:r>
                        <a:rPr lang="en-US" b="1" dirty="0"/>
                        <a:t>Location and BLK number</a:t>
                      </a:r>
                      <a:endParaRPr lang="en-SG"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a:t>
                      </a:r>
                    </a:p>
                    <a:p>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a:t>
                      </a:r>
                    </a:p>
                    <a:p>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a:t>
                      </a:r>
                    </a:p>
                    <a:p>
                      <a:endParaRPr lang="en-SG" sz="1600" dirty="0"/>
                    </a:p>
                  </a:txBody>
                  <a:tcPr/>
                </a:tc>
                <a:extLst>
                  <a:ext uri="{0D108BD9-81ED-4DB2-BD59-A6C34878D82A}">
                    <a16:rowId xmlns:a16="http://schemas.microsoft.com/office/drawing/2014/main" val="223757411"/>
                  </a:ext>
                </a:extLst>
              </a:tr>
              <a:tr h="605603">
                <a:tc>
                  <a:txBody>
                    <a:bodyPr/>
                    <a:lstStyle/>
                    <a:p>
                      <a:r>
                        <a:rPr lang="en-US" b="1" dirty="0"/>
                        <a:t>Date of completion</a:t>
                      </a:r>
                      <a:endParaRPr lang="en-SG"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a:t>
                      </a:r>
                    </a:p>
                    <a:p>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X</a:t>
                      </a:r>
                      <a:endParaRPr lang="en-SG" sz="1600" dirty="0"/>
                    </a:p>
                    <a:p>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a:t>
                      </a:r>
                    </a:p>
                    <a:p>
                      <a:endParaRPr lang="en-SG" sz="1600" dirty="0"/>
                    </a:p>
                  </a:txBody>
                  <a:tcPr/>
                </a:tc>
                <a:extLst>
                  <a:ext uri="{0D108BD9-81ED-4DB2-BD59-A6C34878D82A}">
                    <a16:rowId xmlns:a16="http://schemas.microsoft.com/office/drawing/2014/main" val="2386622516"/>
                  </a:ext>
                </a:extLst>
              </a:tr>
              <a:tr h="865147">
                <a:tc>
                  <a:txBody>
                    <a:bodyPr/>
                    <a:lstStyle/>
                    <a:p>
                      <a:r>
                        <a:rPr lang="en-US" b="1" dirty="0"/>
                        <a:t>Other distinct features of dataset</a:t>
                      </a:r>
                      <a:endParaRPr lang="en-SG" b="1" dirty="0"/>
                    </a:p>
                  </a:txBody>
                  <a:tcPr/>
                </a:tc>
                <a:tc>
                  <a:txBody>
                    <a:bodyPr/>
                    <a:lstStyle/>
                    <a:p>
                      <a:r>
                        <a:rPr lang="en-US" sz="1600" dirty="0"/>
                        <a:t>Categories buildings based on </a:t>
                      </a:r>
                      <a:r>
                        <a:rPr lang="en-SG" sz="1600" dirty="0"/>
                        <a:t>residential and commercial.</a:t>
                      </a:r>
                    </a:p>
                  </a:txBody>
                  <a:tcPr/>
                </a:tc>
                <a:tc>
                  <a:txBody>
                    <a:bodyPr/>
                    <a:lstStyle/>
                    <a:p>
                      <a:r>
                        <a:rPr lang="en-US" sz="1600" dirty="0"/>
                        <a:t>Did not contain flat type </a:t>
                      </a:r>
                      <a:r>
                        <a:rPr lang="en-US" sz="1600" dirty="0" err="1"/>
                        <a:t>multigen</a:t>
                      </a:r>
                      <a:r>
                        <a:rPr lang="en-US" sz="1600" dirty="0"/>
                        <a:t>.</a:t>
                      </a:r>
                      <a:endParaRPr lang="en-SG" sz="1600" dirty="0"/>
                    </a:p>
                  </a:txBody>
                  <a:tcPr/>
                </a:tc>
                <a:tc>
                  <a:txBody>
                    <a:bodyPr/>
                    <a:lstStyle/>
                    <a:p>
                      <a:r>
                        <a:rPr lang="en-US" sz="1600" dirty="0"/>
                        <a:t>Remaining lease date, floor area (square meters)</a:t>
                      </a:r>
                      <a:endParaRPr lang="en-SG" sz="1600" dirty="0"/>
                    </a:p>
                  </a:txBody>
                  <a:tcPr/>
                </a:tc>
                <a:extLst>
                  <a:ext uri="{0D108BD9-81ED-4DB2-BD59-A6C34878D82A}">
                    <a16:rowId xmlns:a16="http://schemas.microsoft.com/office/drawing/2014/main" val="3866101119"/>
                  </a:ext>
                </a:extLst>
              </a:tr>
            </a:tbl>
          </a:graphicData>
        </a:graphic>
      </p:graphicFrame>
    </p:spTree>
    <p:extLst>
      <p:ext uri="{BB962C8B-B14F-4D97-AF65-F5344CB8AC3E}">
        <p14:creationId xmlns:p14="http://schemas.microsoft.com/office/powerpoint/2010/main" val="130541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78B5-A124-C3EC-EBAF-ED679D2B1D92}"/>
              </a:ext>
            </a:extLst>
          </p:cNvPr>
          <p:cNvSpPr>
            <a:spLocks noGrp="1"/>
          </p:cNvSpPr>
          <p:nvPr>
            <p:ph type="title"/>
          </p:nvPr>
        </p:nvSpPr>
        <p:spPr/>
        <p:txBody>
          <a:bodyPr/>
          <a:lstStyle/>
          <a:p>
            <a:r>
              <a:rPr lang="en-SG" dirty="0"/>
              <a:t>Questions</a:t>
            </a:r>
          </a:p>
        </p:txBody>
      </p:sp>
      <p:sp>
        <p:nvSpPr>
          <p:cNvPr id="3" name="Content Placeholder 2">
            <a:extLst>
              <a:ext uri="{FF2B5EF4-FFF2-40B4-BE49-F238E27FC236}">
                <a16:creationId xmlns:a16="http://schemas.microsoft.com/office/drawing/2014/main" id="{0931E98F-1137-8DC7-CCF5-1097B09D4332}"/>
              </a:ext>
            </a:extLst>
          </p:cNvPr>
          <p:cNvSpPr>
            <a:spLocks noGrp="1"/>
          </p:cNvSpPr>
          <p:nvPr>
            <p:ph idx="1"/>
          </p:nvPr>
        </p:nvSpPr>
        <p:spPr/>
        <p:txBody>
          <a:bodyPr>
            <a:normAutofit/>
          </a:bodyPr>
          <a:lstStyle/>
          <a:p>
            <a:r>
              <a:rPr lang="en-SG" dirty="0"/>
              <a:t>Are there specific periods with higher numbers of residential buildings completed since 1937?</a:t>
            </a:r>
          </a:p>
          <a:p>
            <a:endParaRPr lang="en-US" dirty="0"/>
          </a:p>
          <a:p>
            <a:r>
              <a:rPr lang="en-SG" dirty="0"/>
              <a:t>What are the average monthly rents in Singapore by region?</a:t>
            </a:r>
          </a:p>
          <a:p>
            <a:endParaRPr lang="en-US" dirty="0"/>
          </a:p>
          <a:p>
            <a:r>
              <a:rPr lang="en-SG" dirty="0"/>
              <a:t>How are different HDB flat types distributed across regions?</a:t>
            </a:r>
          </a:p>
          <a:p>
            <a:endParaRPr lang="en-US" dirty="0"/>
          </a:p>
          <a:p>
            <a:r>
              <a:rPr lang="en-SG" dirty="0"/>
              <a:t>Do HDB resale prices depend more on their region or flat type (e.g., 3-room, 4-room)?</a:t>
            </a:r>
          </a:p>
        </p:txBody>
      </p:sp>
    </p:spTree>
    <p:extLst>
      <p:ext uri="{BB962C8B-B14F-4D97-AF65-F5344CB8AC3E}">
        <p14:creationId xmlns:p14="http://schemas.microsoft.com/office/powerpoint/2010/main" val="162809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FA5A-F236-A73C-FF0F-F7D5FB895699}"/>
              </a:ext>
            </a:extLst>
          </p:cNvPr>
          <p:cNvSpPr>
            <a:spLocks noGrp="1"/>
          </p:cNvSpPr>
          <p:nvPr>
            <p:ph type="title"/>
          </p:nvPr>
        </p:nvSpPr>
        <p:spPr/>
        <p:txBody>
          <a:bodyPr/>
          <a:lstStyle/>
          <a:p>
            <a:r>
              <a:rPr lang="en-SG" dirty="0"/>
              <a:t>Dataset 1</a:t>
            </a:r>
          </a:p>
        </p:txBody>
      </p:sp>
      <p:pic>
        <p:nvPicPr>
          <p:cNvPr id="12" name="Content Placeholder 11">
            <a:extLst>
              <a:ext uri="{FF2B5EF4-FFF2-40B4-BE49-F238E27FC236}">
                <a16:creationId xmlns:a16="http://schemas.microsoft.com/office/drawing/2014/main" id="{EF41B6D2-F656-F94C-4875-8D57E837A4A0}"/>
              </a:ext>
            </a:extLst>
          </p:cNvPr>
          <p:cNvPicPr>
            <a:picLocks noGrp="1" noChangeAspect="1"/>
          </p:cNvPicPr>
          <p:nvPr>
            <p:ph idx="1"/>
          </p:nvPr>
        </p:nvPicPr>
        <p:blipFill>
          <a:blip r:embed="rId3"/>
          <a:stretch>
            <a:fillRect/>
          </a:stretch>
        </p:blipFill>
        <p:spPr>
          <a:xfrm>
            <a:off x="-1" y="1363297"/>
            <a:ext cx="11093987" cy="5494703"/>
          </a:xfrm>
        </p:spPr>
      </p:pic>
    </p:spTree>
    <p:extLst>
      <p:ext uri="{BB962C8B-B14F-4D97-AF65-F5344CB8AC3E}">
        <p14:creationId xmlns:p14="http://schemas.microsoft.com/office/powerpoint/2010/main" val="191674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1FD9D-FA5D-CB1B-8B6B-932BD429E604}"/>
              </a:ext>
            </a:extLst>
          </p:cNvPr>
          <p:cNvSpPr>
            <a:spLocks noGrp="1"/>
          </p:cNvSpPr>
          <p:nvPr>
            <p:ph type="title"/>
          </p:nvPr>
        </p:nvSpPr>
        <p:spPr/>
        <p:txBody>
          <a:bodyPr/>
          <a:lstStyle/>
          <a:p>
            <a:r>
              <a:rPr lang="en-SG" dirty="0"/>
              <a:t>Dataset 2</a:t>
            </a:r>
          </a:p>
        </p:txBody>
      </p:sp>
      <p:sp>
        <p:nvSpPr>
          <p:cNvPr id="3" name="TextBox 2">
            <a:extLst>
              <a:ext uri="{FF2B5EF4-FFF2-40B4-BE49-F238E27FC236}">
                <a16:creationId xmlns:a16="http://schemas.microsoft.com/office/drawing/2014/main" id="{D033A7C7-3481-E9AF-4C61-DEC00715C751}"/>
              </a:ext>
            </a:extLst>
          </p:cNvPr>
          <p:cNvSpPr txBox="1"/>
          <p:nvPr/>
        </p:nvSpPr>
        <p:spPr>
          <a:xfrm>
            <a:off x="9008079" y="1690688"/>
            <a:ext cx="3066407" cy="3139321"/>
          </a:xfrm>
          <a:prstGeom prst="rect">
            <a:avLst/>
          </a:prstGeom>
          <a:noFill/>
        </p:spPr>
        <p:txBody>
          <a:bodyPr wrap="square" rtlCol="0">
            <a:spAutoFit/>
          </a:bodyPr>
          <a:lstStyle/>
          <a:p>
            <a:r>
              <a:rPr lang="en-SG" dirty="0"/>
              <a:t>Central areas (e.g., Queenstown, Bukit Timah, and Marine Parade) show higher rents </a:t>
            </a:r>
          </a:p>
          <a:p>
            <a:endParaRPr lang="en-US" dirty="0"/>
          </a:p>
          <a:p>
            <a:r>
              <a:rPr lang="en-US" dirty="0"/>
              <a:t>Outliers Across All Regions: Outliers exist even in traditionally lower-cost towns, likely due to larger flats (e.g., executive or premium renovations).</a:t>
            </a:r>
            <a:endParaRPr lang="en-SG" dirty="0"/>
          </a:p>
        </p:txBody>
      </p:sp>
      <p:pic>
        <p:nvPicPr>
          <p:cNvPr id="8" name="Content Placeholder 7">
            <a:extLst>
              <a:ext uri="{FF2B5EF4-FFF2-40B4-BE49-F238E27FC236}">
                <a16:creationId xmlns:a16="http://schemas.microsoft.com/office/drawing/2014/main" id="{CDAB152A-6C53-9D02-20D9-760C2E676148}"/>
              </a:ext>
            </a:extLst>
          </p:cNvPr>
          <p:cNvPicPr>
            <a:picLocks noGrp="1" noChangeAspect="1"/>
          </p:cNvPicPr>
          <p:nvPr>
            <p:ph idx="1"/>
          </p:nvPr>
        </p:nvPicPr>
        <p:blipFill>
          <a:blip r:embed="rId3"/>
          <a:stretch>
            <a:fillRect/>
          </a:stretch>
        </p:blipFill>
        <p:spPr>
          <a:xfrm>
            <a:off x="0" y="1426197"/>
            <a:ext cx="9008079" cy="5431803"/>
          </a:xfrm>
        </p:spPr>
      </p:pic>
    </p:spTree>
    <p:extLst>
      <p:ext uri="{BB962C8B-B14F-4D97-AF65-F5344CB8AC3E}">
        <p14:creationId xmlns:p14="http://schemas.microsoft.com/office/powerpoint/2010/main" val="91784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3713-51E4-7690-7B99-6646868779B1}"/>
              </a:ext>
            </a:extLst>
          </p:cNvPr>
          <p:cNvSpPr>
            <a:spLocks noGrp="1"/>
          </p:cNvSpPr>
          <p:nvPr>
            <p:ph type="title"/>
          </p:nvPr>
        </p:nvSpPr>
        <p:spPr/>
        <p:txBody>
          <a:bodyPr/>
          <a:lstStyle/>
          <a:p>
            <a:r>
              <a:rPr lang="en-SG" dirty="0"/>
              <a:t>Dataset 2</a:t>
            </a:r>
          </a:p>
        </p:txBody>
      </p:sp>
      <p:pic>
        <p:nvPicPr>
          <p:cNvPr id="9" name="Content Placeholder 8">
            <a:extLst>
              <a:ext uri="{FF2B5EF4-FFF2-40B4-BE49-F238E27FC236}">
                <a16:creationId xmlns:a16="http://schemas.microsoft.com/office/drawing/2014/main" id="{7224818B-EFA3-0323-AF0C-8550A8EDCC53}"/>
              </a:ext>
            </a:extLst>
          </p:cNvPr>
          <p:cNvPicPr>
            <a:picLocks noGrp="1" noChangeAspect="1"/>
          </p:cNvPicPr>
          <p:nvPr>
            <p:ph idx="1"/>
          </p:nvPr>
        </p:nvPicPr>
        <p:blipFill>
          <a:blip r:embed="rId3"/>
          <a:stretch>
            <a:fillRect/>
          </a:stretch>
        </p:blipFill>
        <p:spPr>
          <a:xfrm>
            <a:off x="0" y="1484026"/>
            <a:ext cx="12192000" cy="5412806"/>
          </a:xfrm>
        </p:spPr>
      </p:pic>
    </p:spTree>
    <p:extLst>
      <p:ext uri="{BB962C8B-B14F-4D97-AF65-F5344CB8AC3E}">
        <p14:creationId xmlns:p14="http://schemas.microsoft.com/office/powerpoint/2010/main" val="321494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E1CD-94CE-19FE-BBFA-3163E818F451}"/>
              </a:ext>
            </a:extLst>
          </p:cNvPr>
          <p:cNvSpPr>
            <a:spLocks noGrp="1"/>
          </p:cNvSpPr>
          <p:nvPr>
            <p:ph type="title"/>
          </p:nvPr>
        </p:nvSpPr>
        <p:spPr/>
        <p:txBody>
          <a:bodyPr/>
          <a:lstStyle/>
          <a:p>
            <a:r>
              <a:rPr lang="en-US" dirty="0"/>
              <a:t>Dataset 3 – data transformation</a:t>
            </a:r>
            <a:endParaRPr lang="en-SG" dirty="0"/>
          </a:p>
        </p:txBody>
      </p:sp>
      <p:graphicFrame>
        <p:nvGraphicFramePr>
          <p:cNvPr id="6" name="Content Placeholder 5">
            <a:extLst>
              <a:ext uri="{FF2B5EF4-FFF2-40B4-BE49-F238E27FC236}">
                <a16:creationId xmlns:a16="http://schemas.microsoft.com/office/drawing/2014/main" id="{9AD014AC-71D0-7FF5-60CF-51939CB30E24}"/>
              </a:ext>
            </a:extLst>
          </p:cNvPr>
          <p:cNvGraphicFramePr>
            <a:graphicFrameLocks noGrp="1"/>
          </p:cNvGraphicFramePr>
          <p:nvPr>
            <p:ph idx="1"/>
            <p:extLst>
              <p:ext uri="{D42A27DB-BD31-4B8C-83A1-F6EECF244321}">
                <p14:modId xmlns:p14="http://schemas.microsoft.com/office/powerpoint/2010/main" val="1625834431"/>
              </p:ext>
            </p:extLst>
          </p:nvPr>
        </p:nvGraphicFramePr>
        <p:xfrm>
          <a:off x="838199" y="1362917"/>
          <a:ext cx="10515597" cy="3210560"/>
        </p:xfrm>
        <a:graphic>
          <a:graphicData uri="http://schemas.openxmlformats.org/drawingml/2006/table">
            <a:tbl>
              <a:tblPr firstRow="1" bandRow="1">
                <a:tableStyleId>{5C22544A-7EE6-4342-B048-85BDC9FD1C3A}</a:tableStyleId>
              </a:tblPr>
              <a:tblGrid>
                <a:gridCol w="2103304">
                  <a:extLst>
                    <a:ext uri="{9D8B030D-6E8A-4147-A177-3AD203B41FA5}">
                      <a16:colId xmlns:a16="http://schemas.microsoft.com/office/drawing/2014/main" val="3982054903"/>
                    </a:ext>
                  </a:extLst>
                </a:gridCol>
                <a:gridCol w="4907094">
                  <a:extLst>
                    <a:ext uri="{9D8B030D-6E8A-4147-A177-3AD203B41FA5}">
                      <a16:colId xmlns:a16="http://schemas.microsoft.com/office/drawing/2014/main" val="1869941183"/>
                    </a:ext>
                  </a:extLst>
                </a:gridCol>
                <a:gridCol w="3505199">
                  <a:extLst>
                    <a:ext uri="{9D8B030D-6E8A-4147-A177-3AD203B41FA5}">
                      <a16:colId xmlns:a16="http://schemas.microsoft.com/office/drawing/2014/main" val="1556811155"/>
                    </a:ext>
                  </a:extLst>
                </a:gridCol>
              </a:tblGrid>
              <a:tr h="370840">
                <a:tc>
                  <a:txBody>
                    <a:bodyPr/>
                    <a:lstStyle/>
                    <a:p>
                      <a:r>
                        <a:rPr lang="en-US" sz="1600" dirty="0"/>
                        <a:t>Dependent variable</a:t>
                      </a:r>
                      <a:endParaRPr lang="en-SG" sz="1600" dirty="0"/>
                    </a:p>
                  </a:txBody>
                  <a:tcPr/>
                </a:tc>
                <a:tc>
                  <a:txBody>
                    <a:bodyPr/>
                    <a:lstStyle/>
                    <a:p>
                      <a:r>
                        <a:rPr lang="en-US" sz="1600" dirty="0"/>
                        <a:t>Data type</a:t>
                      </a:r>
                      <a:endParaRPr lang="en-SG" sz="1600" dirty="0"/>
                    </a:p>
                  </a:txBody>
                  <a:tcPr/>
                </a:tc>
                <a:tc>
                  <a:txBody>
                    <a:bodyPr/>
                    <a:lstStyle/>
                    <a:p>
                      <a:r>
                        <a:rPr lang="en-US" sz="1600" dirty="0"/>
                        <a:t>Data transformation</a:t>
                      </a:r>
                      <a:endParaRPr lang="en-SG" sz="1600" dirty="0"/>
                    </a:p>
                  </a:txBody>
                  <a:tcPr/>
                </a:tc>
                <a:extLst>
                  <a:ext uri="{0D108BD9-81ED-4DB2-BD59-A6C34878D82A}">
                    <a16:rowId xmlns:a16="http://schemas.microsoft.com/office/drawing/2014/main" val="4121271353"/>
                  </a:ext>
                </a:extLst>
              </a:tr>
              <a:tr h="370840">
                <a:tc>
                  <a:txBody>
                    <a:bodyPr/>
                    <a:lstStyle/>
                    <a:p>
                      <a:r>
                        <a:rPr lang="en-SG" sz="1600" i="1" dirty="0"/>
                        <a:t>Town</a:t>
                      </a:r>
                    </a:p>
                  </a:txBody>
                  <a:tcPr/>
                </a:tc>
                <a:tc>
                  <a:txBody>
                    <a:bodyPr/>
                    <a:lstStyle/>
                    <a:p>
                      <a:r>
                        <a:rPr lang="en-SG" sz="1600" dirty="0"/>
                        <a:t>Categorical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26 towns categorized into 5 dummy variables - regions (Northeast, East, Central, North, West)</a:t>
                      </a:r>
                    </a:p>
                  </a:txBody>
                  <a:tcPr/>
                </a:tc>
                <a:extLst>
                  <a:ext uri="{0D108BD9-81ED-4DB2-BD59-A6C34878D82A}">
                    <a16:rowId xmlns:a16="http://schemas.microsoft.com/office/drawing/2014/main" val="2824270352"/>
                  </a:ext>
                </a:extLst>
              </a:tr>
              <a:tr h="370840">
                <a:tc>
                  <a:txBody>
                    <a:bodyPr/>
                    <a:lstStyle/>
                    <a:p>
                      <a:r>
                        <a:rPr lang="en-SG" sz="1600" i="1" dirty="0"/>
                        <a:t>Flat type</a:t>
                      </a:r>
                    </a:p>
                  </a:txBody>
                  <a:tcPr/>
                </a:tc>
                <a:tc>
                  <a:txBody>
                    <a:bodyPr/>
                    <a:lstStyle/>
                    <a:p>
                      <a:r>
                        <a:rPr lang="en-SG" sz="1600" dirty="0"/>
                        <a:t>Categorical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6 dummy variables ('1 ROOM', '2 ROOM', '3 ROOM', '4 ROOM', '5 ROOM', 'EXECUTIVE', 'MULTI-GENERATION)</a:t>
                      </a:r>
                    </a:p>
                  </a:txBody>
                  <a:tcPr/>
                </a:tc>
                <a:extLst>
                  <a:ext uri="{0D108BD9-81ED-4DB2-BD59-A6C34878D82A}">
                    <a16:rowId xmlns:a16="http://schemas.microsoft.com/office/drawing/2014/main" val="2190554735"/>
                  </a:ext>
                </a:extLst>
              </a:tr>
              <a:tr h="370840">
                <a:tc>
                  <a:txBody>
                    <a:bodyPr/>
                    <a:lstStyle/>
                    <a:p>
                      <a:r>
                        <a:rPr lang="en-SG" sz="1600" i="1" dirty="0"/>
                        <a:t>Floor Area Sqm</a:t>
                      </a:r>
                    </a:p>
                  </a:txBody>
                  <a:tcPr/>
                </a:tc>
                <a:tc>
                  <a:txBody>
                    <a:bodyPr/>
                    <a:lstStyle/>
                    <a:p>
                      <a:r>
                        <a:rPr lang="en-SG" sz="1600" dirty="0"/>
                        <a:t>Continuous</a:t>
                      </a:r>
                    </a:p>
                  </a:txBody>
                  <a:tcPr/>
                </a:tc>
                <a:tc>
                  <a:txBody>
                    <a:bodyPr/>
                    <a:lstStyle/>
                    <a:p>
                      <a:r>
                        <a:rPr lang="en-US" sz="1600" dirty="0"/>
                        <a:t>X</a:t>
                      </a:r>
                      <a:endParaRPr lang="en-SG" sz="1600" dirty="0"/>
                    </a:p>
                  </a:txBody>
                  <a:tcPr/>
                </a:tc>
                <a:extLst>
                  <a:ext uri="{0D108BD9-81ED-4DB2-BD59-A6C34878D82A}">
                    <a16:rowId xmlns:a16="http://schemas.microsoft.com/office/drawing/2014/main" val="3714221194"/>
                  </a:ext>
                </a:extLst>
              </a:tr>
              <a:tr h="370840">
                <a:tc>
                  <a:txBody>
                    <a:bodyPr/>
                    <a:lstStyle/>
                    <a:p>
                      <a:r>
                        <a:rPr lang="en-SG" sz="1600" i="1" dirty="0"/>
                        <a:t>Remaining lease (years and months)</a:t>
                      </a:r>
                    </a:p>
                  </a:txBody>
                  <a:tcPr/>
                </a:tc>
                <a:tc>
                  <a:txBody>
                    <a:bodyPr/>
                    <a:lstStyle/>
                    <a:p>
                      <a:r>
                        <a:rPr lang="en-SG" sz="1600" dirty="0"/>
                        <a:t>Continuous</a:t>
                      </a:r>
                    </a:p>
                  </a:txBody>
                  <a:tcPr/>
                </a:tc>
                <a:tc>
                  <a:txBody>
                    <a:bodyPr/>
                    <a:lstStyle/>
                    <a:p>
                      <a:r>
                        <a:rPr lang="en-US" sz="1600" dirty="0"/>
                        <a:t>Converted the remaining number of years </a:t>
                      </a:r>
                      <a:r>
                        <a:rPr lang="en-US" sz="1600"/>
                        <a:t>and months into </a:t>
                      </a:r>
                      <a:r>
                        <a:rPr lang="en-US" sz="1600" dirty="0"/>
                        <a:t>months</a:t>
                      </a:r>
                      <a:endParaRPr lang="en-SG" sz="1600" dirty="0"/>
                    </a:p>
                  </a:txBody>
                  <a:tcPr/>
                </a:tc>
                <a:extLst>
                  <a:ext uri="{0D108BD9-81ED-4DB2-BD59-A6C34878D82A}">
                    <a16:rowId xmlns:a16="http://schemas.microsoft.com/office/drawing/2014/main" val="1861127108"/>
                  </a:ext>
                </a:extLst>
              </a:tr>
            </a:tbl>
          </a:graphicData>
        </a:graphic>
      </p:graphicFrame>
      <p:graphicFrame>
        <p:nvGraphicFramePr>
          <p:cNvPr id="7" name="Table 6">
            <a:extLst>
              <a:ext uri="{FF2B5EF4-FFF2-40B4-BE49-F238E27FC236}">
                <a16:creationId xmlns:a16="http://schemas.microsoft.com/office/drawing/2014/main" id="{F6898335-6A7A-507F-BEF7-46D5CEC88EB7}"/>
              </a:ext>
            </a:extLst>
          </p:cNvPr>
          <p:cNvGraphicFramePr>
            <a:graphicFrameLocks noGrp="1"/>
          </p:cNvGraphicFramePr>
          <p:nvPr>
            <p:extLst>
              <p:ext uri="{D42A27DB-BD31-4B8C-83A1-F6EECF244321}">
                <p14:modId xmlns:p14="http://schemas.microsoft.com/office/powerpoint/2010/main" val="80990098"/>
              </p:ext>
            </p:extLst>
          </p:nvPr>
        </p:nvGraphicFramePr>
        <p:xfrm>
          <a:off x="838199" y="4621309"/>
          <a:ext cx="10515597" cy="949960"/>
        </p:xfrm>
        <a:graphic>
          <a:graphicData uri="http://schemas.openxmlformats.org/drawingml/2006/table">
            <a:tbl>
              <a:tblPr firstRow="1" bandRow="1">
                <a:tableStyleId>{5C22544A-7EE6-4342-B048-85BDC9FD1C3A}</a:tableStyleId>
              </a:tblPr>
              <a:tblGrid>
                <a:gridCol w="2103305">
                  <a:extLst>
                    <a:ext uri="{9D8B030D-6E8A-4147-A177-3AD203B41FA5}">
                      <a16:colId xmlns:a16="http://schemas.microsoft.com/office/drawing/2014/main" val="3028224926"/>
                    </a:ext>
                  </a:extLst>
                </a:gridCol>
                <a:gridCol w="4907093">
                  <a:extLst>
                    <a:ext uri="{9D8B030D-6E8A-4147-A177-3AD203B41FA5}">
                      <a16:colId xmlns:a16="http://schemas.microsoft.com/office/drawing/2014/main" val="3392756014"/>
                    </a:ext>
                  </a:extLst>
                </a:gridCol>
                <a:gridCol w="3505199">
                  <a:extLst>
                    <a:ext uri="{9D8B030D-6E8A-4147-A177-3AD203B41FA5}">
                      <a16:colId xmlns:a16="http://schemas.microsoft.com/office/drawing/2014/main" val="3803091391"/>
                    </a:ext>
                  </a:extLst>
                </a:gridCol>
              </a:tblGrid>
              <a:tr h="370840">
                <a:tc>
                  <a:txBody>
                    <a:bodyPr/>
                    <a:lstStyle/>
                    <a:p>
                      <a:r>
                        <a:rPr lang="en-US" sz="1600" dirty="0"/>
                        <a:t>Outcome variable</a:t>
                      </a:r>
                      <a:endParaRPr lang="en-SG" sz="1600" dirty="0"/>
                    </a:p>
                  </a:txBody>
                  <a:tcPr/>
                </a:tc>
                <a:tc>
                  <a:txBody>
                    <a:bodyPr/>
                    <a:lstStyle/>
                    <a:p>
                      <a:endParaRPr lang="en-SG" sz="1600" dirty="0"/>
                    </a:p>
                  </a:txBody>
                  <a:tcPr/>
                </a:tc>
                <a:tc>
                  <a:txBody>
                    <a:bodyPr/>
                    <a:lstStyle/>
                    <a:p>
                      <a:endParaRPr lang="en-SG" sz="1600" dirty="0"/>
                    </a:p>
                  </a:txBody>
                  <a:tcPr/>
                </a:tc>
                <a:extLst>
                  <a:ext uri="{0D108BD9-81ED-4DB2-BD59-A6C34878D82A}">
                    <a16:rowId xmlns:a16="http://schemas.microsoft.com/office/drawing/2014/main" val="2639970014"/>
                  </a:ext>
                </a:extLst>
              </a:tr>
              <a:tr h="370840">
                <a:tc>
                  <a:txBody>
                    <a:bodyPr/>
                    <a:lstStyle/>
                    <a:p>
                      <a:r>
                        <a:rPr lang="en-US" sz="1600" dirty="0"/>
                        <a:t>Resale price</a:t>
                      </a:r>
                      <a:endParaRPr lang="en-SG" sz="1600" dirty="0"/>
                    </a:p>
                  </a:txBody>
                  <a:tcPr/>
                </a:tc>
                <a:tc>
                  <a:txBody>
                    <a:bodyPr/>
                    <a:lstStyle/>
                    <a:p>
                      <a:r>
                        <a:rPr lang="en-SG" sz="1600" dirty="0"/>
                        <a:t>Continuous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X</a:t>
                      </a:r>
                      <a:endParaRPr lang="en-SG" sz="1600" dirty="0"/>
                    </a:p>
                    <a:p>
                      <a:endParaRPr lang="en-SG" sz="1600" dirty="0"/>
                    </a:p>
                  </a:txBody>
                  <a:tcPr/>
                </a:tc>
                <a:extLst>
                  <a:ext uri="{0D108BD9-81ED-4DB2-BD59-A6C34878D82A}">
                    <a16:rowId xmlns:a16="http://schemas.microsoft.com/office/drawing/2014/main" val="1283601537"/>
                  </a:ext>
                </a:extLst>
              </a:tr>
            </a:tbl>
          </a:graphicData>
        </a:graphic>
      </p:graphicFrame>
      <p:sp>
        <p:nvSpPr>
          <p:cNvPr id="8" name="TextBox 7">
            <a:extLst>
              <a:ext uri="{FF2B5EF4-FFF2-40B4-BE49-F238E27FC236}">
                <a16:creationId xmlns:a16="http://schemas.microsoft.com/office/drawing/2014/main" id="{B6214D9B-7588-BBB5-D07F-A6411A49F668}"/>
              </a:ext>
            </a:extLst>
          </p:cNvPr>
          <p:cNvSpPr txBox="1"/>
          <p:nvPr/>
        </p:nvSpPr>
        <p:spPr>
          <a:xfrm>
            <a:off x="838199" y="5816114"/>
            <a:ext cx="10515596" cy="830997"/>
          </a:xfrm>
          <a:prstGeom prst="rect">
            <a:avLst/>
          </a:prstGeom>
          <a:noFill/>
        </p:spPr>
        <p:txBody>
          <a:bodyPr wrap="square" rtlCol="0">
            <a:spAutoFit/>
          </a:bodyPr>
          <a:lstStyle/>
          <a:p>
            <a:r>
              <a:rPr lang="en-US" sz="1600" i="1" dirty="0"/>
              <a:t>Dropped </a:t>
            </a:r>
            <a:r>
              <a:rPr lang="en-US" sz="1600" b="1" i="1" dirty="0"/>
              <a:t>Region (North) </a:t>
            </a:r>
            <a:r>
              <a:rPr lang="en-US" sz="1600" i="1" dirty="0"/>
              <a:t>and </a:t>
            </a:r>
            <a:r>
              <a:rPr lang="en-US" sz="1600" b="1" i="1" dirty="0"/>
              <a:t>Flat type (Room 1) </a:t>
            </a:r>
            <a:r>
              <a:rPr lang="en-US" sz="1600" i="1" dirty="0"/>
              <a:t>in the regression model – this served as a baseline. Therefore, </a:t>
            </a:r>
            <a:r>
              <a:rPr lang="en-SG" sz="1600" i="1" dirty="0"/>
              <a:t>the results shown in the model are interpreted as the difference in the resale price compared to the baseline (North, 1-Room flat).</a:t>
            </a:r>
          </a:p>
        </p:txBody>
      </p:sp>
    </p:spTree>
    <p:extLst>
      <p:ext uri="{BB962C8B-B14F-4D97-AF65-F5344CB8AC3E}">
        <p14:creationId xmlns:p14="http://schemas.microsoft.com/office/powerpoint/2010/main" val="353671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FA35-984E-5C65-B4AB-032EA42B5151}"/>
              </a:ext>
            </a:extLst>
          </p:cNvPr>
          <p:cNvSpPr>
            <a:spLocks noGrp="1"/>
          </p:cNvSpPr>
          <p:nvPr>
            <p:ph type="title"/>
          </p:nvPr>
        </p:nvSpPr>
        <p:spPr/>
        <p:txBody>
          <a:bodyPr/>
          <a:lstStyle/>
          <a:p>
            <a:r>
              <a:rPr lang="en-SG" dirty="0"/>
              <a:t>Dataset 3</a:t>
            </a:r>
          </a:p>
        </p:txBody>
      </p:sp>
      <p:pic>
        <p:nvPicPr>
          <p:cNvPr id="7" name="Content Placeholder 6">
            <a:extLst>
              <a:ext uri="{FF2B5EF4-FFF2-40B4-BE49-F238E27FC236}">
                <a16:creationId xmlns:a16="http://schemas.microsoft.com/office/drawing/2014/main" id="{BEC822E5-3050-02A7-25C5-49ADA46C3FA0}"/>
              </a:ext>
            </a:extLst>
          </p:cNvPr>
          <p:cNvPicPr>
            <a:picLocks noGrp="1" noChangeAspect="1"/>
          </p:cNvPicPr>
          <p:nvPr>
            <p:ph idx="1"/>
          </p:nvPr>
        </p:nvPicPr>
        <p:blipFill>
          <a:blip r:embed="rId3"/>
          <a:stretch>
            <a:fillRect/>
          </a:stretch>
        </p:blipFill>
        <p:spPr>
          <a:xfrm>
            <a:off x="0" y="1334060"/>
            <a:ext cx="12192000" cy="5523940"/>
          </a:xfrm>
        </p:spPr>
      </p:pic>
    </p:spTree>
    <p:extLst>
      <p:ext uri="{BB962C8B-B14F-4D97-AF65-F5344CB8AC3E}">
        <p14:creationId xmlns:p14="http://schemas.microsoft.com/office/powerpoint/2010/main" val="2553771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782</TotalTime>
  <Words>2104</Words>
  <Application>Microsoft Office PowerPoint</Application>
  <PresentationFormat>Widescreen</PresentationFormat>
  <Paragraphs>219</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Aptos</vt:lpstr>
      <vt:lpstr>Aptos Display</vt:lpstr>
      <vt:lpstr>Arial</vt:lpstr>
      <vt:lpstr>Office Theme</vt:lpstr>
      <vt:lpstr>Data Analysis on HDB Properties</vt:lpstr>
      <vt:lpstr>Dataset</vt:lpstr>
      <vt:lpstr>PowerPoint Presentation</vt:lpstr>
      <vt:lpstr>Questions</vt:lpstr>
      <vt:lpstr>Dataset 1</vt:lpstr>
      <vt:lpstr>Dataset 2</vt:lpstr>
      <vt:lpstr>Dataset 2</vt:lpstr>
      <vt:lpstr>Dataset 3 – data transformation</vt:lpstr>
      <vt:lpstr>Dataset 3</vt:lpstr>
      <vt:lpstr>Dataset 3</vt:lpstr>
      <vt:lpstr>Dataset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Alvin Lim</dc:creator>
  <cp:lastModifiedBy>Alvin Lim</cp:lastModifiedBy>
  <cp:revision>25</cp:revision>
  <dcterms:created xsi:type="dcterms:W3CDTF">2024-12-28T06:51:30Z</dcterms:created>
  <dcterms:modified xsi:type="dcterms:W3CDTF">2025-01-04T07:44:08Z</dcterms:modified>
</cp:coreProperties>
</file>