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9" r:id="rId4"/>
    <p:sldId id="258" r:id="rId5"/>
    <p:sldId id="260" r:id="rId6"/>
    <p:sldId id="261" r:id="rId7"/>
    <p:sldId id="274" r:id="rId8"/>
    <p:sldId id="275" r:id="rId9"/>
    <p:sldId id="279" r:id="rId10"/>
    <p:sldId id="262" r:id="rId11"/>
    <p:sldId id="263" r:id="rId12"/>
    <p:sldId id="264" r:id="rId13"/>
    <p:sldId id="267" r:id="rId14"/>
    <p:sldId id="270" r:id="rId15"/>
    <p:sldId id="271" r:id="rId16"/>
    <p:sldId id="284" r:id="rId17"/>
    <p:sldId id="285" r:id="rId18"/>
    <p:sldId id="291" r:id="rId19"/>
    <p:sldId id="289" r:id="rId20"/>
    <p:sldId id="292" r:id="rId21"/>
    <p:sldId id="293" r:id="rId22"/>
    <p:sldId id="290" r:id="rId23"/>
    <p:sldId id="265" r:id="rId24"/>
    <p:sldId id="266" r:id="rId25"/>
    <p:sldId id="268" r:id="rId26"/>
    <p:sldId id="269" r:id="rId27"/>
    <p:sldId id="281" r:id="rId28"/>
    <p:sldId id="280" r:id="rId29"/>
    <p:sldId id="283" r:id="rId30"/>
    <p:sldId id="286" r:id="rId31"/>
    <p:sldId id="287" r:id="rId32"/>
    <p:sldId id="28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8954" autoAdjust="0"/>
  </p:normalViewPr>
  <p:slideViewPr>
    <p:cSldViewPr snapToGrid="0">
      <p:cViewPr>
        <p:scale>
          <a:sx n="66" d="100"/>
          <a:sy n="66" d="100"/>
        </p:scale>
        <p:origin x="1330"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250797-E632-4AE5-A859-8EF21B0DCD3D}" type="doc">
      <dgm:prSet loTypeId="urn:microsoft.com/office/officeart/2005/8/layout/chevron1" loCatId="process" qsTypeId="urn:microsoft.com/office/officeart/2005/8/quickstyle/simple1" qsCatId="simple" csTypeId="urn:microsoft.com/office/officeart/2005/8/colors/accent1_2" csCatId="accent1" phldr="1"/>
      <dgm:spPr/>
    </dgm:pt>
    <dgm:pt modelId="{7A4D0737-8D63-43DB-A23C-B24C575E6C44}">
      <dgm:prSet phldrT="[Text]"/>
      <dgm:spPr/>
      <dgm:t>
        <a:bodyPr/>
        <a:lstStyle/>
        <a:p>
          <a:r>
            <a:rPr lang="en-US" dirty="0"/>
            <a:t>Import data</a:t>
          </a:r>
          <a:endParaRPr lang="en-SG" dirty="0"/>
        </a:p>
      </dgm:t>
    </dgm:pt>
    <dgm:pt modelId="{DCEA5CF7-3687-43F6-AEC8-4F915BA5775E}" type="parTrans" cxnId="{ADC83B15-4F1A-44AA-8631-4BC9B57FC05F}">
      <dgm:prSet/>
      <dgm:spPr/>
      <dgm:t>
        <a:bodyPr/>
        <a:lstStyle/>
        <a:p>
          <a:endParaRPr lang="en-SG"/>
        </a:p>
      </dgm:t>
    </dgm:pt>
    <dgm:pt modelId="{51C78653-C303-4392-AF1D-811F8D4ED36F}" type="sibTrans" cxnId="{ADC83B15-4F1A-44AA-8631-4BC9B57FC05F}">
      <dgm:prSet/>
      <dgm:spPr/>
      <dgm:t>
        <a:bodyPr/>
        <a:lstStyle/>
        <a:p>
          <a:endParaRPr lang="en-SG"/>
        </a:p>
      </dgm:t>
    </dgm:pt>
    <dgm:pt modelId="{72EC5D37-DC42-4CCB-97E1-5734C5B9878A}">
      <dgm:prSet phldrT="[Text]"/>
      <dgm:spPr/>
      <dgm:t>
        <a:bodyPr/>
        <a:lstStyle/>
        <a:p>
          <a:r>
            <a:rPr lang="en-US" dirty="0"/>
            <a:t>Descriptive data</a:t>
          </a:r>
          <a:endParaRPr lang="en-SG" dirty="0"/>
        </a:p>
      </dgm:t>
    </dgm:pt>
    <dgm:pt modelId="{48D45C68-68D6-4906-AA56-A00E9B9A0BFA}" type="parTrans" cxnId="{3E208094-E82A-4AE2-ADF3-5B63E480F32D}">
      <dgm:prSet/>
      <dgm:spPr/>
      <dgm:t>
        <a:bodyPr/>
        <a:lstStyle/>
        <a:p>
          <a:endParaRPr lang="en-SG"/>
        </a:p>
      </dgm:t>
    </dgm:pt>
    <dgm:pt modelId="{810B9E13-9DBB-41A2-A20D-DE0874450442}" type="sibTrans" cxnId="{3E208094-E82A-4AE2-ADF3-5B63E480F32D}">
      <dgm:prSet/>
      <dgm:spPr/>
      <dgm:t>
        <a:bodyPr/>
        <a:lstStyle/>
        <a:p>
          <a:endParaRPr lang="en-SG"/>
        </a:p>
      </dgm:t>
    </dgm:pt>
    <dgm:pt modelId="{B41C30EE-89A5-408F-AE63-B68504973B00}">
      <dgm:prSet phldrT="[Text]"/>
      <dgm:spPr/>
      <dgm:t>
        <a:bodyPr/>
        <a:lstStyle/>
        <a:p>
          <a:r>
            <a:rPr lang="en-US" dirty="0"/>
            <a:t>Data Transformation</a:t>
          </a:r>
          <a:endParaRPr lang="en-SG" dirty="0"/>
        </a:p>
      </dgm:t>
    </dgm:pt>
    <dgm:pt modelId="{9542DC4D-1514-476C-B61E-34EF40A86D45}" type="parTrans" cxnId="{4F7B27DF-C3F5-485A-A012-949632BE5D1D}">
      <dgm:prSet/>
      <dgm:spPr/>
      <dgm:t>
        <a:bodyPr/>
        <a:lstStyle/>
        <a:p>
          <a:endParaRPr lang="en-SG"/>
        </a:p>
      </dgm:t>
    </dgm:pt>
    <dgm:pt modelId="{C1C9D7E5-DA71-40A5-933C-2306DC8210A6}" type="sibTrans" cxnId="{4F7B27DF-C3F5-485A-A012-949632BE5D1D}">
      <dgm:prSet/>
      <dgm:spPr/>
      <dgm:t>
        <a:bodyPr/>
        <a:lstStyle/>
        <a:p>
          <a:endParaRPr lang="en-SG"/>
        </a:p>
      </dgm:t>
    </dgm:pt>
    <dgm:pt modelId="{6C58C504-8375-4919-987E-EDECDC1075EF}">
      <dgm:prSet phldrT="[Text]"/>
      <dgm:spPr/>
      <dgm:t>
        <a:bodyPr/>
        <a:lstStyle/>
        <a:p>
          <a:r>
            <a:rPr lang="en-SG" dirty="0"/>
            <a:t>Use of clustering</a:t>
          </a:r>
        </a:p>
      </dgm:t>
    </dgm:pt>
    <dgm:pt modelId="{2499E435-544B-4301-AFCA-582BA38C37E9}" type="parTrans" cxnId="{ACA547A9-7093-48A4-BCB3-DD4FF4F9B1C4}">
      <dgm:prSet/>
      <dgm:spPr/>
      <dgm:t>
        <a:bodyPr/>
        <a:lstStyle/>
        <a:p>
          <a:endParaRPr lang="en-SG"/>
        </a:p>
      </dgm:t>
    </dgm:pt>
    <dgm:pt modelId="{1853C803-D610-46B8-A7CB-ACB9F35298CB}" type="sibTrans" cxnId="{ACA547A9-7093-48A4-BCB3-DD4FF4F9B1C4}">
      <dgm:prSet/>
      <dgm:spPr/>
      <dgm:t>
        <a:bodyPr/>
        <a:lstStyle/>
        <a:p>
          <a:endParaRPr lang="en-SG"/>
        </a:p>
      </dgm:t>
    </dgm:pt>
    <dgm:pt modelId="{41C6E5A6-73F6-4915-BE77-47C909FC959C}">
      <dgm:prSet phldrT="[Text]"/>
      <dgm:spPr/>
      <dgm:t>
        <a:bodyPr/>
        <a:lstStyle/>
        <a:p>
          <a:r>
            <a:rPr lang="en-US" dirty="0"/>
            <a:t>Analyze</a:t>
          </a:r>
          <a:endParaRPr lang="en-SG" dirty="0"/>
        </a:p>
      </dgm:t>
    </dgm:pt>
    <dgm:pt modelId="{1171A3F9-D708-4B37-A491-FE7A3DD16E8E}" type="parTrans" cxnId="{C4AF3DEE-0B4B-48E4-870A-9BD6CE7E487C}">
      <dgm:prSet/>
      <dgm:spPr/>
      <dgm:t>
        <a:bodyPr/>
        <a:lstStyle/>
        <a:p>
          <a:endParaRPr lang="en-SG"/>
        </a:p>
      </dgm:t>
    </dgm:pt>
    <dgm:pt modelId="{BC2838EF-690F-4E71-A15C-2247A55F1B7A}" type="sibTrans" cxnId="{C4AF3DEE-0B4B-48E4-870A-9BD6CE7E487C}">
      <dgm:prSet/>
      <dgm:spPr/>
      <dgm:t>
        <a:bodyPr/>
        <a:lstStyle/>
        <a:p>
          <a:endParaRPr lang="en-SG"/>
        </a:p>
      </dgm:t>
    </dgm:pt>
    <dgm:pt modelId="{98229F47-EF4F-46DD-87B2-3C191420CE71}" type="pres">
      <dgm:prSet presAssocID="{75250797-E632-4AE5-A859-8EF21B0DCD3D}" presName="Name0" presStyleCnt="0">
        <dgm:presLayoutVars>
          <dgm:dir/>
          <dgm:animLvl val="lvl"/>
          <dgm:resizeHandles val="exact"/>
        </dgm:presLayoutVars>
      </dgm:prSet>
      <dgm:spPr/>
    </dgm:pt>
    <dgm:pt modelId="{1CAED271-CE7B-4B67-B857-45E13E42969B}" type="pres">
      <dgm:prSet presAssocID="{7A4D0737-8D63-43DB-A23C-B24C575E6C44}" presName="parTxOnly" presStyleLbl="node1" presStyleIdx="0" presStyleCnt="5">
        <dgm:presLayoutVars>
          <dgm:chMax val="0"/>
          <dgm:chPref val="0"/>
          <dgm:bulletEnabled val="1"/>
        </dgm:presLayoutVars>
      </dgm:prSet>
      <dgm:spPr/>
    </dgm:pt>
    <dgm:pt modelId="{85558936-B2B7-43B0-BFF0-E387C3E3B048}" type="pres">
      <dgm:prSet presAssocID="{51C78653-C303-4392-AF1D-811F8D4ED36F}" presName="parTxOnlySpace" presStyleCnt="0"/>
      <dgm:spPr/>
    </dgm:pt>
    <dgm:pt modelId="{E24EDE5D-F6BC-461C-A1BD-F5A708384716}" type="pres">
      <dgm:prSet presAssocID="{72EC5D37-DC42-4CCB-97E1-5734C5B9878A}" presName="parTxOnly" presStyleLbl="node1" presStyleIdx="1" presStyleCnt="5">
        <dgm:presLayoutVars>
          <dgm:chMax val="0"/>
          <dgm:chPref val="0"/>
          <dgm:bulletEnabled val="1"/>
        </dgm:presLayoutVars>
      </dgm:prSet>
      <dgm:spPr/>
    </dgm:pt>
    <dgm:pt modelId="{45720722-1F59-4D12-87F1-EB5183203A3F}" type="pres">
      <dgm:prSet presAssocID="{810B9E13-9DBB-41A2-A20D-DE0874450442}" presName="parTxOnlySpace" presStyleCnt="0"/>
      <dgm:spPr/>
    </dgm:pt>
    <dgm:pt modelId="{E013B904-CE37-4ED8-AE35-0B61684C5529}" type="pres">
      <dgm:prSet presAssocID="{B41C30EE-89A5-408F-AE63-B68504973B00}" presName="parTxOnly" presStyleLbl="node1" presStyleIdx="2" presStyleCnt="5">
        <dgm:presLayoutVars>
          <dgm:chMax val="0"/>
          <dgm:chPref val="0"/>
          <dgm:bulletEnabled val="1"/>
        </dgm:presLayoutVars>
      </dgm:prSet>
      <dgm:spPr/>
    </dgm:pt>
    <dgm:pt modelId="{4617C1FC-7BA9-458D-BA5A-51DAB1E7A1FA}" type="pres">
      <dgm:prSet presAssocID="{C1C9D7E5-DA71-40A5-933C-2306DC8210A6}" presName="parTxOnlySpace" presStyleCnt="0"/>
      <dgm:spPr/>
    </dgm:pt>
    <dgm:pt modelId="{7B6EFCDB-33C0-464A-A1A7-323386A418B6}" type="pres">
      <dgm:prSet presAssocID="{6C58C504-8375-4919-987E-EDECDC1075EF}" presName="parTxOnly" presStyleLbl="node1" presStyleIdx="3" presStyleCnt="5">
        <dgm:presLayoutVars>
          <dgm:chMax val="0"/>
          <dgm:chPref val="0"/>
          <dgm:bulletEnabled val="1"/>
        </dgm:presLayoutVars>
      </dgm:prSet>
      <dgm:spPr/>
    </dgm:pt>
    <dgm:pt modelId="{F5186469-7D45-4E44-B4C0-C1BFA07E5BD7}" type="pres">
      <dgm:prSet presAssocID="{1853C803-D610-46B8-A7CB-ACB9F35298CB}" presName="parTxOnlySpace" presStyleCnt="0"/>
      <dgm:spPr/>
    </dgm:pt>
    <dgm:pt modelId="{6C838A94-33CA-479F-B71D-5FBB96D186A0}" type="pres">
      <dgm:prSet presAssocID="{41C6E5A6-73F6-4915-BE77-47C909FC959C}" presName="parTxOnly" presStyleLbl="node1" presStyleIdx="4" presStyleCnt="5">
        <dgm:presLayoutVars>
          <dgm:chMax val="0"/>
          <dgm:chPref val="0"/>
          <dgm:bulletEnabled val="1"/>
        </dgm:presLayoutVars>
      </dgm:prSet>
      <dgm:spPr/>
    </dgm:pt>
  </dgm:ptLst>
  <dgm:cxnLst>
    <dgm:cxn modelId="{ADC83B15-4F1A-44AA-8631-4BC9B57FC05F}" srcId="{75250797-E632-4AE5-A859-8EF21B0DCD3D}" destId="{7A4D0737-8D63-43DB-A23C-B24C575E6C44}" srcOrd="0" destOrd="0" parTransId="{DCEA5CF7-3687-43F6-AEC8-4F915BA5775E}" sibTransId="{51C78653-C303-4392-AF1D-811F8D4ED36F}"/>
    <dgm:cxn modelId="{BF38954C-20C6-464A-9222-F8B32906C81E}" type="presOf" srcId="{B41C30EE-89A5-408F-AE63-B68504973B00}" destId="{E013B904-CE37-4ED8-AE35-0B61684C5529}" srcOrd="0" destOrd="0" presId="urn:microsoft.com/office/officeart/2005/8/layout/chevron1"/>
    <dgm:cxn modelId="{6ED45993-12DF-4F25-8B03-BE55A1729938}" type="presOf" srcId="{41C6E5A6-73F6-4915-BE77-47C909FC959C}" destId="{6C838A94-33CA-479F-B71D-5FBB96D186A0}" srcOrd="0" destOrd="0" presId="urn:microsoft.com/office/officeart/2005/8/layout/chevron1"/>
    <dgm:cxn modelId="{3E208094-E82A-4AE2-ADF3-5B63E480F32D}" srcId="{75250797-E632-4AE5-A859-8EF21B0DCD3D}" destId="{72EC5D37-DC42-4CCB-97E1-5734C5B9878A}" srcOrd="1" destOrd="0" parTransId="{48D45C68-68D6-4906-AA56-A00E9B9A0BFA}" sibTransId="{810B9E13-9DBB-41A2-A20D-DE0874450442}"/>
    <dgm:cxn modelId="{A78DF098-7F49-402C-869F-0731076DD5DE}" type="presOf" srcId="{6C58C504-8375-4919-987E-EDECDC1075EF}" destId="{7B6EFCDB-33C0-464A-A1A7-323386A418B6}" srcOrd="0" destOrd="0" presId="urn:microsoft.com/office/officeart/2005/8/layout/chevron1"/>
    <dgm:cxn modelId="{ACA547A9-7093-48A4-BCB3-DD4FF4F9B1C4}" srcId="{75250797-E632-4AE5-A859-8EF21B0DCD3D}" destId="{6C58C504-8375-4919-987E-EDECDC1075EF}" srcOrd="3" destOrd="0" parTransId="{2499E435-544B-4301-AFCA-582BA38C37E9}" sibTransId="{1853C803-D610-46B8-A7CB-ACB9F35298CB}"/>
    <dgm:cxn modelId="{1739B3AE-E559-4E87-BF87-B53C442B0F12}" type="presOf" srcId="{72EC5D37-DC42-4CCB-97E1-5734C5B9878A}" destId="{E24EDE5D-F6BC-461C-A1BD-F5A708384716}" srcOrd="0" destOrd="0" presId="urn:microsoft.com/office/officeart/2005/8/layout/chevron1"/>
    <dgm:cxn modelId="{C85FE4D5-DFEF-454E-A292-B13C628393D7}" type="presOf" srcId="{75250797-E632-4AE5-A859-8EF21B0DCD3D}" destId="{98229F47-EF4F-46DD-87B2-3C191420CE71}" srcOrd="0" destOrd="0" presId="urn:microsoft.com/office/officeart/2005/8/layout/chevron1"/>
    <dgm:cxn modelId="{4F7B27DF-C3F5-485A-A012-949632BE5D1D}" srcId="{75250797-E632-4AE5-A859-8EF21B0DCD3D}" destId="{B41C30EE-89A5-408F-AE63-B68504973B00}" srcOrd="2" destOrd="0" parTransId="{9542DC4D-1514-476C-B61E-34EF40A86D45}" sibTransId="{C1C9D7E5-DA71-40A5-933C-2306DC8210A6}"/>
    <dgm:cxn modelId="{C4AF3DEE-0B4B-48E4-870A-9BD6CE7E487C}" srcId="{75250797-E632-4AE5-A859-8EF21B0DCD3D}" destId="{41C6E5A6-73F6-4915-BE77-47C909FC959C}" srcOrd="4" destOrd="0" parTransId="{1171A3F9-D708-4B37-A491-FE7A3DD16E8E}" sibTransId="{BC2838EF-690F-4E71-A15C-2247A55F1B7A}"/>
    <dgm:cxn modelId="{018A7AF5-2FA4-44D4-A01F-28473F691E7D}" type="presOf" srcId="{7A4D0737-8D63-43DB-A23C-B24C575E6C44}" destId="{1CAED271-CE7B-4B67-B857-45E13E42969B}" srcOrd="0" destOrd="0" presId="urn:microsoft.com/office/officeart/2005/8/layout/chevron1"/>
    <dgm:cxn modelId="{CE474D29-E301-401B-B723-D894DB2432AB}" type="presParOf" srcId="{98229F47-EF4F-46DD-87B2-3C191420CE71}" destId="{1CAED271-CE7B-4B67-B857-45E13E42969B}" srcOrd="0" destOrd="0" presId="urn:microsoft.com/office/officeart/2005/8/layout/chevron1"/>
    <dgm:cxn modelId="{617E668C-FE2B-4D42-9973-E40DDA7B13FF}" type="presParOf" srcId="{98229F47-EF4F-46DD-87B2-3C191420CE71}" destId="{85558936-B2B7-43B0-BFF0-E387C3E3B048}" srcOrd="1" destOrd="0" presId="urn:microsoft.com/office/officeart/2005/8/layout/chevron1"/>
    <dgm:cxn modelId="{F1743475-A3A0-44DC-BF7B-5E6F08118231}" type="presParOf" srcId="{98229F47-EF4F-46DD-87B2-3C191420CE71}" destId="{E24EDE5D-F6BC-461C-A1BD-F5A708384716}" srcOrd="2" destOrd="0" presId="urn:microsoft.com/office/officeart/2005/8/layout/chevron1"/>
    <dgm:cxn modelId="{B62285F3-8EC1-41F7-B27E-F328E4368E5B}" type="presParOf" srcId="{98229F47-EF4F-46DD-87B2-3C191420CE71}" destId="{45720722-1F59-4D12-87F1-EB5183203A3F}" srcOrd="3" destOrd="0" presId="urn:microsoft.com/office/officeart/2005/8/layout/chevron1"/>
    <dgm:cxn modelId="{79BE4B3E-19C2-4FAA-917C-EFC49AAC7B80}" type="presParOf" srcId="{98229F47-EF4F-46DD-87B2-3C191420CE71}" destId="{E013B904-CE37-4ED8-AE35-0B61684C5529}" srcOrd="4" destOrd="0" presId="urn:microsoft.com/office/officeart/2005/8/layout/chevron1"/>
    <dgm:cxn modelId="{C533A9A8-39B2-476F-8ECF-10512C10F365}" type="presParOf" srcId="{98229F47-EF4F-46DD-87B2-3C191420CE71}" destId="{4617C1FC-7BA9-458D-BA5A-51DAB1E7A1FA}" srcOrd="5" destOrd="0" presId="urn:microsoft.com/office/officeart/2005/8/layout/chevron1"/>
    <dgm:cxn modelId="{51916336-A79E-46B1-8EA7-1D4CC7E9C3BB}" type="presParOf" srcId="{98229F47-EF4F-46DD-87B2-3C191420CE71}" destId="{7B6EFCDB-33C0-464A-A1A7-323386A418B6}" srcOrd="6" destOrd="0" presId="urn:microsoft.com/office/officeart/2005/8/layout/chevron1"/>
    <dgm:cxn modelId="{E94D0D58-FE55-4041-A4EC-6908549686D6}" type="presParOf" srcId="{98229F47-EF4F-46DD-87B2-3C191420CE71}" destId="{F5186469-7D45-4E44-B4C0-C1BFA07E5BD7}" srcOrd="7" destOrd="0" presId="urn:microsoft.com/office/officeart/2005/8/layout/chevron1"/>
    <dgm:cxn modelId="{6DDE22C4-1C01-4CF5-B724-3D964A57B11C}" type="presParOf" srcId="{98229F47-EF4F-46DD-87B2-3C191420CE71}" destId="{6C838A94-33CA-479F-B71D-5FBB96D186A0}"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AED271-CE7B-4B67-B857-45E13E42969B}">
      <dsp:nvSpPr>
        <dsp:cNvPr id="0" name=""/>
        <dsp:cNvSpPr/>
      </dsp:nvSpPr>
      <dsp:spPr>
        <a:xfrm>
          <a:off x="2908" y="985237"/>
          <a:ext cx="2588843" cy="1035537"/>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Import data</a:t>
          </a:r>
          <a:endParaRPr lang="en-SG" sz="1700" kern="1200" dirty="0"/>
        </a:p>
      </dsp:txBody>
      <dsp:txXfrm>
        <a:off x="520677" y="985237"/>
        <a:ext cx="1553306" cy="1035537"/>
      </dsp:txXfrm>
    </dsp:sp>
    <dsp:sp modelId="{E24EDE5D-F6BC-461C-A1BD-F5A708384716}">
      <dsp:nvSpPr>
        <dsp:cNvPr id="0" name=""/>
        <dsp:cNvSpPr/>
      </dsp:nvSpPr>
      <dsp:spPr>
        <a:xfrm>
          <a:off x="2332867" y="985237"/>
          <a:ext cx="2588843" cy="1035537"/>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Descriptive data</a:t>
          </a:r>
          <a:endParaRPr lang="en-SG" sz="1700" kern="1200" dirty="0"/>
        </a:p>
      </dsp:txBody>
      <dsp:txXfrm>
        <a:off x="2850636" y="985237"/>
        <a:ext cx="1553306" cy="1035537"/>
      </dsp:txXfrm>
    </dsp:sp>
    <dsp:sp modelId="{E013B904-CE37-4ED8-AE35-0B61684C5529}">
      <dsp:nvSpPr>
        <dsp:cNvPr id="0" name=""/>
        <dsp:cNvSpPr/>
      </dsp:nvSpPr>
      <dsp:spPr>
        <a:xfrm>
          <a:off x="4662826" y="985237"/>
          <a:ext cx="2588843" cy="1035537"/>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Data Transformation</a:t>
          </a:r>
          <a:endParaRPr lang="en-SG" sz="1700" kern="1200" dirty="0"/>
        </a:p>
      </dsp:txBody>
      <dsp:txXfrm>
        <a:off x="5180595" y="985237"/>
        <a:ext cx="1553306" cy="1035537"/>
      </dsp:txXfrm>
    </dsp:sp>
    <dsp:sp modelId="{7B6EFCDB-33C0-464A-A1A7-323386A418B6}">
      <dsp:nvSpPr>
        <dsp:cNvPr id="0" name=""/>
        <dsp:cNvSpPr/>
      </dsp:nvSpPr>
      <dsp:spPr>
        <a:xfrm>
          <a:off x="6992785" y="985237"/>
          <a:ext cx="2588843" cy="1035537"/>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SG" sz="1700" kern="1200" dirty="0"/>
            <a:t>Use of clustering</a:t>
          </a:r>
        </a:p>
      </dsp:txBody>
      <dsp:txXfrm>
        <a:off x="7510554" y="985237"/>
        <a:ext cx="1553306" cy="1035537"/>
      </dsp:txXfrm>
    </dsp:sp>
    <dsp:sp modelId="{6C838A94-33CA-479F-B71D-5FBB96D186A0}">
      <dsp:nvSpPr>
        <dsp:cNvPr id="0" name=""/>
        <dsp:cNvSpPr/>
      </dsp:nvSpPr>
      <dsp:spPr>
        <a:xfrm>
          <a:off x="9322744" y="985237"/>
          <a:ext cx="2588843" cy="1035537"/>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Analyze</a:t>
          </a:r>
          <a:endParaRPr lang="en-SG" sz="1700" kern="1200" dirty="0"/>
        </a:p>
      </dsp:txBody>
      <dsp:txXfrm>
        <a:off x="9840513" y="985237"/>
        <a:ext cx="1553306" cy="1035537"/>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79F1D4-6A61-40E5-B7E8-06A368FC7B8F}" type="datetimeFigureOut">
              <a:rPr lang="en-SG" smtClean="0"/>
              <a:t>31/7/2025</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C9F1E5-F96A-49D6-AF66-350A43C84F64}" type="slidenum">
              <a:rPr lang="en-SG" smtClean="0"/>
              <a:t>‹#›</a:t>
            </a:fld>
            <a:endParaRPr lang="en-SG"/>
          </a:p>
        </p:txBody>
      </p:sp>
    </p:spTree>
    <p:extLst>
      <p:ext uri="{BB962C8B-B14F-4D97-AF65-F5344CB8AC3E}">
        <p14:creationId xmlns:p14="http://schemas.microsoft.com/office/powerpoint/2010/main" val="4139030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b="0" dirty="0"/>
              <a:t>Since the questions given in the assignment focuses on technical aspects but also require me to present the insights to a marketing team, who I assume is a non technical audience.</a:t>
            </a:r>
            <a:br>
              <a:rPr lang="en-SG" b="0" dirty="0"/>
            </a:br>
            <a:r>
              <a:rPr lang="en-SG" b="0" dirty="0"/>
              <a:t>I have ordered my presentation where by I can answer technical aspects such as explaining issues with the data etc. and what features I have created to achieve my analysis.</a:t>
            </a:r>
          </a:p>
          <a:p>
            <a:endParaRPr lang="en-SG" b="0" dirty="0"/>
          </a:p>
          <a:p>
            <a:r>
              <a:rPr lang="en-SG" b="0" dirty="0"/>
              <a:t>After which, I will show various illustration created to show to the non technical audience what insights I have found, and lastly some recommendations for Singapore Tourism Board’s </a:t>
            </a:r>
            <a:r>
              <a:rPr lang="en-SG" sz="1200" b="0" kern="1200" dirty="0">
                <a:solidFill>
                  <a:schemeClr val="tx1"/>
                </a:solidFill>
                <a:effectLst/>
                <a:latin typeface="+mn-lt"/>
                <a:ea typeface="+mn-ea"/>
                <a:cs typeface="+mn-cs"/>
              </a:rPr>
              <a:t>marketing team on their strategy to increase </a:t>
            </a:r>
            <a:r>
              <a:rPr lang="en-SG" sz="1200" b="0" kern="1200" dirty="0" err="1">
                <a:solidFill>
                  <a:schemeClr val="tx1"/>
                </a:solidFill>
                <a:effectLst/>
                <a:latin typeface="+mn-lt"/>
                <a:ea typeface="+mn-ea"/>
                <a:cs typeface="+mn-cs"/>
              </a:rPr>
              <a:t>visitorship</a:t>
            </a:r>
            <a:r>
              <a:rPr lang="en-SG" sz="1200" b="0" kern="1200" dirty="0">
                <a:solidFill>
                  <a:schemeClr val="tx1"/>
                </a:solidFill>
                <a:effectLst/>
                <a:latin typeface="+mn-lt"/>
                <a:ea typeface="+mn-ea"/>
                <a:cs typeface="+mn-cs"/>
              </a:rPr>
              <a:t> and spend in Singapore</a:t>
            </a:r>
            <a:endParaRPr lang="en-SG" b="0" dirty="0"/>
          </a:p>
          <a:p>
            <a:endParaRPr lang="en-SG" b="0" dirty="0"/>
          </a:p>
        </p:txBody>
      </p:sp>
      <p:sp>
        <p:nvSpPr>
          <p:cNvPr id="4" name="Slide Number Placeholder 3"/>
          <p:cNvSpPr>
            <a:spLocks noGrp="1"/>
          </p:cNvSpPr>
          <p:nvPr>
            <p:ph type="sldNum" sz="quarter" idx="5"/>
          </p:nvPr>
        </p:nvSpPr>
        <p:spPr/>
        <p:txBody>
          <a:bodyPr/>
          <a:lstStyle/>
          <a:p>
            <a:fld id="{F5C9F1E5-F96A-49D6-AF66-350A43C84F64}" type="slidenum">
              <a:rPr lang="en-SG" smtClean="0"/>
              <a:t>2</a:t>
            </a:fld>
            <a:endParaRPr lang="en-SG"/>
          </a:p>
        </p:txBody>
      </p:sp>
    </p:spTree>
    <p:extLst>
      <p:ext uri="{BB962C8B-B14F-4D97-AF65-F5344CB8AC3E}">
        <p14:creationId xmlns:p14="http://schemas.microsoft.com/office/powerpoint/2010/main" val="2115659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27991A-F7EF-B4B1-8B6E-703EA09B0A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B315D9-56CA-6B81-98DD-3BDA7C7EAED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B6973C1-A794-6ABF-1619-FD8B002F3670}"/>
              </a:ext>
            </a:extLst>
          </p:cNvPr>
          <p:cNvSpPr>
            <a:spLocks noGrp="1"/>
          </p:cNvSpPr>
          <p:nvPr>
            <p:ph type="body" idx="1"/>
          </p:nvPr>
        </p:nvSpPr>
        <p:spPr/>
        <p:txBody>
          <a:bodyPr/>
          <a:lstStyle/>
          <a:p>
            <a:r>
              <a:rPr lang="en-US" dirty="0"/>
              <a:t>One recommendation is to run </a:t>
            </a:r>
            <a:r>
              <a:rPr lang="en-US" b="1" dirty="0"/>
              <a:t>seasonal, geo-targeted influencer campaigns</a:t>
            </a:r>
            <a:r>
              <a:rPr lang="en-US" dirty="0"/>
              <a:t>, especially for high-value markets like </a:t>
            </a:r>
            <a:r>
              <a:rPr lang="en-US" b="1" dirty="0"/>
              <a:t>China</a:t>
            </a:r>
            <a:r>
              <a:rPr lang="en-US" dirty="0"/>
              <a:t>. For example, China typically sees a surge in outbound tourists during </a:t>
            </a:r>
            <a:r>
              <a:rPr lang="en-US" b="1" dirty="0"/>
              <a:t>July and August</a:t>
            </a:r>
            <a:r>
              <a:rPr lang="en-US" dirty="0"/>
              <a:t>. To tap into this window, we propose deploying </a:t>
            </a:r>
            <a:r>
              <a:rPr lang="en-US" b="1" dirty="0"/>
              <a:t>targeted advertisements on platforms such as Weibo and Douyin</a:t>
            </a:r>
            <a:r>
              <a:rPr lang="en-US" dirty="0"/>
              <a:t>, timed about 4–6 weeks in advance to catch the planning phase.</a:t>
            </a:r>
          </a:p>
          <a:p>
            <a:r>
              <a:rPr lang="en-US" dirty="0"/>
              <a:t>We can amplify this with collaborations with </a:t>
            </a:r>
            <a:r>
              <a:rPr lang="en-US" b="1" dirty="0"/>
              <a:t>well-known Chinese influencers</a:t>
            </a:r>
            <a:r>
              <a:rPr lang="en-US" dirty="0"/>
              <a:t> who already have high credibility and reach within their travel or lifestyle communities. These influencers can highlight curated Singapore experiences – such as luxury shopping, unique dining, and family attractions – through culturally relevant content.</a:t>
            </a:r>
          </a:p>
          <a:p>
            <a:r>
              <a:rPr lang="en-US" dirty="0"/>
              <a:t>The key is </a:t>
            </a:r>
            <a:r>
              <a:rPr lang="en-US" b="1" dirty="0"/>
              <a:t>localization</a:t>
            </a:r>
            <a:r>
              <a:rPr lang="en-US" dirty="0"/>
              <a:t>: adapting the message, tone, and visuals to resonate with Chinese values and expectations.</a:t>
            </a:r>
          </a:p>
          <a:p>
            <a:endParaRPr lang="en-SG" dirty="0"/>
          </a:p>
        </p:txBody>
      </p:sp>
      <p:sp>
        <p:nvSpPr>
          <p:cNvPr id="4" name="Slide Number Placeholder 3">
            <a:extLst>
              <a:ext uri="{FF2B5EF4-FFF2-40B4-BE49-F238E27FC236}">
                <a16:creationId xmlns:a16="http://schemas.microsoft.com/office/drawing/2014/main" id="{C9681F1E-A488-E9D5-0FEE-CCF8F35BDD0E}"/>
              </a:ext>
            </a:extLst>
          </p:cNvPr>
          <p:cNvSpPr>
            <a:spLocks noGrp="1"/>
          </p:cNvSpPr>
          <p:nvPr>
            <p:ph type="sldNum" sz="quarter" idx="5"/>
          </p:nvPr>
        </p:nvSpPr>
        <p:spPr/>
        <p:txBody>
          <a:bodyPr/>
          <a:lstStyle/>
          <a:p>
            <a:fld id="{F5C9F1E5-F96A-49D6-AF66-350A43C84F64}" type="slidenum">
              <a:rPr lang="en-SG" smtClean="0"/>
              <a:t>21</a:t>
            </a:fld>
            <a:endParaRPr lang="en-SG"/>
          </a:p>
        </p:txBody>
      </p:sp>
    </p:spTree>
    <p:extLst>
      <p:ext uri="{BB962C8B-B14F-4D97-AF65-F5344CB8AC3E}">
        <p14:creationId xmlns:p14="http://schemas.microsoft.com/office/powerpoint/2010/main" val="690986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Singapore tourism sector is growing at a fast pace. Tourism is not only a kind of leisure as it is also essential in a country's economy. In this analysis, I investigate Singapore’s tourist </a:t>
            </a:r>
            <a:r>
              <a:rPr lang="en-SG" sz="1200" kern="1200" dirty="0">
                <a:solidFill>
                  <a:schemeClr val="tx1"/>
                </a:solidFill>
                <a:effectLst/>
                <a:latin typeface="+mn-lt"/>
                <a:ea typeface="+mn-ea"/>
                <a:cs typeface="+mn-cs"/>
              </a:rPr>
              <a:t>spending behaviours and preferences.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Firstly, I will go through give a quick run-through about what the dataset is about. The dataset used in this presentation is from 2018, it contains all of these variables.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endParaRPr lang="en-SG" dirty="0"/>
          </a:p>
        </p:txBody>
      </p:sp>
      <p:sp>
        <p:nvSpPr>
          <p:cNvPr id="4" name="Slide Number Placeholder 3"/>
          <p:cNvSpPr>
            <a:spLocks noGrp="1"/>
          </p:cNvSpPr>
          <p:nvPr>
            <p:ph type="sldNum" sz="quarter" idx="5"/>
          </p:nvPr>
        </p:nvSpPr>
        <p:spPr/>
        <p:txBody>
          <a:bodyPr/>
          <a:lstStyle/>
          <a:p>
            <a:fld id="{F5C9F1E5-F96A-49D6-AF66-350A43C84F64}" type="slidenum">
              <a:rPr lang="en-SG" smtClean="0"/>
              <a:t>3</a:t>
            </a:fld>
            <a:endParaRPr lang="en-SG"/>
          </a:p>
        </p:txBody>
      </p:sp>
    </p:spTree>
    <p:extLst>
      <p:ext uri="{BB962C8B-B14F-4D97-AF65-F5344CB8AC3E}">
        <p14:creationId xmlns:p14="http://schemas.microsoft.com/office/powerpoint/2010/main" val="2181698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F5C9F1E5-F96A-49D6-AF66-350A43C84F64}" type="slidenum">
              <a:rPr lang="en-SG" smtClean="0"/>
              <a:t>4</a:t>
            </a:fld>
            <a:endParaRPr lang="en-SG"/>
          </a:p>
        </p:txBody>
      </p:sp>
    </p:spTree>
    <p:extLst>
      <p:ext uri="{BB962C8B-B14F-4D97-AF65-F5344CB8AC3E}">
        <p14:creationId xmlns:p14="http://schemas.microsoft.com/office/powerpoint/2010/main" val="3319929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SG" sz="1200" kern="1200" dirty="0">
                <a:solidFill>
                  <a:schemeClr val="tx1"/>
                </a:solidFill>
                <a:effectLst/>
                <a:latin typeface="+mn-lt"/>
                <a:ea typeface="+mn-ea"/>
                <a:cs typeface="+mn-cs"/>
              </a:rPr>
              <a:t>Describe the </a:t>
            </a:r>
            <a:r>
              <a:rPr lang="en-SG" sz="1200" b="1" kern="1200" dirty="0">
                <a:solidFill>
                  <a:schemeClr val="tx1"/>
                </a:solidFill>
                <a:effectLst/>
                <a:latin typeface="+mn-lt"/>
                <a:ea typeface="+mn-ea"/>
                <a:cs typeface="+mn-cs"/>
              </a:rPr>
              <a:t>analytical</a:t>
            </a:r>
            <a:r>
              <a:rPr lang="en-SG" sz="1200" kern="1200" dirty="0">
                <a:solidFill>
                  <a:schemeClr val="tx1"/>
                </a:solidFill>
                <a:effectLst/>
                <a:latin typeface="+mn-lt"/>
                <a:ea typeface="+mn-ea"/>
                <a:cs typeface="+mn-cs"/>
              </a:rPr>
              <a:t> </a:t>
            </a:r>
            <a:r>
              <a:rPr lang="en-SG" sz="1200" b="1" kern="1200" dirty="0">
                <a:solidFill>
                  <a:schemeClr val="tx1"/>
                </a:solidFill>
                <a:effectLst/>
                <a:latin typeface="+mn-lt"/>
                <a:ea typeface="+mn-ea"/>
                <a:cs typeface="+mn-cs"/>
              </a:rPr>
              <a:t>approach you will take and data fields</a:t>
            </a:r>
            <a:r>
              <a:rPr lang="en-SG" sz="1200" kern="1200" dirty="0">
                <a:solidFill>
                  <a:schemeClr val="tx1"/>
                </a:solidFill>
                <a:effectLst/>
                <a:latin typeface="+mn-lt"/>
                <a:ea typeface="+mn-ea"/>
                <a:cs typeface="+mn-cs"/>
              </a:rPr>
              <a:t> </a:t>
            </a:r>
            <a:r>
              <a:rPr lang="en-SG" sz="1200" b="1" kern="1200" dirty="0">
                <a:solidFill>
                  <a:schemeClr val="tx1"/>
                </a:solidFill>
                <a:effectLst/>
                <a:latin typeface="+mn-lt"/>
                <a:ea typeface="+mn-ea"/>
                <a:cs typeface="+mn-cs"/>
              </a:rPr>
              <a:t>you would look into</a:t>
            </a:r>
            <a:r>
              <a:rPr lang="en-SG" sz="1200" kern="1200" dirty="0">
                <a:solidFill>
                  <a:schemeClr val="tx1"/>
                </a:solidFill>
                <a:effectLst/>
                <a:latin typeface="+mn-lt"/>
                <a:ea typeface="+mn-ea"/>
                <a:cs typeface="+mn-cs"/>
              </a:rPr>
              <a:t> when it comes to doing exploratory data analysis.</a:t>
            </a:r>
          </a:p>
          <a:p>
            <a:pPr lvl="0"/>
            <a:r>
              <a:rPr lang="en-SG" sz="1200" kern="1200" dirty="0">
                <a:solidFill>
                  <a:schemeClr val="tx1"/>
                </a:solidFill>
                <a:effectLst/>
                <a:latin typeface="+mn-lt"/>
                <a:ea typeface="+mn-ea"/>
                <a:cs typeface="+mn-cs"/>
              </a:rPr>
              <a:t>Highlight the </a:t>
            </a:r>
            <a:r>
              <a:rPr lang="en-SG" sz="1200" b="1" kern="1200" dirty="0">
                <a:solidFill>
                  <a:schemeClr val="tx1"/>
                </a:solidFill>
                <a:effectLst/>
                <a:latin typeface="+mn-lt"/>
                <a:ea typeface="+mn-ea"/>
                <a:cs typeface="+mn-cs"/>
              </a:rPr>
              <a:t>data idiosyncrasies / issues</a:t>
            </a:r>
            <a:r>
              <a:rPr lang="en-SG" sz="1200" kern="1200" dirty="0">
                <a:solidFill>
                  <a:schemeClr val="tx1"/>
                </a:solidFill>
                <a:effectLst/>
                <a:latin typeface="+mn-lt"/>
                <a:ea typeface="+mn-ea"/>
                <a:cs typeface="+mn-cs"/>
              </a:rPr>
              <a:t> you found in this dataset and </a:t>
            </a:r>
            <a:r>
              <a:rPr lang="en-SG" sz="1200" b="1" kern="1200" dirty="0">
                <a:solidFill>
                  <a:schemeClr val="tx1"/>
                </a:solidFill>
                <a:effectLst/>
                <a:latin typeface="+mn-lt"/>
                <a:ea typeface="+mn-ea"/>
                <a:cs typeface="+mn-cs"/>
              </a:rPr>
              <a:t>how would you address</a:t>
            </a:r>
            <a:r>
              <a:rPr lang="en-SG" sz="1200" kern="1200" dirty="0">
                <a:solidFill>
                  <a:schemeClr val="tx1"/>
                </a:solidFill>
                <a:effectLst/>
                <a:latin typeface="+mn-lt"/>
                <a:ea typeface="+mn-ea"/>
                <a:cs typeface="+mn-cs"/>
              </a:rPr>
              <a:t> the issues identified.</a:t>
            </a:r>
          </a:p>
          <a:p>
            <a:pPr lvl="0"/>
            <a:r>
              <a:rPr lang="en-SG" sz="1200" kern="1200" dirty="0">
                <a:solidFill>
                  <a:schemeClr val="tx1"/>
                </a:solidFill>
                <a:effectLst/>
                <a:latin typeface="+mn-lt"/>
                <a:ea typeface="+mn-ea"/>
                <a:cs typeface="+mn-cs"/>
              </a:rPr>
              <a:t>What are the considerations that you will take when analysing survey data. </a:t>
            </a:r>
          </a:p>
          <a:p>
            <a:endParaRPr lang="en-SG" dirty="0"/>
          </a:p>
        </p:txBody>
      </p:sp>
      <p:sp>
        <p:nvSpPr>
          <p:cNvPr id="4" name="Slide Number Placeholder 3"/>
          <p:cNvSpPr>
            <a:spLocks noGrp="1"/>
          </p:cNvSpPr>
          <p:nvPr>
            <p:ph type="sldNum" sz="quarter" idx="5"/>
          </p:nvPr>
        </p:nvSpPr>
        <p:spPr/>
        <p:txBody>
          <a:bodyPr/>
          <a:lstStyle/>
          <a:p>
            <a:fld id="{F5C9F1E5-F96A-49D6-AF66-350A43C84F64}" type="slidenum">
              <a:rPr lang="en-SG" smtClean="0"/>
              <a:t>5</a:t>
            </a:fld>
            <a:endParaRPr lang="en-SG"/>
          </a:p>
        </p:txBody>
      </p:sp>
    </p:spTree>
    <p:extLst>
      <p:ext uri="{BB962C8B-B14F-4D97-AF65-F5344CB8AC3E}">
        <p14:creationId xmlns:p14="http://schemas.microsoft.com/office/powerpoint/2010/main" val="4186819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Tourist spending patterns can be segmented meaningfully based on their shopping behavior. </a:t>
            </a:r>
            <a:r>
              <a:rPr lang="en-US" dirty="0"/>
              <a:t>The use of </a:t>
            </a:r>
            <a:r>
              <a:rPr lang="en-US" dirty="0" err="1"/>
              <a:t>kmeans</a:t>
            </a:r>
            <a:r>
              <a:rPr lang="en-US" dirty="0"/>
              <a:t> and </a:t>
            </a:r>
            <a:r>
              <a:rPr lang="en-US" dirty="0" err="1"/>
              <a:t>kprototype</a:t>
            </a:r>
            <a:r>
              <a:rPr lang="en-US" dirty="0"/>
              <a:t> helped identify distinct spending groups.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sz="1200" kern="1200" dirty="0">
                <a:solidFill>
                  <a:schemeClr val="tx1"/>
                </a:solidFill>
                <a:effectLst/>
                <a:latin typeface="+mn-lt"/>
                <a:ea typeface="+mn-ea"/>
                <a:cs typeface="+mn-cs"/>
              </a:rPr>
              <a:t>Why is your analytical approach performing well / not well? </a:t>
            </a:r>
          </a:p>
          <a:p>
            <a:pPr marL="0" marR="0" lvl="0" indent="0" algn="l" defTabSz="914400" rtl="0" eaLnBrk="1" fontAlgn="auto" latinLnBrk="0" hangingPunct="1">
              <a:lnSpc>
                <a:spcPct val="100000"/>
              </a:lnSpc>
              <a:spcBef>
                <a:spcPts val="0"/>
              </a:spcBef>
              <a:spcAft>
                <a:spcPts val="0"/>
              </a:spcAft>
              <a:buClrTx/>
              <a:buSzTx/>
              <a:buFontTx/>
              <a:buNone/>
              <a:tabLst/>
              <a:defRPr/>
            </a:pPr>
            <a:r>
              <a:rPr lang="en-SG" sz="1200" kern="1200" dirty="0">
                <a:solidFill>
                  <a:schemeClr val="tx1"/>
                </a:solidFill>
                <a:effectLst/>
                <a:latin typeface="+mn-lt"/>
                <a:ea typeface="+mn-ea"/>
                <a:cs typeface="+mn-cs"/>
              </a:rPr>
              <a:t>It is noted that quite a number of spenders were considered as outliers, </a:t>
            </a:r>
            <a:r>
              <a:rPr lang="en-US" dirty="0"/>
              <a:t>big spender can </a:t>
            </a:r>
            <a:r>
              <a:rPr lang="en-US" b="1" dirty="0"/>
              <a:t>pull the cluster center away</a:t>
            </a:r>
            <a:r>
              <a:rPr lang="en-US" dirty="0"/>
              <a:t>, making the average misleading. </a:t>
            </a:r>
            <a:r>
              <a:rPr lang="en-US" dirty="0" err="1"/>
              <a:t>KMeans</a:t>
            </a:r>
            <a:r>
              <a:rPr lang="en-US" dirty="0"/>
              <a:t> and </a:t>
            </a:r>
            <a:r>
              <a:rPr lang="en-US" dirty="0" err="1"/>
              <a:t>kprototype</a:t>
            </a:r>
            <a:r>
              <a:rPr lang="en-US" dirty="0"/>
              <a:t> works by finding averages (centroids) of different groups.</a:t>
            </a:r>
            <a:endParaRPr lang="en-SG" sz="1200" kern="1200" dirty="0">
              <a:solidFill>
                <a:schemeClr val="tx1"/>
              </a:solidFill>
              <a:effectLst/>
              <a:latin typeface="+mn-lt"/>
              <a:ea typeface="+mn-ea"/>
              <a:cs typeface="+mn-cs"/>
            </a:endParaRPr>
          </a:p>
          <a:p>
            <a:r>
              <a:rPr lang="en-US" dirty="0"/>
              <a:t>Other clustering methods like Hierarchical and DBSCAN, but they were not well-suited for mixed data or large volumes. </a:t>
            </a:r>
          </a:p>
          <a:p>
            <a:r>
              <a:rPr lang="en-US" dirty="0"/>
              <a:t>My approach worked well in producing interpretable segments, as an initial understanding of the dataset it is sufficient to understand the data before doing any form of regression to further understand the data</a:t>
            </a:r>
          </a:p>
          <a:p>
            <a:endParaRPr lang="en-SG" dirty="0"/>
          </a:p>
          <a:p>
            <a:endParaRPr lang="en-SG" dirty="0"/>
          </a:p>
        </p:txBody>
      </p:sp>
      <p:sp>
        <p:nvSpPr>
          <p:cNvPr id="4" name="Slide Number Placeholder 3"/>
          <p:cNvSpPr>
            <a:spLocks noGrp="1"/>
          </p:cNvSpPr>
          <p:nvPr>
            <p:ph type="sldNum" sz="quarter" idx="5"/>
          </p:nvPr>
        </p:nvSpPr>
        <p:spPr/>
        <p:txBody>
          <a:bodyPr/>
          <a:lstStyle/>
          <a:p>
            <a:fld id="{F5C9F1E5-F96A-49D6-AF66-350A43C84F64}" type="slidenum">
              <a:rPr lang="en-SG" smtClean="0"/>
              <a:t>8</a:t>
            </a:fld>
            <a:endParaRPr lang="en-SG"/>
          </a:p>
        </p:txBody>
      </p:sp>
    </p:spTree>
    <p:extLst>
      <p:ext uri="{BB962C8B-B14F-4D97-AF65-F5344CB8AC3E}">
        <p14:creationId xmlns:p14="http://schemas.microsoft.com/office/powerpoint/2010/main" val="3496518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select a baseline model and a </a:t>
            </a:r>
            <a:r>
              <a:rPr lang="en-US" dirty="0" err="1"/>
              <a:t>Xgboost</a:t>
            </a:r>
            <a:r>
              <a:rPr lang="en-US" dirty="0"/>
              <a:t> model for analysis (the reason why I select </a:t>
            </a:r>
            <a:r>
              <a:rPr lang="en-US" dirty="0" err="1"/>
              <a:t>Xgboost</a:t>
            </a:r>
            <a:r>
              <a:rPr lang="en-US" dirty="0"/>
              <a:t> model is because it is better at handling imbalance classes)</a:t>
            </a:r>
          </a:p>
          <a:p>
            <a:endParaRPr lang="en-US" dirty="0"/>
          </a:p>
          <a:p>
            <a:r>
              <a:rPr lang="en-US" dirty="0"/>
              <a:t>For e.g. in the factory.csv I used </a:t>
            </a:r>
            <a:r>
              <a:rPr lang="en-US" dirty="0" err="1"/>
              <a:t>Xgboost</a:t>
            </a:r>
            <a:r>
              <a:rPr lang="en-US" dirty="0"/>
              <a:t> to handle the imbalance classes</a:t>
            </a:r>
          </a:p>
          <a:p>
            <a:endParaRPr lang="en-SG" dirty="0"/>
          </a:p>
        </p:txBody>
      </p:sp>
      <p:sp>
        <p:nvSpPr>
          <p:cNvPr id="4" name="Slide Number Placeholder 3"/>
          <p:cNvSpPr>
            <a:spLocks noGrp="1"/>
          </p:cNvSpPr>
          <p:nvPr>
            <p:ph type="sldNum" sz="quarter" idx="5"/>
          </p:nvPr>
        </p:nvSpPr>
        <p:spPr/>
        <p:txBody>
          <a:bodyPr/>
          <a:lstStyle/>
          <a:p>
            <a:fld id="{3B251C97-8571-4601-A1E7-26E4D256EF4A}" type="slidenum">
              <a:rPr lang="en-SG" smtClean="0"/>
              <a:t>9</a:t>
            </a:fld>
            <a:endParaRPr lang="en-SG"/>
          </a:p>
        </p:txBody>
      </p:sp>
    </p:spTree>
    <p:extLst>
      <p:ext uri="{BB962C8B-B14F-4D97-AF65-F5344CB8AC3E}">
        <p14:creationId xmlns:p14="http://schemas.microsoft.com/office/powerpoint/2010/main" val="1730463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Results === Chi-square: 245.5 p-value: 0.0000 Degrees of freedom: 27 Cramer's V: 0.153 </a:t>
            </a:r>
            <a:endParaRPr lang="en-SG" dirty="0"/>
          </a:p>
        </p:txBody>
      </p:sp>
      <p:sp>
        <p:nvSpPr>
          <p:cNvPr id="4" name="Slide Number Placeholder 3"/>
          <p:cNvSpPr>
            <a:spLocks noGrp="1"/>
          </p:cNvSpPr>
          <p:nvPr>
            <p:ph type="sldNum" sz="quarter" idx="5"/>
          </p:nvPr>
        </p:nvSpPr>
        <p:spPr/>
        <p:txBody>
          <a:bodyPr/>
          <a:lstStyle/>
          <a:p>
            <a:fld id="{F5C9F1E5-F96A-49D6-AF66-350A43C84F64}" type="slidenum">
              <a:rPr lang="en-SG" smtClean="0"/>
              <a:t>15</a:t>
            </a:fld>
            <a:endParaRPr lang="en-SG"/>
          </a:p>
        </p:txBody>
      </p:sp>
    </p:spTree>
    <p:extLst>
      <p:ext uri="{BB962C8B-B14F-4D97-AF65-F5344CB8AC3E}">
        <p14:creationId xmlns:p14="http://schemas.microsoft.com/office/powerpoint/2010/main" val="28179603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area with significant potential to enhance tourist satisfaction and increase spending is </a:t>
            </a:r>
            <a:r>
              <a:rPr lang="en-US" b="1" dirty="0"/>
              <a:t>last-mile connectivity</a:t>
            </a:r>
            <a:r>
              <a:rPr lang="en-US" dirty="0"/>
              <a:t>—specifically, how easily visitors can travel from their accommodation to key shopping and lifestyle destinations.</a:t>
            </a:r>
          </a:p>
          <a:p>
            <a:r>
              <a:rPr lang="en-US" dirty="0"/>
              <a:t>Prominent hotels such as </a:t>
            </a:r>
            <a:r>
              <a:rPr lang="en-US" b="1" dirty="0"/>
              <a:t>Marina Bay Sands, Bencoolen, and Carlton Hotel</a:t>
            </a:r>
            <a:r>
              <a:rPr lang="en-US" dirty="0"/>
              <a:t> consistently attract high tourist traffic due to their central locations and brand appeal. These hotels are situated near major retail and entertainment zones, making it crucial to provide </a:t>
            </a:r>
            <a:r>
              <a:rPr lang="en-US" b="1" dirty="0"/>
              <a:t>seamless, intuitive transport links</a:t>
            </a:r>
            <a:r>
              <a:rPr lang="en-US" dirty="0"/>
              <a:t>, whether via well-connected pedestrian pathways, nearby MRT stations, or shuttle services.</a:t>
            </a:r>
          </a:p>
          <a:p>
            <a:r>
              <a:rPr lang="en-US" dirty="0"/>
              <a:t>In addition, we must proactively address a common pain point faced by international visitors: </a:t>
            </a:r>
            <a:r>
              <a:rPr lang="en-US" b="1" dirty="0"/>
              <a:t>language barriers</a:t>
            </a:r>
            <a:r>
              <a:rPr lang="en-US" dirty="0"/>
              <a:t>. Tourists often require assistance with navigation, directions, and recommendations. To meet this need, we recommend the deployment of </a:t>
            </a:r>
            <a:r>
              <a:rPr lang="en-US" b="1" dirty="0"/>
              <a:t>trained, multilingual guest support staff</a:t>
            </a:r>
            <a:r>
              <a:rPr lang="en-US" dirty="0"/>
              <a:t> at strategic points around high-traffic hotels and shopping areas. These frontline personnel will not only facilitate smoother wayfinding but also create a more welcoming and informed environment—encouraging longer stays and greater engagement with local businesses.</a:t>
            </a:r>
          </a:p>
          <a:p>
            <a:r>
              <a:rPr lang="en-US" dirty="0"/>
              <a:t>This initiative can be further enhanced through </a:t>
            </a:r>
            <a:r>
              <a:rPr lang="en-US" b="1" dirty="0"/>
              <a:t>digital concierge services</a:t>
            </a:r>
            <a:r>
              <a:rPr lang="en-US" dirty="0"/>
              <a:t>, clearly marked multilingual maps, and collaborative efforts between hotels, retailers, and local attractions. Together, these measures will increase both mobility and </a:t>
            </a:r>
            <a:r>
              <a:rPr lang="en-US" b="1" dirty="0"/>
              <a:t>visitor confidence</a:t>
            </a:r>
            <a:r>
              <a:rPr lang="en-US" dirty="0"/>
              <a:t> in navigating the city.</a:t>
            </a:r>
          </a:p>
          <a:p>
            <a:r>
              <a:rPr lang="en-US" dirty="0"/>
              <a:t>To further elevate the on-ground experience, we also propose strengthening Singapore’s </a:t>
            </a:r>
            <a:r>
              <a:rPr lang="en-US" b="1" dirty="0"/>
              <a:t>wayfinding and visitor support infrastructure</a:t>
            </a:r>
            <a:r>
              <a:rPr lang="en-US" dirty="0"/>
              <a:t>. This includes enhancing the usability of STB’s tourism website and mobile platforms by offering </a:t>
            </a:r>
            <a:r>
              <a:rPr lang="en-US" b="1" dirty="0"/>
              <a:t>clear, multilingual transport information and recommended itineraries</a:t>
            </a:r>
            <a:r>
              <a:rPr lang="en-US" dirty="0"/>
              <a:t>. At key tourist zones, the presence of </a:t>
            </a:r>
            <a:r>
              <a:rPr lang="en-US" b="1" dirty="0"/>
              <a:t>well-positioned ushers and visible multilingual signage</a:t>
            </a:r>
            <a:r>
              <a:rPr lang="en-US" dirty="0"/>
              <a:t> will reduce friction, streamline movement, and allow tourists to spend more time experiencing Singapore—rather than figuring out how to get around it.</a:t>
            </a:r>
          </a:p>
          <a:p>
            <a:endParaRPr lang="en-SG" dirty="0"/>
          </a:p>
        </p:txBody>
      </p:sp>
      <p:sp>
        <p:nvSpPr>
          <p:cNvPr id="4" name="Slide Number Placeholder 3"/>
          <p:cNvSpPr>
            <a:spLocks noGrp="1"/>
          </p:cNvSpPr>
          <p:nvPr>
            <p:ph type="sldNum" sz="quarter" idx="5"/>
          </p:nvPr>
        </p:nvSpPr>
        <p:spPr/>
        <p:txBody>
          <a:bodyPr/>
          <a:lstStyle/>
          <a:p>
            <a:fld id="{F5C9F1E5-F96A-49D6-AF66-350A43C84F64}" type="slidenum">
              <a:rPr lang="en-SG" smtClean="0"/>
              <a:t>19</a:t>
            </a:fld>
            <a:endParaRPr lang="en-SG"/>
          </a:p>
        </p:txBody>
      </p:sp>
    </p:spTree>
    <p:extLst>
      <p:ext uri="{BB962C8B-B14F-4D97-AF65-F5344CB8AC3E}">
        <p14:creationId xmlns:p14="http://schemas.microsoft.com/office/powerpoint/2010/main" val="24221224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3A1F3E-CAFB-A403-8072-4B9C8A6009E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2898C9-C350-B1E2-3EEF-927580CAC7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DBA544-063C-2D9F-F76B-0652FBA053BB}"/>
              </a:ext>
            </a:extLst>
          </p:cNvPr>
          <p:cNvSpPr>
            <a:spLocks noGrp="1"/>
          </p:cNvSpPr>
          <p:nvPr>
            <p:ph type="body" idx="1"/>
          </p:nvPr>
        </p:nvSpPr>
        <p:spPr/>
        <p:txBody>
          <a:bodyPr/>
          <a:lstStyle/>
          <a:p>
            <a:r>
              <a:rPr lang="en-US" dirty="0"/>
              <a:t>Our clustering analysis shows that </a:t>
            </a:r>
            <a:r>
              <a:rPr lang="en-US" b="1" dirty="0"/>
              <a:t>accommodation consistently represents the largest proportion of tourist spending</a:t>
            </a:r>
            <a:r>
              <a:rPr lang="en-US" dirty="0"/>
              <a:t>, regardless of segment, while </a:t>
            </a:r>
            <a:r>
              <a:rPr lang="en-US" b="1" dirty="0"/>
              <a:t>F&amp;B, transport, and shopping</a:t>
            </a:r>
            <a:r>
              <a:rPr lang="en-US" dirty="0"/>
              <a:t> also account for significant shares. This tells us that rather than reinventing the wheel, we should </a:t>
            </a:r>
            <a:r>
              <a:rPr lang="en-US" b="1" dirty="0"/>
              <a:t>fortify and enhance these core tourism pillars</a:t>
            </a:r>
            <a:r>
              <a:rPr lang="en-US" dirty="0"/>
              <a:t>.</a:t>
            </a:r>
          </a:p>
          <a:p>
            <a:r>
              <a:rPr lang="en-US" dirty="0"/>
              <a:t>To do this, we recommend launching a </a:t>
            </a:r>
            <a:r>
              <a:rPr lang="en-US" b="1" dirty="0"/>
              <a:t>‘48-Hour Singapore Experience’ package</a:t>
            </a:r>
            <a:r>
              <a:rPr lang="en-US" dirty="0"/>
              <a:t> – a curated itinerary that includes attraction access, dining vouchers, and shopping incentives. This is ideal for short-stay visitors, who we found have the highest per-day spend.</a:t>
            </a:r>
          </a:p>
          <a:p>
            <a:r>
              <a:rPr lang="en-US" dirty="0"/>
              <a:t>Next, we should collaborate with </a:t>
            </a:r>
            <a:r>
              <a:rPr lang="en-US" b="1" dirty="0"/>
              <a:t>travel platforms/agencies </a:t>
            </a:r>
            <a:r>
              <a:rPr lang="en-US" dirty="0"/>
              <a:t>in key markets to develop </a:t>
            </a:r>
            <a:r>
              <a:rPr lang="en-US" b="1" dirty="0"/>
              <a:t>bundled offers</a:t>
            </a:r>
            <a:r>
              <a:rPr lang="en-US" dirty="0"/>
              <a:t> – think flight + hotel + experience in one click. </a:t>
            </a:r>
            <a:endParaRPr lang="en-SG" dirty="0"/>
          </a:p>
        </p:txBody>
      </p:sp>
      <p:sp>
        <p:nvSpPr>
          <p:cNvPr id="4" name="Slide Number Placeholder 3">
            <a:extLst>
              <a:ext uri="{FF2B5EF4-FFF2-40B4-BE49-F238E27FC236}">
                <a16:creationId xmlns:a16="http://schemas.microsoft.com/office/drawing/2014/main" id="{84D243F6-E594-8475-C764-416A897F69B0}"/>
              </a:ext>
            </a:extLst>
          </p:cNvPr>
          <p:cNvSpPr>
            <a:spLocks noGrp="1"/>
          </p:cNvSpPr>
          <p:nvPr>
            <p:ph type="sldNum" sz="quarter" idx="5"/>
          </p:nvPr>
        </p:nvSpPr>
        <p:spPr/>
        <p:txBody>
          <a:bodyPr/>
          <a:lstStyle/>
          <a:p>
            <a:fld id="{F5C9F1E5-F96A-49D6-AF66-350A43C84F64}" type="slidenum">
              <a:rPr lang="en-SG" smtClean="0"/>
              <a:t>20</a:t>
            </a:fld>
            <a:endParaRPr lang="en-SG"/>
          </a:p>
        </p:txBody>
      </p:sp>
    </p:spTree>
    <p:extLst>
      <p:ext uri="{BB962C8B-B14F-4D97-AF65-F5344CB8AC3E}">
        <p14:creationId xmlns:p14="http://schemas.microsoft.com/office/powerpoint/2010/main" val="232677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346FE-3954-F30C-346B-681E415CB3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488892B9-E84E-3FDE-2FFA-59F200DD11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CEF248FC-50E3-2C5F-5F1C-933CE5C5C64B}"/>
              </a:ext>
            </a:extLst>
          </p:cNvPr>
          <p:cNvSpPr>
            <a:spLocks noGrp="1"/>
          </p:cNvSpPr>
          <p:nvPr>
            <p:ph type="dt" sz="half" idx="10"/>
          </p:nvPr>
        </p:nvSpPr>
        <p:spPr/>
        <p:txBody>
          <a:bodyPr/>
          <a:lstStyle/>
          <a:p>
            <a:fld id="{7DFF1AF2-4E93-48F2-974E-15E9B6C6F141}" type="datetimeFigureOut">
              <a:rPr lang="en-SG" smtClean="0"/>
              <a:t>31/7/2025</a:t>
            </a:fld>
            <a:endParaRPr lang="en-SG"/>
          </a:p>
        </p:txBody>
      </p:sp>
      <p:sp>
        <p:nvSpPr>
          <p:cNvPr id="5" name="Footer Placeholder 4">
            <a:extLst>
              <a:ext uri="{FF2B5EF4-FFF2-40B4-BE49-F238E27FC236}">
                <a16:creationId xmlns:a16="http://schemas.microsoft.com/office/drawing/2014/main" id="{F26B37D2-0C00-6F9C-329F-A1A8B7CA684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6C0ECF42-D2BA-C837-7203-A78BB72CC9CD}"/>
              </a:ext>
            </a:extLst>
          </p:cNvPr>
          <p:cNvSpPr>
            <a:spLocks noGrp="1"/>
          </p:cNvSpPr>
          <p:nvPr>
            <p:ph type="sldNum" sz="quarter" idx="12"/>
          </p:nvPr>
        </p:nvSpPr>
        <p:spPr/>
        <p:txBody>
          <a:bodyPr/>
          <a:lstStyle/>
          <a:p>
            <a:fld id="{DBCC1C6F-D5E1-4AE2-B5AC-D01F6E1D38FF}" type="slidenum">
              <a:rPr lang="en-SG" smtClean="0"/>
              <a:t>‹#›</a:t>
            </a:fld>
            <a:endParaRPr lang="en-SG"/>
          </a:p>
        </p:txBody>
      </p:sp>
    </p:spTree>
    <p:extLst>
      <p:ext uri="{BB962C8B-B14F-4D97-AF65-F5344CB8AC3E}">
        <p14:creationId xmlns:p14="http://schemas.microsoft.com/office/powerpoint/2010/main" val="2931181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8A006-6646-FEBC-1D5B-C50042FB7B36}"/>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EBB8F2D8-6E2E-B60A-1B8B-911980002E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465AB710-00EC-A6D2-2A2F-1A2E759A97D0}"/>
              </a:ext>
            </a:extLst>
          </p:cNvPr>
          <p:cNvSpPr>
            <a:spLocks noGrp="1"/>
          </p:cNvSpPr>
          <p:nvPr>
            <p:ph type="dt" sz="half" idx="10"/>
          </p:nvPr>
        </p:nvSpPr>
        <p:spPr/>
        <p:txBody>
          <a:bodyPr/>
          <a:lstStyle/>
          <a:p>
            <a:fld id="{7DFF1AF2-4E93-48F2-974E-15E9B6C6F141}" type="datetimeFigureOut">
              <a:rPr lang="en-SG" smtClean="0"/>
              <a:t>31/7/2025</a:t>
            </a:fld>
            <a:endParaRPr lang="en-SG"/>
          </a:p>
        </p:txBody>
      </p:sp>
      <p:sp>
        <p:nvSpPr>
          <p:cNvPr id="5" name="Footer Placeholder 4">
            <a:extLst>
              <a:ext uri="{FF2B5EF4-FFF2-40B4-BE49-F238E27FC236}">
                <a16:creationId xmlns:a16="http://schemas.microsoft.com/office/drawing/2014/main" id="{30868D83-0D00-EF77-DCD8-304A8A555C0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CCCFE95-1D67-38DC-780C-F38D2937CF44}"/>
              </a:ext>
            </a:extLst>
          </p:cNvPr>
          <p:cNvSpPr>
            <a:spLocks noGrp="1"/>
          </p:cNvSpPr>
          <p:nvPr>
            <p:ph type="sldNum" sz="quarter" idx="12"/>
          </p:nvPr>
        </p:nvSpPr>
        <p:spPr/>
        <p:txBody>
          <a:bodyPr/>
          <a:lstStyle/>
          <a:p>
            <a:fld id="{DBCC1C6F-D5E1-4AE2-B5AC-D01F6E1D38FF}" type="slidenum">
              <a:rPr lang="en-SG" smtClean="0"/>
              <a:t>‹#›</a:t>
            </a:fld>
            <a:endParaRPr lang="en-SG"/>
          </a:p>
        </p:txBody>
      </p:sp>
    </p:spTree>
    <p:extLst>
      <p:ext uri="{BB962C8B-B14F-4D97-AF65-F5344CB8AC3E}">
        <p14:creationId xmlns:p14="http://schemas.microsoft.com/office/powerpoint/2010/main" val="2697356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FE86B0-0A48-80BA-D67D-1CFB574AE4A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1CCBA502-5788-D8AC-D387-63944EC43C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AAE9174-22CF-9F79-02EF-90DCAC4B3C5F}"/>
              </a:ext>
            </a:extLst>
          </p:cNvPr>
          <p:cNvSpPr>
            <a:spLocks noGrp="1"/>
          </p:cNvSpPr>
          <p:nvPr>
            <p:ph type="dt" sz="half" idx="10"/>
          </p:nvPr>
        </p:nvSpPr>
        <p:spPr/>
        <p:txBody>
          <a:bodyPr/>
          <a:lstStyle/>
          <a:p>
            <a:fld id="{7DFF1AF2-4E93-48F2-974E-15E9B6C6F141}" type="datetimeFigureOut">
              <a:rPr lang="en-SG" smtClean="0"/>
              <a:t>31/7/2025</a:t>
            </a:fld>
            <a:endParaRPr lang="en-SG"/>
          </a:p>
        </p:txBody>
      </p:sp>
      <p:sp>
        <p:nvSpPr>
          <p:cNvPr id="5" name="Footer Placeholder 4">
            <a:extLst>
              <a:ext uri="{FF2B5EF4-FFF2-40B4-BE49-F238E27FC236}">
                <a16:creationId xmlns:a16="http://schemas.microsoft.com/office/drawing/2014/main" id="{4EF5547E-6E2B-CEAD-C679-F19C908584C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06698A1-7710-162E-1A8E-1F1F9CC58AE1}"/>
              </a:ext>
            </a:extLst>
          </p:cNvPr>
          <p:cNvSpPr>
            <a:spLocks noGrp="1"/>
          </p:cNvSpPr>
          <p:nvPr>
            <p:ph type="sldNum" sz="quarter" idx="12"/>
          </p:nvPr>
        </p:nvSpPr>
        <p:spPr/>
        <p:txBody>
          <a:bodyPr/>
          <a:lstStyle/>
          <a:p>
            <a:fld id="{DBCC1C6F-D5E1-4AE2-B5AC-D01F6E1D38FF}" type="slidenum">
              <a:rPr lang="en-SG" smtClean="0"/>
              <a:t>‹#›</a:t>
            </a:fld>
            <a:endParaRPr lang="en-SG"/>
          </a:p>
        </p:txBody>
      </p:sp>
    </p:spTree>
    <p:extLst>
      <p:ext uri="{BB962C8B-B14F-4D97-AF65-F5344CB8AC3E}">
        <p14:creationId xmlns:p14="http://schemas.microsoft.com/office/powerpoint/2010/main" val="1145066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FB13B-6EFE-48BA-3023-B79CD28EFAC8}"/>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874A9F73-EED7-0129-24DE-925EEAF236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348C2CB-B3AD-5EC9-4871-D3CB8B7B6EB4}"/>
              </a:ext>
            </a:extLst>
          </p:cNvPr>
          <p:cNvSpPr>
            <a:spLocks noGrp="1"/>
          </p:cNvSpPr>
          <p:nvPr>
            <p:ph type="dt" sz="half" idx="10"/>
          </p:nvPr>
        </p:nvSpPr>
        <p:spPr/>
        <p:txBody>
          <a:bodyPr/>
          <a:lstStyle/>
          <a:p>
            <a:fld id="{7DFF1AF2-4E93-48F2-974E-15E9B6C6F141}" type="datetimeFigureOut">
              <a:rPr lang="en-SG" smtClean="0"/>
              <a:t>31/7/2025</a:t>
            </a:fld>
            <a:endParaRPr lang="en-SG"/>
          </a:p>
        </p:txBody>
      </p:sp>
      <p:sp>
        <p:nvSpPr>
          <p:cNvPr id="5" name="Footer Placeholder 4">
            <a:extLst>
              <a:ext uri="{FF2B5EF4-FFF2-40B4-BE49-F238E27FC236}">
                <a16:creationId xmlns:a16="http://schemas.microsoft.com/office/drawing/2014/main" id="{318E316B-94E6-6BE1-698C-CD465C6FDFD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C8BA1DA3-4786-0A2A-F7F9-F5D96BF3C708}"/>
              </a:ext>
            </a:extLst>
          </p:cNvPr>
          <p:cNvSpPr>
            <a:spLocks noGrp="1"/>
          </p:cNvSpPr>
          <p:nvPr>
            <p:ph type="sldNum" sz="quarter" idx="12"/>
          </p:nvPr>
        </p:nvSpPr>
        <p:spPr/>
        <p:txBody>
          <a:bodyPr/>
          <a:lstStyle/>
          <a:p>
            <a:fld id="{DBCC1C6F-D5E1-4AE2-B5AC-D01F6E1D38FF}" type="slidenum">
              <a:rPr lang="en-SG" smtClean="0"/>
              <a:t>‹#›</a:t>
            </a:fld>
            <a:endParaRPr lang="en-SG"/>
          </a:p>
        </p:txBody>
      </p:sp>
    </p:spTree>
    <p:extLst>
      <p:ext uri="{BB962C8B-B14F-4D97-AF65-F5344CB8AC3E}">
        <p14:creationId xmlns:p14="http://schemas.microsoft.com/office/powerpoint/2010/main" val="2296688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E7FA7-A709-FF32-0008-DB69F750E9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B91B51A2-D50D-C2A6-796D-278B9DBCA35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7E69DF-B32F-3AD8-469E-8B988A1405BF}"/>
              </a:ext>
            </a:extLst>
          </p:cNvPr>
          <p:cNvSpPr>
            <a:spLocks noGrp="1"/>
          </p:cNvSpPr>
          <p:nvPr>
            <p:ph type="dt" sz="half" idx="10"/>
          </p:nvPr>
        </p:nvSpPr>
        <p:spPr/>
        <p:txBody>
          <a:bodyPr/>
          <a:lstStyle/>
          <a:p>
            <a:fld id="{7DFF1AF2-4E93-48F2-974E-15E9B6C6F141}" type="datetimeFigureOut">
              <a:rPr lang="en-SG" smtClean="0"/>
              <a:t>31/7/2025</a:t>
            </a:fld>
            <a:endParaRPr lang="en-SG"/>
          </a:p>
        </p:txBody>
      </p:sp>
      <p:sp>
        <p:nvSpPr>
          <p:cNvPr id="5" name="Footer Placeholder 4">
            <a:extLst>
              <a:ext uri="{FF2B5EF4-FFF2-40B4-BE49-F238E27FC236}">
                <a16:creationId xmlns:a16="http://schemas.microsoft.com/office/drawing/2014/main" id="{DF5BB1CE-9B69-C6FE-F08D-91625B5A62F9}"/>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7A6D242-87B8-32E9-098D-03426039F558}"/>
              </a:ext>
            </a:extLst>
          </p:cNvPr>
          <p:cNvSpPr>
            <a:spLocks noGrp="1"/>
          </p:cNvSpPr>
          <p:nvPr>
            <p:ph type="sldNum" sz="quarter" idx="12"/>
          </p:nvPr>
        </p:nvSpPr>
        <p:spPr/>
        <p:txBody>
          <a:bodyPr/>
          <a:lstStyle/>
          <a:p>
            <a:fld id="{DBCC1C6F-D5E1-4AE2-B5AC-D01F6E1D38FF}" type="slidenum">
              <a:rPr lang="en-SG" smtClean="0"/>
              <a:t>‹#›</a:t>
            </a:fld>
            <a:endParaRPr lang="en-SG"/>
          </a:p>
        </p:txBody>
      </p:sp>
    </p:spTree>
    <p:extLst>
      <p:ext uri="{BB962C8B-B14F-4D97-AF65-F5344CB8AC3E}">
        <p14:creationId xmlns:p14="http://schemas.microsoft.com/office/powerpoint/2010/main" val="2112392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6FC62-20D6-F127-4DAF-401CE0427DCA}"/>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7F9D1D1E-507B-9B42-5FEF-20B0AEBE69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07D2991A-B5B2-B2FF-058C-C845A2E357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77584C95-CA1F-1B49-EA64-A9A6DB490334}"/>
              </a:ext>
            </a:extLst>
          </p:cNvPr>
          <p:cNvSpPr>
            <a:spLocks noGrp="1"/>
          </p:cNvSpPr>
          <p:nvPr>
            <p:ph type="dt" sz="half" idx="10"/>
          </p:nvPr>
        </p:nvSpPr>
        <p:spPr/>
        <p:txBody>
          <a:bodyPr/>
          <a:lstStyle/>
          <a:p>
            <a:fld id="{7DFF1AF2-4E93-48F2-974E-15E9B6C6F141}" type="datetimeFigureOut">
              <a:rPr lang="en-SG" smtClean="0"/>
              <a:t>31/7/2025</a:t>
            </a:fld>
            <a:endParaRPr lang="en-SG"/>
          </a:p>
        </p:txBody>
      </p:sp>
      <p:sp>
        <p:nvSpPr>
          <p:cNvPr id="6" name="Footer Placeholder 5">
            <a:extLst>
              <a:ext uri="{FF2B5EF4-FFF2-40B4-BE49-F238E27FC236}">
                <a16:creationId xmlns:a16="http://schemas.microsoft.com/office/drawing/2014/main" id="{DF105BB8-E5E7-4606-7FA5-25A2CFCE891E}"/>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BFC65AD3-A81B-7352-401E-3004396D0FC0}"/>
              </a:ext>
            </a:extLst>
          </p:cNvPr>
          <p:cNvSpPr>
            <a:spLocks noGrp="1"/>
          </p:cNvSpPr>
          <p:nvPr>
            <p:ph type="sldNum" sz="quarter" idx="12"/>
          </p:nvPr>
        </p:nvSpPr>
        <p:spPr/>
        <p:txBody>
          <a:bodyPr/>
          <a:lstStyle/>
          <a:p>
            <a:fld id="{DBCC1C6F-D5E1-4AE2-B5AC-D01F6E1D38FF}" type="slidenum">
              <a:rPr lang="en-SG" smtClean="0"/>
              <a:t>‹#›</a:t>
            </a:fld>
            <a:endParaRPr lang="en-SG"/>
          </a:p>
        </p:txBody>
      </p:sp>
    </p:spTree>
    <p:extLst>
      <p:ext uri="{BB962C8B-B14F-4D97-AF65-F5344CB8AC3E}">
        <p14:creationId xmlns:p14="http://schemas.microsoft.com/office/powerpoint/2010/main" val="576287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97E95-5FD1-BD5F-6C86-974A9D780CB5}"/>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87270BCF-13EF-084A-5D16-413BB4B5AC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BD43F2-645B-4DBE-E1C6-493A3073C2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0EE9A6C0-B441-FE67-B325-C59AA79926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288FAD-748A-BBE8-039C-3511821E41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EC73CF00-6DD7-769B-49FA-F2DC6224ADFF}"/>
              </a:ext>
            </a:extLst>
          </p:cNvPr>
          <p:cNvSpPr>
            <a:spLocks noGrp="1"/>
          </p:cNvSpPr>
          <p:nvPr>
            <p:ph type="dt" sz="half" idx="10"/>
          </p:nvPr>
        </p:nvSpPr>
        <p:spPr/>
        <p:txBody>
          <a:bodyPr/>
          <a:lstStyle/>
          <a:p>
            <a:fld id="{7DFF1AF2-4E93-48F2-974E-15E9B6C6F141}" type="datetimeFigureOut">
              <a:rPr lang="en-SG" smtClean="0"/>
              <a:t>31/7/2025</a:t>
            </a:fld>
            <a:endParaRPr lang="en-SG"/>
          </a:p>
        </p:txBody>
      </p:sp>
      <p:sp>
        <p:nvSpPr>
          <p:cNvPr id="8" name="Footer Placeholder 7">
            <a:extLst>
              <a:ext uri="{FF2B5EF4-FFF2-40B4-BE49-F238E27FC236}">
                <a16:creationId xmlns:a16="http://schemas.microsoft.com/office/drawing/2014/main" id="{D2C13D4A-1158-C339-AD72-8F5635AD5732}"/>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6C20C238-2F32-F9AE-B032-CF2512AAEFB6}"/>
              </a:ext>
            </a:extLst>
          </p:cNvPr>
          <p:cNvSpPr>
            <a:spLocks noGrp="1"/>
          </p:cNvSpPr>
          <p:nvPr>
            <p:ph type="sldNum" sz="quarter" idx="12"/>
          </p:nvPr>
        </p:nvSpPr>
        <p:spPr/>
        <p:txBody>
          <a:bodyPr/>
          <a:lstStyle/>
          <a:p>
            <a:fld id="{DBCC1C6F-D5E1-4AE2-B5AC-D01F6E1D38FF}" type="slidenum">
              <a:rPr lang="en-SG" smtClean="0"/>
              <a:t>‹#›</a:t>
            </a:fld>
            <a:endParaRPr lang="en-SG"/>
          </a:p>
        </p:txBody>
      </p:sp>
    </p:spTree>
    <p:extLst>
      <p:ext uri="{BB962C8B-B14F-4D97-AF65-F5344CB8AC3E}">
        <p14:creationId xmlns:p14="http://schemas.microsoft.com/office/powerpoint/2010/main" val="689888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6627D-3626-65A9-43BD-0ABCC50EF00C}"/>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0D799CDA-D1A3-9195-3BF9-535270A07D2C}"/>
              </a:ext>
            </a:extLst>
          </p:cNvPr>
          <p:cNvSpPr>
            <a:spLocks noGrp="1"/>
          </p:cNvSpPr>
          <p:nvPr>
            <p:ph type="dt" sz="half" idx="10"/>
          </p:nvPr>
        </p:nvSpPr>
        <p:spPr/>
        <p:txBody>
          <a:bodyPr/>
          <a:lstStyle/>
          <a:p>
            <a:fld id="{7DFF1AF2-4E93-48F2-974E-15E9B6C6F141}" type="datetimeFigureOut">
              <a:rPr lang="en-SG" smtClean="0"/>
              <a:t>31/7/2025</a:t>
            </a:fld>
            <a:endParaRPr lang="en-SG"/>
          </a:p>
        </p:txBody>
      </p:sp>
      <p:sp>
        <p:nvSpPr>
          <p:cNvPr id="4" name="Footer Placeholder 3">
            <a:extLst>
              <a:ext uri="{FF2B5EF4-FFF2-40B4-BE49-F238E27FC236}">
                <a16:creationId xmlns:a16="http://schemas.microsoft.com/office/drawing/2014/main" id="{E2C69293-C5A5-946B-D0E9-7AC0D8B4F0B8}"/>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AFFA94DC-CF32-7B72-E900-31C51708145F}"/>
              </a:ext>
            </a:extLst>
          </p:cNvPr>
          <p:cNvSpPr>
            <a:spLocks noGrp="1"/>
          </p:cNvSpPr>
          <p:nvPr>
            <p:ph type="sldNum" sz="quarter" idx="12"/>
          </p:nvPr>
        </p:nvSpPr>
        <p:spPr/>
        <p:txBody>
          <a:bodyPr/>
          <a:lstStyle/>
          <a:p>
            <a:fld id="{DBCC1C6F-D5E1-4AE2-B5AC-D01F6E1D38FF}" type="slidenum">
              <a:rPr lang="en-SG" smtClean="0"/>
              <a:t>‹#›</a:t>
            </a:fld>
            <a:endParaRPr lang="en-SG"/>
          </a:p>
        </p:txBody>
      </p:sp>
    </p:spTree>
    <p:extLst>
      <p:ext uri="{BB962C8B-B14F-4D97-AF65-F5344CB8AC3E}">
        <p14:creationId xmlns:p14="http://schemas.microsoft.com/office/powerpoint/2010/main" val="4279782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457B1E-70D3-3657-3AD2-5C4FBEBCACCE}"/>
              </a:ext>
            </a:extLst>
          </p:cNvPr>
          <p:cNvSpPr>
            <a:spLocks noGrp="1"/>
          </p:cNvSpPr>
          <p:nvPr>
            <p:ph type="dt" sz="half" idx="10"/>
          </p:nvPr>
        </p:nvSpPr>
        <p:spPr/>
        <p:txBody>
          <a:bodyPr/>
          <a:lstStyle/>
          <a:p>
            <a:fld id="{7DFF1AF2-4E93-48F2-974E-15E9B6C6F141}" type="datetimeFigureOut">
              <a:rPr lang="en-SG" smtClean="0"/>
              <a:t>31/7/2025</a:t>
            </a:fld>
            <a:endParaRPr lang="en-SG"/>
          </a:p>
        </p:txBody>
      </p:sp>
      <p:sp>
        <p:nvSpPr>
          <p:cNvPr id="3" name="Footer Placeholder 2">
            <a:extLst>
              <a:ext uri="{FF2B5EF4-FFF2-40B4-BE49-F238E27FC236}">
                <a16:creationId xmlns:a16="http://schemas.microsoft.com/office/drawing/2014/main" id="{4A59F437-F823-916D-EBCA-94116EB2A586}"/>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614C309F-51D9-6401-EDEE-2602368BBF6F}"/>
              </a:ext>
            </a:extLst>
          </p:cNvPr>
          <p:cNvSpPr>
            <a:spLocks noGrp="1"/>
          </p:cNvSpPr>
          <p:nvPr>
            <p:ph type="sldNum" sz="quarter" idx="12"/>
          </p:nvPr>
        </p:nvSpPr>
        <p:spPr/>
        <p:txBody>
          <a:bodyPr/>
          <a:lstStyle/>
          <a:p>
            <a:fld id="{DBCC1C6F-D5E1-4AE2-B5AC-D01F6E1D38FF}" type="slidenum">
              <a:rPr lang="en-SG" smtClean="0"/>
              <a:t>‹#›</a:t>
            </a:fld>
            <a:endParaRPr lang="en-SG"/>
          </a:p>
        </p:txBody>
      </p:sp>
    </p:spTree>
    <p:extLst>
      <p:ext uri="{BB962C8B-B14F-4D97-AF65-F5344CB8AC3E}">
        <p14:creationId xmlns:p14="http://schemas.microsoft.com/office/powerpoint/2010/main" val="1032703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D0D9A-D855-764A-1F6F-E96B3E2F73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1E8AC1BF-7714-4ECA-5D6E-5745CC2362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B534E501-573E-7203-8510-779469A6D9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E4DD68-54FB-DBC9-35E4-DEF4BBFA8B43}"/>
              </a:ext>
            </a:extLst>
          </p:cNvPr>
          <p:cNvSpPr>
            <a:spLocks noGrp="1"/>
          </p:cNvSpPr>
          <p:nvPr>
            <p:ph type="dt" sz="half" idx="10"/>
          </p:nvPr>
        </p:nvSpPr>
        <p:spPr/>
        <p:txBody>
          <a:bodyPr/>
          <a:lstStyle/>
          <a:p>
            <a:fld id="{7DFF1AF2-4E93-48F2-974E-15E9B6C6F141}" type="datetimeFigureOut">
              <a:rPr lang="en-SG" smtClean="0"/>
              <a:t>31/7/2025</a:t>
            </a:fld>
            <a:endParaRPr lang="en-SG"/>
          </a:p>
        </p:txBody>
      </p:sp>
      <p:sp>
        <p:nvSpPr>
          <p:cNvPr id="6" name="Footer Placeholder 5">
            <a:extLst>
              <a:ext uri="{FF2B5EF4-FFF2-40B4-BE49-F238E27FC236}">
                <a16:creationId xmlns:a16="http://schemas.microsoft.com/office/drawing/2014/main" id="{67DB723E-703D-36AA-ACA1-9AB39762B6A1}"/>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894694BA-E67E-12E0-2694-EDC604FA964C}"/>
              </a:ext>
            </a:extLst>
          </p:cNvPr>
          <p:cNvSpPr>
            <a:spLocks noGrp="1"/>
          </p:cNvSpPr>
          <p:nvPr>
            <p:ph type="sldNum" sz="quarter" idx="12"/>
          </p:nvPr>
        </p:nvSpPr>
        <p:spPr/>
        <p:txBody>
          <a:bodyPr/>
          <a:lstStyle/>
          <a:p>
            <a:fld id="{DBCC1C6F-D5E1-4AE2-B5AC-D01F6E1D38FF}" type="slidenum">
              <a:rPr lang="en-SG" smtClean="0"/>
              <a:t>‹#›</a:t>
            </a:fld>
            <a:endParaRPr lang="en-SG"/>
          </a:p>
        </p:txBody>
      </p:sp>
    </p:spTree>
    <p:extLst>
      <p:ext uri="{BB962C8B-B14F-4D97-AF65-F5344CB8AC3E}">
        <p14:creationId xmlns:p14="http://schemas.microsoft.com/office/powerpoint/2010/main" val="919911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5D43C-EC0D-C54A-79C6-E3D9B21A4C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B18C0709-03B4-3B68-0F05-1929034548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22CAC8B9-9A95-3A91-CCEF-4AFE9DB516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71F5E0-8F89-3538-5574-1574023764DB}"/>
              </a:ext>
            </a:extLst>
          </p:cNvPr>
          <p:cNvSpPr>
            <a:spLocks noGrp="1"/>
          </p:cNvSpPr>
          <p:nvPr>
            <p:ph type="dt" sz="half" idx="10"/>
          </p:nvPr>
        </p:nvSpPr>
        <p:spPr/>
        <p:txBody>
          <a:bodyPr/>
          <a:lstStyle/>
          <a:p>
            <a:fld id="{7DFF1AF2-4E93-48F2-974E-15E9B6C6F141}" type="datetimeFigureOut">
              <a:rPr lang="en-SG" smtClean="0"/>
              <a:t>31/7/2025</a:t>
            </a:fld>
            <a:endParaRPr lang="en-SG"/>
          </a:p>
        </p:txBody>
      </p:sp>
      <p:sp>
        <p:nvSpPr>
          <p:cNvPr id="6" name="Footer Placeholder 5">
            <a:extLst>
              <a:ext uri="{FF2B5EF4-FFF2-40B4-BE49-F238E27FC236}">
                <a16:creationId xmlns:a16="http://schemas.microsoft.com/office/drawing/2014/main" id="{54E0D8D6-2B52-476E-4425-F37C43CC0396}"/>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3B1D970F-D678-FBD1-9CA0-7EB964FD4C29}"/>
              </a:ext>
            </a:extLst>
          </p:cNvPr>
          <p:cNvSpPr>
            <a:spLocks noGrp="1"/>
          </p:cNvSpPr>
          <p:nvPr>
            <p:ph type="sldNum" sz="quarter" idx="12"/>
          </p:nvPr>
        </p:nvSpPr>
        <p:spPr/>
        <p:txBody>
          <a:bodyPr/>
          <a:lstStyle/>
          <a:p>
            <a:fld id="{DBCC1C6F-D5E1-4AE2-B5AC-D01F6E1D38FF}" type="slidenum">
              <a:rPr lang="en-SG" smtClean="0"/>
              <a:t>‹#›</a:t>
            </a:fld>
            <a:endParaRPr lang="en-SG"/>
          </a:p>
        </p:txBody>
      </p:sp>
    </p:spTree>
    <p:extLst>
      <p:ext uri="{BB962C8B-B14F-4D97-AF65-F5344CB8AC3E}">
        <p14:creationId xmlns:p14="http://schemas.microsoft.com/office/powerpoint/2010/main" val="3909200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B4BC41-CA5F-954D-BCB4-B48B9CD762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DB228B9F-B71C-528C-A55E-E907C01D93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17B2722-8DE5-A7E1-774C-892E5AC647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DFF1AF2-4E93-48F2-974E-15E9B6C6F141}" type="datetimeFigureOut">
              <a:rPr lang="en-SG" smtClean="0"/>
              <a:t>31/7/2025</a:t>
            </a:fld>
            <a:endParaRPr lang="en-SG"/>
          </a:p>
        </p:txBody>
      </p:sp>
      <p:sp>
        <p:nvSpPr>
          <p:cNvPr id="5" name="Footer Placeholder 4">
            <a:extLst>
              <a:ext uri="{FF2B5EF4-FFF2-40B4-BE49-F238E27FC236}">
                <a16:creationId xmlns:a16="http://schemas.microsoft.com/office/drawing/2014/main" id="{400F1627-301E-28FC-AD0D-0492B911C0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SG"/>
          </a:p>
        </p:txBody>
      </p:sp>
      <p:sp>
        <p:nvSpPr>
          <p:cNvPr id="6" name="Slide Number Placeholder 5">
            <a:extLst>
              <a:ext uri="{FF2B5EF4-FFF2-40B4-BE49-F238E27FC236}">
                <a16:creationId xmlns:a16="http://schemas.microsoft.com/office/drawing/2014/main" id="{8417853C-200A-0E61-1BFF-2B054CAF5C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BCC1C6F-D5E1-4AE2-B5AC-D01F6E1D38FF}" type="slidenum">
              <a:rPr lang="en-SG" smtClean="0"/>
              <a:t>‹#›</a:t>
            </a:fld>
            <a:endParaRPr lang="en-SG"/>
          </a:p>
        </p:txBody>
      </p:sp>
    </p:spTree>
    <p:extLst>
      <p:ext uri="{BB962C8B-B14F-4D97-AF65-F5344CB8AC3E}">
        <p14:creationId xmlns:p14="http://schemas.microsoft.com/office/powerpoint/2010/main" val="19288221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CAC22-ABDD-0C98-100F-17EA2AAD1E58}"/>
              </a:ext>
            </a:extLst>
          </p:cNvPr>
          <p:cNvSpPr>
            <a:spLocks noGrp="1"/>
          </p:cNvSpPr>
          <p:nvPr>
            <p:ph type="ctrTitle"/>
          </p:nvPr>
        </p:nvSpPr>
        <p:spPr/>
        <p:txBody>
          <a:bodyPr/>
          <a:lstStyle/>
          <a:p>
            <a:r>
              <a:rPr lang="en-SG" dirty="0"/>
              <a:t>Singapore Tourism Board Analysis</a:t>
            </a:r>
          </a:p>
        </p:txBody>
      </p:sp>
      <p:sp>
        <p:nvSpPr>
          <p:cNvPr id="3" name="Subtitle 2">
            <a:extLst>
              <a:ext uri="{FF2B5EF4-FFF2-40B4-BE49-F238E27FC236}">
                <a16:creationId xmlns:a16="http://schemas.microsoft.com/office/drawing/2014/main" id="{ACE63A5A-D9B1-9196-53CC-E5B4C788CBA9}"/>
              </a:ext>
            </a:extLst>
          </p:cNvPr>
          <p:cNvSpPr>
            <a:spLocks noGrp="1"/>
          </p:cNvSpPr>
          <p:nvPr>
            <p:ph type="subTitle" idx="1"/>
          </p:nvPr>
        </p:nvSpPr>
        <p:spPr/>
        <p:txBody>
          <a:bodyPr/>
          <a:lstStyle/>
          <a:p>
            <a:r>
              <a:rPr lang="en-SG" dirty="0"/>
              <a:t>Alvin Lim</a:t>
            </a:r>
          </a:p>
        </p:txBody>
      </p:sp>
    </p:spTree>
    <p:extLst>
      <p:ext uri="{BB962C8B-B14F-4D97-AF65-F5344CB8AC3E}">
        <p14:creationId xmlns:p14="http://schemas.microsoft.com/office/powerpoint/2010/main" val="1879358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9B003-FDA7-C556-2489-26102B8854B8}"/>
              </a:ext>
            </a:extLst>
          </p:cNvPr>
          <p:cNvSpPr>
            <a:spLocks noGrp="1"/>
          </p:cNvSpPr>
          <p:nvPr>
            <p:ph type="title"/>
          </p:nvPr>
        </p:nvSpPr>
        <p:spPr/>
        <p:txBody>
          <a:bodyPr/>
          <a:lstStyle/>
          <a:p>
            <a:r>
              <a:rPr lang="en-SG" dirty="0"/>
              <a:t>Non Technical – Number of tourist by date</a:t>
            </a:r>
          </a:p>
        </p:txBody>
      </p:sp>
      <p:pic>
        <p:nvPicPr>
          <p:cNvPr id="5" name="Content Placeholder 4">
            <a:extLst>
              <a:ext uri="{FF2B5EF4-FFF2-40B4-BE49-F238E27FC236}">
                <a16:creationId xmlns:a16="http://schemas.microsoft.com/office/drawing/2014/main" id="{AEEB55BF-6F96-B334-4BD3-ABA08973DAFE}"/>
              </a:ext>
            </a:extLst>
          </p:cNvPr>
          <p:cNvPicPr>
            <a:picLocks noGrp="1" noChangeAspect="1"/>
          </p:cNvPicPr>
          <p:nvPr>
            <p:ph idx="1"/>
          </p:nvPr>
        </p:nvPicPr>
        <p:blipFill>
          <a:blip r:embed="rId2"/>
          <a:stretch>
            <a:fillRect/>
          </a:stretch>
        </p:blipFill>
        <p:spPr>
          <a:xfrm>
            <a:off x="1756508" y="1825625"/>
            <a:ext cx="8678983" cy="4351338"/>
          </a:xfrm>
        </p:spPr>
      </p:pic>
    </p:spTree>
    <p:extLst>
      <p:ext uri="{BB962C8B-B14F-4D97-AF65-F5344CB8AC3E}">
        <p14:creationId xmlns:p14="http://schemas.microsoft.com/office/powerpoint/2010/main" val="1215024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F7C82-36AB-F14D-CF98-08772A6449F6}"/>
              </a:ext>
            </a:extLst>
          </p:cNvPr>
          <p:cNvSpPr>
            <a:spLocks noGrp="1"/>
          </p:cNvSpPr>
          <p:nvPr>
            <p:ph type="title"/>
          </p:nvPr>
        </p:nvSpPr>
        <p:spPr/>
        <p:txBody>
          <a:bodyPr/>
          <a:lstStyle/>
          <a:p>
            <a:r>
              <a:rPr lang="en-SG" dirty="0"/>
              <a:t>Number of tourist’s residency by date</a:t>
            </a:r>
          </a:p>
        </p:txBody>
      </p:sp>
      <p:pic>
        <p:nvPicPr>
          <p:cNvPr id="5" name="Content Placeholder 4">
            <a:extLst>
              <a:ext uri="{FF2B5EF4-FFF2-40B4-BE49-F238E27FC236}">
                <a16:creationId xmlns:a16="http://schemas.microsoft.com/office/drawing/2014/main" id="{B5852216-4B1A-B7F5-70BB-C1E78FBF63B5}"/>
              </a:ext>
            </a:extLst>
          </p:cNvPr>
          <p:cNvPicPr>
            <a:picLocks noGrp="1" noChangeAspect="1"/>
          </p:cNvPicPr>
          <p:nvPr>
            <p:ph idx="1"/>
          </p:nvPr>
        </p:nvPicPr>
        <p:blipFill>
          <a:blip r:embed="rId2"/>
          <a:stretch>
            <a:fillRect/>
          </a:stretch>
        </p:blipFill>
        <p:spPr>
          <a:xfrm>
            <a:off x="1684561" y="1825625"/>
            <a:ext cx="8822878" cy="4351338"/>
          </a:xfrm>
        </p:spPr>
      </p:pic>
    </p:spTree>
    <p:extLst>
      <p:ext uri="{BB962C8B-B14F-4D97-AF65-F5344CB8AC3E}">
        <p14:creationId xmlns:p14="http://schemas.microsoft.com/office/powerpoint/2010/main" val="4002687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048B0-C7F8-AC37-2C05-592209294717}"/>
              </a:ext>
            </a:extLst>
          </p:cNvPr>
          <p:cNvSpPr>
            <a:spLocks noGrp="1"/>
          </p:cNvSpPr>
          <p:nvPr>
            <p:ph type="title"/>
          </p:nvPr>
        </p:nvSpPr>
        <p:spPr/>
        <p:txBody>
          <a:bodyPr/>
          <a:lstStyle/>
          <a:p>
            <a:r>
              <a:rPr lang="en-SG" dirty="0"/>
              <a:t>Spending behaviour by travel companion type</a:t>
            </a:r>
          </a:p>
        </p:txBody>
      </p:sp>
      <p:pic>
        <p:nvPicPr>
          <p:cNvPr id="5" name="Content Placeholder 4">
            <a:extLst>
              <a:ext uri="{FF2B5EF4-FFF2-40B4-BE49-F238E27FC236}">
                <a16:creationId xmlns:a16="http://schemas.microsoft.com/office/drawing/2014/main" id="{56E5CC72-8DE6-37BA-8E35-0321019B9D0E}"/>
              </a:ext>
            </a:extLst>
          </p:cNvPr>
          <p:cNvPicPr>
            <a:picLocks noGrp="1" noChangeAspect="1"/>
          </p:cNvPicPr>
          <p:nvPr>
            <p:ph idx="1"/>
          </p:nvPr>
        </p:nvPicPr>
        <p:blipFill>
          <a:blip r:embed="rId2"/>
          <a:stretch>
            <a:fillRect/>
          </a:stretch>
        </p:blipFill>
        <p:spPr>
          <a:xfrm>
            <a:off x="1748611" y="1825625"/>
            <a:ext cx="8694778" cy="4351338"/>
          </a:xfrm>
        </p:spPr>
      </p:pic>
    </p:spTree>
    <p:extLst>
      <p:ext uri="{BB962C8B-B14F-4D97-AF65-F5344CB8AC3E}">
        <p14:creationId xmlns:p14="http://schemas.microsoft.com/office/powerpoint/2010/main" val="3623854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052DD-055D-DCF5-5A2C-5D11F6A8C10C}"/>
              </a:ext>
            </a:extLst>
          </p:cNvPr>
          <p:cNvSpPr>
            <a:spLocks noGrp="1"/>
          </p:cNvSpPr>
          <p:nvPr>
            <p:ph type="title"/>
          </p:nvPr>
        </p:nvSpPr>
        <p:spPr/>
        <p:txBody>
          <a:bodyPr/>
          <a:lstStyle/>
          <a:p>
            <a:r>
              <a:rPr lang="en-SG" dirty="0"/>
              <a:t>Boxplot –Daily Spending and Length of Stay</a:t>
            </a:r>
          </a:p>
        </p:txBody>
      </p:sp>
      <p:pic>
        <p:nvPicPr>
          <p:cNvPr id="7" name="Content Placeholder 6">
            <a:extLst>
              <a:ext uri="{FF2B5EF4-FFF2-40B4-BE49-F238E27FC236}">
                <a16:creationId xmlns:a16="http://schemas.microsoft.com/office/drawing/2014/main" id="{452FFBAC-5FFA-1E7B-854F-6C57B2AA59B6}"/>
              </a:ext>
            </a:extLst>
          </p:cNvPr>
          <p:cNvPicPr>
            <a:picLocks noGrp="1" noChangeAspect="1"/>
          </p:cNvPicPr>
          <p:nvPr>
            <p:ph idx="1"/>
          </p:nvPr>
        </p:nvPicPr>
        <p:blipFill>
          <a:blip r:embed="rId2"/>
          <a:stretch>
            <a:fillRect/>
          </a:stretch>
        </p:blipFill>
        <p:spPr>
          <a:xfrm>
            <a:off x="2228581" y="1825625"/>
            <a:ext cx="7734838" cy="4351338"/>
          </a:xfrm>
          <a:prstGeom prst="rect">
            <a:avLst/>
          </a:prstGeom>
        </p:spPr>
      </p:pic>
    </p:spTree>
    <p:extLst>
      <p:ext uri="{BB962C8B-B14F-4D97-AF65-F5344CB8AC3E}">
        <p14:creationId xmlns:p14="http://schemas.microsoft.com/office/powerpoint/2010/main" val="3421566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BD593-C704-7384-8774-8A79B9D31B4F}"/>
              </a:ext>
            </a:extLst>
          </p:cNvPr>
          <p:cNvSpPr>
            <a:spLocks noGrp="1"/>
          </p:cNvSpPr>
          <p:nvPr>
            <p:ph type="title"/>
          </p:nvPr>
        </p:nvSpPr>
        <p:spPr/>
        <p:txBody>
          <a:bodyPr/>
          <a:lstStyle/>
          <a:p>
            <a:r>
              <a:rPr lang="en-SG" dirty="0"/>
              <a:t>Understanding the relationship between travel companion and type of hotel stayed</a:t>
            </a:r>
          </a:p>
        </p:txBody>
      </p:sp>
      <p:pic>
        <p:nvPicPr>
          <p:cNvPr id="5" name="Content Placeholder 4">
            <a:extLst>
              <a:ext uri="{FF2B5EF4-FFF2-40B4-BE49-F238E27FC236}">
                <a16:creationId xmlns:a16="http://schemas.microsoft.com/office/drawing/2014/main" id="{570B95D3-D562-82E9-E9F1-0DEDEDE6A9E1}"/>
              </a:ext>
            </a:extLst>
          </p:cNvPr>
          <p:cNvPicPr>
            <a:picLocks noGrp="1" noChangeAspect="1"/>
          </p:cNvPicPr>
          <p:nvPr>
            <p:ph idx="1"/>
          </p:nvPr>
        </p:nvPicPr>
        <p:blipFill>
          <a:blip r:embed="rId2"/>
          <a:stretch>
            <a:fillRect/>
          </a:stretch>
        </p:blipFill>
        <p:spPr>
          <a:xfrm>
            <a:off x="838200" y="1898174"/>
            <a:ext cx="10515600" cy="4206240"/>
          </a:xfrm>
        </p:spPr>
      </p:pic>
    </p:spTree>
    <p:extLst>
      <p:ext uri="{BB962C8B-B14F-4D97-AF65-F5344CB8AC3E}">
        <p14:creationId xmlns:p14="http://schemas.microsoft.com/office/powerpoint/2010/main" val="4198940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4B378-708F-4DFE-B331-1DDCE9BEA7DB}"/>
              </a:ext>
            </a:extLst>
          </p:cNvPr>
          <p:cNvSpPr>
            <a:spLocks noGrp="1"/>
          </p:cNvSpPr>
          <p:nvPr>
            <p:ph type="title"/>
          </p:nvPr>
        </p:nvSpPr>
        <p:spPr/>
        <p:txBody>
          <a:bodyPr/>
          <a:lstStyle/>
          <a:p>
            <a:r>
              <a:rPr lang="en-SG" dirty="0"/>
              <a:t>Understanding the relationship between travel companion and type of hotel stayed</a:t>
            </a:r>
          </a:p>
        </p:txBody>
      </p:sp>
      <p:pic>
        <p:nvPicPr>
          <p:cNvPr id="5" name="Content Placeholder 4">
            <a:extLst>
              <a:ext uri="{FF2B5EF4-FFF2-40B4-BE49-F238E27FC236}">
                <a16:creationId xmlns:a16="http://schemas.microsoft.com/office/drawing/2014/main" id="{ADE1BEDE-E1D9-4EDB-EC42-8D168C895A4B}"/>
              </a:ext>
            </a:extLst>
          </p:cNvPr>
          <p:cNvPicPr>
            <a:picLocks noGrp="1" noChangeAspect="1"/>
          </p:cNvPicPr>
          <p:nvPr>
            <p:ph idx="1"/>
          </p:nvPr>
        </p:nvPicPr>
        <p:blipFill>
          <a:blip r:embed="rId3"/>
          <a:stretch>
            <a:fillRect/>
          </a:stretch>
        </p:blipFill>
        <p:spPr>
          <a:xfrm>
            <a:off x="2145323" y="1825625"/>
            <a:ext cx="7924800" cy="5007782"/>
          </a:xfrm>
        </p:spPr>
      </p:pic>
    </p:spTree>
    <p:extLst>
      <p:ext uri="{BB962C8B-B14F-4D97-AF65-F5344CB8AC3E}">
        <p14:creationId xmlns:p14="http://schemas.microsoft.com/office/powerpoint/2010/main" val="3526725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08BA99F-A53C-E28F-F481-348B0DECA028}"/>
              </a:ext>
            </a:extLst>
          </p:cNvPr>
          <p:cNvPicPr>
            <a:picLocks noChangeAspect="1"/>
          </p:cNvPicPr>
          <p:nvPr/>
        </p:nvPicPr>
        <p:blipFill>
          <a:blip r:embed="rId2"/>
          <a:stretch>
            <a:fillRect/>
          </a:stretch>
        </p:blipFill>
        <p:spPr>
          <a:xfrm>
            <a:off x="175386" y="537759"/>
            <a:ext cx="11841227" cy="5782482"/>
          </a:xfrm>
          <a:prstGeom prst="rect">
            <a:avLst/>
          </a:prstGeom>
        </p:spPr>
      </p:pic>
    </p:spTree>
    <p:extLst>
      <p:ext uri="{BB962C8B-B14F-4D97-AF65-F5344CB8AC3E}">
        <p14:creationId xmlns:p14="http://schemas.microsoft.com/office/powerpoint/2010/main" val="1942576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9C124-A60C-FF82-F2FE-D7E659DC9944}"/>
              </a:ext>
            </a:extLst>
          </p:cNvPr>
          <p:cNvSpPr>
            <a:spLocks noGrp="1"/>
          </p:cNvSpPr>
          <p:nvPr>
            <p:ph type="title"/>
          </p:nvPr>
        </p:nvSpPr>
        <p:spPr/>
        <p:txBody>
          <a:bodyPr/>
          <a:lstStyle/>
          <a:p>
            <a:r>
              <a:rPr lang="en-SG" dirty="0"/>
              <a:t>Tourist profile</a:t>
            </a:r>
          </a:p>
        </p:txBody>
      </p:sp>
      <p:graphicFrame>
        <p:nvGraphicFramePr>
          <p:cNvPr id="8" name="Content Placeholder 7">
            <a:extLst>
              <a:ext uri="{FF2B5EF4-FFF2-40B4-BE49-F238E27FC236}">
                <a16:creationId xmlns:a16="http://schemas.microsoft.com/office/drawing/2014/main" id="{20476D7F-3CA9-A9BA-0F58-A8C0B8AAF5C3}"/>
              </a:ext>
            </a:extLst>
          </p:cNvPr>
          <p:cNvGraphicFramePr>
            <a:graphicFrameLocks noGrp="1"/>
          </p:cNvGraphicFramePr>
          <p:nvPr>
            <p:ph idx="1"/>
            <p:extLst>
              <p:ext uri="{D42A27DB-BD31-4B8C-83A1-F6EECF244321}">
                <p14:modId xmlns:p14="http://schemas.microsoft.com/office/powerpoint/2010/main" val="209284254"/>
              </p:ext>
            </p:extLst>
          </p:nvPr>
        </p:nvGraphicFramePr>
        <p:xfrm>
          <a:off x="838200" y="1825625"/>
          <a:ext cx="10515597" cy="402844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415014466"/>
                    </a:ext>
                  </a:extLst>
                </a:gridCol>
                <a:gridCol w="3505199">
                  <a:extLst>
                    <a:ext uri="{9D8B030D-6E8A-4147-A177-3AD203B41FA5}">
                      <a16:colId xmlns:a16="http://schemas.microsoft.com/office/drawing/2014/main" val="596902285"/>
                    </a:ext>
                  </a:extLst>
                </a:gridCol>
                <a:gridCol w="3505199">
                  <a:extLst>
                    <a:ext uri="{9D8B030D-6E8A-4147-A177-3AD203B41FA5}">
                      <a16:colId xmlns:a16="http://schemas.microsoft.com/office/drawing/2014/main" val="4077729017"/>
                    </a:ext>
                  </a:extLst>
                </a:gridCol>
              </a:tblGrid>
              <a:tr h="370840">
                <a:tc>
                  <a:txBody>
                    <a:bodyPr/>
                    <a:lstStyle/>
                    <a:p>
                      <a:endParaRPr lang="en-SG" dirty="0"/>
                    </a:p>
                  </a:txBody>
                  <a:tcPr/>
                </a:tc>
                <a:tc>
                  <a:txBody>
                    <a:bodyPr/>
                    <a:lstStyle/>
                    <a:p>
                      <a:r>
                        <a:rPr lang="en-SG" dirty="0"/>
                        <a:t>Cluster 0 (Low Spenders)</a:t>
                      </a:r>
                    </a:p>
                  </a:txBody>
                  <a:tcPr/>
                </a:tc>
                <a:tc>
                  <a:txBody>
                    <a:bodyPr/>
                    <a:lstStyle/>
                    <a:p>
                      <a:r>
                        <a:rPr lang="en-SG" dirty="0"/>
                        <a:t>Cluster 1 (High Spenders)</a:t>
                      </a:r>
                    </a:p>
                  </a:txBody>
                  <a:tcPr/>
                </a:tc>
                <a:extLst>
                  <a:ext uri="{0D108BD9-81ED-4DB2-BD59-A6C34878D82A}">
                    <a16:rowId xmlns:a16="http://schemas.microsoft.com/office/drawing/2014/main" val="1040703024"/>
                  </a:ext>
                </a:extLst>
              </a:tr>
              <a:tr h="370840">
                <a:tc>
                  <a:txBody>
                    <a:bodyPr/>
                    <a:lstStyle/>
                    <a:p>
                      <a:r>
                        <a:rPr lang="en-SG" dirty="0"/>
                        <a:t>Trip Length</a:t>
                      </a:r>
                    </a:p>
                  </a:txBody>
                  <a:tcPr/>
                </a:tc>
                <a:tc>
                  <a:txBody>
                    <a:bodyPr/>
                    <a:lstStyle/>
                    <a:p>
                      <a:r>
                        <a:rPr lang="en-SG" dirty="0"/>
                        <a:t>62% short stays</a:t>
                      </a:r>
                    </a:p>
                    <a:p>
                      <a:r>
                        <a:rPr lang="en-SG" dirty="0"/>
                        <a:t>35 medium stays</a:t>
                      </a:r>
                    </a:p>
                  </a:txBody>
                  <a:tcPr/>
                </a:tc>
                <a:tc>
                  <a:txBody>
                    <a:bodyPr/>
                    <a:lstStyle/>
                    <a:p>
                      <a:r>
                        <a:rPr lang="en-SG" dirty="0"/>
                        <a:t>55% short stays</a:t>
                      </a:r>
                    </a:p>
                    <a:p>
                      <a:r>
                        <a:rPr lang="en-SG" dirty="0"/>
                        <a:t>41% medium stays</a:t>
                      </a:r>
                    </a:p>
                  </a:txBody>
                  <a:tcPr/>
                </a:tc>
                <a:extLst>
                  <a:ext uri="{0D108BD9-81ED-4DB2-BD59-A6C34878D82A}">
                    <a16:rowId xmlns:a16="http://schemas.microsoft.com/office/drawing/2014/main" val="2222970383"/>
                  </a:ext>
                </a:extLst>
              </a:tr>
              <a:tr h="370840">
                <a:tc>
                  <a:txBody>
                    <a:bodyPr/>
                    <a:lstStyle/>
                    <a:p>
                      <a:r>
                        <a:rPr lang="en-SG" dirty="0"/>
                        <a:t>Who They Travelled with</a:t>
                      </a:r>
                    </a:p>
                  </a:txBody>
                  <a:tcPr/>
                </a:tc>
                <a:tc>
                  <a:txBody>
                    <a:bodyPr/>
                    <a:lstStyle/>
                    <a:p>
                      <a:r>
                        <a:rPr lang="en-SG" dirty="0"/>
                        <a:t>52% Came with family</a:t>
                      </a:r>
                    </a:p>
                    <a:p>
                      <a:r>
                        <a:rPr lang="en-SG" dirty="0"/>
                        <a:t>20% travelled Alone</a:t>
                      </a:r>
                    </a:p>
                    <a:p>
                      <a:r>
                        <a:rPr lang="en-SG" dirty="0"/>
                        <a:t>23% Did not mention</a:t>
                      </a:r>
                    </a:p>
                  </a:txBody>
                  <a:tcPr/>
                </a:tc>
                <a:tc>
                  <a:txBody>
                    <a:bodyPr/>
                    <a:lstStyle/>
                    <a:p>
                      <a:r>
                        <a:rPr lang="en-SG" dirty="0"/>
                        <a:t>48% Came with family</a:t>
                      </a:r>
                    </a:p>
                    <a:p>
                      <a:r>
                        <a:rPr lang="en-SG" dirty="0"/>
                        <a:t>35% Alone</a:t>
                      </a:r>
                    </a:p>
                    <a:p>
                      <a:r>
                        <a:rPr lang="en-SG" dirty="0"/>
                        <a:t>13% Did not mention</a:t>
                      </a:r>
                    </a:p>
                  </a:txBody>
                  <a:tcPr/>
                </a:tc>
                <a:extLst>
                  <a:ext uri="{0D108BD9-81ED-4DB2-BD59-A6C34878D82A}">
                    <a16:rowId xmlns:a16="http://schemas.microsoft.com/office/drawing/2014/main" val="1442148283"/>
                  </a:ext>
                </a:extLst>
              </a:tr>
              <a:tr h="370840">
                <a:tc>
                  <a:txBody>
                    <a:bodyPr/>
                    <a:lstStyle/>
                    <a:p>
                      <a:r>
                        <a:rPr lang="en-SG" dirty="0"/>
                        <a:t>Main  Occupations</a:t>
                      </a:r>
                    </a:p>
                  </a:txBody>
                  <a:tcPr/>
                </a:tc>
                <a:tc>
                  <a:txBody>
                    <a:bodyPr/>
                    <a:lstStyle/>
                    <a:p>
                      <a:r>
                        <a:rPr lang="en-SG" dirty="0"/>
                        <a:t>63% working professionals</a:t>
                      </a:r>
                    </a:p>
                    <a:p>
                      <a:r>
                        <a:rPr lang="en-SG" dirty="0"/>
                        <a:t>27% Non working professionals</a:t>
                      </a:r>
                    </a:p>
                    <a:p>
                      <a:r>
                        <a:rPr lang="en-SG" dirty="0"/>
                        <a:t>11% Business owners</a:t>
                      </a:r>
                    </a:p>
                  </a:txBody>
                  <a:tcPr/>
                </a:tc>
                <a:tc>
                  <a:txBody>
                    <a:bodyPr/>
                    <a:lstStyle/>
                    <a:p>
                      <a:r>
                        <a:rPr lang="en-SG" dirty="0"/>
                        <a:t>67% working professionals</a:t>
                      </a:r>
                    </a:p>
                    <a:p>
                      <a:r>
                        <a:rPr lang="en-SG" dirty="0"/>
                        <a:t>17% Non working professionals</a:t>
                      </a:r>
                    </a:p>
                    <a:p>
                      <a:r>
                        <a:rPr lang="en-SG" dirty="0"/>
                        <a:t>16% Business owners</a:t>
                      </a:r>
                    </a:p>
                  </a:txBody>
                  <a:tcPr/>
                </a:tc>
                <a:extLst>
                  <a:ext uri="{0D108BD9-81ED-4DB2-BD59-A6C34878D82A}">
                    <a16:rowId xmlns:a16="http://schemas.microsoft.com/office/drawing/2014/main" val="3424510015"/>
                  </a:ext>
                </a:extLst>
              </a:tr>
              <a:tr h="370840">
                <a:tc>
                  <a:txBody>
                    <a:bodyPr/>
                    <a:lstStyle/>
                    <a:p>
                      <a:r>
                        <a:rPr lang="en-SG" dirty="0"/>
                        <a:t>Spending profile</a:t>
                      </a:r>
                    </a:p>
                  </a:txBody>
                  <a:tcPr/>
                </a:tc>
                <a:tc>
                  <a:txBody>
                    <a:bodyPr/>
                    <a:lstStyle/>
                    <a:p>
                      <a:r>
                        <a:rPr lang="en-SG" dirty="0"/>
                        <a:t>Moderate across spending across all domains, with F&amp;B ranked first in terms of spending</a:t>
                      </a:r>
                    </a:p>
                  </a:txBody>
                  <a:tcPr/>
                </a:tc>
                <a:tc>
                  <a:txBody>
                    <a:bodyPr/>
                    <a:lstStyle/>
                    <a:p>
                      <a:r>
                        <a:rPr lang="en-SG" dirty="0"/>
                        <a:t>3x times to spend more, tourist in this clusters spend majority of their expenses on fashion, F&amp;B, transport, wellness, and tech</a:t>
                      </a:r>
                    </a:p>
                  </a:txBody>
                  <a:tcPr/>
                </a:tc>
                <a:extLst>
                  <a:ext uri="{0D108BD9-81ED-4DB2-BD59-A6C34878D82A}">
                    <a16:rowId xmlns:a16="http://schemas.microsoft.com/office/drawing/2014/main" val="1589686083"/>
                  </a:ext>
                </a:extLst>
              </a:tr>
            </a:tbl>
          </a:graphicData>
        </a:graphic>
      </p:graphicFrame>
    </p:spTree>
    <p:extLst>
      <p:ext uri="{BB962C8B-B14F-4D97-AF65-F5344CB8AC3E}">
        <p14:creationId xmlns:p14="http://schemas.microsoft.com/office/powerpoint/2010/main" val="3014700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C67B2-0416-6ADA-0B31-4F9422FCB3C1}"/>
              </a:ext>
            </a:extLst>
          </p:cNvPr>
          <p:cNvSpPr>
            <a:spLocks noGrp="1"/>
          </p:cNvSpPr>
          <p:nvPr>
            <p:ph type="title"/>
          </p:nvPr>
        </p:nvSpPr>
        <p:spPr/>
        <p:txBody>
          <a:bodyPr/>
          <a:lstStyle/>
          <a:p>
            <a:r>
              <a:rPr lang="en-SG" dirty="0"/>
              <a:t>Tourist profile frequency by month</a:t>
            </a:r>
          </a:p>
        </p:txBody>
      </p:sp>
      <p:pic>
        <p:nvPicPr>
          <p:cNvPr id="5" name="Content Placeholder 4">
            <a:extLst>
              <a:ext uri="{FF2B5EF4-FFF2-40B4-BE49-F238E27FC236}">
                <a16:creationId xmlns:a16="http://schemas.microsoft.com/office/drawing/2014/main" id="{ED25EF5B-A93A-6359-C4AA-314F4093F37D}"/>
              </a:ext>
            </a:extLst>
          </p:cNvPr>
          <p:cNvPicPr>
            <a:picLocks noGrp="1" noChangeAspect="1"/>
          </p:cNvPicPr>
          <p:nvPr>
            <p:ph idx="1"/>
          </p:nvPr>
        </p:nvPicPr>
        <p:blipFill>
          <a:blip r:embed="rId2"/>
          <a:stretch>
            <a:fillRect/>
          </a:stretch>
        </p:blipFill>
        <p:spPr>
          <a:xfrm>
            <a:off x="1676672" y="1825625"/>
            <a:ext cx="8838655" cy="4351338"/>
          </a:xfrm>
          <a:prstGeom prst="rect">
            <a:avLst/>
          </a:prstGeom>
        </p:spPr>
      </p:pic>
    </p:spTree>
    <p:extLst>
      <p:ext uri="{BB962C8B-B14F-4D97-AF65-F5344CB8AC3E}">
        <p14:creationId xmlns:p14="http://schemas.microsoft.com/office/powerpoint/2010/main" val="2122019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2CAC5-8354-FD42-2CBA-62BE5A07E1B4}"/>
              </a:ext>
            </a:extLst>
          </p:cNvPr>
          <p:cNvSpPr>
            <a:spLocks noGrp="1"/>
          </p:cNvSpPr>
          <p:nvPr>
            <p:ph type="title"/>
          </p:nvPr>
        </p:nvSpPr>
        <p:spPr/>
        <p:txBody>
          <a:bodyPr/>
          <a:lstStyle/>
          <a:p>
            <a:r>
              <a:rPr lang="en-SG" dirty="0"/>
              <a:t>Recommendations</a:t>
            </a:r>
          </a:p>
        </p:txBody>
      </p:sp>
      <p:sp>
        <p:nvSpPr>
          <p:cNvPr id="3" name="Content Placeholder 2">
            <a:extLst>
              <a:ext uri="{FF2B5EF4-FFF2-40B4-BE49-F238E27FC236}">
                <a16:creationId xmlns:a16="http://schemas.microsoft.com/office/drawing/2014/main" id="{C146AF74-0806-F6B9-791B-B24F164DC911}"/>
              </a:ext>
            </a:extLst>
          </p:cNvPr>
          <p:cNvSpPr>
            <a:spLocks noGrp="1"/>
          </p:cNvSpPr>
          <p:nvPr>
            <p:ph idx="1"/>
          </p:nvPr>
        </p:nvSpPr>
        <p:spPr/>
        <p:txBody>
          <a:bodyPr>
            <a:normAutofit lnSpcReduction="10000"/>
          </a:bodyPr>
          <a:lstStyle/>
          <a:p>
            <a:pPr marL="0" indent="0">
              <a:buNone/>
            </a:pPr>
            <a:r>
              <a:rPr lang="en-US" b="1" dirty="0"/>
              <a:t>Enhance Access and Navigation from Key Hotels to Shopping Zones</a:t>
            </a:r>
            <a:endParaRPr lang="en-US" dirty="0"/>
          </a:p>
          <a:p>
            <a:pPr lvl="1"/>
            <a:r>
              <a:rPr lang="en-US" dirty="0"/>
              <a:t>Prioritize connectivity from high-traffic hotels (e.g. Marina Bay Sands, Bencoolen, Carlton Hotel) to nearby retail districts or key shopping precincts via MRT, shuttle, or walkways</a:t>
            </a:r>
          </a:p>
          <a:p>
            <a:pPr lvl="1"/>
            <a:endParaRPr lang="en-US" dirty="0"/>
          </a:p>
          <a:p>
            <a:pPr lvl="1"/>
            <a:r>
              <a:rPr lang="en-US" dirty="0"/>
              <a:t>Deploy trained </a:t>
            </a:r>
            <a:r>
              <a:rPr lang="en-US" b="1" dirty="0"/>
              <a:t>guest assistance personnel</a:t>
            </a:r>
            <a:r>
              <a:rPr lang="en-US" dirty="0"/>
              <a:t> near hotels and malls to support tourist inquiries. Staff should be </a:t>
            </a:r>
            <a:r>
              <a:rPr lang="en-US" b="1" dirty="0"/>
              <a:t>multilingual</a:t>
            </a:r>
            <a:r>
              <a:rPr lang="en-US" dirty="0"/>
              <a:t> to address potential language </a:t>
            </a:r>
          </a:p>
          <a:p>
            <a:pPr lvl="1"/>
            <a:endParaRPr lang="en-US" dirty="0"/>
          </a:p>
          <a:p>
            <a:pPr lvl="1"/>
            <a:r>
              <a:rPr lang="en-US" dirty="0"/>
              <a:t>Collaborate with retailers and hotels to deliver </a:t>
            </a:r>
            <a:r>
              <a:rPr lang="en-US" b="1" dirty="0"/>
              <a:t>wayfinding aids, maps, or digital concierge tools</a:t>
            </a:r>
            <a:r>
              <a:rPr lang="en-US" dirty="0"/>
              <a:t> for tourists</a:t>
            </a:r>
          </a:p>
        </p:txBody>
      </p:sp>
    </p:spTree>
    <p:extLst>
      <p:ext uri="{BB962C8B-B14F-4D97-AF65-F5344CB8AC3E}">
        <p14:creationId xmlns:p14="http://schemas.microsoft.com/office/powerpoint/2010/main" val="3857652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28BCC-13BF-5767-5F9B-40B983437A73}"/>
              </a:ext>
            </a:extLst>
          </p:cNvPr>
          <p:cNvSpPr>
            <a:spLocks noGrp="1"/>
          </p:cNvSpPr>
          <p:nvPr>
            <p:ph type="title"/>
          </p:nvPr>
        </p:nvSpPr>
        <p:spPr/>
        <p:txBody>
          <a:bodyPr/>
          <a:lstStyle/>
          <a:p>
            <a:r>
              <a:rPr lang="en-SG" dirty="0"/>
              <a:t>Overview</a:t>
            </a:r>
          </a:p>
        </p:txBody>
      </p:sp>
      <p:sp>
        <p:nvSpPr>
          <p:cNvPr id="3" name="Content Placeholder 2">
            <a:extLst>
              <a:ext uri="{FF2B5EF4-FFF2-40B4-BE49-F238E27FC236}">
                <a16:creationId xmlns:a16="http://schemas.microsoft.com/office/drawing/2014/main" id="{A8F0BDE0-1EBF-F10B-AE8A-F88F37A971B8}"/>
              </a:ext>
            </a:extLst>
          </p:cNvPr>
          <p:cNvSpPr>
            <a:spLocks noGrp="1"/>
          </p:cNvSpPr>
          <p:nvPr>
            <p:ph idx="1"/>
          </p:nvPr>
        </p:nvSpPr>
        <p:spPr/>
        <p:txBody>
          <a:bodyPr/>
          <a:lstStyle/>
          <a:p>
            <a:r>
              <a:rPr lang="en-SG" dirty="0"/>
              <a:t>Background information</a:t>
            </a:r>
          </a:p>
          <a:p>
            <a:r>
              <a:rPr lang="en-SG" dirty="0"/>
              <a:t>Problem statements</a:t>
            </a:r>
          </a:p>
          <a:p>
            <a:r>
              <a:rPr lang="en-SG" dirty="0"/>
              <a:t>Technical </a:t>
            </a:r>
          </a:p>
          <a:p>
            <a:r>
              <a:rPr lang="en-SG" dirty="0"/>
              <a:t>Non-technical </a:t>
            </a:r>
          </a:p>
          <a:p>
            <a:r>
              <a:rPr lang="en-SG" dirty="0"/>
              <a:t>Recommendations</a:t>
            </a:r>
          </a:p>
        </p:txBody>
      </p:sp>
    </p:spTree>
    <p:extLst>
      <p:ext uri="{BB962C8B-B14F-4D97-AF65-F5344CB8AC3E}">
        <p14:creationId xmlns:p14="http://schemas.microsoft.com/office/powerpoint/2010/main" val="7204226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F75F67-BECD-9EE9-04B6-14C376EB08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449F68-F6F6-9F76-8B65-D5298379C50B}"/>
              </a:ext>
            </a:extLst>
          </p:cNvPr>
          <p:cNvSpPr>
            <a:spLocks noGrp="1"/>
          </p:cNvSpPr>
          <p:nvPr>
            <p:ph type="title"/>
          </p:nvPr>
        </p:nvSpPr>
        <p:spPr/>
        <p:txBody>
          <a:bodyPr/>
          <a:lstStyle/>
          <a:p>
            <a:r>
              <a:rPr lang="en-SG" dirty="0"/>
              <a:t>Recommendations</a:t>
            </a:r>
          </a:p>
        </p:txBody>
      </p:sp>
      <p:sp>
        <p:nvSpPr>
          <p:cNvPr id="3" name="Content Placeholder 2">
            <a:extLst>
              <a:ext uri="{FF2B5EF4-FFF2-40B4-BE49-F238E27FC236}">
                <a16:creationId xmlns:a16="http://schemas.microsoft.com/office/drawing/2014/main" id="{0B2EB1A0-C799-02AA-CAFC-3C335F4850B1}"/>
              </a:ext>
            </a:extLst>
          </p:cNvPr>
          <p:cNvSpPr>
            <a:spLocks noGrp="1"/>
          </p:cNvSpPr>
          <p:nvPr>
            <p:ph idx="1"/>
          </p:nvPr>
        </p:nvSpPr>
        <p:spPr/>
        <p:txBody>
          <a:bodyPr>
            <a:normAutofit lnSpcReduction="10000"/>
          </a:bodyPr>
          <a:lstStyle/>
          <a:p>
            <a:pPr marL="457200" lvl="1" indent="0">
              <a:buNone/>
            </a:pPr>
            <a:r>
              <a:rPr lang="en-US" b="1" dirty="0"/>
              <a:t>Fortify Existing High-Spend Domains Across All Segments</a:t>
            </a:r>
            <a:endParaRPr lang="en-US" dirty="0"/>
          </a:p>
          <a:p>
            <a:pPr lvl="1"/>
            <a:r>
              <a:rPr lang="en-US" dirty="0"/>
              <a:t>Accommodation is consistently the largest expense for all visitor segments</a:t>
            </a:r>
          </a:p>
          <a:p>
            <a:pPr lvl="1"/>
            <a:endParaRPr lang="en-US" dirty="0"/>
          </a:p>
          <a:p>
            <a:pPr lvl="1"/>
            <a:r>
              <a:rPr lang="en-US" dirty="0"/>
              <a:t>F&amp;B, transport, and shopping are key common spending areas across segments</a:t>
            </a:r>
          </a:p>
          <a:p>
            <a:pPr lvl="1"/>
            <a:endParaRPr lang="en-US" dirty="0"/>
          </a:p>
          <a:p>
            <a:pPr lvl="1"/>
            <a:r>
              <a:rPr lang="en-US" dirty="0"/>
              <a:t>Introduce </a:t>
            </a:r>
            <a:r>
              <a:rPr lang="en-US" b="1" dirty="0"/>
              <a:t>“48-Hour Singapore Experience”</a:t>
            </a:r>
            <a:r>
              <a:rPr lang="en-US" dirty="0"/>
              <a:t>: bundled offers including attractions, dining, and shopping vouchers</a:t>
            </a:r>
          </a:p>
          <a:p>
            <a:pPr lvl="1"/>
            <a:endParaRPr lang="en-US" dirty="0"/>
          </a:p>
          <a:p>
            <a:pPr lvl="1"/>
            <a:r>
              <a:rPr lang="en-US" dirty="0"/>
              <a:t>Partner with </a:t>
            </a:r>
            <a:r>
              <a:rPr lang="en-US" b="1" dirty="0"/>
              <a:t>travel platforms/agencies </a:t>
            </a:r>
            <a:r>
              <a:rPr lang="en-US" dirty="0"/>
              <a:t>to co-develop flight + hotel bundles</a:t>
            </a:r>
          </a:p>
        </p:txBody>
      </p:sp>
    </p:spTree>
    <p:extLst>
      <p:ext uri="{BB962C8B-B14F-4D97-AF65-F5344CB8AC3E}">
        <p14:creationId xmlns:p14="http://schemas.microsoft.com/office/powerpoint/2010/main" val="37457189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5C890F-3A2F-FCE9-B75F-F6FA31DF0A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960029-4F4D-33CE-435D-ABE9FA3BBEDB}"/>
              </a:ext>
            </a:extLst>
          </p:cNvPr>
          <p:cNvSpPr>
            <a:spLocks noGrp="1"/>
          </p:cNvSpPr>
          <p:nvPr>
            <p:ph type="title"/>
          </p:nvPr>
        </p:nvSpPr>
        <p:spPr/>
        <p:txBody>
          <a:bodyPr/>
          <a:lstStyle/>
          <a:p>
            <a:r>
              <a:rPr lang="en-SG" dirty="0"/>
              <a:t>Recommendations</a:t>
            </a:r>
          </a:p>
        </p:txBody>
      </p:sp>
      <p:sp>
        <p:nvSpPr>
          <p:cNvPr id="3" name="Content Placeholder 2">
            <a:extLst>
              <a:ext uri="{FF2B5EF4-FFF2-40B4-BE49-F238E27FC236}">
                <a16:creationId xmlns:a16="http://schemas.microsoft.com/office/drawing/2014/main" id="{9C4BF91D-50E3-58F7-C9C8-2FC5666BFB32}"/>
              </a:ext>
            </a:extLst>
          </p:cNvPr>
          <p:cNvSpPr>
            <a:spLocks noGrp="1"/>
          </p:cNvSpPr>
          <p:nvPr>
            <p:ph idx="1"/>
          </p:nvPr>
        </p:nvSpPr>
        <p:spPr/>
        <p:txBody>
          <a:bodyPr>
            <a:normAutofit/>
          </a:bodyPr>
          <a:lstStyle/>
          <a:p>
            <a:r>
              <a:rPr lang="en-SG" b="1" dirty="0"/>
              <a:t>Strategic Digital Marketing for Key Markets (e.g. China)</a:t>
            </a:r>
            <a:endParaRPr lang="en-SG" dirty="0"/>
          </a:p>
          <a:p>
            <a:pPr lvl="1"/>
            <a:r>
              <a:rPr lang="en-SG" dirty="0"/>
              <a:t>Leverage seasonal demand peaks (e.g. July–August travel surge from China)</a:t>
            </a:r>
          </a:p>
          <a:p>
            <a:pPr lvl="1"/>
            <a:endParaRPr lang="en-SG" dirty="0"/>
          </a:p>
          <a:p>
            <a:pPr lvl="1"/>
            <a:r>
              <a:rPr lang="en-SG" dirty="0"/>
              <a:t>Deploy geo-targeted ads on popular Chinese platforms such as </a:t>
            </a:r>
            <a:r>
              <a:rPr lang="en-SG" b="1" dirty="0"/>
              <a:t>Weibo, </a:t>
            </a:r>
            <a:r>
              <a:rPr lang="en-SG" b="1" dirty="0" err="1"/>
              <a:t>Xiaohongshu</a:t>
            </a:r>
            <a:r>
              <a:rPr lang="en-SG" b="1" dirty="0"/>
              <a:t>, Douyin</a:t>
            </a:r>
          </a:p>
          <a:p>
            <a:pPr lvl="1"/>
            <a:endParaRPr lang="en-SG" dirty="0"/>
          </a:p>
          <a:p>
            <a:pPr lvl="1"/>
            <a:r>
              <a:rPr lang="en-SG" dirty="0"/>
              <a:t>Partner with </a:t>
            </a:r>
            <a:r>
              <a:rPr lang="en-SG" b="1" dirty="0"/>
              <a:t>trusted local influencers</a:t>
            </a:r>
            <a:r>
              <a:rPr lang="en-SG" dirty="0"/>
              <a:t> to showcase Singapore’s experiences (shopping, food, attractions). </a:t>
            </a:r>
            <a:r>
              <a:rPr lang="en-US" dirty="0"/>
              <a:t>Engage regional influencers and media to amplify Singapore’s appeal (e.g. highlight family and luxury attractions in Indonesia/China channels</a:t>
            </a:r>
            <a:endParaRPr lang="en-SG" dirty="0"/>
          </a:p>
        </p:txBody>
      </p:sp>
    </p:spTree>
    <p:extLst>
      <p:ext uri="{BB962C8B-B14F-4D97-AF65-F5344CB8AC3E}">
        <p14:creationId xmlns:p14="http://schemas.microsoft.com/office/powerpoint/2010/main" val="40705068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A7AEA-63B4-9F03-3598-33E0FF25B68A}"/>
              </a:ext>
            </a:extLst>
          </p:cNvPr>
          <p:cNvSpPr>
            <a:spLocks noGrp="1"/>
          </p:cNvSpPr>
          <p:nvPr>
            <p:ph type="title"/>
          </p:nvPr>
        </p:nvSpPr>
        <p:spPr/>
        <p:txBody>
          <a:bodyPr/>
          <a:lstStyle/>
          <a:p>
            <a:r>
              <a:rPr lang="en-SG" dirty="0"/>
              <a:t>Appendix</a:t>
            </a:r>
          </a:p>
        </p:txBody>
      </p:sp>
      <p:sp>
        <p:nvSpPr>
          <p:cNvPr id="3" name="Content Placeholder 2">
            <a:extLst>
              <a:ext uri="{FF2B5EF4-FFF2-40B4-BE49-F238E27FC236}">
                <a16:creationId xmlns:a16="http://schemas.microsoft.com/office/drawing/2014/main" id="{0FE668A7-32B2-4884-088E-BC189EBB6B93}"/>
              </a:ext>
            </a:extLst>
          </p:cNvPr>
          <p:cNvSpPr>
            <a:spLocks noGrp="1"/>
          </p:cNvSpPr>
          <p:nvPr>
            <p:ph idx="1"/>
          </p:nvPr>
        </p:nvSpPr>
        <p:spPr/>
        <p:txBody>
          <a:bodyPr/>
          <a:lstStyle/>
          <a:p>
            <a:endParaRPr lang="en-SG" dirty="0"/>
          </a:p>
        </p:txBody>
      </p:sp>
    </p:spTree>
    <p:extLst>
      <p:ext uri="{BB962C8B-B14F-4D97-AF65-F5344CB8AC3E}">
        <p14:creationId xmlns:p14="http://schemas.microsoft.com/office/powerpoint/2010/main" val="42569847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593DE-F0AA-9756-5F0A-864CAF7435D1}"/>
              </a:ext>
            </a:extLst>
          </p:cNvPr>
          <p:cNvSpPr>
            <a:spLocks noGrp="1"/>
          </p:cNvSpPr>
          <p:nvPr>
            <p:ph type="title"/>
          </p:nvPr>
        </p:nvSpPr>
        <p:spPr/>
        <p:txBody>
          <a:bodyPr/>
          <a:lstStyle/>
          <a:p>
            <a:r>
              <a:rPr lang="en-SG" dirty="0"/>
              <a:t>Spending behaviour by Gender</a:t>
            </a:r>
          </a:p>
        </p:txBody>
      </p:sp>
      <p:pic>
        <p:nvPicPr>
          <p:cNvPr id="5" name="Content Placeholder 4">
            <a:extLst>
              <a:ext uri="{FF2B5EF4-FFF2-40B4-BE49-F238E27FC236}">
                <a16:creationId xmlns:a16="http://schemas.microsoft.com/office/drawing/2014/main" id="{26D10CFF-505B-B3EE-5FA4-997FC084E048}"/>
              </a:ext>
            </a:extLst>
          </p:cNvPr>
          <p:cNvPicPr>
            <a:picLocks noGrp="1" noChangeAspect="1"/>
          </p:cNvPicPr>
          <p:nvPr>
            <p:ph idx="1"/>
          </p:nvPr>
        </p:nvPicPr>
        <p:blipFill>
          <a:blip r:embed="rId2"/>
          <a:stretch>
            <a:fillRect/>
          </a:stretch>
        </p:blipFill>
        <p:spPr>
          <a:xfrm>
            <a:off x="2446491" y="1825625"/>
            <a:ext cx="7299018" cy="4351338"/>
          </a:xfrm>
        </p:spPr>
      </p:pic>
    </p:spTree>
    <p:extLst>
      <p:ext uri="{BB962C8B-B14F-4D97-AF65-F5344CB8AC3E}">
        <p14:creationId xmlns:p14="http://schemas.microsoft.com/office/powerpoint/2010/main" val="4374649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29239-A469-6994-E4CA-65290914C3F1}"/>
              </a:ext>
            </a:extLst>
          </p:cNvPr>
          <p:cNvSpPr>
            <a:spLocks noGrp="1"/>
          </p:cNvSpPr>
          <p:nvPr>
            <p:ph type="title"/>
          </p:nvPr>
        </p:nvSpPr>
        <p:spPr/>
        <p:txBody>
          <a:bodyPr/>
          <a:lstStyle/>
          <a:p>
            <a:r>
              <a:rPr lang="en-SG" dirty="0"/>
              <a:t>Spending behaviour by martial status</a:t>
            </a:r>
          </a:p>
        </p:txBody>
      </p:sp>
      <p:pic>
        <p:nvPicPr>
          <p:cNvPr id="5" name="Content Placeholder 4">
            <a:extLst>
              <a:ext uri="{FF2B5EF4-FFF2-40B4-BE49-F238E27FC236}">
                <a16:creationId xmlns:a16="http://schemas.microsoft.com/office/drawing/2014/main" id="{075464B8-70AD-15FA-D281-90AE69DAA45A}"/>
              </a:ext>
            </a:extLst>
          </p:cNvPr>
          <p:cNvPicPr>
            <a:picLocks noGrp="1" noChangeAspect="1"/>
          </p:cNvPicPr>
          <p:nvPr>
            <p:ph idx="1"/>
          </p:nvPr>
        </p:nvPicPr>
        <p:blipFill>
          <a:blip r:embed="rId2"/>
          <a:stretch>
            <a:fillRect/>
          </a:stretch>
        </p:blipFill>
        <p:spPr>
          <a:xfrm>
            <a:off x="2472373" y="1825625"/>
            <a:ext cx="7247254" cy="4351338"/>
          </a:xfrm>
        </p:spPr>
      </p:pic>
    </p:spTree>
    <p:extLst>
      <p:ext uri="{BB962C8B-B14F-4D97-AF65-F5344CB8AC3E}">
        <p14:creationId xmlns:p14="http://schemas.microsoft.com/office/powerpoint/2010/main" val="22767444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A8AFB-BFF8-E028-0F53-FC836F746932}"/>
              </a:ext>
            </a:extLst>
          </p:cNvPr>
          <p:cNvSpPr>
            <a:spLocks noGrp="1"/>
          </p:cNvSpPr>
          <p:nvPr>
            <p:ph type="title"/>
          </p:nvPr>
        </p:nvSpPr>
        <p:spPr/>
        <p:txBody>
          <a:bodyPr/>
          <a:lstStyle/>
          <a:p>
            <a:r>
              <a:rPr lang="en-SG" dirty="0"/>
              <a:t>Average Daily Spending and Length of Stay</a:t>
            </a:r>
          </a:p>
        </p:txBody>
      </p:sp>
      <p:pic>
        <p:nvPicPr>
          <p:cNvPr id="9" name="Content Placeholder 8">
            <a:extLst>
              <a:ext uri="{FF2B5EF4-FFF2-40B4-BE49-F238E27FC236}">
                <a16:creationId xmlns:a16="http://schemas.microsoft.com/office/drawing/2014/main" id="{153476C9-1C00-E9E2-67ED-78B70C866201}"/>
              </a:ext>
            </a:extLst>
          </p:cNvPr>
          <p:cNvPicPr>
            <a:picLocks noGrp="1" noChangeAspect="1"/>
          </p:cNvPicPr>
          <p:nvPr>
            <p:ph idx="1"/>
          </p:nvPr>
        </p:nvPicPr>
        <p:blipFill>
          <a:blip r:embed="rId2"/>
          <a:stretch>
            <a:fillRect/>
          </a:stretch>
        </p:blipFill>
        <p:spPr>
          <a:xfrm>
            <a:off x="2454120" y="1825625"/>
            <a:ext cx="7283760" cy="4351338"/>
          </a:xfrm>
          <a:prstGeom prst="rect">
            <a:avLst/>
          </a:prstGeom>
        </p:spPr>
      </p:pic>
    </p:spTree>
    <p:extLst>
      <p:ext uri="{BB962C8B-B14F-4D97-AF65-F5344CB8AC3E}">
        <p14:creationId xmlns:p14="http://schemas.microsoft.com/office/powerpoint/2010/main" val="7940008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F9DD5-A1B6-1B65-8C73-396C2F7D7D32}"/>
              </a:ext>
            </a:extLst>
          </p:cNvPr>
          <p:cNvSpPr>
            <a:spLocks noGrp="1"/>
          </p:cNvSpPr>
          <p:nvPr>
            <p:ph type="title"/>
          </p:nvPr>
        </p:nvSpPr>
        <p:spPr/>
        <p:txBody>
          <a:bodyPr/>
          <a:lstStyle/>
          <a:p>
            <a:r>
              <a:rPr lang="en-SG" dirty="0"/>
              <a:t>Average Daily Spending by Mode of Transport</a:t>
            </a:r>
          </a:p>
        </p:txBody>
      </p:sp>
      <p:pic>
        <p:nvPicPr>
          <p:cNvPr id="7" name="Content Placeholder 6">
            <a:extLst>
              <a:ext uri="{FF2B5EF4-FFF2-40B4-BE49-F238E27FC236}">
                <a16:creationId xmlns:a16="http://schemas.microsoft.com/office/drawing/2014/main" id="{976207F1-7A3E-EEFA-0B37-5DDD56676EE1}"/>
              </a:ext>
            </a:extLst>
          </p:cNvPr>
          <p:cNvPicPr>
            <a:picLocks noGrp="1" noChangeAspect="1"/>
          </p:cNvPicPr>
          <p:nvPr>
            <p:ph idx="1"/>
          </p:nvPr>
        </p:nvPicPr>
        <p:blipFill>
          <a:blip r:embed="rId2"/>
          <a:stretch>
            <a:fillRect/>
          </a:stretch>
        </p:blipFill>
        <p:spPr>
          <a:xfrm>
            <a:off x="2275509" y="1825625"/>
            <a:ext cx="7640982" cy="4351338"/>
          </a:xfrm>
          <a:prstGeom prst="rect">
            <a:avLst/>
          </a:prstGeom>
        </p:spPr>
      </p:pic>
    </p:spTree>
    <p:extLst>
      <p:ext uri="{BB962C8B-B14F-4D97-AF65-F5344CB8AC3E}">
        <p14:creationId xmlns:p14="http://schemas.microsoft.com/office/powerpoint/2010/main" val="42662774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7FC2A-CB3B-5697-C28E-733433F738B5}"/>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1244BD97-95C1-E8A4-E31E-77AFDBFA8400}"/>
              </a:ext>
            </a:extLst>
          </p:cNvPr>
          <p:cNvSpPr>
            <a:spLocks noGrp="1"/>
          </p:cNvSpPr>
          <p:nvPr>
            <p:ph idx="1"/>
          </p:nvPr>
        </p:nvSpPr>
        <p:spPr/>
        <p:txBody>
          <a:bodyPr/>
          <a:lstStyle/>
          <a:p>
            <a:endParaRPr lang="en-SG" dirty="0"/>
          </a:p>
          <a:p>
            <a:r>
              <a:rPr lang="en-SG" dirty="0"/>
              <a:t>Model 1: K means clustering </a:t>
            </a:r>
          </a:p>
          <a:p>
            <a:pPr lvl="1"/>
            <a:r>
              <a:rPr lang="en-SG" dirty="0"/>
              <a:t>To understand how are these tourist categorised in terms spending differences and what they spend most on</a:t>
            </a:r>
          </a:p>
          <a:p>
            <a:endParaRPr lang="en-SG" dirty="0"/>
          </a:p>
        </p:txBody>
      </p:sp>
    </p:spTree>
    <p:extLst>
      <p:ext uri="{BB962C8B-B14F-4D97-AF65-F5344CB8AC3E}">
        <p14:creationId xmlns:p14="http://schemas.microsoft.com/office/powerpoint/2010/main" val="12405458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EE581B8-B7B9-1752-F159-98D4AC2E7872}"/>
              </a:ext>
            </a:extLst>
          </p:cNvPr>
          <p:cNvPicPr>
            <a:picLocks noChangeAspect="1"/>
          </p:cNvPicPr>
          <p:nvPr/>
        </p:nvPicPr>
        <p:blipFill>
          <a:blip r:embed="rId2"/>
          <a:stretch>
            <a:fillRect/>
          </a:stretch>
        </p:blipFill>
        <p:spPr>
          <a:xfrm>
            <a:off x="189675" y="513943"/>
            <a:ext cx="11812649" cy="5830114"/>
          </a:xfrm>
          <a:prstGeom prst="rect">
            <a:avLst/>
          </a:prstGeom>
        </p:spPr>
      </p:pic>
    </p:spTree>
    <p:extLst>
      <p:ext uri="{BB962C8B-B14F-4D97-AF65-F5344CB8AC3E}">
        <p14:creationId xmlns:p14="http://schemas.microsoft.com/office/powerpoint/2010/main" val="19339946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49E8FE3-D0FC-B4C9-3B50-AAAC0F548612}"/>
              </a:ext>
            </a:extLst>
          </p:cNvPr>
          <p:cNvPicPr>
            <a:picLocks noChangeAspect="1"/>
          </p:cNvPicPr>
          <p:nvPr/>
        </p:nvPicPr>
        <p:blipFill>
          <a:blip r:embed="rId2"/>
          <a:stretch>
            <a:fillRect/>
          </a:stretch>
        </p:blipFill>
        <p:spPr>
          <a:xfrm>
            <a:off x="5281" y="480646"/>
            <a:ext cx="12133384" cy="5920154"/>
          </a:xfrm>
          <a:prstGeom prst="rect">
            <a:avLst/>
          </a:prstGeom>
        </p:spPr>
      </p:pic>
    </p:spTree>
    <p:extLst>
      <p:ext uri="{BB962C8B-B14F-4D97-AF65-F5344CB8AC3E}">
        <p14:creationId xmlns:p14="http://schemas.microsoft.com/office/powerpoint/2010/main" val="3333770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78861-05E1-4707-D6B0-9B48D084FBD6}"/>
              </a:ext>
            </a:extLst>
          </p:cNvPr>
          <p:cNvSpPr>
            <a:spLocks noGrp="1"/>
          </p:cNvSpPr>
          <p:nvPr>
            <p:ph type="title"/>
          </p:nvPr>
        </p:nvSpPr>
        <p:spPr/>
        <p:txBody>
          <a:bodyPr/>
          <a:lstStyle/>
          <a:p>
            <a:r>
              <a:rPr lang="en-SG" dirty="0"/>
              <a:t>Background information</a:t>
            </a:r>
          </a:p>
        </p:txBody>
      </p:sp>
      <p:sp>
        <p:nvSpPr>
          <p:cNvPr id="3" name="Content Placeholder 2">
            <a:extLst>
              <a:ext uri="{FF2B5EF4-FFF2-40B4-BE49-F238E27FC236}">
                <a16:creationId xmlns:a16="http://schemas.microsoft.com/office/drawing/2014/main" id="{86E18C16-CC10-4BC7-76EB-9344ECD8467E}"/>
              </a:ext>
            </a:extLst>
          </p:cNvPr>
          <p:cNvSpPr>
            <a:spLocks noGrp="1"/>
          </p:cNvSpPr>
          <p:nvPr>
            <p:ph idx="1"/>
          </p:nvPr>
        </p:nvSpPr>
        <p:spPr/>
        <p:txBody>
          <a:bodyPr/>
          <a:lstStyle/>
          <a:p>
            <a:r>
              <a:rPr lang="en-SG" dirty="0"/>
              <a:t>The dataset provided contains the following:</a:t>
            </a:r>
          </a:p>
          <a:p>
            <a:pPr lvl="1"/>
            <a:r>
              <a:rPr lang="en-SG" dirty="0"/>
              <a:t>Year, month</a:t>
            </a:r>
          </a:p>
          <a:p>
            <a:pPr lvl="1"/>
            <a:r>
              <a:rPr lang="en-SG" dirty="0"/>
              <a:t>Purpose of visit</a:t>
            </a:r>
          </a:p>
          <a:p>
            <a:pPr lvl="1"/>
            <a:r>
              <a:rPr lang="en-SG" dirty="0"/>
              <a:t>Mode of transport</a:t>
            </a:r>
          </a:p>
          <a:p>
            <a:pPr lvl="1"/>
            <a:r>
              <a:rPr lang="en-SG" dirty="0"/>
              <a:t>Length of stay</a:t>
            </a:r>
          </a:p>
          <a:p>
            <a:pPr lvl="1"/>
            <a:r>
              <a:rPr lang="en-SG" dirty="0"/>
              <a:t>Travel type (Packaged vs. non packaged tour)</a:t>
            </a:r>
          </a:p>
          <a:p>
            <a:pPr lvl="1"/>
            <a:r>
              <a:rPr lang="en-SG" dirty="0"/>
              <a:t>Martial Status</a:t>
            </a:r>
          </a:p>
          <a:p>
            <a:pPr lvl="1"/>
            <a:r>
              <a:rPr lang="en-SG" dirty="0"/>
              <a:t>Occupation </a:t>
            </a:r>
          </a:p>
          <a:p>
            <a:pPr lvl="1"/>
            <a:r>
              <a:rPr lang="en-SG" dirty="0"/>
              <a:t>Shopping and other expenses</a:t>
            </a:r>
          </a:p>
          <a:p>
            <a:pPr lvl="1"/>
            <a:r>
              <a:rPr lang="en-SG" dirty="0"/>
              <a:t>Whether they travelled alone</a:t>
            </a:r>
          </a:p>
          <a:p>
            <a:pPr lvl="1"/>
            <a:endParaRPr lang="en-SG" dirty="0"/>
          </a:p>
        </p:txBody>
      </p:sp>
    </p:spTree>
    <p:extLst>
      <p:ext uri="{BB962C8B-B14F-4D97-AF65-F5344CB8AC3E}">
        <p14:creationId xmlns:p14="http://schemas.microsoft.com/office/powerpoint/2010/main" val="11753038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473E2-1FC7-2DFD-1B97-1A56B6DFE3A4}"/>
              </a:ext>
            </a:extLst>
          </p:cNvPr>
          <p:cNvSpPr>
            <a:spLocks noGrp="1"/>
          </p:cNvSpPr>
          <p:nvPr>
            <p:ph type="title"/>
          </p:nvPr>
        </p:nvSpPr>
        <p:spPr/>
        <p:txBody>
          <a:bodyPr/>
          <a:lstStyle/>
          <a:p>
            <a:r>
              <a:rPr lang="en-SG" dirty="0"/>
              <a:t>Stay Length Distribution by Cluster (</a:t>
            </a:r>
            <a:r>
              <a:rPr lang="en-SG" dirty="0" err="1"/>
              <a:t>Kprototype</a:t>
            </a:r>
            <a:r>
              <a:rPr lang="en-SG" dirty="0"/>
              <a:t> analysis)</a:t>
            </a:r>
          </a:p>
        </p:txBody>
      </p:sp>
      <p:pic>
        <p:nvPicPr>
          <p:cNvPr id="5" name="Content Placeholder 4">
            <a:extLst>
              <a:ext uri="{FF2B5EF4-FFF2-40B4-BE49-F238E27FC236}">
                <a16:creationId xmlns:a16="http://schemas.microsoft.com/office/drawing/2014/main" id="{13F42A95-E958-1ABA-5F98-FA9A9D5C8204}"/>
              </a:ext>
            </a:extLst>
          </p:cNvPr>
          <p:cNvPicPr>
            <a:picLocks noGrp="1" noChangeAspect="1"/>
          </p:cNvPicPr>
          <p:nvPr>
            <p:ph idx="1"/>
          </p:nvPr>
        </p:nvPicPr>
        <p:blipFill>
          <a:blip r:embed="rId2"/>
          <a:stretch>
            <a:fillRect/>
          </a:stretch>
        </p:blipFill>
        <p:spPr>
          <a:xfrm>
            <a:off x="2456942" y="1910264"/>
            <a:ext cx="7278116" cy="4182059"/>
          </a:xfrm>
          <a:prstGeom prst="rect">
            <a:avLst/>
          </a:prstGeom>
        </p:spPr>
      </p:pic>
    </p:spTree>
    <p:extLst>
      <p:ext uri="{BB962C8B-B14F-4D97-AF65-F5344CB8AC3E}">
        <p14:creationId xmlns:p14="http://schemas.microsoft.com/office/powerpoint/2010/main" val="8791993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0D91A-2909-6ADA-5D54-7018D0230554}"/>
              </a:ext>
            </a:extLst>
          </p:cNvPr>
          <p:cNvSpPr>
            <a:spLocks noGrp="1"/>
          </p:cNvSpPr>
          <p:nvPr>
            <p:ph type="title"/>
          </p:nvPr>
        </p:nvSpPr>
        <p:spPr/>
        <p:txBody>
          <a:bodyPr/>
          <a:lstStyle/>
          <a:p>
            <a:r>
              <a:rPr lang="en-SG" dirty="0"/>
              <a:t>Travel companion Distribution by Cluster (</a:t>
            </a:r>
            <a:r>
              <a:rPr lang="en-SG" dirty="0" err="1"/>
              <a:t>Kprototype</a:t>
            </a:r>
            <a:r>
              <a:rPr lang="en-SG" dirty="0"/>
              <a:t> analysis)</a:t>
            </a:r>
          </a:p>
        </p:txBody>
      </p:sp>
      <p:pic>
        <p:nvPicPr>
          <p:cNvPr id="5" name="Content Placeholder 4">
            <a:extLst>
              <a:ext uri="{FF2B5EF4-FFF2-40B4-BE49-F238E27FC236}">
                <a16:creationId xmlns:a16="http://schemas.microsoft.com/office/drawing/2014/main" id="{F21040F7-B064-C497-8F76-368F1C43AF93}"/>
              </a:ext>
            </a:extLst>
          </p:cNvPr>
          <p:cNvPicPr>
            <a:picLocks noGrp="1" noChangeAspect="1"/>
          </p:cNvPicPr>
          <p:nvPr>
            <p:ph idx="1"/>
          </p:nvPr>
        </p:nvPicPr>
        <p:blipFill>
          <a:blip r:embed="rId2"/>
          <a:stretch>
            <a:fillRect/>
          </a:stretch>
        </p:blipFill>
        <p:spPr>
          <a:xfrm>
            <a:off x="2442652" y="1934080"/>
            <a:ext cx="7306695" cy="4134427"/>
          </a:xfrm>
          <a:prstGeom prst="rect">
            <a:avLst/>
          </a:prstGeom>
        </p:spPr>
      </p:pic>
    </p:spTree>
    <p:extLst>
      <p:ext uri="{BB962C8B-B14F-4D97-AF65-F5344CB8AC3E}">
        <p14:creationId xmlns:p14="http://schemas.microsoft.com/office/powerpoint/2010/main" val="29592389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E43A7-2965-C8E0-8525-FF04EA38326B}"/>
              </a:ext>
            </a:extLst>
          </p:cNvPr>
          <p:cNvSpPr>
            <a:spLocks noGrp="1"/>
          </p:cNvSpPr>
          <p:nvPr>
            <p:ph type="title"/>
          </p:nvPr>
        </p:nvSpPr>
        <p:spPr/>
        <p:txBody>
          <a:bodyPr/>
          <a:lstStyle/>
          <a:p>
            <a:r>
              <a:rPr lang="en-SG" dirty="0"/>
              <a:t>Occupation Distribution by Cluster (</a:t>
            </a:r>
            <a:r>
              <a:rPr lang="en-SG" dirty="0" err="1"/>
              <a:t>Kprototype</a:t>
            </a:r>
            <a:r>
              <a:rPr lang="en-SG" dirty="0"/>
              <a:t> analysis)</a:t>
            </a:r>
          </a:p>
        </p:txBody>
      </p:sp>
      <p:pic>
        <p:nvPicPr>
          <p:cNvPr id="5" name="Content Placeholder 4">
            <a:extLst>
              <a:ext uri="{FF2B5EF4-FFF2-40B4-BE49-F238E27FC236}">
                <a16:creationId xmlns:a16="http://schemas.microsoft.com/office/drawing/2014/main" id="{33F3FB38-B8FB-31DF-378E-6BEFFC62DEE7}"/>
              </a:ext>
            </a:extLst>
          </p:cNvPr>
          <p:cNvPicPr>
            <a:picLocks noGrp="1" noChangeAspect="1"/>
          </p:cNvPicPr>
          <p:nvPr>
            <p:ph idx="1"/>
          </p:nvPr>
        </p:nvPicPr>
        <p:blipFill>
          <a:blip r:embed="rId2"/>
          <a:stretch>
            <a:fillRect/>
          </a:stretch>
        </p:blipFill>
        <p:spPr>
          <a:xfrm>
            <a:off x="2475995" y="1967422"/>
            <a:ext cx="7240010" cy="4067743"/>
          </a:xfrm>
          <a:prstGeom prst="rect">
            <a:avLst/>
          </a:prstGeom>
        </p:spPr>
      </p:pic>
    </p:spTree>
    <p:extLst>
      <p:ext uri="{BB962C8B-B14F-4D97-AF65-F5344CB8AC3E}">
        <p14:creationId xmlns:p14="http://schemas.microsoft.com/office/powerpoint/2010/main" val="2403079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EBCBE-E5BF-E4A4-9C9D-3CC1CBC5B115}"/>
              </a:ext>
            </a:extLst>
          </p:cNvPr>
          <p:cNvSpPr>
            <a:spLocks noGrp="1"/>
          </p:cNvSpPr>
          <p:nvPr>
            <p:ph type="title"/>
          </p:nvPr>
        </p:nvSpPr>
        <p:spPr/>
        <p:txBody>
          <a:bodyPr/>
          <a:lstStyle/>
          <a:p>
            <a:r>
              <a:rPr lang="en-SG" dirty="0"/>
              <a:t>Problem statements</a:t>
            </a:r>
          </a:p>
        </p:txBody>
      </p:sp>
      <p:sp>
        <p:nvSpPr>
          <p:cNvPr id="3" name="Content Placeholder 2">
            <a:extLst>
              <a:ext uri="{FF2B5EF4-FFF2-40B4-BE49-F238E27FC236}">
                <a16:creationId xmlns:a16="http://schemas.microsoft.com/office/drawing/2014/main" id="{46242B04-05A6-E7AD-ED3D-2EB10BAC1251}"/>
              </a:ext>
            </a:extLst>
          </p:cNvPr>
          <p:cNvSpPr>
            <a:spLocks noGrp="1"/>
          </p:cNvSpPr>
          <p:nvPr>
            <p:ph idx="1"/>
          </p:nvPr>
        </p:nvSpPr>
        <p:spPr/>
        <p:txBody>
          <a:bodyPr/>
          <a:lstStyle/>
          <a:p>
            <a:r>
              <a:rPr lang="en-SG" dirty="0"/>
              <a:t>Understand Singapore’s tourist spending behaviours and preferences</a:t>
            </a:r>
          </a:p>
          <a:p>
            <a:r>
              <a:rPr lang="en-SG" dirty="0"/>
              <a:t>Is there a strong or weak relationship between travel companions and choice of hotel?</a:t>
            </a:r>
            <a:endParaRPr lang="en-US" dirty="0"/>
          </a:p>
          <a:p>
            <a:r>
              <a:rPr lang="en-US" dirty="0"/>
              <a:t>How many different segment of visitors can be identified from the survey data</a:t>
            </a:r>
            <a:endParaRPr lang="en-SG" dirty="0"/>
          </a:p>
        </p:txBody>
      </p:sp>
    </p:spTree>
    <p:extLst>
      <p:ext uri="{BB962C8B-B14F-4D97-AF65-F5344CB8AC3E}">
        <p14:creationId xmlns:p14="http://schemas.microsoft.com/office/powerpoint/2010/main" val="873080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8167C-104E-7553-467F-FA879D49A6B2}"/>
              </a:ext>
            </a:extLst>
          </p:cNvPr>
          <p:cNvSpPr>
            <a:spLocks noGrp="1"/>
          </p:cNvSpPr>
          <p:nvPr>
            <p:ph type="title"/>
          </p:nvPr>
        </p:nvSpPr>
        <p:spPr/>
        <p:txBody>
          <a:bodyPr/>
          <a:lstStyle/>
          <a:p>
            <a:r>
              <a:rPr lang="en-SG" dirty="0"/>
              <a:t>Technical - Workflow</a:t>
            </a:r>
          </a:p>
        </p:txBody>
      </p:sp>
      <p:graphicFrame>
        <p:nvGraphicFramePr>
          <p:cNvPr id="10" name="Content Placeholder 3">
            <a:extLst>
              <a:ext uri="{FF2B5EF4-FFF2-40B4-BE49-F238E27FC236}">
                <a16:creationId xmlns:a16="http://schemas.microsoft.com/office/drawing/2014/main" id="{17A27733-8D3A-7352-6118-467DAB9D468C}"/>
              </a:ext>
            </a:extLst>
          </p:cNvPr>
          <p:cNvGraphicFramePr>
            <a:graphicFrameLocks/>
          </p:cNvGraphicFramePr>
          <p:nvPr>
            <p:extLst>
              <p:ext uri="{D42A27DB-BD31-4B8C-83A1-F6EECF244321}">
                <p14:modId xmlns:p14="http://schemas.microsoft.com/office/powerpoint/2010/main" val="2669505859"/>
              </p:ext>
            </p:extLst>
          </p:nvPr>
        </p:nvGraphicFramePr>
        <p:xfrm>
          <a:off x="95534" y="2241550"/>
          <a:ext cx="11914496" cy="30060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10">
            <a:extLst>
              <a:ext uri="{FF2B5EF4-FFF2-40B4-BE49-F238E27FC236}">
                <a16:creationId xmlns:a16="http://schemas.microsoft.com/office/drawing/2014/main" id="{B9B82BEA-C4B1-C7C7-8261-FC85760269B2}"/>
              </a:ext>
            </a:extLst>
          </p:cNvPr>
          <p:cNvSpPr txBox="1"/>
          <p:nvPr/>
        </p:nvSpPr>
        <p:spPr>
          <a:xfrm>
            <a:off x="188225" y="1808330"/>
            <a:ext cx="1591101" cy="1200329"/>
          </a:xfrm>
          <a:prstGeom prst="rect">
            <a:avLst/>
          </a:prstGeom>
          <a:noFill/>
          <a:ln>
            <a:solidFill>
              <a:schemeClr val="tx1"/>
            </a:solidFill>
          </a:ln>
        </p:spPr>
        <p:txBody>
          <a:bodyPr wrap="square" rtlCol="0">
            <a:spAutoFit/>
          </a:bodyPr>
          <a:lstStyle/>
          <a:p>
            <a:r>
              <a:rPr lang="en-US" b="1" dirty="0"/>
              <a:t> Step 1: </a:t>
            </a:r>
            <a:r>
              <a:rPr lang="en-US" dirty="0"/>
              <a:t>Import data using CSV format</a:t>
            </a:r>
            <a:endParaRPr lang="en-SG" dirty="0"/>
          </a:p>
        </p:txBody>
      </p:sp>
      <p:sp>
        <p:nvSpPr>
          <p:cNvPr id="12" name="TextBox 11">
            <a:extLst>
              <a:ext uri="{FF2B5EF4-FFF2-40B4-BE49-F238E27FC236}">
                <a16:creationId xmlns:a16="http://schemas.microsoft.com/office/drawing/2014/main" id="{5B1054FA-BC55-8E69-96EF-E12A4F007BC0}"/>
              </a:ext>
            </a:extLst>
          </p:cNvPr>
          <p:cNvSpPr txBox="1"/>
          <p:nvPr/>
        </p:nvSpPr>
        <p:spPr>
          <a:xfrm>
            <a:off x="2473568" y="4321095"/>
            <a:ext cx="2059105" cy="1200329"/>
          </a:xfrm>
          <a:prstGeom prst="rect">
            <a:avLst/>
          </a:prstGeom>
          <a:noFill/>
          <a:ln>
            <a:solidFill>
              <a:schemeClr val="tx1"/>
            </a:solidFill>
          </a:ln>
        </p:spPr>
        <p:txBody>
          <a:bodyPr wrap="square" rtlCol="0">
            <a:spAutoFit/>
          </a:bodyPr>
          <a:lstStyle/>
          <a:p>
            <a:r>
              <a:rPr lang="en-US" b="1" dirty="0"/>
              <a:t> Step 2: </a:t>
            </a:r>
            <a:r>
              <a:rPr lang="en-US" dirty="0"/>
              <a:t>Understanding the data structure and variable type</a:t>
            </a:r>
            <a:endParaRPr lang="en-SG" dirty="0"/>
          </a:p>
        </p:txBody>
      </p:sp>
      <p:sp>
        <p:nvSpPr>
          <p:cNvPr id="13" name="TextBox 12">
            <a:extLst>
              <a:ext uri="{FF2B5EF4-FFF2-40B4-BE49-F238E27FC236}">
                <a16:creationId xmlns:a16="http://schemas.microsoft.com/office/drawing/2014/main" id="{6F3918E0-40E7-512F-9CFC-8EDD6B49F6A4}"/>
              </a:ext>
            </a:extLst>
          </p:cNvPr>
          <p:cNvSpPr txBox="1"/>
          <p:nvPr/>
        </p:nvSpPr>
        <p:spPr>
          <a:xfrm>
            <a:off x="4871778" y="1413689"/>
            <a:ext cx="2009668" cy="1477328"/>
          </a:xfrm>
          <a:prstGeom prst="rect">
            <a:avLst/>
          </a:prstGeom>
          <a:noFill/>
          <a:ln>
            <a:solidFill>
              <a:schemeClr val="tx1"/>
            </a:solidFill>
          </a:ln>
        </p:spPr>
        <p:txBody>
          <a:bodyPr wrap="square" rtlCol="0">
            <a:spAutoFit/>
          </a:bodyPr>
          <a:lstStyle/>
          <a:p>
            <a:r>
              <a:rPr lang="en-US" b="1" dirty="0"/>
              <a:t> Step 3: </a:t>
            </a:r>
            <a:r>
              <a:rPr lang="en-US" dirty="0"/>
              <a:t>Impute/remove missing values and transforming of variables</a:t>
            </a:r>
            <a:endParaRPr lang="en-SG" dirty="0"/>
          </a:p>
        </p:txBody>
      </p:sp>
      <p:sp>
        <p:nvSpPr>
          <p:cNvPr id="14" name="TextBox 13">
            <a:extLst>
              <a:ext uri="{FF2B5EF4-FFF2-40B4-BE49-F238E27FC236}">
                <a16:creationId xmlns:a16="http://schemas.microsoft.com/office/drawing/2014/main" id="{F70A1973-17C9-E8B3-1446-E8238C0E9083}"/>
              </a:ext>
            </a:extLst>
          </p:cNvPr>
          <p:cNvSpPr txBox="1"/>
          <p:nvPr/>
        </p:nvSpPr>
        <p:spPr>
          <a:xfrm>
            <a:off x="7119013" y="4321097"/>
            <a:ext cx="2059105" cy="923330"/>
          </a:xfrm>
          <a:prstGeom prst="rect">
            <a:avLst/>
          </a:prstGeom>
          <a:noFill/>
          <a:ln>
            <a:solidFill>
              <a:schemeClr val="tx1"/>
            </a:solidFill>
          </a:ln>
        </p:spPr>
        <p:txBody>
          <a:bodyPr wrap="square" rtlCol="0">
            <a:spAutoFit/>
          </a:bodyPr>
          <a:lstStyle/>
          <a:p>
            <a:r>
              <a:rPr lang="en-US" b="1" dirty="0"/>
              <a:t> </a:t>
            </a:r>
            <a:r>
              <a:rPr lang="en-US" dirty="0"/>
              <a:t>Step 4: Select various features to cluster the data</a:t>
            </a:r>
            <a:endParaRPr lang="en-SG" dirty="0"/>
          </a:p>
        </p:txBody>
      </p:sp>
      <p:sp>
        <p:nvSpPr>
          <p:cNvPr id="15" name="TextBox 14">
            <a:extLst>
              <a:ext uri="{FF2B5EF4-FFF2-40B4-BE49-F238E27FC236}">
                <a16:creationId xmlns:a16="http://schemas.microsoft.com/office/drawing/2014/main" id="{A1FA8817-5F54-E40F-5C89-36B01EE10A03}"/>
              </a:ext>
            </a:extLst>
          </p:cNvPr>
          <p:cNvSpPr txBox="1"/>
          <p:nvPr/>
        </p:nvSpPr>
        <p:spPr>
          <a:xfrm>
            <a:off x="9474389" y="1702027"/>
            <a:ext cx="2311400" cy="923330"/>
          </a:xfrm>
          <a:prstGeom prst="rect">
            <a:avLst/>
          </a:prstGeom>
          <a:noFill/>
          <a:ln>
            <a:solidFill>
              <a:schemeClr val="tx1"/>
            </a:solidFill>
          </a:ln>
        </p:spPr>
        <p:txBody>
          <a:bodyPr wrap="square" rtlCol="0">
            <a:spAutoFit/>
          </a:bodyPr>
          <a:lstStyle/>
          <a:p>
            <a:r>
              <a:rPr lang="en-US" dirty="0"/>
              <a:t> </a:t>
            </a:r>
            <a:r>
              <a:rPr lang="en-US" b="1" dirty="0"/>
              <a:t>Step 5: </a:t>
            </a:r>
            <a:r>
              <a:rPr lang="en-US" dirty="0"/>
              <a:t>Briefly summaries and provide insights</a:t>
            </a:r>
            <a:endParaRPr lang="en-SG" dirty="0"/>
          </a:p>
        </p:txBody>
      </p:sp>
    </p:spTree>
    <p:extLst>
      <p:ext uri="{BB962C8B-B14F-4D97-AF65-F5344CB8AC3E}">
        <p14:creationId xmlns:p14="http://schemas.microsoft.com/office/powerpoint/2010/main" val="475951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F536C-7748-34DD-6501-9D4B9F01DFDD}"/>
              </a:ext>
            </a:extLst>
          </p:cNvPr>
          <p:cNvSpPr>
            <a:spLocks noGrp="1"/>
          </p:cNvSpPr>
          <p:nvPr>
            <p:ph type="title"/>
          </p:nvPr>
        </p:nvSpPr>
        <p:spPr/>
        <p:txBody>
          <a:bodyPr/>
          <a:lstStyle/>
          <a:p>
            <a:r>
              <a:rPr lang="en-SG" dirty="0"/>
              <a:t>Technical  - Key issues with the dataset</a:t>
            </a:r>
          </a:p>
        </p:txBody>
      </p:sp>
      <p:graphicFrame>
        <p:nvGraphicFramePr>
          <p:cNvPr id="4" name="Content Placeholder 3">
            <a:extLst>
              <a:ext uri="{FF2B5EF4-FFF2-40B4-BE49-F238E27FC236}">
                <a16:creationId xmlns:a16="http://schemas.microsoft.com/office/drawing/2014/main" id="{DE704597-8E89-E7FF-0C9E-ED45DCA9B7ED}"/>
              </a:ext>
            </a:extLst>
          </p:cNvPr>
          <p:cNvGraphicFramePr>
            <a:graphicFrameLocks noGrp="1"/>
          </p:cNvGraphicFramePr>
          <p:nvPr>
            <p:ph idx="1"/>
            <p:extLst>
              <p:ext uri="{D42A27DB-BD31-4B8C-83A1-F6EECF244321}">
                <p14:modId xmlns:p14="http://schemas.microsoft.com/office/powerpoint/2010/main" val="4263362117"/>
              </p:ext>
            </p:extLst>
          </p:nvPr>
        </p:nvGraphicFramePr>
        <p:xfrm>
          <a:off x="838203" y="1251194"/>
          <a:ext cx="10515597" cy="555244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2226555946"/>
                    </a:ext>
                  </a:extLst>
                </a:gridCol>
                <a:gridCol w="3505199">
                  <a:extLst>
                    <a:ext uri="{9D8B030D-6E8A-4147-A177-3AD203B41FA5}">
                      <a16:colId xmlns:a16="http://schemas.microsoft.com/office/drawing/2014/main" val="2457024921"/>
                    </a:ext>
                  </a:extLst>
                </a:gridCol>
                <a:gridCol w="3505199">
                  <a:extLst>
                    <a:ext uri="{9D8B030D-6E8A-4147-A177-3AD203B41FA5}">
                      <a16:colId xmlns:a16="http://schemas.microsoft.com/office/drawing/2014/main" val="2210551042"/>
                    </a:ext>
                  </a:extLst>
                </a:gridCol>
              </a:tblGrid>
              <a:tr h="370840">
                <a:tc>
                  <a:txBody>
                    <a:bodyPr/>
                    <a:lstStyle/>
                    <a:p>
                      <a:r>
                        <a:rPr lang="en-SG" sz="1600" dirty="0"/>
                        <a:t>Variable</a:t>
                      </a:r>
                    </a:p>
                  </a:txBody>
                  <a:tcPr/>
                </a:tc>
                <a:tc>
                  <a:txBody>
                    <a:bodyPr/>
                    <a:lstStyle/>
                    <a:p>
                      <a:r>
                        <a:rPr lang="en-SG" sz="1600" dirty="0"/>
                        <a:t>Issues</a:t>
                      </a:r>
                    </a:p>
                  </a:txBody>
                  <a:tcPr/>
                </a:tc>
                <a:tc>
                  <a:txBody>
                    <a:bodyPr/>
                    <a:lstStyle/>
                    <a:p>
                      <a:r>
                        <a:rPr lang="en-SG" sz="1600" dirty="0"/>
                        <a:t>Example</a:t>
                      </a:r>
                    </a:p>
                  </a:txBody>
                  <a:tcPr/>
                </a:tc>
                <a:extLst>
                  <a:ext uri="{0D108BD9-81ED-4DB2-BD59-A6C34878D82A}">
                    <a16:rowId xmlns:a16="http://schemas.microsoft.com/office/drawing/2014/main" val="1670797662"/>
                  </a:ext>
                </a:extLst>
              </a:tr>
              <a:tr h="370840">
                <a:tc>
                  <a:txBody>
                    <a:bodyPr/>
                    <a:lstStyle/>
                    <a:p>
                      <a:r>
                        <a:rPr lang="en-SG" sz="1600" dirty="0" err="1"/>
                        <a:t>Air_Terminal</a:t>
                      </a:r>
                      <a:r>
                        <a:rPr lang="en-SG" sz="1600" dirty="0"/>
                        <a:t>, </a:t>
                      </a:r>
                      <a:r>
                        <a:rPr lang="en-SG" sz="1600" dirty="0" err="1"/>
                        <a:t>Sea_Terminal</a:t>
                      </a:r>
                      <a:r>
                        <a:rPr lang="en-SG" sz="1600" dirty="0"/>
                        <a:t>, </a:t>
                      </a:r>
                      <a:r>
                        <a:rPr lang="en-SG" sz="1600" dirty="0" err="1"/>
                        <a:t>Land_Terminal</a:t>
                      </a:r>
                      <a:endParaRPr lang="en-SG"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600" dirty="0"/>
                        <a:t>There are 3 cases where mode of travel is not recorded</a:t>
                      </a:r>
                    </a:p>
                    <a:p>
                      <a:endParaRPr lang="en-SG" sz="1600" dirty="0"/>
                    </a:p>
                  </a:txBody>
                  <a:tcPr/>
                </a:tc>
                <a:tc>
                  <a:txBody>
                    <a:bodyPr/>
                    <a:lstStyle/>
                    <a:p>
                      <a:r>
                        <a:rPr lang="en-SG" sz="1600" dirty="0"/>
                        <a:t>Cases 695, 806, 819 have missing mode of travel</a:t>
                      </a:r>
                    </a:p>
                  </a:txBody>
                  <a:tcPr/>
                </a:tc>
                <a:extLst>
                  <a:ext uri="{0D108BD9-81ED-4DB2-BD59-A6C34878D82A}">
                    <a16:rowId xmlns:a16="http://schemas.microsoft.com/office/drawing/2014/main" val="2564508649"/>
                  </a:ext>
                </a:extLst>
              </a:tr>
              <a:tr h="370840">
                <a:tc>
                  <a:txBody>
                    <a:bodyPr/>
                    <a:lstStyle/>
                    <a:p>
                      <a:r>
                        <a:rPr lang="en-SG" sz="1600" dirty="0" err="1"/>
                        <a:t>MainHotel</a:t>
                      </a:r>
                      <a:endParaRPr lang="en-SG" sz="1600" dirty="0"/>
                    </a:p>
                  </a:txBody>
                  <a:tcPr/>
                </a:tc>
                <a:tc>
                  <a:txBody>
                    <a:bodyPr/>
                    <a:lstStyle/>
                    <a:p>
                      <a:r>
                        <a:rPr lang="en-SG" sz="1600" dirty="0"/>
                        <a:t>There is a discrepancy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600" dirty="0"/>
                        <a:t>6688 cases of </a:t>
                      </a:r>
                      <a:r>
                        <a:rPr lang="en-SG" sz="1600" dirty="0" err="1"/>
                        <a:t>MainHotel</a:t>
                      </a:r>
                      <a:r>
                        <a:rPr lang="en-SG" sz="1600" dirty="0"/>
                        <a:t> had  missing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SG" sz="1600" dirty="0"/>
                        <a:t>7028 cases of c4a_1 had missing data</a:t>
                      </a:r>
                    </a:p>
                    <a:p>
                      <a:endParaRPr lang="en-SG" sz="1600" dirty="0"/>
                    </a:p>
                  </a:txBody>
                  <a:tcPr/>
                </a:tc>
                <a:extLst>
                  <a:ext uri="{0D108BD9-81ED-4DB2-BD59-A6C34878D82A}">
                    <a16:rowId xmlns:a16="http://schemas.microsoft.com/office/drawing/2014/main" val="3100154026"/>
                  </a:ext>
                </a:extLst>
              </a:tr>
              <a:tr h="370840">
                <a:tc>
                  <a:txBody>
                    <a:bodyPr/>
                    <a:lstStyle/>
                    <a:p>
                      <a:r>
                        <a:rPr lang="en-SG" sz="1600" dirty="0" err="1"/>
                        <a:t>avg_daily_expense</a:t>
                      </a:r>
                      <a:endParaRPr lang="en-SG" sz="1600" dirty="0"/>
                    </a:p>
                    <a:p>
                      <a:r>
                        <a:rPr lang="en-US" sz="1600" dirty="0" err="1"/>
                        <a:t>df_cleaned</a:t>
                      </a:r>
                      <a:r>
                        <a:rPr lang="en-US" sz="1600" dirty="0"/>
                        <a:t>['</a:t>
                      </a:r>
                      <a:r>
                        <a:rPr lang="en-US" sz="1600" dirty="0" err="1"/>
                        <a:t>tot.exp</a:t>
                      </a:r>
                      <a:r>
                        <a:rPr lang="en-US" sz="1600" dirty="0"/>
                        <a:t>'] / </a:t>
                      </a:r>
                      <a:r>
                        <a:rPr lang="en-US" sz="1600" dirty="0" err="1"/>
                        <a:t>df_cleaned</a:t>
                      </a:r>
                      <a:r>
                        <a:rPr lang="en-US" sz="1600" dirty="0"/>
                        <a:t>['Length of </a:t>
                      </a:r>
                      <a:r>
                        <a:rPr lang="en-US" sz="1600" dirty="0" err="1"/>
                        <a:t>Stay_fixed</a:t>
                      </a:r>
                      <a:r>
                        <a:rPr lang="en-US" sz="1600" dirty="0"/>
                        <a:t>']</a:t>
                      </a:r>
                      <a:endParaRPr lang="en-SG"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600" dirty="0"/>
                        <a:t>Outliers in spending </a:t>
                      </a:r>
                    </a:p>
                    <a:p>
                      <a:endParaRPr lang="en-SG" sz="1600" dirty="0"/>
                    </a:p>
                  </a:txBody>
                  <a:tcPr/>
                </a:tc>
                <a:tc>
                  <a:txBody>
                    <a:bodyPr/>
                    <a:lstStyle/>
                    <a:p>
                      <a:r>
                        <a:rPr lang="en-SG" sz="1600" dirty="0"/>
                        <a:t>There were people who didn’t spend any money and max spending was 22959</a:t>
                      </a:r>
                    </a:p>
                  </a:txBody>
                  <a:tcPr/>
                </a:tc>
                <a:extLst>
                  <a:ext uri="{0D108BD9-81ED-4DB2-BD59-A6C34878D82A}">
                    <a16:rowId xmlns:a16="http://schemas.microsoft.com/office/drawing/2014/main" val="3472419351"/>
                  </a:ext>
                </a:extLst>
              </a:tr>
              <a:tr h="370840">
                <a:tc>
                  <a:txBody>
                    <a:bodyPr/>
                    <a:lstStyle/>
                    <a:p>
                      <a:r>
                        <a:rPr lang="en-SG" sz="1600" dirty="0"/>
                        <a:t>Travel companion columns</a:t>
                      </a:r>
                    </a:p>
                  </a:txBody>
                  <a:tcPr/>
                </a:tc>
                <a:tc>
                  <a:txBody>
                    <a:bodyPr/>
                    <a:lstStyle/>
                    <a:p>
                      <a:r>
                        <a:rPr lang="en-SG" sz="1600" dirty="0"/>
                        <a:t>There are cases where who they are travelling with is not recorded</a:t>
                      </a:r>
                    </a:p>
                  </a:txBody>
                  <a:tcPr/>
                </a:tc>
                <a:tc>
                  <a:txBody>
                    <a:bodyPr/>
                    <a:lstStyle/>
                    <a:p>
                      <a:pPr marL="285750" indent="-285750">
                        <a:buFont typeface="Arial" panose="020B0604020202020204" pitchFamily="34" charset="0"/>
                        <a:buChar char="•"/>
                      </a:pPr>
                      <a:r>
                        <a:rPr lang="en-US" sz="1600" dirty="0"/>
                        <a:t>Family 11779</a:t>
                      </a:r>
                    </a:p>
                    <a:p>
                      <a:pPr marL="285750" indent="-285750">
                        <a:buFont typeface="Arial" panose="020B0604020202020204" pitchFamily="34" charset="0"/>
                        <a:buChar char="•"/>
                      </a:pPr>
                      <a:r>
                        <a:rPr lang="en-US" sz="1600" dirty="0"/>
                        <a:t>Alone 5703 </a:t>
                      </a:r>
                    </a:p>
                    <a:p>
                      <a:pPr marL="285750" indent="-285750">
                        <a:buFont typeface="Arial" panose="020B0604020202020204" pitchFamily="34" charset="0"/>
                        <a:buChar char="•"/>
                      </a:pPr>
                      <a:r>
                        <a:rPr lang="en-US" sz="1600" dirty="0"/>
                        <a:t>Not stated 4363 </a:t>
                      </a:r>
                    </a:p>
                    <a:p>
                      <a:pPr marL="285750" indent="-285750">
                        <a:buFont typeface="Arial" panose="020B0604020202020204" pitchFamily="34" charset="0"/>
                        <a:buChar char="•"/>
                      </a:pPr>
                      <a:r>
                        <a:rPr lang="en-US" sz="1600" dirty="0"/>
                        <a:t>Business 920 </a:t>
                      </a:r>
                    </a:p>
                    <a:p>
                      <a:pPr marL="285750" indent="-285750">
                        <a:buFont typeface="Arial" panose="020B0604020202020204" pitchFamily="34" charset="0"/>
                        <a:buChar char="•"/>
                      </a:pPr>
                      <a:r>
                        <a:rPr lang="en-US" sz="1600" dirty="0"/>
                        <a:t>Others 194</a:t>
                      </a:r>
                      <a:endParaRPr lang="en-SG" sz="1600" dirty="0"/>
                    </a:p>
                  </a:txBody>
                  <a:tcPr/>
                </a:tc>
                <a:extLst>
                  <a:ext uri="{0D108BD9-81ED-4DB2-BD59-A6C34878D82A}">
                    <a16:rowId xmlns:a16="http://schemas.microsoft.com/office/drawing/2014/main" val="3992598890"/>
                  </a:ext>
                </a:extLst>
              </a:tr>
              <a:tr h="370840">
                <a:tc>
                  <a:txBody>
                    <a:bodyPr/>
                    <a:lstStyle/>
                    <a:p>
                      <a:r>
                        <a:rPr lang="en-SG" sz="1600" dirty="0"/>
                        <a:t>Length of stay varies significantly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600" dirty="0"/>
                        <a:t>There are cases uneven sample</a:t>
                      </a:r>
                    </a:p>
                  </a:txBody>
                  <a:tcPr/>
                </a:tc>
                <a:tc>
                  <a:txBody>
                    <a:bodyPr/>
                    <a:lstStyle/>
                    <a:p>
                      <a:r>
                        <a:rPr lang="en-SG" sz="1600" dirty="0"/>
                        <a:t>People staying from days ranging from 0 to 60 days</a:t>
                      </a:r>
                    </a:p>
                  </a:txBody>
                  <a:tcPr/>
                </a:tc>
                <a:extLst>
                  <a:ext uri="{0D108BD9-81ED-4DB2-BD59-A6C34878D82A}">
                    <a16:rowId xmlns:a16="http://schemas.microsoft.com/office/drawing/2014/main" val="523676578"/>
                  </a:ext>
                </a:extLst>
              </a:tr>
              <a:tr h="370840">
                <a:tc>
                  <a:txBody>
                    <a:bodyPr/>
                    <a:lstStyle/>
                    <a:p>
                      <a:r>
                        <a:rPr lang="en-SG" sz="1600" dirty="0"/>
                        <a:t>15 variables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600" dirty="0"/>
                        <a:t>Missing values found in 15 variables</a:t>
                      </a:r>
                    </a:p>
                  </a:txBody>
                  <a:tcPr/>
                </a:tc>
                <a:tc>
                  <a:txBody>
                    <a:bodyPr/>
                    <a:lstStyle/>
                    <a:p>
                      <a:r>
                        <a:rPr lang="en-SG" sz="1600" dirty="0"/>
                        <a:t>Examples include some shopping variables, purpose of visit</a:t>
                      </a:r>
                    </a:p>
                  </a:txBody>
                  <a:tcPr/>
                </a:tc>
                <a:extLst>
                  <a:ext uri="{0D108BD9-81ED-4DB2-BD59-A6C34878D82A}">
                    <a16:rowId xmlns:a16="http://schemas.microsoft.com/office/drawing/2014/main" val="643349405"/>
                  </a:ext>
                </a:extLst>
              </a:tr>
            </a:tbl>
          </a:graphicData>
        </a:graphic>
      </p:graphicFrame>
    </p:spTree>
    <p:extLst>
      <p:ext uri="{BB962C8B-B14F-4D97-AF65-F5344CB8AC3E}">
        <p14:creationId xmlns:p14="http://schemas.microsoft.com/office/powerpoint/2010/main" val="455365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03C509-0621-B2DB-4ABC-61D8706C4F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DD3722-7DC2-1220-3929-20F7471348FE}"/>
              </a:ext>
            </a:extLst>
          </p:cNvPr>
          <p:cNvSpPr>
            <a:spLocks noGrp="1"/>
          </p:cNvSpPr>
          <p:nvPr>
            <p:ph type="title"/>
          </p:nvPr>
        </p:nvSpPr>
        <p:spPr/>
        <p:txBody>
          <a:bodyPr/>
          <a:lstStyle/>
          <a:p>
            <a:r>
              <a:rPr lang="en-SG" dirty="0"/>
              <a:t>Technical  - How key issues were resolved</a:t>
            </a:r>
          </a:p>
        </p:txBody>
      </p:sp>
      <p:graphicFrame>
        <p:nvGraphicFramePr>
          <p:cNvPr id="4" name="Content Placeholder 3">
            <a:extLst>
              <a:ext uri="{FF2B5EF4-FFF2-40B4-BE49-F238E27FC236}">
                <a16:creationId xmlns:a16="http://schemas.microsoft.com/office/drawing/2014/main" id="{6B391745-EF47-35AF-578F-5F179D0F744B}"/>
              </a:ext>
            </a:extLst>
          </p:cNvPr>
          <p:cNvGraphicFramePr>
            <a:graphicFrameLocks noGrp="1"/>
          </p:cNvGraphicFramePr>
          <p:nvPr>
            <p:ph idx="1"/>
            <p:extLst>
              <p:ext uri="{D42A27DB-BD31-4B8C-83A1-F6EECF244321}">
                <p14:modId xmlns:p14="http://schemas.microsoft.com/office/powerpoint/2010/main" val="930185048"/>
              </p:ext>
            </p:extLst>
          </p:nvPr>
        </p:nvGraphicFramePr>
        <p:xfrm>
          <a:off x="838203" y="1251194"/>
          <a:ext cx="10515597" cy="506476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2226555946"/>
                    </a:ext>
                  </a:extLst>
                </a:gridCol>
                <a:gridCol w="3505199">
                  <a:extLst>
                    <a:ext uri="{9D8B030D-6E8A-4147-A177-3AD203B41FA5}">
                      <a16:colId xmlns:a16="http://schemas.microsoft.com/office/drawing/2014/main" val="2457024921"/>
                    </a:ext>
                  </a:extLst>
                </a:gridCol>
                <a:gridCol w="3505199">
                  <a:extLst>
                    <a:ext uri="{9D8B030D-6E8A-4147-A177-3AD203B41FA5}">
                      <a16:colId xmlns:a16="http://schemas.microsoft.com/office/drawing/2014/main" val="2210551042"/>
                    </a:ext>
                  </a:extLst>
                </a:gridCol>
              </a:tblGrid>
              <a:tr h="370840">
                <a:tc>
                  <a:txBody>
                    <a:bodyPr/>
                    <a:lstStyle/>
                    <a:p>
                      <a:r>
                        <a:rPr lang="en-SG" sz="1600" dirty="0"/>
                        <a:t>Variable</a:t>
                      </a:r>
                    </a:p>
                  </a:txBody>
                  <a:tcPr/>
                </a:tc>
                <a:tc>
                  <a:txBody>
                    <a:bodyPr/>
                    <a:lstStyle/>
                    <a:p>
                      <a:r>
                        <a:rPr lang="en-SG" sz="1600" dirty="0"/>
                        <a:t>Issues</a:t>
                      </a:r>
                    </a:p>
                  </a:txBody>
                  <a:tcPr/>
                </a:tc>
                <a:tc>
                  <a:txBody>
                    <a:bodyPr/>
                    <a:lstStyle/>
                    <a:p>
                      <a:r>
                        <a:rPr lang="en-SG" sz="1600" dirty="0"/>
                        <a:t>Solution</a:t>
                      </a:r>
                    </a:p>
                  </a:txBody>
                  <a:tcPr/>
                </a:tc>
                <a:extLst>
                  <a:ext uri="{0D108BD9-81ED-4DB2-BD59-A6C34878D82A}">
                    <a16:rowId xmlns:a16="http://schemas.microsoft.com/office/drawing/2014/main" val="1670797662"/>
                  </a:ext>
                </a:extLst>
              </a:tr>
              <a:tr h="370840">
                <a:tc>
                  <a:txBody>
                    <a:bodyPr/>
                    <a:lstStyle/>
                    <a:p>
                      <a:r>
                        <a:rPr lang="en-SG" sz="1600" dirty="0" err="1"/>
                        <a:t>Air_Terminal</a:t>
                      </a:r>
                      <a:r>
                        <a:rPr lang="en-SG" sz="1600" dirty="0"/>
                        <a:t>, </a:t>
                      </a:r>
                      <a:r>
                        <a:rPr lang="en-SG" sz="1600" dirty="0" err="1"/>
                        <a:t>Sea_Terminal</a:t>
                      </a:r>
                      <a:r>
                        <a:rPr lang="en-SG" sz="1600" dirty="0"/>
                        <a:t>, </a:t>
                      </a:r>
                      <a:r>
                        <a:rPr lang="en-SG" sz="1600" dirty="0" err="1"/>
                        <a:t>Land_Terminal</a:t>
                      </a:r>
                      <a:endParaRPr lang="en-SG"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600" dirty="0"/>
                        <a:t>There are 3 cases where mode of travel is not recorded</a:t>
                      </a:r>
                    </a:p>
                    <a:p>
                      <a:endParaRPr lang="en-SG" sz="1600" dirty="0"/>
                    </a:p>
                  </a:txBody>
                  <a:tcPr/>
                </a:tc>
                <a:tc>
                  <a:txBody>
                    <a:bodyPr/>
                    <a:lstStyle/>
                    <a:p>
                      <a:r>
                        <a:rPr lang="en-SG" sz="1600" dirty="0"/>
                        <a:t>Deleted the 3 cases</a:t>
                      </a:r>
                    </a:p>
                  </a:txBody>
                  <a:tcPr/>
                </a:tc>
                <a:extLst>
                  <a:ext uri="{0D108BD9-81ED-4DB2-BD59-A6C34878D82A}">
                    <a16:rowId xmlns:a16="http://schemas.microsoft.com/office/drawing/2014/main" val="2564508649"/>
                  </a:ext>
                </a:extLst>
              </a:tr>
              <a:tr h="370840">
                <a:tc>
                  <a:txBody>
                    <a:bodyPr/>
                    <a:lstStyle/>
                    <a:p>
                      <a:r>
                        <a:rPr lang="en-SG" sz="1600" dirty="0" err="1"/>
                        <a:t>MainHotel</a:t>
                      </a:r>
                      <a:endParaRPr lang="en-SG" sz="1600" dirty="0"/>
                    </a:p>
                  </a:txBody>
                  <a:tcPr/>
                </a:tc>
                <a:tc>
                  <a:txBody>
                    <a:bodyPr/>
                    <a:lstStyle/>
                    <a:p>
                      <a:r>
                        <a:rPr lang="en-SG" sz="1600" dirty="0"/>
                        <a:t>There is a discrepancy between </a:t>
                      </a:r>
                      <a:r>
                        <a:rPr lang="en-SG" sz="1600" dirty="0" err="1"/>
                        <a:t>MainHotel</a:t>
                      </a:r>
                      <a:r>
                        <a:rPr lang="en-SG" sz="1600" dirty="0"/>
                        <a:t> and c4a_1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600" dirty="0"/>
                        <a:t>Did not used these columns as they were not central for my analysis</a:t>
                      </a:r>
                    </a:p>
                    <a:p>
                      <a:endParaRPr lang="en-SG" sz="1600" dirty="0"/>
                    </a:p>
                  </a:txBody>
                  <a:tcPr/>
                </a:tc>
                <a:extLst>
                  <a:ext uri="{0D108BD9-81ED-4DB2-BD59-A6C34878D82A}">
                    <a16:rowId xmlns:a16="http://schemas.microsoft.com/office/drawing/2014/main" val="3100154026"/>
                  </a:ext>
                </a:extLst>
              </a:tr>
              <a:tr h="370840">
                <a:tc>
                  <a:txBody>
                    <a:bodyPr/>
                    <a:lstStyle/>
                    <a:p>
                      <a:r>
                        <a:rPr lang="en-SG" sz="1600" dirty="0" err="1"/>
                        <a:t>avg_daily_expense</a:t>
                      </a:r>
                      <a:endParaRPr lang="en-SG" sz="1600" dirty="0"/>
                    </a:p>
                    <a:p>
                      <a:r>
                        <a:rPr lang="en-US" sz="1600" dirty="0" err="1"/>
                        <a:t>df_cleaned</a:t>
                      </a:r>
                      <a:r>
                        <a:rPr lang="en-US" sz="1600" dirty="0"/>
                        <a:t>['</a:t>
                      </a:r>
                      <a:r>
                        <a:rPr lang="en-US" sz="1600" dirty="0" err="1"/>
                        <a:t>tot.exp</a:t>
                      </a:r>
                      <a:r>
                        <a:rPr lang="en-US" sz="1600" dirty="0"/>
                        <a:t>'] / </a:t>
                      </a:r>
                      <a:r>
                        <a:rPr lang="en-US" sz="1600" dirty="0" err="1"/>
                        <a:t>df_cleaned</a:t>
                      </a:r>
                      <a:r>
                        <a:rPr lang="en-US" sz="1600" dirty="0"/>
                        <a:t>['Length of </a:t>
                      </a:r>
                      <a:r>
                        <a:rPr lang="en-US" sz="1600" dirty="0" err="1"/>
                        <a:t>Stay_fixed</a:t>
                      </a:r>
                      <a:r>
                        <a:rPr lang="en-US" sz="1600" dirty="0"/>
                        <a:t>']</a:t>
                      </a:r>
                      <a:endParaRPr lang="en-SG"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600" dirty="0"/>
                        <a:t>Outliers in spending </a:t>
                      </a:r>
                    </a:p>
                    <a:p>
                      <a:endParaRPr lang="en-SG" sz="1600" dirty="0"/>
                    </a:p>
                  </a:txBody>
                  <a:tcPr/>
                </a:tc>
                <a:tc>
                  <a:txBody>
                    <a:bodyPr/>
                    <a:lstStyle/>
                    <a:p>
                      <a:r>
                        <a:rPr lang="en-SG" sz="1600" dirty="0"/>
                        <a:t>Where the 0 days stayed was converted to 1, this is to allow the calculation to be calculated correctly</a:t>
                      </a:r>
                    </a:p>
                  </a:txBody>
                  <a:tcPr/>
                </a:tc>
                <a:extLst>
                  <a:ext uri="{0D108BD9-81ED-4DB2-BD59-A6C34878D82A}">
                    <a16:rowId xmlns:a16="http://schemas.microsoft.com/office/drawing/2014/main" val="3472419351"/>
                  </a:ext>
                </a:extLst>
              </a:tr>
              <a:tr h="370840">
                <a:tc>
                  <a:txBody>
                    <a:bodyPr/>
                    <a:lstStyle/>
                    <a:p>
                      <a:r>
                        <a:rPr lang="en-SG" sz="1600" dirty="0"/>
                        <a:t>Travel companion columns</a:t>
                      </a:r>
                    </a:p>
                  </a:txBody>
                  <a:tcPr/>
                </a:tc>
                <a:tc>
                  <a:txBody>
                    <a:bodyPr/>
                    <a:lstStyle/>
                    <a:p>
                      <a:r>
                        <a:rPr lang="en-SG" sz="1600" dirty="0"/>
                        <a:t>There are cases where who they are travelling with is not recorded</a:t>
                      </a:r>
                    </a:p>
                  </a:txBody>
                  <a:tcPr/>
                </a:tc>
                <a:tc>
                  <a:txBody>
                    <a:bodyPr/>
                    <a:lstStyle/>
                    <a:p>
                      <a:pPr marL="0" indent="0">
                        <a:buFont typeface="Arial" panose="020B0604020202020204" pitchFamily="34" charset="0"/>
                        <a:buNone/>
                      </a:pPr>
                      <a:r>
                        <a:rPr lang="en-US" sz="1600" dirty="0"/>
                        <a:t>A 2 new columns was created to take into account these issues</a:t>
                      </a:r>
                      <a:endParaRPr lang="en-SG" sz="1600" dirty="0"/>
                    </a:p>
                  </a:txBody>
                  <a:tcPr/>
                </a:tc>
                <a:extLst>
                  <a:ext uri="{0D108BD9-81ED-4DB2-BD59-A6C34878D82A}">
                    <a16:rowId xmlns:a16="http://schemas.microsoft.com/office/drawing/2014/main" val="3992598890"/>
                  </a:ext>
                </a:extLst>
              </a:tr>
              <a:tr h="370840">
                <a:tc>
                  <a:txBody>
                    <a:bodyPr/>
                    <a:lstStyle/>
                    <a:p>
                      <a:r>
                        <a:rPr lang="en-SG" sz="1600" dirty="0"/>
                        <a:t>Length of stay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600" dirty="0"/>
                        <a:t>People who stay</a:t>
                      </a:r>
                    </a:p>
                  </a:txBody>
                  <a:tcPr/>
                </a:tc>
                <a:tc>
                  <a:txBody>
                    <a:bodyPr/>
                    <a:lstStyle/>
                    <a:p>
                      <a:r>
                        <a:rPr lang="en-SG" sz="1600" dirty="0"/>
                        <a:t>Grouped length on stay into 3 categories – short stay, medium stay, and long stay</a:t>
                      </a:r>
                    </a:p>
                  </a:txBody>
                  <a:tcPr/>
                </a:tc>
                <a:extLst>
                  <a:ext uri="{0D108BD9-81ED-4DB2-BD59-A6C34878D82A}">
                    <a16:rowId xmlns:a16="http://schemas.microsoft.com/office/drawing/2014/main" val="523676578"/>
                  </a:ext>
                </a:extLst>
              </a:tr>
              <a:tr h="370840">
                <a:tc>
                  <a:txBody>
                    <a:bodyPr/>
                    <a:lstStyle/>
                    <a:p>
                      <a:r>
                        <a:rPr lang="en-SG" sz="1600" dirty="0" err="1"/>
                        <a:t>shopping_fash</a:t>
                      </a:r>
                      <a:r>
                        <a:rPr lang="en-SG" sz="1600" dirty="0"/>
                        <a:t>, </a:t>
                      </a:r>
                      <a:r>
                        <a:rPr lang="en-SG" sz="1600" dirty="0" err="1"/>
                        <a:t>shopping_food</a:t>
                      </a:r>
                      <a:r>
                        <a:rPr lang="en-SG" sz="1600" dirty="0"/>
                        <a:t>, </a:t>
                      </a:r>
                      <a:r>
                        <a:rPr lang="en-SG" sz="1600" dirty="0" err="1"/>
                        <a:t>shopping_gifts</a:t>
                      </a:r>
                      <a:r>
                        <a:rPr lang="en-SG" sz="1600" dirty="0"/>
                        <a:t>, </a:t>
                      </a:r>
                      <a:r>
                        <a:rPr lang="en-SG" sz="1600" dirty="0" err="1"/>
                        <a:t>shopping_others</a:t>
                      </a:r>
                      <a:r>
                        <a:rPr lang="en-SG" sz="1600" dirty="0"/>
                        <a:t>, </a:t>
                      </a:r>
                      <a:r>
                        <a:rPr lang="en-SG" sz="1600" dirty="0" err="1"/>
                        <a:t>shopping_any</a:t>
                      </a:r>
                      <a:endParaRPr lang="en-SG"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600" dirty="0"/>
                        <a:t>Missing values for these variables</a:t>
                      </a:r>
                    </a:p>
                  </a:txBody>
                  <a:tcPr/>
                </a:tc>
                <a:tc>
                  <a:txBody>
                    <a:bodyPr/>
                    <a:lstStyle/>
                    <a:p>
                      <a:r>
                        <a:rPr lang="en-SG" sz="1600" dirty="0"/>
                        <a:t>K nearest neighbours to impute the variables </a:t>
                      </a:r>
                    </a:p>
                  </a:txBody>
                  <a:tcPr/>
                </a:tc>
                <a:extLst>
                  <a:ext uri="{0D108BD9-81ED-4DB2-BD59-A6C34878D82A}">
                    <a16:rowId xmlns:a16="http://schemas.microsoft.com/office/drawing/2014/main" val="2145910753"/>
                  </a:ext>
                </a:extLst>
              </a:tr>
            </a:tbl>
          </a:graphicData>
        </a:graphic>
      </p:graphicFrame>
    </p:spTree>
    <p:extLst>
      <p:ext uri="{BB962C8B-B14F-4D97-AF65-F5344CB8AC3E}">
        <p14:creationId xmlns:p14="http://schemas.microsoft.com/office/powerpoint/2010/main" val="3299393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9BFA7-F344-5CD3-4444-A36EFD194D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8A6D1C-26C8-4168-66E8-5FEF43AF286E}"/>
              </a:ext>
            </a:extLst>
          </p:cNvPr>
          <p:cNvSpPr>
            <a:spLocks noGrp="1"/>
          </p:cNvSpPr>
          <p:nvPr>
            <p:ph type="title"/>
          </p:nvPr>
        </p:nvSpPr>
        <p:spPr/>
        <p:txBody>
          <a:bodyPr/>
          <a:lstStyle/>
          <a:p>
            <a:r>
              <a:rPr lang="en-SG" dirty="0"/>
              <a:t>Technical  - Segmentation of tourist</a:t>
            </a:r>
          </a:p>
        </p:txBody>
      </p:sp>
      <p:sp>
        <p:nvSpPr>
          <p:cNvPr id="3" name="Content Placeholder 2">
            <a:extLst>
              <a:ext uri="{FF2B5EF4-FFF2-40B4-BE49-F238E27FC236}">
                <a16:creationId xmlns:a16="http://schemas.microsoft.com/office/drawing/2014/main" id="{4A8FD9D0-1813-A79A-7C2D-7B5BFBC3233C}"/>
              </a:ext>
            </a:extLst>
          </p:cNvPr>
          <p:cNvSpPr>
            <a:spLocks noGrp="1"/>
          </p:cNvSpPr>
          <p:nvPr>
            <p:ph idx="1"/>
          </p:nvPr>
        </p:nvSpPr>
        <p:spPr/>
        <p:txBody>
          <a:bodyPr/>
          <a:lstStyle/>
          <a:p>
            <a:r>
              <a:rPr lang="en-SG" dirty="0"/>
              <a:t>Model 1: K means clustering </a:t>
            </a:r>
          </a:p>
          <a:p>
            <a:pPr lvl="1"/>
            <a:r>
              <a:rPr lang="en-SG" dirty="0"/>
              <a:t>To understand how are these tourist categorised in terms spending differences and what they spend most on</a:t>
            </a:r>
          </a:p>
          <a:p>
            <a:endParaRPr lang="en-SG" dirty="0"/>
          </a:p>
          <a:p>
            <a:r>
              <a:rPr lang="en-SG" dirty="0"/>
              <a:t>Model 2: K prototype clustering </a:t>
            </a:r>
          </a:p>
          <a:p>
            <a:pPr lvl="1"/>
            <a:r>
              <a:rPr lang="en-SG" dirty="0"/>
              <a:t>To understand how are these tourist categorised in terms spending differences and also to profile these tourists</a:t>
            </a:r>
          </a:p>
        </p:txBody>
      </p:sp>
    </p:spTree>
    <p:extLst>
      <p:ext uri="{BB962C8B-B14F-4D97-AF65-F5344CB8AC3E}">
        <p14:creationId xmlns:p14="http://schemas.microsoft.com/office/powerpoint/2010/main" val="275469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9AA5A-EFED-5AB9-9BCD-260417012624}"/>
              </a:ext>
            </a:extLst>
          </p:cNvPr>
          <p:cNvSpPr>
            <a:spLocks noGrp="1"/>
          </p:cNvSpPr>
          <p:nvPr>
            <p:ph type="title"/>
          </p:nvPr>
        </p:nvSpPr>
        <p:spPr/>
        <p:txBody>
          <a:bodyPr/>
          <a:lstStyle/>
          <a:p>
            <a:r>
              <a:rPr lang="en-SG" dirty="0"/>
              <a:t>Features used in clustering</a:t>
            </a:r>
          </a:p>
        </p:txBody>
      </p:sp>
      <p:sp>
        <p:nvSpPr>
          <p:cNvPr id="4" name="Rectangle 3">
            <a:extLst>
              <a:ext uri="{FF2B5EF4-FFF2-40B4-BE49-F238E27FC236}">
                <a16:creationId xmlns:a16="http://schemas.microsoft.com/office/drawing/2014/main" id="{AE210FF2-4E67-6DE8-EB2C-B2355D5247A7}"/>
              </a:ext>
            </a:extLst>
          </p:cNvPr>
          <p:cNvSpPr/>
          <p:nvPr/>
        </p:nvSpPr>
        <p:spPr>
          <a:xfrm>
            <a:off x="222738" y="3415349"/>
            <a:ext cx="4169567" cy="30775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b="1" dirty="0"/>
          </a:p>
          <a:p>
            <a:pPr algn="ctr"/>
            <a:endParaRPr lang="en-SG" b="1" dirty="0"/>
          </a:p>
          <a:p>
            <a:pPr algn="ctr"/>
            <a:endParaRPr lang="en-SG" b="1" dirty="0"/>
          </a:p>
          <a:p>
            <a:pPr algn="ctr"/>
            <a:r>
              <a:rPr lang="en-SG" b="1" dirty="0"/>
              <a:t>Spending (Numerical variables )  - Scaled</a:t>
            </a:r>
          </a:p>
          <a:p>
            <a:pPr algn="ctr"/>
            <a:endParaRPr lang="en-SG" b="1" dirty="0"/>
          </a:p>
          <a:p>
            <a:pPr algn="ctr"/>
            <a:r>
              <a:rPr lang="en-US" sz="1600" dirty="0"/>
              <a:t>Shopping – Fashion, </a:t>
            </a:r>
            <a:r>
              <a:rPr lang="en-US" sz="1600" dirty="0" err="1"/>
              <a:t>Jewellery</a:t>
            </a:r>
            <a:r>
              <a:rPr lang="en-US" sz="1600" dirty="0"/>
              <a:t>, Watches, Wellness, Food, Gifts &amp; Souvenirs, Consumer Electronics, Antiques, Others, Any Category;</a:t>
            </a:r>
          </a:p>
          <a:p>
            <a:pPr algn="ctr"/>
            <a:endParaRPr lang="en-US" sz="1600" dirty="0"/>
          </a:p>
          <a:p>
            <a:pPr algn="ctr"/>
            <a:r>
              <a:rPr lang="en-US" sz="1600" dirty="0"/>
              <a:t>Total – Accommodation, Food &amp; Beverage, Transport, Business Services, Education, Medical Services, Others, Reported Shopping, Total Expenditure, Average Daily Expense</a:t>
            </a:r>
            <a:endParaRPr lang="en-SG" sz="1600" b="1" dirty="0"/>
          </a:p>
          <a:p>
            <a:pPr algn="ctr"/>
            <a:endParaRPr lang="en-SG" sz="1400" dirty="0"/>
          </a:p>
          <a:p>
            <a:endParaRPr lang="en-SG" sz="1400" dirty="0"/>
          </a:p>
          <a:p>
            <a:endParaRPr lang="en-SG" sz="1400" dirty="0"/>
          </a:p>
        </p:txBody>
      </p:sp>
      <p:sp>
        <p:nvSpPr>
          <p:cNvPr id="5" name="Rectangle 4">
            <a:extLst>
              <a:ext uri="{FF2B5EF4-FFF2-40B4-BE49-F238E27FC236}">
                <a16:creationId xmlns:a16="http://schemas.microsoft.com/office/drawing/2014/main" id="{F2485EF7-AE5B-819E-E5CC-4AC24A8F0B66}"/>
              </a:ext>
            </a:extLst>
          </p:cNvPr>
          <p:cNvSpPr/>
          <p:nvPr/>
        </p:nvSpPr>
        <p:spPr>
          <a:xfrm>
            <a:off x="4631141" y="3429000"/>
            <a:ext cx="3270913" cy="30638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bg1"/>
                </a:solidFill>
              </a:rPr>
              <a:t>Feature engineering variables</a:t>
            </a:r>
          </a:p>
          <a:p>
            <a:pPr algn="ctr"/>
            <a:endParaRPr lang="en-SG" b="1" dirty="0">
              <a:solidFill>
                <a:schemeClr val="bg1"/>
              </a:solidFill>
            </a:endParaRPr>
          </a:p>
          <a:p>
            <a:pPr algn="ctr"/>
            <a:r>
              <a:rPr lang="en-SG" sz="1600" b="1" dirty="0">
                <a:solidFill>
                  <a:schemeClr val="bg1"/>
                </a:solidFill>
              </a:rPr>
              <a:t>Average Daily Expenses</a:t>
            </a:r>
          </a:p>
          <a:p>
            <a:pPr algn="ctr"/>
            <a:endParaRPr lang="en-SG" dirty="0">
              <a:solidFill>
                <a:schemeClr val="bg1"/>
              </a:solidFill>
            </a:endParaRPr>
          </a:p>
          <a:p>
            <a:endParaRPr lang="en-SG" dirty="0">
              <a:solidFill>
                <a:schemeClr val="bg1"/>
              </a:solidFill>
            </a:endParaRPr>
          </a:p>
          <a:p>
            <a:endParaRPr lang="en-SG" dirty="0">
              <a:solidFill>
                <a:schemeClr val="bg1"/>
              </a:solidFill>
            </a:endParaRPr>
          </a:p>
          <a:p>
            <a:endParaRPr lang="en-SG" dirty="0">
              <a:solidFill>
                <a:schemeClr val="bg1"/>
              </a:solidFill>
            </a:endParaRPr>
          </a:p>
          <a:p>
            <a:endParaRPr lang="en-SG" dirty="0">
              <a:solidFill>
                <a:schemeClr val="bg1"/>
              </a:solidFill>
            </a:endParaRPr>
          </a:p>
        </p:txBody>
      </p:sp>
      <p:sp>
        <p:nvSpPr>
          <p:cNvPr id="6" name="Rectangle 5">
            <a:extLst>
              <a:ext uri="{FF2B5EF4-FFF2-40B4-BE49-F238E27FC236}">
                <a16:creationId xmlns:a16="http://schemas.microsoft.com/office/drawing/2014/main" id="{9DC82950-4F7F-52CD-F241-5D0E481FB5FF}"/>
              </a:ext>
            </a:extLst>
          </p:cNvPr>
          <p:cNvSpPr/>
          <p:nvPr/>
        </p:nvSpPr>
        <p:spPr>
          <a:xfrm>
            <a:off x="8268267" y="3429000"/>
            <a:ext cx="3270913" cy="30638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bg1"/>
                </a:solidFill>
              </a:rPr>
              <a:t>Variables of interest (Categorical variables)</a:t>
            </a:r>
          </a:p>
          <a:p>
            <a:pPr algn="ctr"/>
            <a:endParaRPr lang="en-SG" b="1" dirty="0">
              <a:solidFill>
                <a:schemeClr val="bg1"/>
              </a:solidFill>
            </a:endParaRPr>
          </a:p>
          <a:p>
            <a:pPr algn="ctr"/>
            <a:r>
              <a:rPr lang="en-US" sz="1600" b="1" dirty="0">
                <a:solidFill>
                  <a:schemeClr val="bg1"/>
                </a:solidFill>
              </a:rPr>
              <a:t>'</a:t>
            </a:r>
            <a:r>
              <a:rPr lang="en-US" sz="1600" b="1" dirty="0" err="1">
                <a:solidFill>
                  <a:schemeClr val="bg1"/>
                </a:solidFill>
              </a:rPr>
              <a:t>Stay_Length_string</a:t>
            </a:r>
            <a:r>
              <a:rPr lang="en-US" sz="1600" b="1" dirty="0">
                <a:solidFill>
                  <a:schemeClr val="bg1"/>
                </a:solidFill>
              </a:rPr>
              <a:t>', '</a:t>
            </a:r>
            <a:r>
              <a:rPr lang="en-US" sz="1600" b="1" dirty="0" err="1">
                <a:solidFill>
                  <a:schemeClr val="bg1"/>
                </a:solidFill>
              </a:rPr>
              <a:t>travel_with</a:t>
            </a:r>
            <a:r>
              <a:rPr lang="en-US" sz="1600" b="1" dirty="0">
                <a:solidFill>
                  <a:schemeClr val="bg1"/>
                </a:solidFill>
              </a:rPr>
              <a:t>', '</a:t>
            </a:r>
            <a:r>
              <a:rPr lang="en-US" sz="1600" b="1" dirty="0" err="1">
                <a:solidFill>
                  <a:schemeClr val="bg1"/>
                </a:solidFill>
              </a:rPr>
              <a:t>occupation_coded_string</a:t>
            </a:r>
            <a:r>
              <a:rPr lang="en-US" sz="1600" b="1" dirty="0">
                <a:solidFill>
                  <a:schemeClr val="bg1"/>
                </a:solidFill>
              </a:rPr>
              <a:t>'</a:t>
            </a:r>
            <a:endParaRPr lang="en-SG" sz="1600" b="1" dirty="0">
              <a:solidFill>
                <a:schemeClr val="bg1"/>
              </a:solidFill>
            </a:endParaRPr>
          </a:p>
          <a:p>
            <a:endParaRPr lang="en-SG" sz="1600" dirty="0">
              <a:solidFill>
                <a:schemeClr val="bg1"/>
              </a:solidFill>
            </a:endParaRPr>
          </a:p>
          <a:p>
            <a:endParaRPr lang="en-SG" dirty="0">
              <a:solidFill>
                <a:schemeClr val="bg1"/>
              </a:solidFill>
            </a:endParaRPr>
          </a:p>
          <a:p>
            <a:endParaRPr lang="en-SG" dirty="0">
              <a:solidFill>
                <a:schemeClr val="bg1"/>
              </a:solidFill>
            </a:endParaRPr>
          </a:p>
        </p:txBody>
      </p:sp>
      <p:sp>
        <p:nvSpPr>
          <p:cNvPr id="7" name="Rectangle: Rounded Corners 6">
            <a:extLst>
              <a:ext uri="{FF2B5EF4-FFF2-40B4-BE49-F238E27FC236}">
                <a16:creationId xmlns:a16="http://schemas.microsoft.com/office/drawing/2014/main" id="{67DE752D-6C80-3599-A78F-529FB12EA497}"/>
              </a:ext>
            </a:extLst>
          </p:cNvPr>
          <p:cNvSpPr/>
          <p:nvPr/>
        </p:nvSpPr>
        <p:spPr>
          <a:xfrm>
            <a:off x="3637128" y="1478768"/>
            <a:ext cx="1753737"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dirty="0" err="1"/>
              <a:t>Kmeans</a:t>
            </a:r>
            <a:r>
              <a:rPr lang="en-SG" dirty="0"/>
              <a:t> clustering</a:t>
            </a:r>
          </a:p>
        </p:txBody>
      </p:sp>
      <p:sp>
        <p:nvSpPr>
          <p:cNvPr id="8" name="Rectangle: Rounded Corners 7">
            <a:extLst>
              <a:ext uri="{FF2B5EF4-FFF2-40B4-BE49-F238E27FC236}">
                <a16:creationId xmlns:a16="http://schemas.microsoft.com/office/drawing/2014/main" id="{C78658B9-2CCC-A812-53B4-5B48005B4811}"/>
              </a:ext>
            </a:extLst>
          </p:cNvPr>
          <p:cNvSpPr/>
          <p:nvPr/>
        </p:nvSpPr>
        <p:spPr>
          <a:xfrm>
            <a:off x="7115643" y="1478768"/>
            <a:ext cx="1753737"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dirty="0" err="1"/>
              <a:t>Kprototype</a:t>
            </a:r>
            <a:r>
              <a:rPr lang="en-SG" dirty="0"/>
              <a:t> clustering</a:t>
            </a:r>
          </a:p>
        </p:txBody>
      </p:sp>
      <p:cxnSp>
        <p:nvCxnSpPr>
          <p:cNvPr id="14" name="Connector: Elbow 13">
            <a:extLst>
              <a:ext uri="{FF2B5EF4-FFF2-40B4-BE49-F238E27FC236}">
                <a16:creationId xmlns:a16="http://schemas.microsoft.com/office/drawing/2014/main" id="{B8A46B41-7470-DF7D-46A2-F179952F3490}"/>
              </a:ext>
            </a:extLst>
          </p:cNvPr>
          <p:cNvCxnSpPr>
            <a:cxnSpLocks/>
          </p:cNvCxnSpPr>
          <p:nvPr/>
        </p:nvCxnSpPr>
        <p:spPr>
          <a:xfrm rot="5400000" flipH="1" flipV="1">
            <a:off x="3080631" y="2448064"/>
            <a:ext cx="968987" cy="965582"/>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Connector: Elbow 16">
            <a:extLst>
              <a:ext uri="{FF2B5EF4-FFF2-40B4-BE49-F238E27FC236}">
                <a16:creationId xmlns:a16="http://schemas.microsoft.com/office/drawing/2014/main" id="{46036E83-3104-4694-0F80-F2D2E7B08730}"/>
              </a:ext>
            </a:extLst>
          </p:cNvPr>
          <p:cNvCxnSpPr/>
          <p:nvPr/>
        </p:nvCxnSpPr>
        <p:spPr>
          <a:xfrm rot="16200000" flipV="1">
            <a:off x="5014154" y="2466834"/>
            <a:ext cx="968988" cy="955344"/>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1D9DF441-B1EC-0987-FFFE-B4C58EC9A409}"/>
              </a:ext>
            </a:extLst>
          </p:cNvPr>
          <p:cNvCxnSpPr>
            <a:cxnSpLocks/>
          </p:cNvCxnSpPr>
          <p:nvPr/>
        </p:nvCxnSpPr>
        <p:spPr>
          <a:xfrm flipV="1">
            <a:off x="4100429" y="2334889"/>
            <a:ext cx="3015214" cy="10594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D322CCC1-3A62-3CAB-0F01-B92A4479AA41}"/>
              </a:ext>
            </a:extLst>
          </p:cNvPr>
          <p:cNvCxnSpPr>
            <a:cxnSpLocks/>
          </p:cNvCxnSpPr>
          <p:nvPr/>
        </p:nvCxnSpPr>
        <p:spPr>
          <a:xfrm flipV="1">
            <a:off x="6949380" y="2446362"/>
            <a:ext cx="776128" cy="8478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A6624BC7-13F7-083B-BA5B-03D36D4E530A}"/>
              </a:ext>
            </a:extLst>
          </p:cNvPr>
          <p:cNvCxnSpPr>
            <a:cxnSpLocks/>
          </p:cNvCxnSpPr>
          <p:nvPr/>
        </p:nvCxnSpPr>
        <p:spPr>
          <a:xfrm flipH="1" flipV="1">
            <a:off x="8416119" y="2411424"/>
            <a:ext cx="458995" cy="88276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54607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607</TotalTime>
  <Words>2177</Words>
  <Application>Microsoft Office PowerPoint</Application>
  <PresentationFormat>Widescreen</PresentationFormat>
  <Paragraphs>219</Paragraphs>
  <Slides>32</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Aptos</vt:lpstr>
      <vt:lpstr>Aptos Display</vt:lpstr>
      <vt:lpstr>Arial</vt:lpstr>
      <vt:lpstr>Office Theme</vt:lpstr>
      <vt:lpstr>Singapore Tourism Board Analysis</vt:lpstr>
      <vt:lpstr>Overview</vt:lpstr>
      <vt:lpstr>Background information</vt:lpstr>
      <vt:lpstr>Problem statements</vt:lpstr>
      <vt:lpstr>Technical - Workflow</vt:lpstr>
      <vt:lpstr>Technical  - Key issues with the dataset</vt:lpstr>
      <vt:lpstr>Technical  - How key issues were resolved</vt:lpstr>
      <vt:lpstr>Technical  - Segmentation of tourist</vt:lpstr>
      <vt:lpstr>Features used in clustering</vt:lpstr>
      <vt:lpstr>Non Technical – Number of tourist by date</vt:lpstr>
      <vt:lpstr>Number of tourist’s residency by date</vt:lpstr>
      <vt:lpstr>Spending behaviour by travel companion type</vt:lpstr>
      <vt:lpstr>Boxplot –Daily Spending and Length of Stay</vt:lpstr>
      <vt:lpstr>Understanding the relationship between travel companion and type of hotel stayed</vt:lpstr>
      <vt:lpstr>Understanding the relationship between travel companion and type of hotel stayed</vt:lpstr>
      <vt:lpstr>PowerPoint Presentation</vt:lpstr>
      <vt:lpstr>Tourist profile</vt:lpstr>
      <vt:lpstr>Tourist profile frequency by month</vt:lpstr>
      <vt:lpstr>Recommendations</vt:lpstr>
      <vt:lpstr>Recommendations</vt:lpstr>
      <vt:lpstr>Recommendations</vt:lpstr>
      <vt:lpstr>Appendix</vt:lpstr>
      <vt:lpstr>Spending behaviour by Gender</vt:lpstr>
      <vt:lpstr>Spending behaviour by martial status</vt:lpstr>
      <vt:lpstr>Average Daily Spending and Length of Stay</vt:lpstr>
      <vt:lpstr>Average Daily Spending by Mode of Transport</vt:lpstr>
      <vt:lpstr>PowerPoint Presentation</vt:lpstr>
      <vt:lpstr>PowerPoint Presentation</vt:lpstr>
      <vt:lpstr>PowerPoint Presentation</vt:lpstr>
      <vt:lpstr>Stay Length Distribution by Cluster (Kprototype analysis)</vt:lpstr>
      <vt:lpstr>Travel companion Distribution by Cluster (Kprototype analysis)</vt:lpstr>
      <vt:lpstr>Occupation Distribution by Cluster (Kprototype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U1002953.CET</dc:creator>
  <cp:lastModifiedBy>U1002953.CET</cp:lastModifiedBy>
  <cp:revision>14</cp:revision>
  <dcterms:created xsi:type="dcterms:W3CDTF">2025-07-30T04:47:31Z</dcterms:created>
  <dcterms:modified xsi:type="dcterms:W3CDTF">2025-07-31T08:43:06Z</dcterms:modified>
</cp:coreProperties>
</file>