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54" autoAdjust="0"/>
  </p:normalViewPr>
  <p:slideViewPr>
    <p:cSldViewPr snapToGrid="0">
      <p:cViewPr varScale="1">
        <p:scale>
          <a:sx n="65" d="100"/>
          <a:sy n="65" d="100"/>
        </p:scale>
        <p:origin x="1358" y="48"/>
      </p:cViewPr>
      <p:guideLst/>
    </p:cSldViewPr>
  </p:slideViewPr>
  <p:notesTextViewPr>
    <p:cViewPr>
      <p:scale>
        <a:sx n="1" d="1"/>
        <a:sy n="1" d="1"/>
      </p:scale>
      <p:origin x="0" y="-23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50797-E632-4AE5-A859-8EF21B0DCD3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A4D0737-8D63-43DB-A23C-B24C575E6C44}">
      <dgm:prSet phldrT="[Text]"/>
      <dgm:spPr/>
      <dgm:t>
        <a:bodyPr/>
        <a:lstStyle/>
        <a:p>
          <a:r>
            <a:rPr lang="en-US" dirty="0"/>
            <a:t>Import data</a:t>
          </a:r>
          <a:endParaRPr lang="en-SG" dirty="0"/>
        </a:p>
      </dgm:t>
    </dgm:pt>
    <dgm:pt modelId="{DCEA5CF7-3687-43F6-AEC8-4F915BA5775E}" type="parTrans" cxnId="{ADC83B15-4F1A-44AA-8631-4BC9B57FC05F}">
      <dgm:prSet/>
      <dgm:spPr/>
      <dgm:t>
        <a:bodyPr/>
        <a:lstStyle/>
        <a:p>
          <a:endParaRPr lang="en-SG"/>
        </a:p>
      </dgm:t>
    </dgm:pt>
    <dgm:pt modelId="{51C78653-C303-4392-AF1D-811F8D4ED36F}" type="sibTrans" cxnId="{ADC83B15-4F1A-44AA-8631-4BC9B57FC05F}">
      <dgm:prSet/>
      <dgm:spPr/>
      <dgm:t>
        <a:bodyPr/>
        <a:lstStyle/>
        <a:p>
          <a:endParaRPr lang="en-SG"/>
        </a:p>
      </dgm:t>
    </dgm:pt>
    <dgm:pt modelId="{72EC5D37-DC42-4CCB-97E1-5734C5B9878A}">
      <dgm:prSet phldrT="[Text]"/>
      <dgm:spPr/>
      <dgm:t>
        <a:bodyPr/>
        <a:lstStyle/>
        <a:p>
          <a:r>
            <a:rPr lang="en-US" dirty="0"/>
            <a:t>Descriptive data</a:t>
          </a:r>
          <a:endParaRPr lang="en-SG" dirty="0"/>
        </a:p>
      </dgm:t>
    </dgm:pt>
    <dgm:pt modelId="{48D45C68-68D6-4906-AA56-A00E9B9A0BFA}" type="parTrans" cxnId="{3E208094-E82A-4AE2-ADF3-5B63E480F32D}">
      <dgm:prSet/>
      <dgm:spPr/>
      <dgm:t>
        <a:bodyPr/>
        <a:lstStyle/>
        <a:p>
          <a:endParaRPr lang="en-SG"/>
        </a:p>
      </dgm:t>
    </dgm:pt>
    <dgm:pt modelId="{810B9E13-9DBB-41A2-A20D-DE0874450442}" type="sibTrans" cxnId="{3E208094-E82A-4AE2-ADF3-5B63E480F32D}">
      <dgm:prSet/>
      <dgm:spPr/>
      <dgm:t>
        <a:bodyPr/>
        <a:lstStyle/>
        <a:p>
          <a:endParaRPr lang="en-SG"/>
        </a:p>
      </dgm:t>
    </dgm:pt>
    <dgm:pt modelId="{B41C30EE-89A5-408F-AE63-B68504973B00}">
      <dgm:prSet phldrT="[Text]"/>
      <dgm:spPr/>
      <dgm:t>
        <a:bodyPr/>
        <a:lstStyle/>
        <a:p>
          <a:r>
            <a:rPr lang="en-US" dirty="0"/>
            <a:t>Data Transformation</a:t>
          </a:r>
          <a:endParaRPr lang="en-SG" dirty="0"/>
        </a:p>
      </dgm:t>
    </dgm:pt>
    <dgm:pt modelId="{9542DC4D-1514-476C-B61E-34EF40A86D45}" type="parTrans" cxnId="{4F7B27DF-C3F5-485A-A012-949632BE5D1D}">
      <dgm:prSet/>
      <dgm:spPr/>
      <dgm:t>
        <a:bodyPr/>
        <a:lstStyle/>
        <a:p>
          <a:endParaRPr lang="en-SG"/>
        </a:p>
      </dgm:t>
    </dgm:pt>
    <dgm:pt modelId="{C1C9D7E5-DA71-40A5-933C-2306DC8210A6}" type="sibTrans" cxnId="{4F7B27DF-C3F5-485A-A012-949632BE5D1D}">
      <dgm:prSet/>
      <dgm:spPr/>
      <dgm:t>
        <a:bodyPr/>
        <a:lstStyle/>
        <a:p>
          <a:endParaRPr lang="en-SG"/>
        </a:p>
      </dgm:t>
    </dgm:pt>
    <dgm:pt modelId="{6C58C504-8375-4919-987E-EDECDC1075EF}">
      <dgm:prSet phldrT="[Text]"/>
      <dgm:spPr/>
      <dgm:t>
        <a:bodyPr/>
        <a:lstStyle/>
        <a:p>
          <a:r>
            <a:rPr lang="en-US" dirty="0"/>
            <a:t>Selecting predictors and models</a:t>
          </a:r>
          <a:endParaRPr lang="en-SG" dirty="0"/>
        </a:p>
      </dgm:t>
    </dgm:pt>
    <dgm:pt modelId="{2499E435-544B-4301-AFCA-582BA38C37E9}" type="parTrans" cxnId="{ACA547A9-7093-48A4-BCB3-DD4FF4F9B1C4}">
      <dgm:prSet/>
      <dgm:spPr/>
      <dgm:t>
        <a:bodyPr/>
        <a:lstStyle/>
        <a:p>
          <a:endParaRPr lang="en-SG"/>
        </a:p>
      </dgm:t>
    </dgm:pt>
    <dgm:pt modelId="{1853C803-D610-46B8-A7CB-ACB9F35298CB}" type="sibTrans" cxnId="{ACA547A9-7093-48A4-BCB3-DD4FF4F9B1C4}">
      <dgm:prSet/>
      <dgm:spPr/>
      <dgm:t>
        <a:bodyPr/>
        <a:lstStyle/>
        <a:p>
          <a:endParaRPr lang="en-SG"/>
        </a:p>
      </dgm:t>
    </dgm:pt>
    <dgm:pt modelId="{41C6E5A6-73F6-4915-BE77-47C909FC959C}">
      <dgm:prSet phldrT="[Text]"/>
      <dgm:spPr/>
      <dgm:t>
        <a:bodyPr/>
        <a:lstStyle/>
        <a:p>
          <a:r>
            <a:rPr lang="en-US" dirty="0"/>
            <a:t>Analyze different predictive models</a:t>
          </a:r>
          <a:endParaRPr lang="en-SG" dirty="0"/>
        </a:p>
      </dgm:t>
    </dgm:pt>
    <dgm:pt modelId="{1171A3F9-D708-4B37-A491-FE7A3DD16E8E}" type="parTrans" cxnId="{C4AF3DEE-0B4B-48E4-870A-9BD6CE7E487C}">
      <dgm:prSet/>
      <dgm:spPr/>
      <dgm:t>
        <a:bodyPr/>
        <a:lstStyle/>
        <a:p>
          <a:endParaRPr lang="en-SG"/>
        </a:p>
      </dgm:t>
    </dgm:pt>
    <dgm:pt modelId="{BC2838EF-690F-4E71-A15C-2247A55F1B7A}" type="sibTrans" cxnId="{C4AF3DEE-0B4B-48E4-870A-9BD6CE7E487C}">
      <dgm:prSet/>
      <dgm:spPr/>
      <dgm:t>
        <a:bodyPr/>
        <a:lstStyle/>
        <a:p>
          <a:endParaRPr lang="en-SG"/>
        </a:p>
      </dgm:t>
    </dgm:pt>
    <dgm:pt modelId="{98229F47-EF4F-46DD-87B2-3C191420CE71}" type="pres">
      <dgm:prSet presAssocID="{75250797-E632-4AE5-A859-8EF21B0DCD3D}" presName="Name0" presStyleCnt="0">
        <dgm:presLayoutVars>
          <dgm:dir/>
          <dgm:animLvl val="lvl"/>
          <dgm:resizeHandles val="exact"/>
        </dgm:presLayoutVars>
      </dgm:prSet>
      <dgm:spPr/>
    </dgm:pt>
    <dgm:pt modelId="{1CAED271-CE7B-4B67-B857-45E13E42969B}" type="pres">
      <dgm:prSet presAssocID="{7A4D0737-8D63-43DB-A23C-B24C575E6C4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85558936-B2B7-43B0-BFF0-E387C3E3B048}" type="pres">
      <dgm:prSet presAssocID="{51C78653-C303-4392-AF1D-811F8D4ED36F}" presName="parTxOnlySpace" presStyleCnt="0"/>
      <dgm:spPr/>
    </dgm:pt>
    <dgm:pt modelId="{E24EDE5D-F6BC-461C-A1BD-F5A708384716}" type="pres">
      <dgm:prSet presAssocID="{72EC5D37-DC42-4CCB-97E1-5734C5B9878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45720722-1F59-4D12-87F1-EB5183203A3F}" type="pres">
      <dgm:prSet presAssocID="{810B9E13-9DBB-41A2-A20D-DE0874450442}" presName="parTxOnlySpace" presStyleCnt="0"/>
      <dgm:spPr/>
    </dgm:pt>
    <dgm:pt modelId="{E013B904-CE37-4ED8-AE35-0B61684C5529}" type="pres">
      <dgm:prSet presAssocID="{B41C30EE-89A5-408F-AE63-B68504973B0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4617C1FC-7BA9-458D-BA5A-51DAB1E7A1FA}" type="pres">
      <dgm:prSet presAssocID="{C1C9D7E5-DA71-40A5-933C-2306DC8210A6}" presName="parTxOnlySpace" presStyleCnt="0"/>
      <dgm:spPr/>
    </dgm:pt>
    <dgm:pt modelId="{7B6EFCDB-33C0-464A-A1A7-323386A418B6}" type="pres">
      <dgm:prSet presAssocID="{6C58C504-8375-4919-987E-EDECDC1075E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F5186469-7D45-4E44-B4C0-C1BFA07E5BD7}" type="pres">
      <dgm:prSet presAssocID="{1853C803-D610-46B8-A7CB-ACB9F35298CB}" presName="parTxOnlySpace" presStyleCnt="0"/>
      <dgm:spPr/>
    </dgm:pt>
    <dgm:pt modelId="{6C838A94-33CA-479F-B71D-5FBB96D186A0}" type="pres">
      <dgm:prSet presAssocID="{41C6E5A6-73F6-4915-BE77-47C909FC959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ADC83B15-4F1A-44AA-8631-4BC9B57FC05F}" srcId="{75250797-E632-4AE5-A859-8EF21B0DCD3D}" destId="{7A4D0737-8D63-43DB-A23C-B24C575E6C44}" srcOrd="0" destOrd="0" parTransId="{DCEA5CF7-3687-43F6-AEC8-4F915BA5775E}" sibTransId="{51C78653-C303-4392-AF1D-811F8D4ED36F}"/>
    <dgm:cxn modelId="{BF38954C-20C6-464A-9222-F8B32906C81E}" type="presOf" srcId="{B41C30EE-89A5-408F-AE63-B68504973B00}" destId="{E013B904-CE37-4ED8-AE35-0B61684C5529}" srcOrd="0" destOrd="0" presId="urn:microsoft.com/office/officeart/2005/8/layout/chevron1"/>
    <dgm:cxn modelId="{6ED45993-12DF-4F25-8B03-BE55A1729938}" type="presOf" srcId="{41C6E5A6-73F6-4915-BE77-47C909FC959C}" destId="{6C838A94-33CA-479F-B71D-5FBB96D186A0}" srcOrd="0" destOrd="0" presId="urn:microsoft.com/office/officeart/2005/8/layout/chevron1"/>
    <dgm:cxn modelId="{3E208094-E82A-4AE2-ADF3-5B63E480F32D}" srcId="{75250797-E632-4AE5-A859-8EF21B0DCD3D}" destId="{72EC5D37-DC42-4CCB-97E1-5734C5B9878A}" srcOrd="1" destOrd="0" parTransId="{48D45C68-68D6-4906-AA56-A00E9B9A0BFA}" sibTransId="{810B9E13-9DBB-41A2-A20D-DE0874450442}"/>
    <dgm:cxn modelId="{A78DF098-7F49-402C-869F-0731076DD5DE}" type="presOf" srcId="{6C58C504-8375-4919-987E-EDECDC1075EF}" destId="{7B6EFCDB-33C0-464A-A1A7-323386A418B6}" srcOrd="0" destOrd="0" presId="urn:microsoft.com/office/officeart/2005/8/layout/chevron1"/>
    <dgm:cxn modelId="{ACA547A9-7093-48A4-BCB3-DD4FF4F9B1C4}" srcId="{75250797-E632-4AE5-A859-8EF21B0DCD3D}" destId="{6C58C504-8375-4919-987E-EDECDC1075EF}" srcOrd="3" destOrd="0" parTransId="{2499E435-544B-4301-AFCA-582BA38C37E9}" sibTransId="{1853C803-D610-46B8-A7CB-ACB9F35298CB}"/>
    <dgm:cxn modelId="{1739B3AE-E559-4E87-BF87-B53C442B0F12}" type="presOf" srcId="{72EC5D37-DC42-4CCB-97E1-5734C5B9878A}" destId="{E24EDE5D-F6BC-461C-A1BD-F5A708384716}" srcOrd="0" destOrd="0" presId="urn:microsoft.com/office/officeart/2005/8/layout/chevron1"/>
    <dgm:cxn modelId="{C85FE4D5-DFEF-454E-A292-B13C628393D7}" type="presOf" srcId="{75250797-E632-4AE5-A859-8EF21B0DCD3D}" destId="{98229F47-EF4F-46DD-87B2-3C191420CE71}" srcOrd="0" destOrd="0" presId="urn:microsoft.com/office/officeart/2005/8/layout/chevron1"/>
    <dgm:cxn modelId="{4F7B27DF-C3F5-485A-A012-949632BE5D1D}" srcId="{75250797-E632-4AE5-A859-8EF21B0DCD3D}" destId="{B41C30EE-89A5-408F-AE63-B68504973B00}" srcOrd="2" destOrd="0" parTransId="{9542DC4D-1514-476C-B61E-34EF40A86D45}" sibTransId="{C1C9D7E5-DA71-40A5-933C-2306DC8210A6}"/>
    <dgm:cxn modelId="{C4AF3DEE-0B4B-48E4-870A-9BD6CE7E487C}" srcId="{75250797-E632-4AE5-A859-8EF21B0DCD3D}" destId="{41C6E5A6-73F6-4915-BE77-47C909FC959C}" srcOrd="4" destOrd="0" parTransId="{1171A3F9-D708-4B37-A491-FE7A3DD16E8E}" sibTransId="{BC2838EF-690F-4E71-A15C-2247A55F1B7A}"/>
    <dgm:cxn modelId="{018A7AF5-2FA4-44D4-A01F-28473F691E7D}" type="presOf" srcId="{7A4D0737-8D63-43DB-A23C-B24C575E6C44}" destId="{1CAED271-CE7B-4B67-B857-45E13E42969B}" srcOrd="0" destOrd="0" presId="urn:microsoft.com/office/officeart/2005/8/layout/chevron1"/>
    <dgm:cxn modelId="{CE474D29-E301-401B-B723-D894DB2432AB}" type="presParOf" srcId="{98229F47-EF4F-46DD-87B2-3C191420CE71}" destId="{1CAED271-CE7B-4B67-B857-45E13E42969B}" srcOrd="0" destOrd="0" presId="urn:microsoft.com/office/officeart/2005/8/layout/chevron1"/>
    <dgm:cxn modelId="{617E668C-FE2B-4D42-9973-E40DDA7B13FF}" type="presParOf" srcId="{98229F47-EF4F-46DD-87B2-3C191420CE71}" destId="{85558936-B2B7-43B0-BFF0-E387C3E3B048}" srcOrd="1" destOrd="0" presId="urn:microsoft.com/office/officeart/2005/8/layout/chevron1"/>
    <dgm:cxn modelId="{F1743475-A3A0-44DC-BF7B-5E6F08118231}" type="presParOf" srcId="{98229F47-EF4F-46DD-87B2-3C191420CE71}" destId="{E24EDE5D-F6BC-461C-A1BD-F5A708384716}" srcOrd="2" destOrd="0" presId="urn:microsoft.com/office/officeart/2005/8/layout/chevron1"/>
    <dgm:cxn modelId="{B62285F3-8EC1-41F7-B27E-F328E4368E5B}" type="presParOf" srcId="{98229F47-EF4F-46DD-87B2-3C191420CE71}" destId="{45720722-1F59-4D12-87F1-EB5183203A3F}" srcOrd="3" destOrd="0" presId="urn:microsoft.com/office/officeart/2005/8/layout/chevron1"/>
    <dgm:cxn modelId="{79BE4B3E-19C2-4FAA-917C-EFC49AAC7B80}" type="presParOf" srcId="{98229F47-EF4F-46DD-87B2-3C191420CE71}" destId="{E013B904-CE37-4ED8-AE35-0B61684C5529}" srcOrd="4" destOrd="0" presId="urn:microsoft.com/office/officeart/2005/8/layout/chevron1"/>
    <dgm:cxn modelId="{C533A9A8-39B2-476F-8ECF-10512C10F365}" type="presParOf" srcId="{98229F47-EF4F-46DD-87B2-3C191420CE71}" destId="{4617C1FC-7BA9-458D-BA5A-51DAB1E7A1FA}" srcOrd="5" destOrd="0" presId="urn:microsoft.com/office/officeart/2005/8/layout/chevron1"/>
    <dgm:cxn modelId="{51916336-A79E-46B1-8EA7-1D4CC7E9C3BB}" type="presParOf" srcId="{98229F47-EF4F-46DD-87B2-3C191420CE71}" destId="{7B6EFCDB-33C0-464A-A1A7-323386A418B6}" srcOrd="6" destOrd="0" presId="urn:microsoft.com/office/officeart/2005/8/layout/chevron1"/>
    <dgm:cxn modelId="{E94D0D58-FE55-4041-A4EC-6908549686D6}" type="presParOf" srcId="{98229F47-EF4F-46DD-87B2-3C191420CE71}" destId="{F5186469-7D45-4E44-B4C0-C1BFA07E5BD7}" srcOrd="7" destOrd="0" presId="urn:microsoft.com/office/officeart/2005/8/layout/chevron1"/>
    <dgm:cxn modelId="{6DDE22C4-1C01-4CF5-B724-3D964A57B11C}" type="presParOf" srcId="{98229F47-EF4F-46DD-87B2-3C191420CE71}" destId="{6C838A94-33CA-479F-B71D-5FBB96D186A0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ED271-CE7B-4B67-B857-45E13E42969B}">
      <dsp:nvSpPr>
        <dsp:cNvPr id="0" name=""/>
        <dsp:cNvSpPr/>
      </dsp:nvSpPr>
      <dsp:spPr>
        <a:xfrm>
          <a:off x="2908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Import data</a:t>
          </a:r>
          <a:endParaRPr lang="en-SG" sz="1700" kern="1200" dirty="0"/>
        </a:p>
      </dsp:txBody>
      <dsp:txXfrm>
        <a:off x="520677" y="985237"/>
        <a:ext cx="1553306" cy="1035537"/>
      </dsp:txXfrm>
    </dsp:sp>
    <dsp:sp modelId="{E24EDE5D-F6BC-461C-A1BD-F5A708384716}">
      <dsp:nvSpPr>
        <dsp:cNvPr id="0" name=""/>
        <dsp:cNvSpPr/>
      </dsp:nvSpPr>
      <dsp:spPr>
        <a:xfrm>
          <a:off x="2332867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Descriptive data</a:t>
          </a:r>
          <a:endParaRPr lang="en-SG" sz="1700" kern="1200" dirty="0"/>
        </a:p>
      </dsp:txBody>
      <dsp:txXfrm>
        <a:off x="2850636" y="985237"/>
        <a:ext cx="1553306" cy="1035537"/>
      </dsp:txXfrm>
    </dsp:sp>
    <dsp:sp modelId="{E013B904-CE37-4ED8-AE35-0B61684C5529}">
      <dsp:nvSpPr>
        <dsp:cNvPr id="0" name=""/>
        <dsp:cNvSpPr/>
      </dsp:nvSpPr>
      <dsp:spPr>
        <a:xfrm>
          <a:off x="4662826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Transformation</a:t>
          </a:r>
          <a:endParaRPr lang="en-SG" sz="1700" kern="1200" dirty="0"/>
        </a:p>
      </dsp:txBody>
      <dsp:txXfrm>
        <a:off x="5180595" y="985237"/>
        <a:ext cx="1553306" cy="1035537"/>
      </dsp:txXfrm>
    </dsp:sp>
    <dsp:sp modelId="{7B6EFCDB-33C0-464A-A1A7-323386A418B6}">
      <dsp:nvSpPr>
        <dsp:cNvPr id="0" name=""/>
        <dsp:cNvSpPr/>
      </dsp:nvSpPr>
      <dsp:spPr>
        <a:xfrm>
          <a:off x="6992785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Selecting predictors and models</a:t>
          </a:r>
          <a:endParaRPr lang="en-SG" sz="1700" kern="1200" dirty="0"/>
        </a:p>
      </dsp:txBody>
      <dsp:txXfrm>
        <a:off x="7510554" y="985237"/>
        <a:ext cx="1553306" cy="1035537"/>
      </dsp:txXfrm>
    </dsp:sp>
    <dsp:sp modelId="{6C838A94-33CA-479F-B71D-5FBB96D186A0}">
      <dsp:nvSpPr>
        <dsp:cNvPr id="0" name=""/>
        <dsp:cNvSpPr/>
      </dsp:nvSpPr>
      <dsp:spPr>
        <a:xfrm>
          <a:off x="9322744" y="985237"/>
          <a:ext cx="2588843" cy="10355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Analyze different predictive models</a:t>
          </a:r>
          <a:endParaRPr lang="en-SG" sz="1700" kern="1200" dirty="0"/>
        </a:p>
      </dsp:txBody>
      <dsp:txXfrm>
        <a:off x="9840513" y="985237"/>
        <a:ext cx="1553306" cy="103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9F1D4-6A61-40E5-B7E8-06A368FC7B8F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9F1E5-F96A-49D6-AF66-350A43C84F6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9030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b="0" dirty="0"/>
              <a:t>Since the questions given in the assignment focuses on technical aspects but also require me to present the insights to a marketing team, who I assume is a non technical audience.</a:t>
            </a:r>
            <a:br>
              <a:rPr lang="en-SG" b="0" dirty="0"/>
            </a:br>
            <a:r>
              <a:rPr lang="en-SG" b="0" dirty="0"/>
              <a:t>I have ordered my presentation where by I can answer technical aspects such as explaining issues with the data etc. and what features I have created to achieve my analysis.</a:t>
            </a:r>
          </a:p>
          <a:p>
            <a:endParaRPr lang="en-SG" b="0" dirty="0"/>
          </a:p>
          <a:p>
            <a:r>
              <a:rPr lang="en-SG" b="0" dirty="0"/>
              <a:t>After which, I will show various illustration created to show to the non technical audience what insights I have found, and lastly some recommendations for Singapore Tourism Board’s 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 team on their strategy to increase </a:t>
            </a:r>
            <a:r>
              <a:rPr lang="en-SG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visitorship</a:t>
            </a:r>
            <a:r>
              <a:rPr lang="en-SG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spend in Singapore</a:t>
            </a:r>
            <a:endParaRPr lang="en-SG" b="0" dirty="0"/>
          </a:p>
          <a:p>
            <a:endParaRPr lang="en-SG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5659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Singapore tourism sector is growing at a fast pace. Tourism is not only a kind of leisure as it is also essential in a country's economy. In this analysis, I investigate Singapore’s tourist 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spending behaviours and preferences.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S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Firstly, I will go through give a quick run-through about what the dataset is about. The dataset used in this presentation is from 2018, it contains all of these variables.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1698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929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Describe the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approach you will take and data fields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would look into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when it comes to doing exploratory data analysis.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Highlight the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idiosyncrasies / issues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found in this dataset and </a:t>
            </a:r>
            <a:r>
              <a:rPr lang="en-SG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would you address</a:t>
            </a:r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issues identified.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considerations that you will take when analysing survey data. 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 explain the choice of metric you used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the key assumptions you have taken to identify the different segments?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were the other approaches you considered? Please explain the reason for the technique / approach used as well as the pros and cons.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is your analytical approach performing well / not well?</a:t>
            </a:r>
          </a:p>
          <a:p>
            <a:pPr lvl="0"/>
            <a:r>
              <a:rPr lang="en-SG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 any feature engineering required? If yes, what were they. If no, why?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6819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Results === Chi-square: 245.5 p-value: 0.0000 Degrees of freedom: 27 Cramer's V: 0.153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C9F1E5-F96A-49D6-AF66-350A43C84F64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796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346FE-3954-F30C-346B-681E415CB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892B9-E84E-3FDE-2FFA-59F200DD1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48FC-50E3-2C5F-5F1C-933CE5C5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B37D2-0C00-6F9C-329F-A1A8B7CA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ECF42-D2BA-C837-7203-A78BB72C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3118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A006-6646-FEBC-1D5B-C50042FB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8F2D8-6E2E-B60A-1B8B-911980002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AB710-00EC-A6D2-2A2F-1A2E759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8D83-0D00-EF77-DCD8-304A8A55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CFE95-1D67-38DC-780C-F38D2937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735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FE86B0-0A48-80BA-D67D-1CFB574AE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A502-5788-D8AC-D387-63944EC4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E9174-22CF-9F79-02EF-90DCAC4B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547E-6E2B-CEAD-C679-F19C9085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698A1-7710-162E-1A8E-1F1F9CC5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06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B13B-6EFE-48BA-3023-B79CD28E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A9F73-EED7-0129-24DE-925EEAF23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8C2CB-B3AD-5EC9-4871-D3CB8B7B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E316B-94E6-6BE1-698C-CD465C6F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A1DA3-4786-0A2A-F7F9-F5D96BF3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668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FA7-A709-FF32-0008-DB69F750E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B51A2-D50D-C2A6-796D-278B9DBCA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E69DF-B32F-3AD8-469E-8B988A14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BB1CE-9B69-C6FE-F08D-91625B5A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D242-87B8-32E9-098D-03426039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239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FC62-20D6-F127-4DAF-401CE042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D1D1E-507B-9B42-5FEF-20B0AEBE6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2991A-B5B2-B2FF-058C-C845A2E35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84C95-CA1F-1B49-EA64-A9A6DB490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05BB8-E5E7-4606-7FA5-25A2CFCE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65AD3-A81B-7352-401E-3004396D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628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7E95-5FD1-BD5F-6C86-974A9D78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70BCF-13EF-084A-5D16-413BB4B5A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D43F2-645B-4DBE-E1C6-493A3073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9A6C0-B441-FE67-B325-C59AA7992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88FAD-748A-BBE8-039C-3511821E4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3CF00-6DD7-769B-49FA-F2DC6224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13D4A-1158-C339-AD72-8F5635AD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0C238-2F32-F9AE-B032-CF2512AA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988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627D-3626-65A9-43BD-0ABCC50E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99CDA-D1A3-9195-3BF9-535270A07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69293-C5A5-946B-D0E9-7AC0D8B4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A94DC-CF32-7B72-E900-31C51708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9782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57B1E-70D3-3657-3AD2-5C4FBEBC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9F437-F823-916D-EBCA-94116EB2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C309F-51D9-6401-EDEE-2602368B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27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0D9A-D855-764A-1F6F-E96B3E2F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AC1BF-7714-4ECA-5D6E-5745CC23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E501-573E-7203-8510-779469A6D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4DD68-54FB-DBC9-35E4-DEF4BBFA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B723E-703D-36AA-ACA1-9AB39762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694BA-E67E-12E0-2694-EDC604FA9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91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D43C-EC0D-C54A-79C6-E3D9B21A4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C0709-03B4-3B68-0F05-192903454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AC8B9-9A95-3A91-CCEF-4AFE9DB5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1F5E0-8F89-3538-5574-157402376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D8D6-2B52-476E-4425-F37C43CC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970F-D678-FBD1-9CA0-7EB964FD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920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B4BC41-CA5F-954D-BCB4-B48B9CD7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28B9F-B71C-528C-A55E-E907C01D9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B2722-8DE5-A7E1-774C-892E5AC647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F1AF2-4E93-48F2-974E-15E9B6C6F141}" type="datetimeFigureOut">
              <a:rPr lang="en-SG" smtClean="0"/>
              <a:t>30/7/2025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1627-301E-28FC-AD0D-0492B911C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7853C-200A-0E61-1BFF-2B054CAF5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C1C6F-D5E1-4AE2-B5AC-D01F6E1D38F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882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AC22-ABDD-0C98-100F-17EA2AAD1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Singapore Tourism 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63A5A-D9B1-9196-53CC-E5B4C788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Alvin Lim</a:t>
            </a:r>
          </a:p>
        </p:txBody>
      </p:sp>
    </p:spTree>
    <p:extLst>
      <p:ext uri="{BB962C8B-B14F-4D97-AF65-F5344CB8AC3E}">
        <p14:creationId xmlns:p14="http://schemas.microsoft.com/office/powerpoint/2010/main" val="1879358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9239-A469-6994-E4CA-65290914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464B8-70AD-15FA-D281-90AE69DAA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373" y="1825625"/>
            <a:ext cx="7247254" cy="4351338"/>
          </a:xfrm>
        </p:spPr>
      </p:pic>
    </p:spTree>
    <p:extLst>
      <p:ext uri="{BB962C8B-B14F-4D97-AF65-F5344CB8AC3E}">
        <p14:creationId xmlns:p14="http://schemas.microsoft.com/office/powerpoint/2010/main" val="2276744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52DD-055D-DCF5-5A2C-5D11F6A8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7E717-9658-23BC-6E92-B446FB4EE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783" y="1825625"/>
            <a:ext cx="7234433" cy="4351338"/>
          </a:xfrm>
        </p:spPr>
      </p:pic>
    </p:spTree>
    <p:extLst>
      <p:ext uri="{BB962C8B-B14F-4D97-AF65-F5344CB8AC3E}">
        <p14:creationId xmlns:p14="http://schemas.microsoft.com/office/powerpoint/2010/main" val="342156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8AFB-BFF8-E028-0F53-FC836F746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9DF30-527D-D226-2A37-900BEEB5A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8298" y="1825625"/>
            <a:ext cx="7415404" cy="4351338"/>
          </a:xfrm>
        </p:spPr>
      </p:pic>
    </p:spTree>
    <p:extLst>
      <p:ext uri="{BB962C8B-B14F-4D97-AF65-F5344CB8AC3E}">
        <p14:creationId xmlns:p14="http://schemas.microsoft.com/office/powerpoint/2010/main" val="794000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9DD5-A1B6-1B65-8C73-396C2F7D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98EB24-1BBC-A210-9DA2-A5A87629F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324" y="1825625"/>
            <a:ext cx="7261352" cy="4351338"/>
          </a:xfrm>
        </p:spPr>
      </p:pic>
    </p:spTree>
    <p:extLst>
      <p:ext uri="{BB962C8B-B14F-4D97-AF65-F5344CB8AC3E}">
        <p14:creationId xmlns:p14="http://schemas.microsoft.com/office/powerpoint/2010/main" val="426627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D593-C704-7384-8774-8A79B9D3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0B95D3-D562-82E9-E9F1-0DEDEDE6A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</p:spTree>
    <p:extLst>
      <p:ext uri="{BB962C8B-B14F-4D97-AF65-F5344CB8AC3E}">
        <p14:creationId xmlns:p14="http://schemas.microsoft.com/office/powerpoint/2010/main" val="4198940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B378-708F-4DFE-B331-1DDCE9BE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E1BEDE-E1D9-4EDB-EC42-8D168C895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4439" y="1825625"/>
            <a:ext cx="6183121" cy="4351338"/>
          </a:xfrm>
        </p:spPr>
      </p:pic>
    </p:spTree>
    <p:extLst>
      <p:ext uri="{BB962C8B-B14F-4D97-AF65-F5344CB8AC3E}">
        <p14:creationId xmlns:p14="http://schemas.microsoft.com/office/powerpoint/2010/main" val="3526725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536C-7748-34DD-6501-9D4B9F01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Key issues with the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704597-8E89-E7FF-0C9E-ED45DCA9B7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479720"/>
              </p:ext>
            </p:extLst>
          </p:nvPr>
        </p:nvGraphicFramePr>
        <p:xfrm>
          <a:off x="838200" y="1825625"/>
          <a:ext cx="1051559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22655594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5702492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10551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797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Air_Terminal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Sea_Terminal</a:t>
                      </a:r>
                      <a:r>
                        <a:rPr lang="en-SG" dirty="0"/>
                        <a:t>, </a:t>
                      </a:r>
                      <a:r>
                        <a:rPr lang="en-SG" dirty="0" err="1"/>
                        <a:t>Land_Terminal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0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MainHotel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54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Outliers in spending 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1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98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676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36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8BCC-13BF-5767-5F9B-40B98343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BDE0-1EBF-F10B-AE8A-F88F37A97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Background information</a:t>
            </a:r>
          </a:p>
          <a:p>
            <a:r>
              <a:rPr lang="en-SG" dirty="0"/>
              <a:t>Problem statements</a:t>
            </a:r>
          </a:p>
          <a:p>
            <a:r>
              <a:rPr lang="en-SG" dirty="0"/>
              <a:t>Technical </a:t>
            </a:r>
          </a:p>
          <a:p>
            <a:r>
              <a:rPr lang="en-SG" dirty="0"/>
              <a:t>Non-technical </a:t>
            </a:r>
          </a:p>
          <a:p>
            <a:r>
              <a:rPr lang="en-SG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2042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861-05E1-4707-D6B0-9B48D084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18C16-CC10-4BC7-76EB-9344ECD84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The dataset provided contains the following:</a:t>
            </a:r>
          </a:p>
          <a:p>
            <a:pPr lvl="1"/>
            <a:r>
              <a:rPr lang="en-SG" dirty="0"/>
              <a:t>Year, month</a:t>
            </a:r>
          </a:p>
          <a:p>
            <a:pPr lvl="1"/>
            <a:r>
              <a:rPr lang="en-SG" dirty="0"/>
              <a:t>Purpose of visit</a:t>
            </a:r>
          </a:p>
          <a:p>
            <a:pPr lvl="1"/>
            <a:r>
              <a:rPr lang="en-SG" dirty="0"/>
              <a:t>Mode of transport</a:t>
            </a:r>
          </a:p>
          <a:p>
            <a:pPr lvl="1"/>
            <a:r>
              <a:rPr lang="en-SG" dirty="0"/>
              <a:t>Length of stay</a:t>
            </a:r>
          </a:p>
          <a:p>
            <a:pPr lvl="1"/>
            <a:r>
              <a:rPr lang="en-SG" dirty="0"/>
              <a:t>Travel type (Packaged vs. non packaged tour)</a:t>
            </a:r>
          </a:p>
          <a:p>
            <a:pPr lvl="1"/>
            <a:r>
              <a:rPr lang="en-SG" dirty="0"/>
              <a:t>Martial Status</a:t>
            </a:r>
          </a:p>
          <a:p>
            <a:pPr lvl="1"/>
            <a:r>
              <a:rPr lang="en-SG" dirty="0"/>
              <a:t>Occupation </a:t>
            </a:r>
          </a:p>
          <a:p>
            <a:pPr lvl="1"/>
            <a:r>
              <a:rPr lang="en-SG" dirty="0"/>
              <a:t>Shopping and other expenses</a:t>
            </a:r>
          </a:p>
          <a:p>
            <a:pPr lvl="1"/>
            <a:r>
              <a:rPr lang="en-SG" dirty="0"/>
              <a:t>Whether they travelled alone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5303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BCBE-E5BF-E4A4-9C9D-3CC1CBC5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2B04-05A6-E7AD-ED3D-2EB10BAC1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Understand Singapore’s tourist spending behaviours and preferences</a:t>
            </a:r>
          </a:p>
          <a:p>
            <a:r>
              <a:rPr lang="en-SG" dirty="0"/>
              <a:t>Is there a strong or weak relationship between travel companions and choice of hotel?</a:t>
            </a:r>
            <a:endParaRPr lang="en-US" dirty="0"/>
          </a:p>
          <a:p>
            <a:r>
              <a:rPr lang="en-US" dirty="0"/>
              <a:t>How many different segment of visitors can be identified from the survey data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308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8167C-104E-7553-467F-FA879D4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Technical - Workflow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7A27733-8D3A-7352-6118-467DAB9D46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0699089"/>
              </p:ext>
            </p:extLst>
          </p:nvPr>
        </p:nvGraphicFramePr>
        <p:xfrm>
          <a:off x="95534" y="2241550"/>
          <a:ext cx="11914496" cy="300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B82BEA-C4B1-C7C7-8261-FC85760269B2}"/>
              </a:ext>
            </a:extLst>
          </p:cNvPr>
          <p:cNvSpPr txBox="1"/>
          <p:nvPr/>
        </p:nvSpPr>
        <p:spPr>
          <a:xfrm>
            <a:off x="188225" y="1808330"/>
            <a:ext cx="159110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1: </a:t>
            </a:r>
            <a:r>
              <a:rPr lang="en-US" dirty="0"/>
              <a:t>Import data using CSV format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054FA-BC55-8E69-96EF-E12A4F007BC0}"/>
              </a:ext>
            </a:extLst>
          </p:cNvPr>
          <p:cNvSpPr txBox="1"/>
          <p:nvPr/>
        </p:nvSpPr>
        <p:spPr>
          <a:xfrm>
            <a:off x="2473568" y="4321095"/>
            <a:ext cx="2059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2: </a:t>
            </a:r>
            <a:r>
              <a:rPr lang="en-US" dirty="0"/>
              <a:t>Understanding the data structure and variable type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3918E0-40E7-512F-9CFC-8EDD6B49F6A4}"/>
              </a:ext>
            </a:extLst>
          </p:cNvPr>
          <p:cNvSpPr txBox="1"/>
          <p:nvPr/>
        </p:nvSpPr>
        <p:spPr>
          <a:xfrm>
            <a:off x="4871778" y="1413689"/>
            <a:ext cx="200966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3: </a:t>
            </a:r>
            <a:r>
              <a:rPr lang="en-US" dirty="0"/>
              <a:t>Impute/remove missing values and transforming of variables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A1973-17C9-E8B3-1446-E8238C0E9083}"/>
              </a:ext>
            </a:extLst>
          </p:cNvPr>
          <p:cNvSpPr txBox="1"/>
          <p:nvPr/>
        </p:nvSpPr>
        <p:spPr>
          <a:xfrm>
            <a:off x="7119013" y="4321097"/>
            <a:ext cx="20591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Step 4: </a:t>
            </a:r>
            <a:r>
              <a:rPr lang="en-US" dirty="0"/>
              <a:t>Select model(s) that is most appropriate for the dataset.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FA8817-5F54-E40F-5C89-36B01EE10A03}"/>
              </a:ext>
            </a:extLst>
          </p:cNvPr>
          <p:cNvSpPr txBox="1"/>
          <p:nvPr/>
        </p:nvSpPr>
        <p:spPr>
          <a:xfrm>
            <a:off x="9474389" y="1702027"/>
            <a:ext cx="23114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Step 5: </a:t>
            </a:r>
            <a:r>
              <a:rPr lang="en-US" dirty="0"/>
              <a:t>Briefly summaries the model findings and insights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595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B003-FDA7-C556-2489-26102B88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B55BF-6F96-B334-4BD3-ABA08973D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08" y="1825625"/>
            <a:ext cx="8678983" cy="4351338"/>
          </a:xfrm>
        </p:spPr>
      </p:pic>
    </p:spTree>
    <p:extLst>
      <p:ext uri="{BB962C8B-B14F-4D97-AF65-F5344CB8AC3E}">
        <p14:creationId xmlns:p14="http://schemas.microsoft.com/office/powerpoint/2010/main" val="121502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F7C82-36AB-F14D-CF98-08772A64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852216-4B1A-B7F5-70BB-C1E78FBF6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4561" y="1825625"/>
            <a:ext cx="8822878" cy="4351338"/>
          </a:xfrm>
        </p:spPr>
      </p:pic>
    </p:spTree>
    <p:extLst>
      <p:ext uri="{BB962C8B-B14F-4D97-AF65-F5344CB8AC3E}">
        <p14:creationId xmlns:p14="http://schemas.microsoft.com/office/powerpoint/2010/main" val="400268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48B0-C7F8-AC37-2C05-59220929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5CC72-8DE6-37BA-8E35-0321019B9D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611" y="1825625"/>
            <a:ext cx="8694778" cy="4351338"/>
          </a:xfrm>
        </p:spPr>
      </p:pic>
    </p:spTree>
    <p:extLst>
      <p:ext uri="{BB962C8B-B14F-4D97-AF65-F5344CB8AC3E}">
        <p14:creationId xmlns:p14="http://schemas.microsoft.com/office/powerpoint/2010/main" val="362385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593DE-F0AA-9756-5F0A-864CAF74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10CFF-505B-B3EE-5FA4-997FC084E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491" y="1825625"/>
            <a:ext cx="7299018" cy="4351338"/>
          </a:xfrm>
        </p:spPr>
      </p:pic>
    </p:spTree>
    <p:extLst>
      <p:ext uri="{BB962C8B-B14F-4D97-AF65-F5344CB8AC3E}">
        <p14:creationId xmlns:p14="http://schemas.microsoft.com/office/powerpoint/2010/main" val="43746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533</Words>
  <Application>Microsoft Office PowerPoint</Application>
  <PresentationFormat>Widescreen</PresentationFormat>
  <Paragraphs>61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Singapore Tourism Board Analysis</vt:lpstr>
      <vt:lpstr>Overview</vt:lpstr>
      <vt:lpstr>Background information</vt:lpstr>
      <vt:lpstr>Problem statements</vt:lpstr>
      <vt:lpstr>Technical - 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issues with the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U1002953.CET</dc:creator>
  <cp:lastModifiedBy>U1002953.CET</cp:lastModifiedBy>
  <cp:revision>4</cp:revision>
  <dcterms:created xsi:type="dcterms:W3CDTF">2025-07-30T04:47:31Z</dcterms:created>
  <dcterms:modified xsi:type="dcterms:W3CDTF">2025-07-30T08:57:26Z</dcterms:modified>
</cp:coreProperties>
</file>