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62" r:id="rId6"/>
    <p:sldId id="261" r:id="rId7"/>
    <p:sldId id="259" r:id="rId8"/>
    <p:sldId id="267" r:id="rId9"/>
    <p:sldId id="260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85" autoAdjust="0"/>
  </p:normalViewPr>
  <p:slideViewPr>
    <p:cSldViewPr snapToGrid="0">
      <p:cViewPr varScale="1">
        <p:scale>
          <a:sx n="120" d="100"/>
          <a:sy n="120" d="100"/>
        </p:scale>
        <p:origin x="18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50797-E632-4AE5-A859-8EF21B0DCD3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4D0737-8D63-43DB-A23C-B24C575E6C44}">
      <dgm:prSet phldrT="[Text]"/>
      <dgm:spPr/>
      <dgm:t>
        <a:bodyPr/>
        <a:lstStyle/>
        <a:p>
          <a:r>
            <a:rPr lang="en-US" dirty="0"/>
            <a:t>Import data</a:t>
          </a:r>
          <a:endParaRPr lang="en-SG" dirty="0"/>
        </a:p>
      </dgm:t>
    </dgm:pt>
    <dgm:pt modelId="{DCEA5CF7-3687-43F6-AEC8-4F915BA5775E}" type="parTrans" cxnId="{ADC83B15-4F1A-44AA-8631-4BC9B57FC05F}">
      <dgm:prSet/>
      <dgm:spPr/>
      <dgm:t>
        <a:bodyPr/>
        <a:lstStyle/>
        <a:p>
          <a:endParaRPr lang="en-SG"/>
        </a:p>
      </dgm:t>
    </dgm:pt>
    <dgm:pt modelId="{51C78653-C303-4392-AF1D-811F8D4ED36F}" type="sibTrans" cxnId="{ADC83B15-4F1A-44AA-8631-4BC9B57FC05F}">
      <dgm:prSet/>
      <dgm:spPr/>
      <dgm:t>
        <a:bodyPr/>
        <a:lstStyle/>
        <a:p>
          <a:endParaRPr lang="en-SG"/>
        </a:p>
      </dgm:t>
    </dgm:pt>
    <dgm:pt modelId="{72EC5D37-DC42-4CCB-97E1-5734C5B9878A}">
      <dgm:prSet phldrT="[Text]"/>
      <dgm:spPr/>
      <dgm:t>
        <a:bodyPr/>
        <a:lstStyle/>
        <a:p>
          <a:r>
            <a:rPr lang="en-US" dirty="0"/>
            <a:t>Descriptive data</a:t>
          </a:r>
          <a:endParaRPr lang="en-SG" dirty="0"/>
        </a:p>
      </dgm:t>
    </dgm:pt>
    <dgm:pt modelId="{48D45C68-68D6-4906-AA56-A00E9B9A0BFA}" type="parTrans" cxnId="{3E208094-E82A-4AE2-ADF3-5B63E480F32D}">
      <dgm:prSet/>
      <dgm:spPr/>
      <dgm:t>
        <a:bodyPr/>
        <a:lstStyle/>
        <a:p>
          <a:endParaRPr lang="en-SG"/>
        </a:p>
      </dgm:t>
    </dgm:pt>
    <dgm:pt modelId="{810B9E13-9DBB-41A2-A20D-DE0874450442}" type="sibTrans" cxnId="{3E208094-E82A-4AE2-ADF3-5B63E480F32D}">
      <dgm:prSet/>
      <dgm:spPr/>
      <dgm:t>
        <a:bodyPr/>
        <a:lstStyle/>
        <a:p>
          <a:endParaRPr lang="en-SG"/>
        </a:p>
      </dgm:t>
    </dgm:pt>
    <dgm:pt modelId="{B41C30EE-89A5-408F-AE63-B68504973B00}">
      <dgm:prSet phldrT="[Text]"/>
      <dgm:spPr/>
      <dgm:t>
        <a:bodyPr/>
        <a:lstStyle/>
        <a:p>
          <a:r>
            <a:rPr lang="en-US" dirty="0"/>
            <a:t>Data Transformation</a:t>
          </a:r>
          <a:endParaRPr lang="en-SG" dirty="0"/>
        </a:p>
      </dgm:t>
    </dgm:pt>
    <dgm:pt modelId="{9542DC4D-1514-476C-B61E-34EF40A86D45}" type="parTrans" cxnId="{4F7B27DF-C3F5-485A-A012-949632BE5D1D}">
      <dgm:prSet/>
      <dgm:spPr/>
      <dgm:t>
        <a:bodyPr/>
        <a:lstStyle/>
        <a:p>
          <a:endParaRPr lang="en-SG"/>
        </a:p>
      </dgm:t>
    </dgm:pt>
    <dgm:pt modelId="{C1C9D7E5-DA71-40A5-933C-2306DC8210A6}" type="sibTrans" cxnId="{4F7B27DF-C3F5-485A-A012-949632BE5D1D}">
      <dgm:prSet/>
      <dgm:spPr/>
      <dgm:t>
        <a:bodyPr/>
        <a:lstStyle/>
        <a:p>
          <a:endParaRPr lang="en-SG"/>
        </a:p>
      </dgm:t>
    </dgm:pt>
    <dgm:pt modelId="{6C58C504-8375-4919-987E-EDECDC1075EF}">
      <dgm:prSet phldrT="[Text]"/>
      <dgm:spPr/>
      <dgm:t>
        <a:bodyPr/>
        <a:lstStyle/>
        <a:p>
          <a:r>
            <a:rPr lang="en-US" dirty="0"/>
            <a:t>Selecting predictors and models</a:t>
          </a:r>
          <a:endParaRPr lang="en-SG" dirty="0"/>
        </a:p>
      </dgm:t>
    </dgm:pt>
    <dgm:pt modelId="{2499E435-544B-4301-AFCA-582BA38C37E9}" type="parTrans" cxnId="{ACA547A9-7093-48A4-BCB3-DD4FF4F9B1C4}">
      <dgm:prSet/>
      <dgm:spPr/>
      <dgm:t>
        <a:bodyPr/>
        <a:lstStyle/>
        <a:p>
          <a:endParaRPr lang="en-SG"/>
        </a:p>
      </dgm:t>
    </dgm:pt>
    <dgm:pt modelId="{1853C803-D610-46B8-A7CB-ACB9F35298CB}" type="sibTrans" cxnId="{ACA547A9-7093-48A4-BCB3-DD4FF4F9B1C4}">
      <dgm:prSet/>
      <dgm:spPr/>
      <dgm:t>
        <a:bodyPr/>
        <a:lstStyle/>
        <a:p>
          <a:endParaRPr lang="en-SG"/>
        </a:p>
      </dgm:t>
    </dgm:pt>
    <dgm:pt modelId="{41C6E5A6-73F6-4915-BE77-47C909FC959C}">
      <dgm:prSet phldrT="[Text]"/>
      <dgm:spPr/>
      <dgm:t>
        <a:bodyPr/>
        <a:lstStyle/>
        <a:p>
          <a:r>
            <a:rPr lang="en-US" dirty="0"/>
            <a:t>Analyze different predictive models</a:t>
          </a:r>
          <a:endParaRPr lang="en-SG" dirty="0"/>
        </a:p>
      </dgm:t>
    </dgm:pt>
    <dgm:pt modelId="{1171A3F9-D708-4B37-A491-FE7A3DD16E8E}" type="parTrans" cxnId="{C4AF3DEE-0B4B-48E4-870A-9BD6CE7E487C}">
      <dgm:prSet/>
      <dgm:spPr/>
      <dgm:t>
        <a:bodyPr/>
        <a:lstStyle/>
        <a:p>
          <a:endParaRPr lang="en-SG"/>
        </a:p>
      </dgm:t>
    </dgm:pt>
    <dgm:pt modelId="{BC2838EF-690F-4E71-A15C-2247A55F1B7A}" type="sibTrans" cxnId="{C4AF3DEE-0B4B-48E4-870A-9BD6CE7E487C}">
      <dgm:prSet/>
      <dgm:spPr/>
      <dgm:t>
        <a:bodyPr/>
        <a:lstStyle/>
        <a:p>
          <a:endParaRPr lang="en-SG"/>
        </a:p>
      </dgm:t>
    </dgm:pt>
    <dgm:pt modelId="{98229F47-EF4F-46DD-87B2-3C191420CE71}" type="pres">
      <dgm:prSet presAssocID="{75250797-E632-4AE5-A859-8EF21B0DCD3D}" presName="Name0" presStyleCnt="0">
        <dgm:presLayoutVars>
          <dgm:dir/>
          <dgm:animLvl val="lvl"/>
          <dgm:resizeHandles val="exact"/>
        </dgm:presLayoutVars>
      </dgm:prSet>
      <dgm:spPr/>
    </dgm:pt>
    <dgm:pt modelId="{1CAED271-CE7B-4B67-B857-45E13E42969B}" type="pres">
      <dgm:prSet presAssocID="{7A4D0737-8D63-43DB-A23C-B24C575E6C4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558936-B2B7-43B0-BFF0-E387C3E3B048}" type="pres">
      <dgm:prSet presAssocID="{51C78653-C303-4392-AF1D-811F8D4ED36F}" presName="parTxOnlySpace" presStyleCnt="0"/>
      <dgm:spPr/>
    </dgm:pt>
    <dgm:pt modelId="{E24EDE5D-F6BC-461C-A1BD-F5A708384716}" type="pres">
      <dgm:prSet presAssocID="{72EC5D37-DC42-4CCB-97E1-5734C5B987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5720722-1F59-4D12-87F1-EB5183203A3F}" type="pres">
      <dgm:prSet presAssocID="{810B9E13-9DBB-41A2-A20D-DE0874450442}" presName="parTxOnlySpace" presStyleCnt="0"/>
      <dgm:spPr/>
    </dgm:pt>
    <dgm:pt modelId="{E013B904-CE37-4ED8-AE35-0B61684C5529}" type="pres">
      <dgm:prSet presAssocID="{B41C30EE-89A5-408F-AE63-B68504973B0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617C1FC-7BA9-458D-BA5A-51DAB1E7A1FA}" type="pres">
      <dgm:prSet presAssocID="{C1C9D7E5-DA71-40A5-933C-2306DC8210A6}" presName="parTxOnlySpace" presStyleCnt="0"/>
      <dgm:spPr/>
    </dgm:pt>
    <dgm:pt modelId="{7B6EFCDB-33C0-464A-A1A7-323386A418B6}" type="pres">
      <dgm:prSet presAssocID="{6C58C504-8375-4919-987E-EDECDC1075E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5186469-7D45-4E44-B4C0-C1BFA07E5BD7}" type="pres">
      <dgm:prSet presAssocID="{1853C803-D610-46B8-A7CB-ACB9F35298CB}" presName="parTxOnlySpace" presStyleCnt="0"/>
      <dgm:spPr/>
    </dgm:pt>
    <dgm:pt modelId="{6C838A94-33CA-479F-B71D-5FBB96D186A0}" type="pres">
      <dgm:prSet presAssocID="{41C6E5A6-73F6-4915-BE77-47C909FC959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DC83B15-4F1A-44AA-8631-4BC9B57FC05F}" srcId="{75250797-E632-4AE5-A859-8EF21B0DCD3D}" destId="{7A4D0737-8D63-43DB-A23C-B24C575E6C44}" srcOrd="0" destOrd="0" parTransId="{DCEA5CF7-3687-43F6-AEC8-4F915BA5775E}" sibTransId="{51C78653-C303-4392-AF1D-811F8D4ED36F}"/>
    <dgm:cxn modelId="{BF38954C-20C6-464A-9222-F8B32906C81E}" type="presOf" srcId="{B41C30EE-89A5-408F-AE63-B68504973B00}" destId="{E013B904-CE37-4ED8-AE35-0B61684C5529}" srcOrd="0" destOrd="0" presId="urn:microsoft.com/office/officeart/2005/8/layout/chevron1"/>
    <dgm:cxn modelId="{6ED45993-12DF-4F25-8B03-BE55A1729938}" type="presOf" srcId="{41C6E5A6-73F6-4915-BE77-47C909FC959C}" destId="{6C838A94-33CA-479F-B71D-5FBB96D186A0}" srcOrd="0" destOrd="0" presId="urn:microsoft.com/office/officeart/2005/8/layout/chevron1"/>
    <dgm:cxn modelId="{3E208094-E82A-4AE2-ADF3-5B63E480F32D}" srcId="{75250797-E632-4AE5-A859-8EF21B0DCD3D}" destId="{72EC5D37-DC42-4CCB-97E1-5734C5B9878A}" srcOrd="1" destOrd="0" parTransId="{48D45C68-68D6-4906-AA56-A00E9B9A0BFA}" sibTransId="{810B9E13-9DBB-41A2-A20D-DE0874450442}"/>
    <dgm:cxn modelId="{A78DF098-7F49-402C-869F-0731076DD5DE}" type="presOf" srcId="{6C58C504-8375-4919-987E-EDECDC1075EF}" destId="{7B6EFCDB-33C0-464A-A1A7-323386A418B6}" srcOrd="0" destOrd="0" presId="urn:microsoft.com/office/officeart/2005/8/layout/chevron1"/>
    <dgm:cxn modelId="{ACA547A9-7093-48A4-BCB3-DD4FF4F9B1C4}" srcId="{75250797-E632-4AE5-A859-8EF21B0DCD3D}" destId="{6C58C504-8375-4919-987E-EDECDC1075EF}" srcOrd="3" destOrd="0" parTransId="{2499E435-544B-4301-AFCA-582BA38C37E9}" sibTransId="{1853C803-D610-46B8-A7CB-ACB9F35298CB}"/>
    <dgm:cxn modelId="{1739B3AE-E559-4E87-BF87-B53C442B0F12}" type="presOf" srcId="{72EC5D37-DC42-4CCB-97E1-5734C5B9878A}" destId="{E24EDE5D-F6BC-461C-A1BD-F5A708384716}" srcOrd="0" destOrd="0" presId="urn:microsoft.com/office/officeart/2005/8/layout/chevron1"/>
    <dgm:cxn modelId="{C85FE4D5-DFEF-454E-A292-B13C628393D7}" type="presOf" srcId="{75250797-E632-4AE5-A859-8EF21B0DCD3D}" destId="{98229F47-EF4F-46DD-87B2-3C191420CE71}" srcOrd="0" destOrd="0" presId="urn:microsoft.com/office/officeart/2005/8/layout/chevron1"/>
    <dgm:cxn modelId="{4F7B27DF-C3F5-485A-A012-949632BE5D1D}" srcId="{75250797-E632-4AE5-A859-8EF21B0DCD3D}" destId="{B41C30EE-89A5-408F-AE63-B68504973B00}" srcOrd="2" destOrd="0" parTransId="{9542DC4D-1514-476C-B61E-34EF40A86D45}" sibTransId="{C1C9D7E5-DA71-40A5-933C-2306DC8210A6}"/>
    <dgm:cxn modelId="{C4AF3DEE-0B4B-48E4-870A-9BD6CE7E487C}" srcId="{75250797-E632-4AE5-A859-8EF21B0DCD3D}" destId="{41C6E5A6-73F6-4915-BE77-47C909FC959C}" srcOrd="4" destOrd="0" parTransId="{1171A3F9-D708-4B37-A491-FE7A3DD16E8E}" sibTransId="{BC2838EF-690F-4E71-A15C-2247A55F1B7A}"/>
    <dgm:cxn modelId="{018A7AF5-2FA4-44D4-A01F-28473F691E7D}" type="presOf" srcId="{7A4D0737-8D63-43DB-A23C-B24C575E6C44}" destId="{1CAED271-CE7B-4B67-B857-45E13E42969B}" srcOrd="0" destOrd="0" presId="urn:microsoft.com/office/officeart/2005/8/layout/chevron1"/>
    <dgm:cxn modelId="{CE474D29-E301-401B-B723-D894DB2432AB}" type="presParOf" srcId="{98229F47-EF4F-46DD-87B2-3C191420CE71}" destId="{1CAED271-CE7B-4B67-B857-45E13E42969B}" srcOrd="0" destOrd="0" presId="urn:microsoft.com/office/officeart/2005/8/layout/chevron1"/>
    <dgm:cxn modelId="{617E668C-FE2B-4D42-9973-E40DDA7B13FF}" type="presParOf" srcId="{98229F47-EF4F-46DD-87B2-3C191420CE71}" destId="{85558936-B2B7-43B0-BFF0-E387C3E3B048}" srcOrd="1" destOrd="0" presId="urn:microsoft.com/office/officeart/2005/8/layout/chevron1"/>
    <dgm:cxn modelId="{F1743475-A3A0-44DC-BF7B-5E6F08118231}" type="presParOf" srcId="{98229F47-EF4F-46DD-87B2-3C191420CE71}" destId="{E24EDE5D-F6BC-461C-A1BD-F5A708384716}" srcOrd="2" destOrd="0" presId="urn:microsoft.com/office/officeart/2005/8/layout/chevron1"/>
    <dgm:cxn modelId="{B62285F3-8EC1-41F7-B27E-F328E4368E5B}" type="presParOf" srcId="{98229F47-EF4F-46DD-87B2-3C191420CE71}" destId="{45720722-1F59-4D12-87F1-EB5183203A3F}" srcOrd="3" destOrd="0" presId="urn:microsoft.com/office/officeart/2005/8/layout/chevron1"/>
    <dgm:cxn modelId="{79BE4B3E-19C2-4FAA-917C-EFC49AAC7B80}" type="presParOf" srcId="{98229F47-EF4F-46DD-87B2-3C191420CE71}" destId="{E013B904-CE37-4ED8-AE35-0B61684C5529}" srcOrd="4" destOrd="0" presId="urn:microsoft.com/office/officeart/2005/8/layout/chevron1"/>
    <dgm:cxn modelId="{C533A9A8-39B2-476F-8ECF-10512C10F365}" type="presParOf" srcId="{98229F47-EF4F-46DD-87B2-3C191420CE71}" destId="{4617C1FC-7BA9-458D-BA5A-51DAB1E7A1FA}" srcOrd="5" destOrd="0" presId="urn:microsoft.com/office/officeart/2005/8/layout/chevron1"/>
    <dgm:cxn modelId="{51916336-A79E-46B1-8EA7-1D4CC7E9C3BB}" type="presParOf" srcId="{98229F47-EF4F-46DD-87B2-3C191420CE71}" destId="{7B6EFCDB-33C0-464A-A1A7-323386A418B6}" srcOrd="6" destOrd="0" presId="urn:microsoft.com/office/officeart/2005/8/layout/chevron1"/>
    <dgm:cxn modelId="{E94D0D58-FE55-4041-A4EC-6908549686D6}" type="presParOf" srcId="{98229F47-EF4F-46DD-87B2-3C191420CE71}" destId="{F5186469-7D45-4E44-B4C0-C1BFA07E5BD7}" srcOrd="7" destOrd="0" presId="urn:microsoft.com/office/officeart/2005/8/layout/chevron1"/>
    <dgm:cxn modelId="{6DDE22C4-1C01-4CF5-B724-3D964A57B11C}" type="presParOf" srcId="{98229F47-EF4F-46DD-87B2-3C191420CE71}" destId="{6C838A94-33CA-479F-B71D-5FBB96D18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ED271-CE7B-4B67-B857-45E13E42969B}">
      <dsp:nvSpPr>
        <dsp:cNvPr id="0" name=""/>
        <dsp:cNvSpPr/>
      </dsp:nvSpPr>
      <dsp:spPr>
        <a:xfrm>
          <a:off x="2908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 data</a:t>
          </a:r>
          <a:endParaRPr lang="en-SG" sz="1700" kern="1200" dirty="0"/>
        </a:p>
      </dsp:txBody>
      <dsp:txXfrm>
        <a:off x="520677" y="985237"/>
        <a:ext cx="1553306" cy="1035537"/>
      </dsp:txXfrm>
    </dsp:sp>
    <dsp:sp modelId="{E24EDE5D-F6BC-461C-A1BD-F5A708384716}">
      <dsp:nvSpPr>
        <dsp:cNvPr id="0" name=""/>
        <dsp:cNvSpPr/>
      </dsp:nvSpPr>
      <dsp:spPr>
        <a:xfrm>
          <a:off x="2332867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Descriptive data</a:t>
          </a:r>
          <a:endParaRPr lang="en-SG" sz="1700" kern="1200" dirty="0"/>
        </a:p>
      </dsp:txBody>
      <dsp:txXfrm>
        <a:off x="2850636" y="985237"/>
        <a:ext cx="1553306" cy="1035537"/>
      </dsp:txXfrm>
    </dsp:sp>
    <dsp:sp modelId="{E013B904-CE37-4ED8-AE35-0B61684C5529}">
      <dsp:nvSpPr>
        <dsp:cNvPr id="0" name=""/>
        <dsp:cNvSpPr/>
      </dsp:nvSpPr>
      <dsp:spPr>
        <a:xfrm>
          <a:off x="4662826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Transformation</a:t>
          </a:r>
          <a:endParaRPr lang="en-SG" sz="1700" kern="1200" dirty="0"/>
        </a:p>
      </dsp:txBody>
      <dsp:txXfrm>
        <a:off x="5180595" y="985237"/>
        <a:ext cx="1553306" cy="1035537"/>
      </dsp:txXfrm>
    </dsp:sp>
    <dsp:sp modelId="{7B6EFCDB-33C0-464A-A1A7-323386A418B6}">
      <dsp:nvSpPr>
        <dsp:cNvPr id="0" name=""/>
        <dsp:cNvSpPr/>
      </dsp:nvSpPr>
      <dsp:spPr>
        <a:xfrm>
          <a:off x="6992785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Selecting predictors and models</a:t>
          </a:r>
          <a:endParaRPr lang="en-SG" sz="1700" kern="1200" dirty="0"/>
        </a:p>
      </dsp:txBody>
      <dsp:txXfrm>
        <a:off x="7510554" y="985237"/>
        <a:ext cx="1553306" cy="1035537"/>
      </dsp:txXfrm>
    </dsp:sp>
    <dsp:sp modelId="{6C838A94-33CA-479F-B71D-5FBB96D186A0}">
      <dsp:nvSpPr>
        <dsp:cNvPr id="0" name=""/>
        <dsp:cNvSpPr/>
      </dsp:nvSpPr>
      <dsp:spPr>
        <a:xfrm>
          <a:off x="9322744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 different predictive models</a:t>
          </a:r>
          <a:endParaRPr lang="en-SG" sz="1700" kern="1200" dirty="0"/>
        </a:p>
      </dsp:txBody>
      <dsp:txXfrm>
        <a:off x="9840513" y="985237"/>
        <a:ext cx="1553306" cy="1035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3AF5F-FD32-4A9D-94B8-9C6F6A016B9E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51C97-8571-4601-A1E7-26E4D256EF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13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Import csv</a:t>
            </a:r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dirty="0"/>
              <a:t>2. Understanding the data structure and also the variable type through the use of descriptive statistics. </a:t>
            </a:r>
          </a:p>
          <a:p>
            <a:endParaRPr lang="en-US" dirty="0"/>
          </a:p>
          <a:p>
            <a:r>
              <a:rPr lang="en-US" dirty="0"/>
              <a:t>3. If there are missing variables I would impute missing, for the king county housing I did not have to impute as there were no missing values. This is step include feature engineering</a:t>
            </a:r>
          </a:p>
          <a:p>
            <a:endParaRPr lang="en-US" dirty="0"/>
          </a:p>
          <a:p>
            <a:r>
              <a:rPr lang="en-US" dirty="0"/>
              <a:t>4. After ensuring that my dataset is ready, I will divide my dataset into train and test data. Both of the datasets I used a 80% train and a 20% test split. I will select the most appropriate model. </a:t>
            </a:r>
          </a:p>
          <a:p>
            <a:endParaRPr lang="en-US" dirty="0"/>
          </a:p>
          <a:p>
            <a:r>
              <a:rPr lang="en-US" dirty="0"/>
              <a:t>5. Lastly, summaries the model performance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32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Given that there is evidence to support that certain months have higher sales. 3 &lt;= month &lt;= 5: return 'Spring'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894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corerlation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64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108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>
                <a:effectLst/>
              </a:rPr>
              <a:t>Polynomial Regression with features – pairwise combination suggests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SG" dirty="0"/>
            </a:br>
            <a:endParaRPr lang="en-SG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04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e.g. in the factory.csv I used </a:t>
            </a:r>
            <a:r>
              <a:rPr lang="en-US" dirty="0" err="1"/>
              <a:t>Xgboost</a:t>
            </a:r>
            <a:r>
              <a:rPr lang="en-US" dirty="0"/>
              <a:t> to handle the imbalance classes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046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baseline model AUC suggest that the features are </a:t>
            </a:r>
            <a:r>
              <a:rPr lang="en-SG" dirty="0"/>
              <a:t>no better than chance at categorising the machine into normal or abnormal</a:t>
            </a:r>
          </a:p>
          <a:p>
            <a:endParaRPr lang="en-SG" dirty="0"/>
          </a:p>
          <a:p>
            <a:r>
              <a:rPr lang="en-SG" dirty="0"/>
              <a:t>The features created and the nonlinear model help to predict the machine status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11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 shown by the accuracy, the model seems to be doing well in categorising the true positive and true negatives.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28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# Gives the contribution of each feature to the model's output for a specific prediction. # The output is sequential view of how features influence the model's prediction# Features pushing the prediction higher are shown in red, while those pushing it lower are in blue.# Machine Status: 0 means normal, 1 means abnormal</a:t>
            </a:r>
          </a:p>
          <a:p>
            <a:endParaRPr lang="en-SG" dirty="0"/>
          </a:p>
          <a:p>
            <a:pPr>
              <a:buNone/>
            </a:pPr>
            <a:r>
              <a:rPr lang="en-SG" b="1" dirty="0"/>
              <a:t>Rotation Speed rpm = 1611</a:t>
            </a:r>
            <a:r>
              <a:rPr lang="en-SG" dirty="0"/>
              <a:t> ➜ pushed the prediction </a:t>
            </a:r>
            <a:r>
              <a:rPr lang="en-SG" b="1" dirty="0"/>
              <a:t>down</a:t>
            </a:r>
            <a:r>
              <a:rPr lang="en-SG" dirty="0"/>
              <a:t> by </a:t>
            </a:r>
            <a:r>
              <a:rPr lang="en-SG" b="1" dirty="0"/>
              <a:t>-2.89</a:t>
            </a:r>
            <a:r>
              <a:rPr lang="en-SG" dirty="0"/>
              <a:t> → likely a normal </a:t>
            </a:r>
            <a:r>
              <a:rPr lang="en-SG" dirty="0" err="1"/>
              <a:t>behavior</a:t>
            </a:r>
            <a:r>
              <a:rPr lang="en-SG" dirty="0"/>
              <a:t>.</a:t>
            </a:r>
          </a:p>
          <a:p>
            <a:r>
              <a:rPr lang="en-SG" b="1" dirty="0"/>
              <a:t>Tool Wear min = 155</a:t>
            </a:r>
            <a:r>
              <a:rPr lang="en-SG" dirty="0"/>
              <a:t> ➜ also pushed it </a:t>
            </a:r>
            <a:r>
              <a:rPr lang="en-SG" b="1" dirty="0"/>
              <a:t>down</a:t>
            </a:r>
            <a:r>
              <a:rPr lang="en-SG" dirty="0"/>
              <a:t> by </a:t>
            </a:r>
            <a:r>
              <a:rPr lang="en-SG" b="1" dirty="0"/>
              <a:t>-2.24</a:t>
            </a:r>
            <a:r>
              <a:rPr lang="en-SG" dirty="0"/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31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First. I plot these datapoints into a geospatial application. I notice there are some datapoints that don’t really fall into the distinct clusters. So I removed them. There were total of 21 datapoints. I felt that if I wouldn’t want to be purchasing those houses in real life therefore they are the outliers.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320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suggest that there are various </a:t>
            </a:r>
            <a:r>
              <a:rPr lang="en-US" dirty="0" err="1"/>
              <a:t>hotpoints</a:t>
            </a:r>
            <a:r>
              <a:rPr lang="en-US" dirty="0"/>
              <a:t> where the residents of king county stays, suggesting that they have some sort of district. It also appears that the waterfront location seem to command higher prices.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95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Dividing the datasets into various districts. Given that there are total of 70 </a:t>
            </a:r>
            <a:r>
              <a:rPr lang="en-US" dirty="0" err="1"/>
              <a:t>zipcodes</a:t>
            </a:r>
            <a:r>
              <a:rPr lang="en-US" dirty="0"/>
              <a:t> I did not want to have a overfitting model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1C97-8571-4601-A1E7-26E4D256EF4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7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E317-C915-7D80-562B-0A93DBDEC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030EB-5FE8-F9F3-986D-664839412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4464-F0ED-723F-B34A-2553B251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1A36-BB1C-23FB-DFDD-A1DD2412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A205-9791-F63E-657B-160BDC2D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7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5DB2-F12A-A844-7AF9-A603BCA3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F4EA0-88CC-E586-67AE-038762FE0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468C-CA00-F9E0-6A6D-5F07CDA2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E6300-B97F-C2FB-AAFA-94990463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3ECA-E52A-30C1-3684-509F10F0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96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CC26F-1251-6B7B-337B-257C254D2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D0C7D-E405-C27C-8577-3E9645F5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AE0CA-FB86-3D01-8568-BD17E2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1ACC-D577-1969-A2A5-9697B290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4E28-1E4E-16AC-1B90-22AA8AAC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9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B01A-AEB4-E95A-A368-AEE9AD3A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4C66-0E5E-3B5C-8248-C35BA8F7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F954C-90A5-A9B1-7728-D0CD2021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2B4D-CB3E-4B54-1BE0-8CDBC378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EE8C-0EF9-6E59-E8AB-F24E576E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2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C659-35D1-4E6B-2625-416241D1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89CDC-EB90-5963-9904-5D0AF442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5D71-E0E7-F3B6-1B96-A5F64110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FA4C-F08A-23EE-6697-DB366260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D5CA-C2CE-7498-A775-61692A94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89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9195-175E-CD9F-A8C6-B8A2D588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83B5-00FE-09B4-F2EB-A3F820461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B9B3-BD69-191D-79B9-C9F37C53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22AD-1AB0-A360-7785-6D957AB8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2BE8-056A-0DF4-70CD-828DDD79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D32C5-623C-9DCA-B351-D48CC360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984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A379-F02E-6456-6680-2CD6F18B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66116-9F30-04F1-5418-043B5D71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FBACD-7805-7502-CE7B-154384B5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62D3D-BAD6-B189-854A-4EDC9D2CB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11837-91D3-6C49-EA72-9B4A67533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00BCA-411F-819B-5212-76F6A8A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CF751-3B5D-AC76-8686-0742A13D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DA403-D107-FD02-1875-8D15FF2A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18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1D42-B59F-3992-8DD5-830E2C88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3B77E-F1AD-61E1-3F53-4364C4F1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6E28D-56A3-F0DE-6C0C-035FEFB6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777BA-D0D3-5A1F-348C-9FFF2E7D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16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5AE67-43A1-0F5B-B91E-343BFFF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448C7-BAFF-F588-9349-1EBE275A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B39F1-3497-A00C-F877-3C23FB5E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4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4BFD-D0EC-199D-BA4B-2A2B9AB9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D72D-366E-2436-A5B5-A161CAD8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E9790-B038-8494-CC11-93863E2BA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1626-BFF3-459E-76AB-4F7758FA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2EF3E-DFB2-3CC0-5BA4-14C37F4F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8BE7-5817-0CE2-4277-B8CACE4E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42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2FAD-4681-CFE1-43E6-47B8C90B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E09C7-2AE8-4EE5-2ABB-ED341BAC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4FD12-E94E-1ADD-7523-137533588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4589C-4F79-B1D8-58A9-70259F88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60905-C390-1504-1445-2EC17F60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63CB-AEA1-A7FE-0820-7282C7C7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7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215CA-9515-C263-BB2B-6323142C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7DABF-4D02-6BA2-8A3D-8E0356F2F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F866-DC2A-B49D-4F91-F64DB6A3E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10AB4-6046-44E0-943A-2454908BE825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DC51-A306-B011-11DD-814FE89DC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7CB6-2264-85D1-3CA6-0D5AD9E17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48C7F-F584-4D42-9FB8-848480CCE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92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F994-7D68-C40C-EB0F-9855A79FF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CA1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D9F4-CD8F-EA07-D29A-7D77DC805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Alvin Lim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90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014E-467C-3BD6-FF65-D52D24A3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– Lat/Long scatterplot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A0BCC-66A9-ED48-74FA-913B67316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1916" y="1825625"/>
            <a:ext cx="6688167" cy="4351338"/>
          </a:xfrm>
        </p:spPr>
      </p:pic>
    </p:spTree>
    <p:extLst>
      <p:ext uri="{BB962C8B-B14F-4D97-AF65-F5344CB8AC3E}">
        <p14:creationId xmlns:p14="http://schemas.microsoft.com/office/powerpoint/2010/main" val="64483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ADB6-9243-2856-E43C-EBB7996C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the dataset into various districts</a:t>
            </a:r>
            <a:endParaRPr lang="en-SG" dirty="0"/>
          </a:p>
        </p:txBody>
      </p:sp>
      <p:pic>
        <p:nvPicPr>
          <p:cNvPr id="5" name="Content Placeholder 4" descr="A map of different colored areas&#10;&#10;AI-generated content may be incorrect.">
            <a:extLst>
              <a:ext uri="{FF2B5EF4-FFF2-40B4-BE49-F238E27FC236}">
                <a16:creationId xmlns:a16="http://schemas.microsoft.com/office/drawing/2014/main" id="{64C99110-DD2D-ABBC-73C2-677D5E4F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06" y="1825625"/>
            <a:ext cx="3355787" cy="4351338"/>
          </a:xfrm>
        </p:spPr>
      </p:pic>
    </p:spTree>
    <p:extLst>
      <p:ext uri="{BB962C8B-B14F-4D97-AF65-F5344CB8AC3E}">
        <p14:creationId xmlns:p14="http://schemas.microsoft.com/office/powerpoint/2010/main" val="332468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45DD-5B0B-8D14-2D67-86EA9514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3C0125-983B-2830-328F-3CAC1B673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946729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63">
                  <a:extLst>
                    <a:ext uri="{9D8B030D-6E8A-4147-A177-3AD203B41FA5}">
                      <a16:colId xmlns:a16="http://schemas.microsoft.com/office/drawing/2014/main" val="2095546823"/>
                    </a:ext>
                  </a:extLst>
                </a:gridCol>
                <a:gridCol w="8535537">
                  <a:extLst>
                    <a:ext uri="{9D8B030D-6E8A-4147-A177-3AD203B41FA5}">
                      <a16:colId xmlns:a16="http://schemas.microsoft.com/office/drawing/2014/main" val="1964928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the variable is </a:t>
                      </a:r>
                      <a:r>
                        <a:rPr lang="en-US" dirty="0" err="1"/>
                        <a:t>calucated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3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zip_to_district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 zip codes into their 9 districts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3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distance_to_seattle_km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distance between Seattle and the </a:t>
                      </a:r>
                      <a:r>
                        <a:rPr lang="en-SG" dirty="0"/>
                        <a:t>latitude and longitude of each house. (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Haversine formula)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seasons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Categorise each sale into their respective seasons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97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renovation_status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represents renovated, 0 represents not renovated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9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basement_presence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represents basement present, 0 represents basement not present.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1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40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BC80-5C73-A1A1-001B-84181BA4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0034CC-3B19-1B29-CB50-464C377AE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137963"/>
              </p:ext>
            </p:extLst>
          </p:nvPr>
        </p:nvGraphicFramePr>
        <p:xfrm>
          <a:off x="838200" y="1825625"/>
          <a:ext cx="10694157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719">
                  <a:extLst>
                    <a:ext uri="{9D8B030D-6E8A-4147-A177-3AD203B41FA5}">
                      <a16:colId xmlns:a16="http://schemas.microsoft.com/office/drawing/2014/main" val="2484246458"/>
                    </a:ext>
                  </a:extLst>
                </a:gridCol>
                <a:gridCol w="3564719">
                  <a:extLst>
                    <a:ext uri="{9D8B030D-6E8A-4147-A177-3AD203B41FA5}">
                      <a16:colId xmlns:a16="http://schemas.microsoft.com/office/drawing/2014/main" val="2655323350"/>
                    </a:ext>
                  </a:extLst>
                </a:gridCol>
                <a:gridCol w="3564719">
                  <a:extLst>
                    <a:ext uri="{9D8B030D-6E8A-4147-A177-3AD203B41FA5}">
                      <a16:colId xmlns:a16="http://schemas.microsoft.com/office/drawing/2014/main" val="344527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used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Features added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 Dropped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1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Linear Regression without features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'id', '</a:t>
                      </a:r>
                      <a:r>
                        <a:rPr lang="en-SG" dirty="0" err="1"/>
                        <a:t>lat</a:t>
                      </a:r>
                      <a:r>
                        <a:rPr lang="en-SG" dirty="0"/>
                        <a:t>', 'long', 'date','</a:t>
                      </a:r>
                      <a:r>
                        <a:rPr lang="en-SG" dirty="0" err="1"/>
                        <a:t>zipcode</a:t>
                      </a:r>
                      <a:r>
                        <a:rPr lang="en-SG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 with features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zip_to_district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distance_to_seattle_km</a:t>
                      </a:r>
                      <a:r>
                        <a:rPr lang="en-SG" dirty="0"/>
                        <a:t>, </a:t>
                      </a:r>
                      <a:r>
                        <a:rPr lang="en-US" dirty="0"/>
                        <a:t>seasons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'id', '</a:t>
                      </a:r>
                      <a:r>
                        <a:rPr lang="en-SG" dirty="0" err="1"/>
                        <a:t>lat</a:t>
                      </a:r>
                      <a:r>
                        <a:rPr lang="en-SG" dirty="0"/>
                        <a:t>', 'long', 'date','</a:t>
                      </a:r>
                      <a:r>
                        <a:rPr lang="en-SG" dirty="0" err="1"/>
                        <a:t>zipcode</a:t>
                      </a:r>
                      <a:r>
                        <a:rPr lang="en-SG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r>
                        <a:rPr lang="en-SG" dirty="0"/>
                        <a:t>'sqft_living15', 'sqft_living15’, 'sqft_lot15, '</a:t>
                      </a:r>
                      <a:r>
                        <a:rPr lang="en-SG" dirty="0" err="1"/>
                        <a:t>yr_renovated</a:t>
                      </a:r>
                      <a:r>
                        <a:rPr lang="en-SG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1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Regression with features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zip_to_district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distance_to_seattle_km</a:t>
                      </a:r>
                      <a:r>
                        <a:rPr lang="en-SG" dirty="0"/>
                        <a:t>, </a:t>
                      </a:r>
                      <a:r>
                        <a:rPr lang="en-US" dirty="0"/>
                        <a:t>seasons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'id', '</a:t>
                      </a:r>
                      <a:r>
                        <a:rPr lang="en-SG" dirty="0" err="1"/>
                        <a:t>lat</a:t>
                      </a:r>
                      <a:r>
                        <a:rPr lang="en-SG" dirty="0"/>
                        <a:t>', 'long', 'date','</a:t>
                      </a:r>
                      <a:r>
                        <a:rPr lang="en-SG" dirty="0" err="1"/>
                        <a:t>zipcode</a:t>
                      </a:r>
                      <a:r>
                        <a:rPr lang="en-SG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'sqft_living15', 'sqft_living15’, 'sqft_lot15, '</a:t>
                      </a:r>
                      <a:r>
                        <a:rPr lang="en-SG" dirty="0" err="1"/>
                        <a:t>yr_renovated</a:t>
                      </a:r>
                      <a:r>
                        <a:rPr lang="en-SG" dirty="0"/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3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2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FE5A-D6AD-70F1-4BBA-A69A0DE7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performance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39ACE8-7D0A-8E80-4E19-92D1D5AB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005207"/>
              </p:ext>
            </p:extLst>
          </p:nvPr>
        </p:nvGraphicFramePr>
        <p:xfrm>
          <a:off x="838200" y="1825625"/>
          <a:ext cx="105155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665753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224480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5292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 Squared Error (RMSE)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6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Polynomial Regression with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0.8606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135101.194</a:t>
                      </a:r>
                      <a:endParaRPr lang="en-SG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8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Linear Regression with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0.7486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181407.804</a:t>
                      </a:r>
                      <a:endParaRPr lang="en-SG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Baseline Linear Regression without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0.6553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212413.289</a:t>
                      </a:r>
                      <a:endParaRPr lang="en-SG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90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75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D1A3-B5C3-5BB4-2193-97606968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the model (coefficients)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FE8117-B5DB-92BF-BD1D-958AECF78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278121"/>
              </p:ext>
            </p:extLst>
          </p:nvPr>
        </p:nvGraphicFramePr>
        <p:xfrm>
          <a:off x="838200" y="1600437"/>
          <a:ext cx="10515597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75759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790566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5654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3 Positive coefficients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3 Negative coefficients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Polynomial Regression with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 err="1">
                          <a:effectLst/>
                        </a:rPr>
                        <a:t>sqft_lot</a:t>
                      </a:r>
                      <a:r>
                        <a:rPr lang="en-SG" dirty="0">
                          <a:effectLst/>
                        </a:rPr>
                        <a:t> zipcodemapping_4</a:t>
                      </a:r>
                    </a:p>
                    <a:p>
                      <a:endParaRPr lang="en-S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distance_to_seattle_km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zipcodemapping_4</a:t>
                      </a:r>
                    </a:p>
                    <a:p>
                      <a:endParaRPr lang="en-S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sqft_lot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distance_to_seattle_km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</a:p>
                    <a:p>
                      <a:endParaRPr lang="en-S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distance_to_seattle_km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zipcodemapping_3, </a:t>
                      </a:r>
                    </a:p>
                    <a:p>
                      <a:endParaRPr lang="en-S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distance_to_seattle_km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zipcodemapping_1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2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Linear Regression with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sqft_living</a:t>
                      </a:r>
                      <a:r>
                        <a:rPr lang="en-SG" dirty="0"/>
                        <a:t> , 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 err="1"/>
                        <a:t>sqft_above</a:t>
                      </a:r>
                      <a:r>
                        <a:rPr lang="en-SG" dirty="0"/>
                        <a:t> ,</a:t>
                      </a:r>
                    </a:p>
                    <a:p>
                      <a:r>
                        <a:rPr lang="en-SG" dirty="0"/>
                        <a:t> </a:t>
                      </a:r>
                    </a:p>
                    <a:p>
                      <a:r>
                        <a:rPr lang="en-SG" dirty="0"/>
                        <a:t>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distance_to_seattle_km</a:t>
                      </a:r>
                      <a:r>
                        <a:rPr lang="en-SG" dirty="0"/>
                        <a:t> ,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zipcodemapping_5, 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 err="1"/>
                        <a:t>yr_built</a:t>
                      </a:r>
                      <a:r>
                        <a:rPr lang="en-SG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7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Baseline Linear Regression without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sqft_living</a:t>
                      </a:r>
                      <a:r>
                        <a:rPr lang="en-SG" dirty="0"/>
                        <a:t> , 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 err="1"/>
                        <a:t>sqft_above</a:t>
                      </a:r>
                      <a:r>
                        <a:rPr lang="en-SG" dirty="0"/>
                        <a:t>, 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grade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distance_to_seattle_km</a:t>
                      </a:r>
                      <a:r>
                        <a:rPr lang="en-SG" dirty="0"/>
                        <a:t> , 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zipcodemapping_5 , 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 err="1"/>
                        <a:t>yr_built</a:t>
                      </a:r>
                      <a:r>
                        <a:rPr lang="en-SG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8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47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E3D7-1193-1384-CDE6-7AA1250B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D8B9-657C-C5B7-F75F-4BF377AE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Polynomial regression improved performance by modelling feature interactions.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Locations and the presence of waterfront strongly affect the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21822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528F9C-F59D-7D7F-CF8C-76106C4F99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559732"/>
              </p:ext>
            </p:extLst>
          </p:nvPr>
        </p:nvGraphicFramePr>
        <p:xfrm>
          <a:off x="95534" y="2241550"/>
          <a:ext cx="11914496" cy="3006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7A1531-67B3-8E89-C378-0A054FD0CE09}"/>
              </a:ext>
            </a:extLst>
          </p:cNvPr>
          <p:cNvSpPr txBox="1"/>
          <p:nvPr/>
        </p:nvSpPr>
        <p:spPr>
          <a:xfrm>
            <a:off x="188225" y="1808330"/>
            <a:ext cx="15911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1: </a:t>
            </a:r>
            <a:r>
              <a:rPr lang="en-US" dirty="0"/>
              <a:t>Import data using CSV format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912EB-3E88-5009-12FC-D8205169BD10}"/>
              </a:ext>
            </a:extLst>
          </p:cNvPr>
          <p:cNvSpPr txBox="1"/>
          <p:nvPr/>
        </p:nvSpPr>
        <p:spPr>
          <a:xfrm>
            <a:off x="2640273" y="4321097"/>
            <a:ext cx="166559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2: </a:t>
            </a:r>
            <a:r>
              <a:rPr lang="en-US" dirty="0"/>
              <a:t>Understanding the data structure and variable type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93735-9C1E-485E-ABED-1A80D871C612}"/>
              </a:ext>
            </a:extLst>
          </p:cNvPr>
          <p:cNvSpPr txBox="1"/>
          <p:nvPr/>
        </p:nvSpPr>
        <p:spPr>
          <a:xfrm>
            <a:off x="4871778" y="1413689"/>
            <a:ext cx="18497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3: </a:t>
            </a:r>
            <a:r>
              <a:rPr lang="en-US" dirty="0"/>
              <a:t>Impute missing values and transforming of variables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045F2-0A01-D72B-10A7-04B3A56F6D27}"/>
              </a:ext>
            </a:extLst>
          </p:cNvPr>
          <p:cNvSpPr txBox="1"/>
          <p:nvPr/>
        </p:nvSpPr>
        <p:spPr>
          <a:xfrm>
            <a:off x="7119013" y="4321097"/>
            <a:ext cx="20591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4: </a:t>
            </a:r>
            <a:r>
              <a:rPr lang="en-US" dirty="0"/>
              <a:t>Select model(s) that is most appropriate for the dataset.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158CB-932C-639F-9DCE-263E414B0E62}"/>
              </a:ext>
            </a:extLst>
          </p:cNvPr>
          <p:cNvSpPr txBox="1"/>
          <p:nvPr/>
        </p:nvSpPr>
        <p:spPr>
          <a:xfrm>
            <a:off x="9474389" y="1702027"/>
            <a:ext cx="2311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Step 5: </a:t>
            </a:r>
            <a:r>
              <a:rPr lang="en-US" dirty="0"/>
              <a:t>Briefly summaries the model findings and insights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278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AA5A-EFED-5AB9-9BCD-26041701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Predictors and model (factory dataset)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10FF2-4E67-6DE8-EB2C-B2355D5247A7}"/>
              </a:ext>
            </a:extLst>
          </p:cNvPr>
          <p:cNvSpPr/>
          <p:nvPr/>
        </p:nvSpPr>
        <p:spPr>
          <a:xfrm>
            <a:off x="1248770" y="4039737"/>
            <a:ext cx="3143535" cy="2453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Variables</a:t>
            </a:r>
          </a:p>
          <a:p>
            <a:pPr algn="ctr"/>
            <a:endParaRPr lang="en-SG" dirty="0"/>
          </a:p>
          <a:p>
            <a:r>
              <a:rPr lang="en-SG" dirty="0"/>
              <a:t>Quality,  Ambient T, Process T C, Rotation Speed rpm, Torque Nm, Tool Wear min, Machine Status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85EF7-AE5B-819E-E5CC-4AC24A8F0B66}"/>
              </a:ext>
            </a:extLst>
          </p:cNvPr>
          <p:cNvSpPr/>
          <p:nvPr/>
        </p:nvSpPr>
        <p:spPr>
          <a:xfrm>
            <a:off x="4758519" y="4039737"/>
            <a:ext cx="3143535" cy="2453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Dummy variables</a:t>
            </a:r>
          </a:p>
          <a:p>
            <a:pPr algn="ctr"/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Model type S, Model type T, Model type Z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82950-4F7F-52CD-F241-5D0E481FB5FF}"/>
              </a:ext>
            </a:extLst>
          </p:cNvPr>
          <p:cNvSpPr/>
          <p:nvPr/>
        </p:nvSpPr>
        <p:spPr>
          <a:xfrm>
            <a:off x="8268268" y="4039736"/>
            <a:ext cx="3270914" cy="245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  <a:p>
            <a:pPr algn="ctr"/>
            <a:r>
              <a:rPr lang="en-SG" b="1" dirty="0">
                <a:solidFill>
                  <a:schemeClr val="bg1"/>
                </a:solidFill>
              </a:rPr>
              <a:t>Feature engineering</a:t>
            </a:r>
          </a:p>
          <a:p>
            <a:pPr algn="ctr"/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Power (Rotation Speed * Torque Nm), </a:t>
            </a:r>
            <a:r>
              <a:rPr lang="en-SG" dirty="0" err="1">
                <a:solidFill>
                  <a:schemeClr val="bg1"/>
                </a:solidFill>
              </a:rPr>
              <a:t>TorqueMean</a:t>
            </a:r>
            <a:r>
              <a:rPr lang="en-SG" dirty="0">
                <a:solidFill>
                  <a:schemeClr val="bg1"/>
                </a:solidFill>
              </a:rPr>
              <a:t>, </a:t>
            </a:r>
            <a:r>
              <a:rPr lang="en-SG" dirty="0" err="1">
                <a:solidFill>
                  <a:schemeClr val="bg1"/>
                </a:solidFill>
              </a:rPr>
              <a:t>ToolWearMax</a:t>
            </a:r>
            <a:r>
              <a:rPr lang="en-SG" dirty="0">
                <a:solidFill>
                  <a:schemeClr val="bg1"/>
                </a:solidFill>
              </a:rPr>
              <a:t>, </a:t>
            </a:r>
            <a:r>
              <a:rPr lang="en-SG" dirty="0" err="1">
                <a:solidFill>
                  <a:schemeClr val="bg1"/>
                </a:solidFill>
              </a:rPr>
              <a:t>TorqueRollingMean</a:t>
            </a:r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DE752D-6C80-3599-A78F-529FB12EA497}"/>
              </a:ext>
            </a:extLst>
          </p:cNvPr>
          <p:cNvSpPr/>
          <p:nvPr/>
        </p:nvSpPr>
        <p:spPr>
          <a:xfrm>
            <a:off x="3643951" y="2033516"/>
            <a:ext cx="175373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Baseline Linear Regression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8658B9-2CCC-A812-53B4-5B48005B4811}"/>
              </a:ext>
            </a:extLst>
          </p:cNvPr>
          <p:cNvSpPr/>
          <p:nvPr/>
        </p:nvSpPr>
        <p:spPr>
          <a:xfrm>
            <a:off x="7082050" y="2033516"/>
            <a:ext cx="175373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Xgboost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8A46B41-7470-DF7D-46A2-F179952F34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08684" y="3038332"/>
            <a:ext cx="968987" cy="9655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6036E83-3104-4694-0F80-F2D2E7B08730}"/>
              </a:ext>
            </a:extLst>
          </p:cNvPr>
          <p:cNvCxnSpPr/>
          <p:nvPr/>
        </p:nvCxnSpPr>
        <p:spPr>
          <a:xfrm rot="16200000" flipV="1">
            <a:off x="5133834" y="3043451"/>
            <a:ext cx="968988" cy="9553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9DF441-B1EC-0987-FFFE-B4C58EC9A409}"/>
              </a:ext>
            </a:extLst>
          </p:cNvPr>
          <p:cNvCxnSpPr/>
          <p:nvPr/>
        </p:nvCxnSpPr>
        <p:spPr>
          <a:xfrm flipV="1">
            <a:off x="3753134" y="2947916"/>
            <a:ext cx="3275463" cy="105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22CCC1-3A62-3CAB-0F01-B92A4479AA41}"/>
              </a:ext>
            </a:extLst>
          </p:cNvPr>
          <p:cNvCxnSpPr/>
          <p:nvPr/>
        </p:nvCxnSpPr>
        <p:spPr>
          <a:xfrm flipV="1">
            <a:off x="6666931" y="3036628"/>
            <a:ext cx="1016759" cy="968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624BC7-13F7-083B-BA5B-03D36D4E530A}"/>
              </a:ext>
            </a:extLst>
          </p:cNvPr>
          <p:cNvCxnSpPr/>
          <p:nvPr/>
        </p:nvCxnSpPr>
        <p:spPr>
          <a:xfrm flipH="1" flipV="1">
            <a:off x="8502555" y="3036628"/>
            <a:ext cx="559558" cy="90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7CB9-5D9E-F56C-77B1-ACF4D427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dataset – Classification</a:t>
            </a:r>
            <a:endParaRPr lang="en-SG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98C83F8-60D2-7D0A-1526-A618D4ED1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171468"/>
              </p:ext>
            </p:extLst>
          </p:nvPr>
        </p:nvGraphicFramePr>
        <p:xfrm>
          <a:off x="838200" y="1835623"/>
          <a:ext cx="10515600" cy="137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647212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62633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56295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59158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16332658"/>
                    </a:ext>
                  </a:extLst>
                </a:gridCol>
              </a:tblGrid>
              <a:tr h="369174">
                <a:tc>
                  <a:txBody>
                    <a:bodyPr/>
                    <a:lstStyle/>
                    <a:p>
                      <a:r>
                        <a:rPr lang="en-SG" dirty="0"/>
                        <a:t>Baseline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31228"/>
                  </a:ext>
                </a:extLst>
              </a:tr>
              <a:tr h="369174">
                <a:tc>
                  <a:txBody>
                    <a:bodyPr/>
                    <a:lstStyle/>
                    <a:p>
                      <a:r>
                        <a:rPr lang="en-SG" dirty="0"/>
                        <a:t>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44899"/>
                  </a:ext>
                </a:extLst>
              </a:tr>
              <a:tr h="369174">
                <a:tc>
                  <a:txBody>
                    <a:bodyPr/>
                    <a:lstStyle/>
                    <a:p>
                      <a:r>
                        <a:rPr lang="en-SG" dirty="0"/>
                        <a:t>Abnormal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785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70E422-C2E6-1AC9-8469-FDD841950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5236"/>
              </p:ext>
            </p:extLst>
          </p:nvPr>
        </p:nvGraphicFramePr>
        <p:xfrm>
          <a:off x="838200" y="4029725"/>
          <a:ext cx="10515600" cy="110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90151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056007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221258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16428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0016603"/>
                    </a:ext>
                  </a:extLst>
                </a:gridCol>
              </a:tblGrid>
              <a:tr h="369174">
                <a:tc>
                  <a:txBody>
                    <a:bodyPr/>
                    <a:lstStyle/>
                    <a:p>
                      <a:r>
                        <a:rPr lang="en-SG" dirty="0" err="1"/>
                        <a:t>XGboost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05883"/>
                  </a:ext>
                </a:extLst>
              </a:tr>
              <a:tr h="369174">
                <a:tc>
                  <a:txBody>
                    <a:bodyPr/>
                    <a:lstStyle/>
                    <a:p>
                      <a:r>
                        <a:rPr lang="en-SG" dirty="0"/>
                        <a:t>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23883"/>
                  </a:ext>
                </a:extLst>
              </a:tr>
              <a:tr h="369174">
                <a:tc>
                  <a:txBody>
                    <a:bodyPr/>
                    <a:lstStyle/>
                    <a:p>
                      <a:r>
                        <a:rPr lang="en-SG" dirty="0"/>
                        <a:t>Abnormal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64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38508B-5395-71F2-6642-35A1E9B52345}"/>
              </a:ext>
            </a:extLst>
          </p:cNvPr>
          <p:cNvSpPr txBox="1"/>
          <p:nvPr/>
        </p:nvSpPr>
        <p:spPr>
          <a:xfrm>
            <a:off x="838200" y="3237934"/>
            <a:ext cx="392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AUC (Area Under Curve): 0.568 (3.d.p)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6C660-0430-8399-015B-F3AFA924A4AB}"/>
              </a:ext>
            </a:extLst>
          </p:cNvPr>
          <p:cNvSpPr txBox="1"/>
          <p:nvPr/>
        </p:nvSpPr>
        <p:spPr>
          <a:xfrm>
            <a:off x="838200" y="5137247"/>
            <a:ext cx="392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AUC (Area Under Curve): 0.994 (3.d.p)</a:t>
            </a:r>
          </a:p>
        </p:txBody>
      </p:sp>
    </p:spTree>
    <p:extLst>
      <p:ext uri="{BB962C8B-B14F-4D97-AF65-F5344CB8AC3E}">
        <p14:creationId xmlns:p14="http://schemas.microsoft.com/office/powerpoint/2010/main" val="65292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2B3-951A-B7A5-682E-B10A6275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Confusion matrix  (</a:t>
            </a:r>
            <a:r>
              <a:rPr lang="en-SG" dirty="0" err="1"/>
              <a:t>Xgboost</a:t>
            </a:r>
            <a:r>
              <a:rPr lang="en-SG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DF490-AFA5-4E85-95DB-E75D1571B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1876" y="1825625"/>
            <a:ext cx="5488247" cy="4351338"/>
          </a:xfrm>
        </p:spPr>
      </p:pic>
    </p:spTree>
    <p:extLst>
      <p:ext uri="{BB962C8B-B14F-4D97-AF65-F5344CB8AC3E}">
        <p14:creationId xmlns:p14="http://schemas.microsoft.com/office/powerpoint/2010/main" val="259992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CCCA-9398-21AF-BD82-415F208A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D9D41-74EE-30A6-B7D0-D9580E099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212" y="1825625"/>
            <a:ext cx="7489576" cy="4351338"/>
          </a:xfrm>
        </p:spPr>
      </p:pic>
    </p:spTree>
    <p:extLst>
      <p:ext uri="{BB962C8B-B14F-4D97-AF65-F5344CB8AC3E}">
        <p14:creationId xmlns:p14="http://schemas.microsoft.com/office/powerpoint/2010/main" val="220737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F42D-0B2F-E4D5-9B5A-87FDFCE5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Shap</a:t>
            </a:r>
            <a:r>
              <a:rPr lang="en-US" dirty="0"/>
              <a:t> Waterfall plot</a:t>
            </a:r>
            <a:endParaRPr lang="en-S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EC7630-5DB6-7979-CCA2-C3C72A7B1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2506" y="1825625"/>
            <a:ext cx="6586987" cy="4351338"/>
          </a:xfrm>
        </p:spPr>
      </p:pic>
    </p:spTree>
    <p:extLst>
      <p:ext uri="{BB962C8B-B14F-4D97-AF65-F5344CB8AC3E}">
        <p14:creationId xmlns:p14="http://schemas.microsoft.com/office/powerpoint/2010/main" val="318678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3FF4-3649-5F6B-4979-2EF89957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F1AF-648D-AD1D-A8C6-055EE453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XGBoost</a:t>
            </a:r>
            <a:r>
              <a:rPr lang="en-SG" dirty="0"/>
              <a:t> significantly outperformed Logistic Regression, highlighting the importance of capturing nonlinear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79397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C931A-B915-75BA-6839-512679A66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DEA-003E-F0E3-5E4F-8C04574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- Regression</a:t>
            </a:r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C4BB45-D480-17FB-AAB2-07FDB855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743729" y="1825625"/>
            <a:ext cx="67045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61517A9-8E1D-30BE-E54D-90E250748F2B}"/>
              </a:ext>
            </a:extLst>
          </p:cNvPr>
          <p:cNvSpPr/>
          <p:nvPr/>
        </p:nvSpPr>
        <p:spPr>
          <a:xfrm>
            <a:off x="7219950" y="2552700"/>
            <a:ext cx="247650" cy="2032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4036FB2-6D75-28C6-73BF-0AB3305F4C3B}"/>
              </a:ext>
            </a:extLst>
          </p:cNvPr>
          <p:cNvSpPr/>
          <p:nvPr/>
        </p:nvSpPr>
        <p:spPr>
          <a:xfrm>
            <a:off x="7467600" y="2693987"/>
            <a:ext cx="508000" cy="3937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3BC231D-2A7B-42DA-2630-915BA49C3242}"/>
              </a:ext>
            </a:extLst>
          </p:cNvPr>
          <p:cNvSpPr/>
          <p:nvPr/>
        </p:nvSpPr>
        <p:spPr>
          <a:xfrm>
            <a:off x="6546850" y="3511550"/>
            <a:ext cx="247650" cy="2032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F5962E9-3ACF-89C6-77BC-40CE3AFE2E36}"/>
              </a:ext>
            </a:extLst>
          </p:cNvPr>
          <p:cNvSpPr/>
          <p:nvPr/>
        </p:nvSpPr>
        <p:spPr>
          <a:xfrm>
            <a:off x="5972174" y="4235450"/>
            <a:ext cx="247650" cy="2032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9A6182B-B484-F3CD-4CB0-0BE895E4748F}"/>
              </a:ext>
            </a:extLst>
          </p:cNvPr>
          <p:cNvSpPr/>
          <p:nvPr/>
        </p:nvSpPr>
        <p:spPr>
          <a:xfrm>
            <a:off x="7413624" y="4235450"/>
            <a:ext cx="247650" cy="2032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BAE532B-85C2-432B-F4FA-3ABFEA36B9E2}"/>
              </a:ext>
            </a:extLst>
          </p:cNvPr>
          <p:cNvSpPr/>
          <p:nvPr/>
        </p:nvSpPr>
        <p:spPr>
          <a:xfrm>
            <a:off x="6670675" y="5632450"/>
            <a:ext cx="247650" cy="2032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97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1061</Words>
  <Application>Microsoft Office PowerPoint</Application>
  <PresentationFormat>Widescreen</PresentationFormat>
  <Paragraphs>191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CA1</vt:lpstr>
      <vt:lpstr>PowerPoint Presentation</vt:lpstr>
      <vt:lpstr>Predictors and model (factory dataset)</vt:lpstr>
      <vt:lpstr>Factory dataset – Classification</vt:lpstr>
      <vt:lpstr>Confusion matrix  (Xgboost)</vt:lpstr>
      <vt:lpstr>Feature importance</vt:lpstr>
      <vt:lpstr>Shap Waterfall plot</vt:lpstr>
      <vt:lpstr>Summary</vt:lpstr>
      <vt:lpstr>King County - Regression</vt:lpstr>
      <vt:lpstr>Price – Lat/Long scatterplot</vt:lpstr>
      <vt:lpstr>Dividing the dataset into various districts</vt:lpstr>
      <vt:lpstr>Feature engineering</vt:lpstr>
      <vt:lpstr>Models used</vt:lpstr>
      <vt:lpstr>Models performance</vt:lpstr>
      <vt:lpstr>Understanding of the model (coefficients)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Alvin Lim</dc:creator>
  <cp:lastModifiedBy>Alvin Lim</cp:lastModifiedBy>
  <cp:revision>13</cp:revision>
  <dcterms:created xsi:type="dcterms:W3CDTF">2025-05-24T01:12:04Z</dcterms:created>
  <dcterms:modified xsi:type="dcterms:W3CDTF">2025-05-27T11:56:49Z</dcterms:modified>
</cp:coreProperties>
</file>