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2" r:id="rId2"/>
    <p:sldId id="287" r:id="rId3"/>
    <p:sldId id="288" r:id="rId4"/>
    <p:sldId id="289" r:id="rId5"/>
    <p:sldId id="290" r:id="rId6"/>
    <p:sldId id="291" r:id="rId7"/>
    <p:sldId id="310" r:id="rId8"/>
    <p:sldId id="314" r:id="rId9"/>
    <p:sldId id="315" r:id="rId10"/>
    <p:sldId id="297" r:id="rId11"/>
    <p:sldId id="298" r:id="rId12"/>
    <p:sldId id="299" r:id="rId13"/>
    <p:sldId id="301" r:id="rId14"/>
    <p:sldId id="302" r:id="rId15"/>
    <p:sldId id="317" r:id="rId16"/>
    <p:sldId id="304" r:id="rId17"/>
    <p:sldId id="305" r:id="rId18"/>
    <p:sldId id="307" r:id="rId19"/>
    <p:sldId id="308" r:id="rId20"/>
    <p:sldId id="309" r:id="rId21"/>
    <p:sldId id="313" r:id="rId22"/>
    <p:sldId id="311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312"/>
            <p14:sldId id="287"/>
            <p14:sldId id="288"/>
            <p14:sldId id="289"/>
            <p14:sldId id="290"/>
            <p14:sldId id="291"/>
            <p14:sldId id="310"/>
            <p14:sldId id="314"/>
            <p14:sldId id="315"/>
            <p14:sldId id="297"/>
            <p14:sldId id="298"/>
            <p14:sldId id="299"/>
            <p14:sldId id="301"/>
            <p14:sldId id="302"/>
            <p14:sldId id="317"/>
            <p14:sldId id="304"/>
            <p14:sldId id="305"/>
            <p14:sldId id="307"/>
            <p14:sldId id="308"/>
            <p14:sldId id="309"/>
            <p14:sldId id="313"/>
            <p14:sldId id="311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3"/>
    <p:restoredTop sz="94663"/>
  </p:normalViewPr>
  <p:slideViewPr>
    <p:cSldViewPr>
      <p:cViewPr varScale="1">
        <p:scale>
          <a:sx n="112" d="100"/>
          <a:sy n="112" d="100"/>
        </p:scale>
        <p:origin x="19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8B5F3-E90E-4ED2-8426-3B8348D0A2B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DDB10A-7E76-49FF-A07D-768650ACC905}">
      <dgm:prSet custT="1"/>
      <dgm:spPr/>
      <dgm:t>
        <a:bodyPr/>
        <a:lstStyle/>
        <a:p>
          <a:r>
            <a:rPr lang="en-US" sz="2000"/>
            <a:t>Automata is an abstract computing devices/machine that can recognize, accept, or generate a sentence in a particular language</a:t>
          </a:r>
        </a:p>
      </dgm:t>
    </dgm:pt>
    <dgm:pt modelId="{E925B2DC-C1A3-45A5-88B5-ABEFC40B2DCB}" type="parTrans" cxnId="{9E462850-011F-4EFD-8A4B-951277AAC40A}">
      <dgm:prSet/>
      <dgm:spPr/>
      <dgm:t>
        <a:bodyPr/>
        <a:lstStyle/>
        <a:p>
          <a:endParaRPr lang="en-US" sz="2000"/>
        </a:p>
      </dgm:t>
    </dgm:pt>
    <dgm:pt modelId="{41467901-4F6D-4187-AC20-99E4685FB0BA}" type="sibTrans" cxnId="{9E462850-011F-4EFD-8A4B-951277AAC40A}">
      <dgm:prSet/>
      <dgm:spPr/>
      <dgm:t>
        <a:bodyPr/>
        <a:lstStyle/>
        <a:p>
          <a:endParaRPr lang="en-US" sz="2000"/>
        </a:p>
      </dgm:t>
    </dgm:pt>
    <dgm:pt modelId="{63CFDE9B-A55F-458A-A293-16A17E19C597}">
      <dgm:prSet custT="1"/>
      <dgm:spPr/>
      <dgm:t>
        <a:bodyPr/>
        <a:lstStyle/>
        <a:p>
          <a:r>
            <a:rPr lang="en-US" sz="2000"/>
            <a:t>Language theory discuss about </a:t>
          </a:r>
          <a:r>
            <a:rPr lang="id-ID" sz="2000"/>
            <a:t> </a:t>
          </a:r>
          <a:r>
            <a:rPr lang="en-US" sz="2000"/>
            <a:t>Formal language, that is a set of sentences. All of sentences in a language generated by a grammar.</a:t>
          </a:r>
        </a:p>
      </dgm:t>
    </dgm:pt>
    <dgm:pt modelId="{F95CA5E5-F4CA-4331-8E90-E757B59CCAC5}" type="parTrans" cxnId="{CD76BE4C-F397-4B4F-80E5-936F02F7D38A}">
      <dgm:prSet/>
      <dgm:spPr/>
      <dgm:t>
        <a:bodyPr/>
        <a:lstStyle/>
        <a:p>
          <a:endParaRPr lang="en-US" sz="2000"/>
        </a:p>
      </dgm:t>
    </dgm:pt>
    <dgm:pt modelId="{7A6EC2DD-4129-431E-86CC-1558109FAC7B}" type="sibTrans" cxnId="{CD76BE4C-F397-4B4F-80E5-936F02F7D38A}">
      <dgm:prSet/>
      <dgm:spPr/>
      <dgm:t>
        <a:bodyPr/>
        <a:lstStyle/>
        <a:p>
          <a:endParaRPr lang="en-US" sz="2000"/>
        </a:p>
      </dgm:t>
    </dgm:pt>
    <dgm:pt modelId="{F3E6F48C-7917-407B-9B70-CED5114A06A4}">
      <dgm:prSet custT="1"/>
      <dgm:spPr/>
      <dgm:t>
        <a:bodyPr/>
        <a:lstStyle/>
        <a:p>
          <a:r>
            <a:rPr lang="en-US" sz="2000" dirty="0"/>
            <a:t>It called a formal language because the grammar created precedes the formation of every sentence.</a:t>
          </a:r>
        </a:p>
      </dgm:t>
    </dgm:pt>
    <dgm:pt modelId="{66B21506-17A4-4C72-B1B5-22DFA526F48F}" type="parTrans" cxnId="{AE4790A5-247E-4996-A1E0-4F259C05CD6A}">
      <dgm:prSet/>
      <dgm:spPr/>
      <dgm:t>
        <a:bodyPr/>
        <a:lstStyle/>
        <a:p>
          <a:endParaRPr lang="en-US" sz="2000"/>
        </a:p>
      </dgm:t>
    </dgm:pt>
    <dgm:pt modelId="{74AEE527-A973-42E9-B6DC-43FE63F1577B}" type="sibTrans" cxnId="{AE4790A5-247E-4996-A1E0-4F259C05CD6A}">
      <dgm:prSet/>
      <dgm:spPr/>
      <dgm:t>
        <a:bodyPr/>
        <a:lstStyle/>
        <a:p>
          <a:endParaRPr lang="en-US" sz="2000"/>
        </a:p>
      </dgm:t>
    </dgm:pt>
    <dgm:pt modelId="{5EDCACAB-1460-47D9-AF9C-E35809A92E43}">
      <dgm:prSet custT="1"/>
      <dgm:spPr/>
      <dgm:t>
        <a:bodyPr/>
        <a:lstStyle/>
        <a:p>
          <a:r>
            <a:rPr lang="en-US" sz="2000"/>
            <a:t>A formal language can be generated by two or more different grammar.</a:t>
          </a:r>
        </a:p>
      </dgm:t>
    </dgm:pt>
    <dgm:pt modelId="{9CE2D1C9-18C7-45BA-A528-E0AEBBBF9749}" type="parTrans" cxnId="{BCEDA7D2-6BCE-4C4B-BC12-F36CDA0D39EB}">
      <dgm:prSet/>
      <dgm:spPr/>
      <dgm:t>
        <a:bodyPr/>
        <a:lstStyle/>
        <a:p>
          <a:endParaRPr lang="en-US" sz="2000"/>
        </a:p>
      </dgm:t>
    </dgm:pt>
    <dgm:pt modelId="{697851C9-DA21-4EB3-B642-737D84F2FDD8}" type="sibTrans" cxnId="{BCEDA7D2-6BCE-4C4B-BC12-F36CDA0D39EB}">
      <dgm:prSet/>
      <dgm:spPr/>
      <dgm:t>
        <a:bodyPr/>
        <a:lstStyle/>
        <a:p>
          <a:endParaRPr lang="en-US" sz="2000"/>
        </a:p>
      </dgm:t>
    </dgm:pt>
    <dgm:pt modelId="{C68078E4-DC56-1E4B-80B3-E8DD6A6F3E88}" type="pres">
      <dgm:prSet presAssocID="{3808B5F3-E90E-4ED2-8426-3B8348D0A2BD}" presName="linear" presStyleCnt="0">
        <dgm:presLayoutVars>
          <dgm:animLvl val="lvl"/>
          <dgm:resizeHandles val="exact"/>
        </dgm:presLayoutVars>
      </dgm:prSet>
      <dgm:spPr/>
    </dgm:pt>
    <dgm:pt modelId="{702214DC-1793-8B4C-9AEA-850A29693004}" type="pres">
      <dgm:prSet presAssocID="{84DDB10A-7E76-49FF-A07D-768650ACC9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391BC5-411F-DC4F-A5D5-D992A359929D}" type="pres">
      <dgm:prSet presAssocID="{41467901-4F6D-4187-AC20-99E4685FB0BA}" presName="spacer" presStyleCnt="0"/>
      <dgm:spPr/>
    </dgm:pt>
    <dgm:pt modelId="{532B0DD6-712B-A04D-8FF4-58351921D93F}" type="pres">
      <dgm:prSet presAssocID="{63CFDE9B-A55F-458A-A293-16A17E19C5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8DBB68-6440-804A-8EC0-A47D9392E785}" type="pres">
      <dgm:prSet presAssocID="{7A6EC2DD-4129-431E-86CC-1558109FAC7B}" presName="spacer" presStyleCnt="0"/>
      <dgm:spPr/>
    </dgm:pt>
    <dgm:pt modelId="{78574621-C4BE-A04E-B8D4-505EC8284AF4}" type="pres">
      <dgm:prSet presAssocID="{F3E6F48C-7917-407B-9B70-CED5114A06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612B43-34A0-4845-B67B-E9D83C911B68}" type="pres">
      <dgm:prSet presAssocID="{74AEE527-A973-42E9-B6DC-43FE63F1577B}" presName="spacer" presStyleCnt="0"/>
      <dgm:spPr/>
    </dgm:pt>
    <dgm:pt modelId="{9B481547-724A-5D47-A0B3-25390713FA3F}" type="pres">
      <dgm:prSet presAssocID="{5EDCACAB-1460-47D9-AF9C-E35809A92E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819125-FD50-6144-B8D1-16DAD7A57C57}" type="presOf" srcId="{F3E6F48C-7917-407B-9B70-CED5114A06A4}" destId="{78574621-C4BE-A04E-B8D4-505EC8284AF4}" srcOrd="0" destOrd="0" presId="urn:microsoft.com/office/officeart/2005/8/layout/vList2"/>
    <dgm:cxn modelId="{CD76BE4C-F397-4B4F-80E5-936F02F7D38A}" srcId="{3808B5F3-E90E-4ED2-8426-3B8348D0A2BD}" destId="{63CFDE9B-A55F-458A-A293-16A17E19C597}" srcOrd="1" destOrd="0" parTransId="{F95CA5E5-F4CA-4331-8E90-E757B59CCAC5}" sibTransId="{7A6EC2DD-4129-431E-86CC-1558109FAC7B}"/>
    <dgm:cxn modelId="{9E462850-011F-4EFD-8A4B-951277AAC40A}" srcId="{3808B5F3-E90E-4ED2-8426-3B8348D0A2BD}" destId="{84DDB10A-7E76-49FF-A07D-768650ACC905}" srcOrd="0" destOrd="0" parTransId="{E925B2DC-C1A3-45A5-88B5-ABEFC40B2DCB}" sibTransId="{41467901-4F6D-4187-AC20-99E4685FB0BA}"/>
    <dgm:cxn modelId="{AE4790A5-247E-4996-A1E0-4F259C05CD6A}" srcId="{3808B5F3-E90E-4ED2-8426-3B8348D0A2BD}" destId="{F3E6F48C-7917-407B-9B70-CED5114A06A4}" srcOrd="2" destOrd="0" parTransId="{66B21506-17A4-4C72-B1B5-22DFA526F48F}" sibTransId="{74AEE527-A973-42E9-B6DC-43FE63F1577B}"/>
    <dgm:cxn modelId="{BCEDA7D2-6BCE-4C4B-BC12-F36CDA0D39EB}" srcId="{3808B5F3-E90E-4ED2-8426-3B8348D0A2BD}" destId="{5EDCACAB-1460-47D9-AF9C-E35809A92E43}" srcOrd="3" destOrd="0" parTransId="{9CE2D1C9-18C7-45BA-A528-E0AEBBBF9749}" sibTransId="{697851C9-DA21-4EB3-B642-737D84F2FDD8}"/>
    <dgm:cxn modelId="{4E6F4FD3-01E0-BC43-82F1-FAF8CB067D94}" type="presOf" srcId="{5EDCACAB-1460-47D9-AF9C-E35809A92E43}" destId="{9B481547-724A-5D47-A0B3-25390713FA3F}" srcOrd="0" destOrd="0" presId="urn:microsoft.com/office/officeart/2005/8/layout/vList2"/>
    <dgm:cxn modelId="{24A621F3-08AC-B44D-A799-0B8D042ECD4F}" type="presOf" srcId="{3808B5F3-E90E-4ED2-8426-3B8348D0A2BD}" destId="{C68078E4-DC56-1E4B-80B3-E8DD6A6F3E88}" srcOrd="0" destOrd="0" presId="urn:microsoft.com/office/officeart/2005/8/layout/vList2"/>
    <dgm:cxn modelId="{4BB0D6FA-6587-2542-94CE-933CD8FBACE4}" type="presOf" srcId="{63CFDE9B-A55F-458A-A293-16A17E19C597}" destId="{532B0DD6-712B-A04D-8FF4-58351921D93F}" srcOrd="0" destOrd="0" presId="urn:microsoft.com/office/officeart/2005/8/layout/vList2"/>
    <dgm:cxn modelId="{34AEB7FB-A820-0548-AE20-D90A7B5644AF}" type="presOf" srcId="{84DDB10A-7E76-49FF-A07D-768650ACC905}" destId="{702214DC-1793-8B4C-9AEA-850A29693004}" srcOrd="0" destOrd="0" presId="urn:microsoft.com/office/officeart/2005/8/layout/vList2"/>
    <dgm:cxn modelId="{C409BBC6-66DA-B64B-B5D6-C386D9672FD4}" type="presParOf" srcId="{C68078E4-DC56-1E4B-80B3-E8DD6A6F3E88}" destId="{702214DC-1793-8B4C-9AEA-850A29693004}" srcOrd="0" destOrd="0" presId="urn:microsoft.com/office/officeart/2005/8/layout/vList2"/>
    <dgm:cxn modelId="{4EE7DFE1-D7A4-024D-8658-E0F3B0DF5A61}" type="presParOf" srcId="{C68078E4-DC56-1E4B-80B3-E8DD6A6F3E88}" destId="{0C391BC5-411F-DC4F-A5D5-D992A359929D}" srcOrd="1" destOrd="0" presId="urn:microsoft.com/office/officeart/2005/8/layout/vList2"/>
    <dgm:cxn modelId="{174CC013-3C63-DE48-8703-AA4B7845F246}" type="presParOf" srcId="{C68078E4-DC56-1E4B-80B3-E8DD6A6F3E88}" destId="{532B0DD6-712B-A04D-8FF4-58351921D93F}" srcOrd="2" destOrd="0" presId="urn:microsoft.com/office/officeart/2005/8/layout/vList2"/>
    <dgm:cxn modelId="{95C8993B-6F98-D749-941C-9C4C85C2192B}" type="presParOf" srcId="{C68078E4-DC56-1E4B-80B3-E8DD6A6F3E88}" destId="{818DBB68-6440-804A-8EC0-A47D9392E785}" srcOrd="3" destOrd="0" presId="urn:microsoft.com/office/officeart/2005/8/layout/vList2"/>
    <dgm:cxn modelId="{3E40DD46-8435-024B-ACAF-D2478E91A181}" type="presParOf" srcId="{C68078E4-DC56-1E4B-80B3-E8DD6A6F3E88}" destId="{78574621-C4BE-A04E-B8D4-505EC8284AF4}" srcOrd="4" destOrd="0" presId="urn:microsoft.com/office/officeart/2005/8/layout/vList2"/>
    <dgm:cxn modelId="{C97B5818-1B87-D740-ACC7-07098D93C1A1}" type="presParOf" srcId="{C68078E4-DC56-1E4B-80B3-E8DD6A6F3E88}" destId="{86612B43-34A0-4845-B67B-E9D83C911B68}" srcOrd="5" destOrd="0" presId="urn:microsoft.com/office/officeart/2005/8/layout/vList2"/>
    <dgm:cxn modelId="{2F0EFFDC-9E15-354D-A109-C1D8A9A60829}" type="presParOf" srcId="{C68078E4-DC56-1E4B-80B3-E8DD6A6F3E88}" destId="{9B481547-724A-5D47-A0B3-25390713FA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F9E1C-B2A3-44F2-9A35-B52D138CAB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BB06FF-8662-4811-A11D-4E6B733C0EE0}">
      <dgm:prSet/>
      <dgm:spPr/>
      <dgm:t>
        <a:bodyPr/>
        <a:lstStyle/>
        <a:p>
          <a:pPr algn="just"/>
          <a:r>
            <a:rPr lang="en-US" dirty="0"/>
            <a:t>There are two important notations that are not automaton—like, but play an important role in the study of automata and their applications.</a:t>
          </a:r>
        </a:p>
      </dgm:t>
    </dgm:pt>
    <dgm:pt modelId="{18E28AB2-ABA5-4E19-A39B-FDCF3C7EBD52}" type="parTrans" cxnId="{7CB70178-0025-4FAC-AC0A-FDC90B734FB8}">
      <dgm:prSet/>
      <dgm:spPr/>
      <dgm:t>
        <a:bodyPr/>
        <a:lstStyle/>
        <a:p>
          <a:pPr algn="just"/>
          <a:endParaRPr lang="en-US"/>
        </a:p>
      </dgm:t>
    </dgm:pt>
    <dgm:pt modelId="{BFAD8782-FC2E-4781-B837-A9E4255751D0}" type="sibTrans" cxnId="{7CB70178-0025-4FAC-AC0A-FDC90B734FB8}">
      <dgm:prSet/>
      <dgm:spPr/>
      <dgm:t>
        <a:bodyPr/>
        <a:lstStyle/>
        <a:p>
          <a:pPr algn="just"/>
          <a:endParaRPr lang="en-US"/>
        </a:p>
      </dgm:t>
    </dgm:pt>
    <dgm:pt modelId="{9946C8B4-0BD2-9F43-B86B-11004BEAF9D2}">
      <dgm:prSet/>
      <dgm:spPr/>
      <dgm:t>
        <a:bodyPr/>
        <a:lstStyle/>
        <a:p>
          <a:pPr algn="just"/>
          <a:r>
            <a:rPr lang="en-US"/>
            <a:t>Grammars are useful models when designing software that process data with a recursive structure.</a:t>
          </a:r>
          <a:endParaRPr lang="en-US" dirty="0"/>
        </a:p>
      </dgm:t>
    </dgm:pt>
    <dgm:pt modelId="{8B58780E-C0FC-4B4B-9679-67E29BA5702A}" type="parTrans" cxnId="{E34625F5-CD0B-0245-ABD7-4D6F8AD74914}">
      <dgm:prSet/>
      <dgm:spPr/>
      <dgm:t>
        <a:bodyPr/>
        <a:lstStyle/>
        <a:p>
          <a:pPr algn="just"/>
          <a:endParaRPr lang="en-US"/>
        </a:p>
      </dgm:t>
    </dgm:pt>
    <dgm:pt modelId="{52F38763-9D08-964C-A100-7A1DB50A6BFA}" type="sibTrans" cxnId="{E34625F5-CD0B-0245-ABD7-4D6F8AD74914}">
      <dgm:prSet/>
      <dgm:spPr/>
      <dgm:t>
        <a:bodyPr/>
        <a:lstStyle/>
        <a:p>
          <a:pPr algn="just"/>
          <a:endParaRPr lang="en-US"/>
        </a:p>
      </dgm:t>
    </dgm:pt>
    <dgm:pt modelId="{08CCC25E-9432-3749-B9E3-A358B81561A8}">
      <dgm:prSet/>
      <dgm:spPr/>
      <dgm:t>
        <a:bodyPr/>
        <a:lstStyle/>
        <a:p>
          <a:pPr algn="just"/>
          <a:r>
            <a:rPr lang="en-US" dirty="0"/>
            <a:t>Regular Expressions also denote the structure of data, especially text strings.</a:t>
          </a:r>
        </a:p>
      </dgm:t>
    </dgm:pt>
    <dgm:pt modelId="{DF1BE421-5D53-C340-9CE6-8A2D0E0FF882}" type="parTrans" cxnId="{F3E02371-63E8-6341-B6D6-A5AAB0968BEF}">
      <dgm:prSet/>
      <dgm:spPr/>
      <dgm:t>
        <a:bodyPr/>
        <a:lstStyle/>
        <a:p>
          <a:pPr algn="just"/>
          <a:endParaRPr lang="en-US"/>
        </a:p>
      </dgm:t>
    </dgm:pt>
    <dgm:pt modelId="{42F78C47-EA66-DA4F-B6A6-3B156F9BB328}" type="sibTrans" cxnId="{F3E02371-63E8-6341-B6D6-A5AAB0968BEF}">
      <dgm:prSet/>
      <dgm:spPr/>
      <dgm:t>
        <a:bodyPr/>
        <a:lstStyle/>
        <a:p>
          <a:pPr algn="just"/>
          <a:endParaRPr lang="en-US"/>
        </a:p>
      </dgm:t>
    </dgm:pt>
    <dgm:pt modelId="{A1131916-DF41-0B46-9259-D7DDB103875F}" type="pres">
      <dgm:prSet presAssocID="{AA1F9E1C-B2A3-44F2-9A35-B52D138CAB1C}" presName="linear" presStyleCnt="0">
        <dgm:presLayoutVars>
          <dgm:animLvl val="lvl"/>
          <dgm:resizeHandles val="exact"/>
        </dgm:presLayoutVars>
      </dgm:prSet>
      <dgm:spPr/>
    </dgm:pt>
    <dgm:pt modelId="{91D1CB8F-BD13-4E48-A6DC-4F2A2E9575FF}" type="pres">
      <dgm:prSet presAssocID="{17BB06FF-8662-4811-A11D-4E6B733C0EE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A042B16-B502-BD47-BA62-46F582EFB524}" type="pres">
      <dgm:prSet presAssocID="{17BB06FF-8662-4811-A11D-4E6B733C0EE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D9920B-113B-C64D-87B1-6692658566F6}" type="presOf" srcId="{9946C8B4-0BD2-9F43-B86B-11004BEAF9D2}" destId="{AA042B16-B502-BD47-BA62-46F582EFB524}" srcOrd="0" destOrd="0" presId="urn:microsoft.com/office/officeart/2005/8/layout/vList2"/>
    <dgm:cxn modelId="{FB31D85D-06B9-874C-BACA-182129E3B329}" type="presOf" srcId="{17BB06FF-8662-4811-A11D-4E6B733C0EE0}" destId="{91D1CB8F-BD13-4E48-A6DC-4F2A2E9575FF}" srcOrd="0" destOrd="0" presId="urn:microsoft.com/office/officeart/2005/8/layout/vList2"/>
    <dgm:cxn modelId="{F3E02371-63E8-6341-B6D6-A5AAB0968BEF}" srcId="{17BB06FF-8662-4811-A11D-4E6B733C0EE0}" destId="{08CCC25E-9432-3749-B9E3-A358B81561A8}" srcOrd="1" destOrd="0" parTransId="{DF1BE421-5D53-C340-9CE6-8A2D0E0FF882}" sibTransId="{42F78C47-EA66-DA4F-B6A6-3B156F9BB328}"/>
    <dgm:cxn modelId="{7CB70178-0025-4FAC-AC0A-FDC90B734FB8}" srcId="{AA1F9E1C-B2A3-44F2-9A35-B52D138CAB1C}" destId="{17BB06FF-8662-4811-A11D-4E6B733C0EE0}" srcOrd="0" destOrd="0" parTransId="{18E28AB2-ABA5-4E19-A39B-FDCF3C7EBD52}" sibTransId="{BFAD8782-FC2E-4781-B837-A9E4255751D0}"/>
    <dgm:cxn modelId="{2319999C-CE37-584E-A909-E717A7819C39}" type="presOf" srcId="{AA1F9E1C-B2A3-44F2-9A35-B52D138CAB1C}" destId="{A1131916-DF41-0B46-9259-D7DDB103875F}" srcOrd="0" destOrd="0" presId="urn:microsoft.com/office/officeart/2005/8/layout/vList2"/>
    <dgm:cxn modelId="{F0A1A9A6-28DF-F14E-AB8E-280E014C844E}" type="presOf" srcId="{08CCC25E-9432-3749-B9E3-A358B81561A8}" destId="{AA042B16-B502-BD47-BA62-46F582EFB524}" srcOrd="0" destOrd="1" presId="urn:microsoft.com/office/officeart/2005/8/layout/vList2"/>
    <dgm:cxn modelId="{E34625F5-CD0B-0245-ABD7-4D6F8AD74914}" srcId="{17BB06FF-8662-4811-A11D-4E6B733C0EE0}" destId="{9946C8B4-0BD2-9F43-B86B-11004BEAF9D2}" srcOrd="0" destOrd="0" parTransId="{8B58780E-C0FC-4B4B-9679-67E29BA5702A}" sibTransId="{52F38763-9D08-964C-A100-7A1DB50A6BFA}"/>
    <dgm:cxn modelId="{C6C30CC1-6A26-FB4C-9E46-E1EA2429C7C3}" type="presParOf" srcId="{A1131916-DF41-0B46-9259-D7DDB103875F}" destId="{91D1CB8F-BD13-4E48-A6DC-4F2A2E9575FF}" srcOrd="0" destOrd="0" presId="urn:microsoft.com/office/officeart/2005/8/layout/vList2"/>
    <dgm:cxn modelId="{E8FF3222-832D-AE4F-A6A6-6381A86AA044}" type="presParOf" srcId="{A1131916-DF41-0B46-9259-D7DDB103875F}" destId="{AA042B16-B502-BD47-BA62-46F582EFB5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1F9E1C-B2A3-44F2-9A35-B52D138CAB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BB06FF-8662-4811-A11D-4E6B733C0EE0}">
      <dgm:prSet custT="1"/>
      <dgm:spPr/>
      <dgm:t>
        <a:bodyPr/>
        <a:lstStyle/>
        <a:p>
          <a:pPr algn="just"/>
          <a:r>
            <a:rPr lang="en-US" sz="2800" dirty="0"/>
            <a:t>Automata are essential for the study of the limits of computations.</a:t>
          </a:r>
        </a:p>
      </dgm:t>
    </dgm:pt>
    <dgm:pt modelId="{18E28AB2-ABA5-4E19-A39B-FDCF3C7EBD52}" type="parTrans" cxnId="{7CB70178-0025-4FAC-AC0A-FDC90B734FB8}">
      <dgm:prSet/>
      <dgm:spPr/>
      <dgm:t>
        <a:bodyPr/>
        <a:lstStyle/>
        <a:p>
          <a:pPr algn="just"/>
          <a:endParaRPr lang="en-US" sz="2800"/>
        </a:p>
      </dgm:t>
    </dgm:pt>
    <dgm:pt modelId="{BFAD8782-FC2E-4781-B837-A9E4255751D0}" type="sibTrans" cxnId="{7CB70178-0025-4FAC-AC0A-FDC90B734FB8}">
      <dgm:prSet/>
      <dgm:spPr/>
      <dgm:t>
        <a:bodyPr/>
        <a:lstStyle/>
        <a:p>
          <a:pPr algn="just"/>
          <a:endParaRPr lang="en-US" sz="2800"/>
        </a:p>
      </dgm:t>
    </dgm:pt>
    <dgm:pt modelId="{D15C2A56-C3CF-1149-BB53-8D04E6F4CA7B}">
      <dgm:prSet custT="1"/>
      <dgm:spPr/>
      <dgm:t>
        <a:bodyPr/>
        <a:lstStyle/>
        <a:p>
          <a:pPr algn="just"/>
          <a:r>
            <a:rPr lang="en-US" sz="2800" dirty="0"/>
            <a:t>What can a computer do at all? This study is called “decidability” and the problems that can be solved by computer are called “decidable”.</a:t>
          </a:r>
        </a:p>
      </dgm:t>
    </dgm:pt>
    <dgm:pt modelId="{929CD534-5FB4-F445-BDCA-0D1024444FAC}" type="parTrans" cxnId="{E7136B01-D8B7-AF48-A97B-D3DD70A932B0}">
      <dgm:prSet/>
      <dgm:spPr/>
      <dgm:t>
        <a:bodyPr/>
        <a:lstStyle/>
        <a:p>
          <a:pPr algn="just"/>
          <a:endParaRPr lang="en-US" sz="2800"/>
        </a:p>
      </dgm:t>
    </dgm:pt>
    <dgm:pt modelId="{05C7A060-D5EA-8C4C-8E44-D61D7CFDA891}" type="sibTrans" cxnId="{E7136B01-D8B7-AF48-A97B-D3DD70A932B0}">
      <dgm:prSet/>
      <dgm:spPr/>
      <dgm:t>
        <a:bodyPr/>
        <a:lstStyle/>
        <a:p>
          <a:pPr algn="just"/>
          <a:endParaRPr lang="en-US" sz="2800"/>
        </a:p>
      </dgm:t>
    </dgm:pt>
    <dgm:pt modelId="{6D14995B-7072-CA40-B10A-EF98CC0D3811}">
      <dgm:prSet custT="1"/>
      <dgm:spPr/>
      <dgm:t>
        <a:bodyPr/>
        <a:lstStyle/>
        <a:p>
          <a:pPr algn="just"/>
          <a:r>
            <a:rPr lang="en-US" sz="2800" dirty="0"/>
            <a:t>What can a computer do efficiently? This study is called “intractability” and the problems that can be solved by a computer using no more time than some slowly growing function of the size of the input are called “tractable”.</a:t>
          </a:r>
        </a:p>
      </dgm:t>
    </dgm:pt>
    <dgm:pt modelId="{AAD893D1-7BBD-9A4E-B893-28FC4398AC4E}" type="parTrans" cxnId="{DCC9AC41-AFF0-BB4E-BE79-50EBA6FF2796}">
      <dgm:prSet/>
      <dgm:spPr/>
      <dgm:t>
        <a:bodyPr/>
        <a:lstStyle/>
        <a:p>
          <a:pPr algn="just"/>
          <a:endParaRPr lang="en-US" sz="2800"/>
        </a:p>
      </dgm:t>
    </dgm:pt>
    <dgm:pt modelId="{7DFD8D0F-BBA9-5B4E-AA5C-DE4021F0600E}" type="sibTrans" cxnId="{DCC9AC41-AFF0-BB4E-BE79-50EBA6FF2796}">
      <dgm:prSet/>
      <dgm:spPr/>
      <dgm:t>
        <a:bodyPr/>
        <a:lstStyle/>
        <a:p>
          <a:pPr algn="just"/>
          <a:endParaRPr lang="en-US" sz="2800"/>
        </a:p>
      </dgm:t>
    </dgm:pt>
    <dgm:pt modelId="{A1131916-DF41-0B46-9259-D7DDB103875F}" type="pres">
      <dgm:prSet presAssocID="{AA1F9E1C-B2A3-44F2-9A35-B52D138CAB1C}" presName="linear" presStyleCnt="0">
        <dgm:presLayoutVars>
          <dgm:animLvl val="lvl"/>
          <dgm:resizeHandles val="exact"/>
        </dgm:presLayoutVars>
      </dgm:prSet>
      <dgm:spPr/>
    </dgm:pt>
    <dgm:pt modelId="{91D1CB8F-BD13-4E48-A6DC-4F2A2E9575FF}" type="pres">
      <dgm:prSet presAssocID="{17BB06FF-8662-4811-A11D-4E6B733C0EE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A042B16-B502-BD47-BA62-46F582EFB524}" type="pres">
      <dgm:prSet presAssocID="{17BB06FF-8662-4811-A11D-4E6B733C0EE0}" presName="childText" presStyleLbl="revTx" presStyleIdx="0" presStyleCnt="1" custScaleY="138607">
        <dgm:presLayoutVars>
          <dgm:bulletEnabled val="1"/>
        </dgm:presLayoutVars>
      </dgm:prSet>
      <dgm:spPr/>
    </dgm:pt>
  </dgm:ptLst>
  <dgm:cxnLst>
    <dgm:cxn modelId="{E7136B01-D8B7-AF48-A97B-D3DD70A932B0}" srcId="{17BB06FF-8662-4811-A11D-4E6B733C0EE0}" destId="{D15C2A56-C3CF-1149-BB53-8D04E6F4CA7B}" srcOrd="0" destOrd="0" parTransId="{929CD534-5FB4-F445-BDCA-0D1024444FAC}" sibTransId="{05C7A060-D5EA-8C4C-8E44-D61D7CFDA891}"/>
    <dgm:cxn modelId="{4108080B-E9B7-1940-8714-3C4A8E061D8A}" type="presOf" srcId="{6D14995B-7072-CA40-B10A-EF98CC0D3811}" destId="{AA042B16-B502-BD47-BA62-46F582EFB524}" srcOrd="0" destOrd="1" presId="urn:microsoft.com/office/officeart/2005/8/layout/vList2"/>
    <dgm:cxn modelId="{DCC9AC41-AFF0-BB4E-BE79-50EBA6FF2796}" srcId="{17BB06FF-8662-4811-A11D-4E6B733C0EE0}" destId="{6D14995B-7072-CA40-B10A-EF98CC0D3811}" srcOrd="1" destOrd="0" parTransId="{AAD893D1-7BBD-9A4E-B893-28FC4398AC4E}" sibTransId="{7DFD8D0F-BBA9-5B4E-AA5C-DE4021F0600E}"/>
    <dgm:cxn modelId="{FB31D85D-06B9-874C-BACA-182129E3B329}" type="presOf" srcId="{17BB06FF-8662-4811-A11D-4E6B733C0EE0}" destId="{91D1CB8F-BD13-4E48-A6DC-4F2A2E9575FF}" srcOrd="0" destOrd="0" presId="urn:microsoft.com/office/officeart/2005/8/layout/vList2"/>
    <dgm:cxn modelId="{7CB70178-0025-4FAC-AC0A-FDC90B734FB8}" srcId="{AA1F9E1C-B2A3-44F2-9A35-B52D138CAB1C}" destId="{17BB06FF-8662-4811-A11D-4E6B733C0EE0}" srcOrd="0" destOrd="0" parTransId="{18E28AB2-ABA5-4E19-A39B-FDCF3C7EBD52}" sibTransId="{BFAD8782-FC2E-4781-B837-A9E4255751D0}"/>
    <dgm:cxn modelId="{8F4C748C-8B4E-3145-899E-1D6694BA86CC}" type="presOf" srcId="{D15C2A56-C3CF-1149-BB53-8D04E6F4CA7B}" destId="{AA042B16-B502-BD47-BA62-46F582EFB524}" srcOrd="0" destOrd="0" presId="urn:microsoft.com/office/officeart/2005/8/layout/vList2"/>
    <dgm:cxn modelId="{2319999C-CE37-584E-A909-E717A7819C39}" type="presOf" srcId="{AA1F9E1C-B2A3-44F2-9A35-B52D138CAB1C}" destId="{A1131916-DF41-0B46-9259-D7DDB103875F}" srcOrd="0" destOrd="0" presId="urn:microsoft.com/office/officeart/2005/8/layout/vList2"/>
    <dgm:cxn modelId="{C6C30CC1-6A26-FB4C-9E46-E1EA2429C7C3}" type="presParOf" srcId="{A1131916-DF41-0B46-9259-D7DDB103875F}" destId="{91D1CB8F-BD13-4E48-A6DC-4F2A2E9575FF}" srcOrd="0" destOrd="0" presId="urn:microsoft.com/office/officeart/2005/8/layout/vList2"/>
    <dgm:cxn modelId="{E8FF3222-832D-AE4F-A6A6-6381A86AA044}" type="presParOf" srcId="{A1131916-DF41-0B46-9259-D7DDB103875F}" destId="{AA042B16-B502-BD47-BA62-46F582EFB5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1F9E1C-B2A3-44F2-9A35-B52D138CAB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71DEBB-5EE5-A24F-9D13-FF83E43CC15D}">
      <dgm:prSet/>
      <dgm:spPr/>
      <dgm:t>
        <a:bodyPr/>
        <a:lstStyle/>
        <a:p>
          <a:r>
            <a:rPr lang="en-US" dirty="0"/>
            <a:t>Strings – a list of symbols from a alphabet.</a:t>
          </a:r>
        </a:p>
      </dgm:t>
    </dgm:pt>
    <dgm:pt modelId="{4A0DA618-9B72-A043-BD9E-010529A408AC}" type="parTrans" cxnId="{C616D340-0EA4-9C46-B4CB-E0C5E4831DDB}">
      <dgm:prSet/>
      <dgm:spPr/>
      <dgm:t>
        <a:bodyPr/>
        <a:lstStyle/>
        <a:p>
          <a:endParaRPr lang="en-US"/>
        </a:p>
      </dgm:t>
    </dgm:pt>
    <dgm:pt modelId="{33114CA6-6422-5E45-A32E-F86E426C60EB}" type="sibTrans" cxnId="{C616D340-0EA4-9C46-B4CB-E0C5E4831DDB}">
      <dgm:prSet/>
      <dgm:spPr/>
      <dgm:t>
        <a:bodyPr/>
        <a:lstStyle/>
        <a:p>
          <a:endParaRPr lang="en-US"/>
        </a:p>
      </dgm:t>
    </dgm:pt>
    <dgm:pt modelId="{CACD9C9F-653D-8C4D-A968-3EFD336FD118}">
      <dgm:prSet/>
      <dgm:spPr/>
      <dgm:t>
        <a:bodyPr/>
        <a:lstStyle/>
        <a:p>
          <a:r>
            <a:rPr lang="en-US" dirty="0"/>
            <a:t>Language – a set of strings from the same alphabet.</a:t>
          </a:r>
        </a:p>
      </dgm:t>
    </dgm:pt>
    <dgm:pt modelId="{75354265-5B0C-B148-8DA4-42FEFAEACFC3}" type="parTrans" cxnId="{1ADA11D9-99DD-5D46-A737-4268FB3A5ADF}">
      <dgm:prSet/>
      <dgm:spPr/>
      <dgm:t>
        <a:bodyPr/>
        <a:lstStyle/>
        <a:p>
          <a:endParaRPr lang="en-US"/>
        </a:p>
      </dgm:t>
    </dgm:pt>
    <dgm:pt modelId="{12EEB088-6C50-5A4D-945A-B0B325418F4A}" type="sibTrans" cxnId="{1ADA11D9-99DD-5D46-A737-4268FB3A5ADF}">
      <dgm:prSet/>
      <dgm:spPr/>
      <dgm:t>
        <a:bodyPr/>
        <a:lstStyle/>
        <a:p>
          <a:endParaRPr lang="en-US"/>
        </a:p>
      </dgm:t>
    </dgm:pt>
    <dgm:pt modelId="{690B1B37-A55B-2E46-828D-1FF8560649F9}">
      <dgm:prSet/>
      <dgm:spPr/>
      <dgm:t>
        <a:bodyPr/>
        <a:lstStyle/>
        <a:p>
          <a:r>
            <a:rPr lang="en-US" dirty="0"/>
            <a:t>Symbols – an abstract entity that has meaning.</a:t>
          </a:r>
        </a:p>
      </dgm:t>
    </dgm:pt>
    <dgm:pt modelId="{DA13D12E-749A-E249-9201-FD36639E3EE6}" type="parTrans" cxnId="{DE233846-C9C5-954B-BA09-A09C2B205B28}">
      <dgm:prSet/>
      <dgm:spPr/>
      <dgm:t>
        <a:bodyPr/>
        <a:lstStyle/>
        <a:p>
          <a:endParaRPr lang="en-US"/>
        </a:p>
      </dgm:t>
    </dgm:pt>
    <dgm:pt modelId="{E002239C-39E3-1E4F-AAB7-80AF5A193BCC}" type="sibTrans" cxnId="{DE233846-C9C5-954B-BA09-A09C2B205B28}">
      <dgm:prSet/>
      <dgm:spPr/>
      <dgm:t>
        <a:bodyPr/>
        <a:lstStyle/>
        <a:p>
          <a:endParaRPr lang="en-US"/>
        </a:p>
      </dgm:t>
    </dgm:pt>
    <dgm:pt modelId="{E12D262A-13E7-F543-85B5-7EA5A4662C5D}">
      <dgm:prSet/>
      <dgm:spPr/>
      <dgm:t>
        <a:bodyPr/>
        <a:lstStyle/>
        <a:p>
          <a:r>
            <a:rPr lang="en-US" dirty="0"/>
            <a:t>Alphabet – a set of symbols.</a:t>
          </a:r>
        </a:p>
      </dgm:t>
    </dgm:pt>
    <dgm:pt modelId="{583E3B1A-BD5F-414D-ABB3-CD79488F1C92}" type="parTrans" cxnId="{C876B149-829C-4A4A-9534-2B5AEA394D01}">
      <dgm:prSet/>
      <dgm:spPr/>
      <dgm:t>
        <a:bodyPr/>
        <a:lstStyle/>
        <a:p>
          <a:endParaRPr lang="en-US"/>
        </a:p>
      </dgm:t>
    </dgm:pt>
    <dgm:pt modelId="{AEFA5C85-DB5B-5D45-8FBD-26A2080817BE}" type="sibTrans" cxnId="{C876B149-829C-4A4A-9534-2B5AEA394D01}">
      <dgm:prSet/>
      <dgm:spPr/>
      <dgm:t>
        <a:bodyPr/>
        <a:lstStyle/>
        <a:p>
          <a:endParaRPr lang="en-US"/>
        </a:p>
      </dgm:t>
    </dgm:pt>
    <dgm:pt modelId="{A1131916-DF41-0B46-9259-D7DDB103875F}" type="pres">
      <dgm:prSet presAssocID="{AA1F9E1C-B2A3-44F2-9A35-B52D138CAB1C}" presName="linear" presStyleCnt="0">
        <dgm:presLayoutVars>
          <dgm:animLvl val="lvl"/>
          <dgm:resizeHandles val="exact"/>
        </dgm:presLayoutVars>
      </dgm:prSet>
      <dgm:spPr/>
    </dgm:pt>
    <dgm:pt modelId="{4845B09B-4C07-A845-8263-AB7B95FA79A5}" type="pres">
      <dgm:prSet presAssocID="{690B1B37-A55B-2E46-828D-1FF8560649F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8D4F96-51D1-3B44-8648-33D8A4DB4E87}" type="pres">
      <dgm:prSet presAssocID="{E002239C-39E3-1E4F-AAB7-80AF5A193BCC}" presName="spacer" presStyleCnt="0"/>
      <dgm:spPr/>
    </dgm:pt>
    <dgm:pt modelId="{669568B2-00C3-6D46-9B60-C460368CD72B}" type="pres">
      <dgm:prSet presAssocID="{E12D262A-13E7-F543-85B5-7EA5A4662C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D31FFB-72EB-514C-9E47-3293594FB7CE}" type="pres">
      <dgm:prSet presAssocID="{AEFA5C85-DB5B-5D45-8FBD-26A2080817BE}" presName="spacer" presStyleCnt="0"/>
      <dgm:spPr/>
    </dgm:pt>
    <dgm:pt modelId="{F569BCCF-E0F1-DF49-8310-9E3672BEEB49}" type="pres">
      <dgm:prSet presAssocID="{8A71DEBB-5EE5-A24F-9D13-FF83E43CC1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9164D0-1559-CA43-B661-3A3AFA7D650A}" type="pres">
      <dgm:prSet presAssocID="{33114CA6-6422-5E45-A32E-F86E426C60EB}" presName="spacer" presStyleCnt="0"/>
      <dgm:spPr/>
    </dgm:pt>
    <dgm:pt modelId="{BC025C8D-5B11-174D-BBCC-8678E8616C56}" type="pres">
      <dgm:prSet presAssocID="{CACD9C9F-653D-8C4D-A968-3EFD336FD1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0BF10B-D406-5748-AF5C-32042951A50F}" type="presOf" srcId="{8A71DEBB-5EE5-A24F-9D13-FF83E43CC15D}" destId="{F569BCCF-E0F1-DF49-8310-9E3672BEEB49}" srcOrd="0" destOrd="0" presId="urn:microsoft.com/office/officeart/2005/8/layout/vList2"/>
    <dgm:cxn modelId="{DD3AD23B-B65F-2E4B-BF64-64381597B7D3}" type="presOf" srcId="{E12D262A-13E7-F543-85B5-7EA5A4662C5D}" destId="{669568B2-00C3-6D46-9B60-C460368CD72B}" srcOrd="0" destOrd="0" presId="urn:microsoft.com/office/officeart/2005/8/layout/vList2"/>
    <dgm:cxn modelId="{C616D340-0EA4-9C46-B4CB-E0C5E4831DDB}" srcId="{AA1F9E1C-B2A3-44F2-9A35-B52D138CAB1C}" destId="{8A71DEBB-5EE5-A24F-9D13-FF83E43CC15D}" srcOrd="2" destOrd="0" parTransId="{4A0DA618-9B72-A043-BD9E-010529A408AC}" sibTransId="{33114CA6-6422-5E45-A32E-F86E426C60EB}"/>
    <dgm:cxn modelId="{DE233846-C9C5-954B-BA09-A09C2B205B28}" srcId="{AA1F9E1C-B2A3-44F2-9A35-B52D138CAB1C}" destId="{690B1B37-A55B-2E46-828D-1FF8560649F9}" srcOrd="0" destOrd="0" parTransId="{DA13D12E-749A-E249-9201-FD36639E3EE6}" sibTransId="{E002239C-39E3-1E4F-AAB7-80AF5A193BCC}"/>
    <dgm:cxn modelId="{C876B149-829C-4A4A-9534-2B5AEA394D01}" srcId="{AA1F9E1C-B2A3-44F2-9A35-B52D138CAB1C}" destId="{E12D262A-13E7-F543-85B5-7EA5A4662C5D}" srcOrd="1" destOrd="0" parTransId="{583E3B1A-BD5F-414D-ABB3-CD79488F1C92}" sibTransId="{AEFA5C85-DB5B-5D45-8FBD-26A2080817BE}"/>
    <dgm:cxn modelId="{2319999C-CE37-584E-A909-E717A7819C39}" type="presOf" srcId="{AA1F9E1C-B2A3-44F2-9A35-B52D138CAB1C}" destId="{A1131916-DF41-0B46-9259-D7DDB103875F}" srcOrd="0" destOrd="0" presId="urn:microsoft.com/office/officeart/2005/8/layout/vList2"/>
    <dgm:cxn modelId="{C997B1C6-9CDE-8A41-9987-58118C2D3348}" type="presOf" srcId="{CACD9C9F-653D-8C4D-A968-3EFD336FD118}" destId="{BC025C8D-5B11-174D-BBCC-8678E8616C56}" srcOrd="0" destOrd="0" presId="urn:microsoft.com/office/officeart/2005/8/layout/vList2"/>
    <dgm:cxn modelId="{1ADA11D9-99DD-5D46-A737-4268FB3A5ADF}" srcId="{AA1F9E1C-B2A3-44F2-9A35-B52D138CAB1C}" destId="{CACD9C9F-653D-8C4D-A968-3EFD336FD118}" srcOrd="3" destOrd="0" parTransId="{75354265-5B0C-B148-8DA4-42FEFAEACFC3}" sibTransId="{12EEB088-6C50-5A4D-945A-B0B325418F4A}"/>
    <dgm:cxn modelId="{E1B188EA-080B-D948-8B43-E90238C4878A}" type="presOf" srcId="{690B1B37-A55B-2E46-828D-1FF8560649F9}" destId="{4845B09B-4C07-A845-8263-AB7B95FA79A5}" srcOrd="0" destOrd="0" presId="urn:microsoft.com/office/officeart/2005/8/layout/vList2"/>
    <dgm:cxn modelId="{32498DCB-6547-4947-B6C3-7470288CF505}" type="presParOf" srcId="{A1131916-DF41-0B46-9259-D7DDB103875F}" destId="{4845B09B-4C07-A845-8263-AB7B95FA79A5}" srcOrd="0" destOrd="0" presId="urn:microsoft.com/office/officeart/2005/8/layout/vList2"/>
    <dgm:cxn modelId="{F1923694-53A8-464E-9425-60EA341B73CA}" type="presParOf" srcId="{A1131916-DF41-0B46-9259-D7DDB103875F}" destId="{C68D4F96-51D1-3B44-8648-33D8A4DB4E87}" srcOrd="1" destOrd="0" presId="urn:microsoft.com/office/officeart/2005/8/layout/vList2"/>
    <dgm:cxn modelId="{55303F2F-4CAD-4F4E-AE35-15562FDA7C14}" type="presParOf" srcId="{A1131916-DF41-0B46-9259-D7DDB103875F}" destId="{669568B2-00C3-6D46-9B60-C460368CD72B}" srcOrd="2" destOrd="0" presId="urn:microsoft.com/office/officeart/2005/8/layout/vList2"/>
    <dgm:cxn modelId="{1E8E0D83-F9EF-7F4B-9FD6-D8C4130D68B2}" type="presParOf" srcId="{A1131916-DF41-0B46-9259-D7DDB103875F}" destId="{ABD31FFB-72EB-514C-9E47-3293594FB7CE}" srcOrd="3" destOrd="0" presId="urn:microsoft.com/office/officeart/2005/8/layout/vList2"/>
    <dgm:cxn modelId="{699D597E-5DFD-5A40-B3E4-660E551386BD}" type="presParOf" srcId="{A1131916-DF41-0B46-9259-D7DDB103875F}" destId="{F569BCCF-E0F1-DF49-8310-9E3672BEEB49}" srcOrd="4" destOrd="0" presId="urn:microsoft.com/office/officeart/2005/8/layout/vList2"/>
    <dgm:cxn modelId="{0D958450-99FF-8343-BB7F-2CA6F41C8DCC}" type="presParOf" srcId="{A1131916-DF41-0B46-9259-D7DDB103875F}" destId="{339164D0-1559-CA43-B661-3A3AFA7D650A}" srcOrd="5" destOrd="0" presId="urn:microsoft.com/office/officeart/2005/8/layout/vList2"/>
    <dgm:cxn modelId="{38E93CFC-E112-5B49-A55D-09E9DA752648}" type="presParOf" srcId="{A1131916-DF41-0B46-9259-D7DDB103875F}" destId="{BC025C8D-5B11-174D-BBCC-8678E8616C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214DC-1793-8B4C-9AEA-850A29693004}">
      <dsp:nvSpPr>
        <dsp:cNvPr id="0" name=""/>
        <dsp:cNvSpPr/>
      </dsp:nvSpPr>
      <dsp:spPr>
        <a:xfrm>
          <a:off x="0" y="15261"/>
          <a:ext cx="7467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Automata is an abstract computing devices/machine that can recognize, accept, or generate a sentence in a particular language</a:t>
          </a:r>
        </a:p>
      </dsp:txBody>
      <dsp:txXfrm>
        <a:off x="47519" y="62780"/>
        <a:ext cx="7372562" cy="878402"/>
      </dsp:txXfrm>
    </dsp:sp>
    <dsp:sp modelId="{532B0DD6-712B-A04D-8FF4-58351921D93F}">
      <dsp:nvSpPr>
        <dsp:cNvPr id="0" name=""/>
        <dsp:cNvSpPr/>
      </dsp:nvSpPr>
      <dsp:spPr>
        <a:xfrm>
          <a:off x="0" y="1138461"/>
          <a:ext cx="7467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Language theory discuss about </a:t>
          </a:r>
          <a:r>
            <a:rPr lang="id-ID" sz="2000" kern="1200"/>
            <a:t> </a:t>
          </a:r>
          <a:r>
            <a:rPr lang="en-US" sz="2000" kern="1200"/>
            <a:t>Formal language, that is a set of sentences. All of sentences in a language generated by a grammar.</a:t>
          </a:r>
        </a:p>
      </dsp:txBody>
      <dsp:txXfrm>
        <a:off x="47519" y="1185980"/>
        <a:ext cx="7372562" cy="878402"/>
      </dsp:txXfrm>
    </dsp:sp>
    <dsp:sp modelId="{78574621-C4BE-A04E-B8D4-505EC8284AF4}">
      <dsp:nvSpPr>
        <dsp:cNvPr id="0" name=""/>
        <dsp:cNvSpPr/>
      </dsp:nvSpPr>
      <dsp:spPr>
        <a:xfrm>
          <a:off x="0" y="2261661"/>
          <a:ext cx="7467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called a formal language because the grammar created precedes the formation of every sentence.</a:t>
          </a:r>
        </a:p>
      </dsp:txBody>
      <dsp:txXfrm>
        <a:off x="47519" y="2309180"/>
        <a:ext cx="7372562" cy="878402"/>
      </dsp:txXfrm>
    </dsp:sp>
    <dsp:sp modelId="{9B481547-724A-5D47-A0B3-25390713FA3F}">
      <dsp:nvSpPr>
        <dsp:cNvPr id="0" name=""/>
        <dsp:cNvSpPr/>
      </dsp:nvSpPr>
      <dsp:spPr>
        <a:xfrm>
          <a:off x="0" y="3384861"/>
          <a:ext cx="7467600" cy="973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formal language can be generated by two or more different grammar.</a:t>
          </a:r>
        </a:p>
      </dsp:txBody>
      <dsp:txXfrm>
        <a:off x="47519" y="3432380"/>
        <a:ext cx="7372562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1CB8F-BD13-4E48-A6DC-4F2A2E9575FF}">
      <dsp:nvSpPr>
        <dsp:cNvPr id="0" name=""/>
        <dsp:cNvSpPr/>
      </dsp:nvSpPr>
      <dsp:spPr>
        <a:xfrm>
          <a:off x="0" y="41699"/>
          <a:ext cx="7694734" cy="23552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There are two important notations that are not automaton—like, but play an important role in the study of automata and their applications.</a:t>
          </a:r>
        </a:p>
      </dsp:txBody>
      <dsp:txXfrm>
        <a:off x="114972" y="156671"/>
        <a:ext cx="7464790" cy="2125266"/>
      </dsp:txXfrm>
    </dsp:sp>
    <dsp:sp modelId="{AA042B16-B502-BD47-BA62-46F582EFB524}">
      <dsp:nvSpPr>
        <dsp:cNvPr id="0" name=""/>
        <dsp:cNvSpPr/>
      </dsp:nvSpPr>
      <dsp:spPr>
        <a:xfrm>
          <a:off x="0" y="2396909"/>
          <a:ext cx="7694734" cy="198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308" tIns="41910" rIns="234696" bIns="41910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Grammars are useful models when designing software that process data with a recursive structure.</a:t>
          </a:r>
          <a:endParaRPr lang="en-US" sz="2600" kern="1200" dirty="0"/>
        </a:p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Regular Expressions also denote the structure of data, especially text strings.</a:t>
          </a:r>
        </a:p>
      </dsp:txBody>
      <dsp:txXfrm>
        <a:off x="0" y="2396909"/>
        <a:ext cx="7694734" cy="198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1CB8F-BD13-4E48-A6DC-4F2A2E9575FF}">
      <dsp:nvSpPr>
        <dsp:cNvPr id="0" name=""/>
        <dsp:cNvSpPr/>
      </dsp:nvSpPr>
      <dsp:spPr>
        <a:xfrm>
          <a:off x="0" y="3933"/>
          <a:ext cx="7430069" cy="8722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Automata are essential for the study of the limits of computations.</a:t>
          </a:r>
        </a:p>
      </dsp:txBody>
      <dsp:txXfrm>
        <a:off x="42580" y="46513"/>
        <a:ext cx="7344909" cy="787099"/>
      </dsp:txXfrm>
    </dsp:sp>
    <dsp:sp modelId="{AA042B16-B502-BD47-BA62-46F582EFB524}">
      <dsp:nvSpPr>
        <dsp:cNvPr id="0" name=""/>
        <dsp:cNvSpPr/>
      </dsp:nvSpPr>
      <dsp:spPr>
        <a:xfrm>
          <a:off x="0" y="876193"/>
          <a:ext cx="7430069" cy="3059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905" tIns="35560" rIns="199136" bIns="35560" numCol="1" spcCol="1270" anchor="t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What can a computer do at all? This study is called “decidability” and the problems that can be solved by computer are called “decidable”.</a:t>
          </a:r>
        </a:p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What can a computer do efficiently? This study is called “intractability” and the problems that can be solved by a computer using no more time than some slowly growing function of the size of the input are called “tractable”.</a:t>
          </a:r>
        </a:p>
      </dsp:txBody>
      <dsp:txXfrm>
        <a:off x="0" y="876193"/>
        <a:ext cx="7430069" cy="3059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5B09B-4C07-A845-8263-AB7B95FA79A5}">
      <dsp:nvSpPr>
        <dsp:cNvPr id="0" name=""/>
        <dsp:cNvSpPr/>
      </dsp:nvSpPr>
      <dsp:spPr>
        <a:xfrm>
          <a:off x="0" y="41046"/>
          <a:ext cx="7426803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Symbols – an abstract entity that has meaning.</a:t>
          </a:r>
        </a:p>
      </dsp:txBody>
      <dsp:txXfrm>
        <a:off x="29271" y="70317"/>
        <a:ext cx="7368261" cy="541083"/>
      </dsp:txXfrm>
    </dsp:sp>
    <dsp:sp modelId="{669568B2-00C3-6D46-9B60-C460368CD72B}">
      <dsp:nvSpPr>
        <dsp:cNvPr id="0" name=""/>
        <dsp:cNvSpPr/>
      </dsp:nvSpPr>
      <dsp:spPr>
        <a:xfrm>
          <a:off x="0" y="712671"/>
          <a:ext cx="7426803" cy="59962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Alphabet – a set of symbols.</a:t>
          </a:r>
        </a:p>
      </dsp:txBody>
      <dsp:txXfrm>
        <a:off x="29271" y="741942"/>
        <a:ext cx="7368261" cy="541083"/>
      </dsp:txXfrm>
    </dsp:sp>
    <dsp:sp modelId="{F569BCCF-E0F1-DF49-8310-9E3672BEEB49}">
      <dsp:nvSpPr>
        <dsp:cNvPr id="0" name=""/>
        <dsp:cNvSpPr/>
      </dsp:nvSpPr>
      <dsp:spPr>
        <a:xfrm>
          <a:off x="0" y="1384296"/>
          <a:ext cx="7426803" cy="59962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Strings – a list of symbols from a alphabet.</a:t>
          </a:r>
        </a:p>
      </dsp:txBody>
      <dsp:txXfrm>
        <a:off x="29271" y="1413567"/>
        <a:ext cx="7368261" cy="541083"/>
      </dsp:txXfrm>
    </dsp:sp>
    <dsp:sp modelId="{BC025C8D-5B11-174D-BBCC-8678E8616C56}">
      <dsp:nvSpPr>
        <dsp:cNvPr id="0" name=""/>
        <dsp:cNvSpPr/>
      </dsp:nvSpPr>
      <dsp:spPr>
        <a:xfrm>
          <a:off x="0" y="2055921"/>
          <a:ext cx="7426803" cy="59962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Language – a set of strings from the same alphabet.</a:t>
          </a:r>
        </a:p>
      </dsp:txBody>
      <dsp:txXfrm>
        <a:off x="29271" y="2085192"/>
        <a:ext cx="7368261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4C8C7-E994-46BD-B7DD-62C69B4823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068A9-E046-4ABC-AD44-1408754E868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C8CE58-FFFB-4A98-930E-3730DFF3C27E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1742417-E25A-4352-BA26-2C2AD7BF9A1E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2B252F5-BE81-41A1-B42A-ABB391A38953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E0979A5-F2B5-48FE-9F84-C2B76E2CF48B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F14C6-2959-462D-B74A-DBCBA8315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people/eroberts/courses/soco/projects/2004-05/automata-theory/basics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6400" y="1676400"/>
            <a:ext cx="7543799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Comp6062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September 2021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id-ID" sz="4200"/>
              <a:t>Automata and language Theory</a:t>
            </a:r>
            <a:r>
              <a:rPr lang="id-ID"/>
              <a:t> </a:t>
            </a:r>
            <a:br>
              <a:rPr lang="id-ID"/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02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  <a:ln>
            <a:round/>
          </a:ln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A376985-DBA5-4D05-9E39-B767DE08A2E5}" type="slidenum">
              <a:rPr lang="en-US" sz="1200" smtClean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467600" cy="4906963"/>
          </a:xfrm>
        </p:spPr>
        <p:txBody>
          <a:bodyPr>
            <a:noAutofit/>
          </a:bodyPr>
          <a:lstStyle/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b="1" dirty="0"/>
              <a:t>Symbol </a:t>
            </a:r>
          </a:p>
          <a:p>
            <a:pPr marL="334963" indent="-333375" algn="just" eaLnBrk="1" hangingPunct="1">
              <a:lnSpc>
                <a:spcPct val="80000"/>
              </a:lnSpc>
              <a:spcBef>
                <a:spcPts val="650"/>
              </a:spcBef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An abstract entity (has no meaning by itself, as well as understanding the point in geometry). Known as un-interpreted.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Example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	Letters 				: a, ..., z, A, ..., Z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	Digits					: 0 ... 9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	Special character	: $, </a:t>
            </a:r>
            <a:r>
              <a:rPr lang="en-US" sz="2200" dirty="0">
                <a:latin typeface="Symbol" pitchFamily="18" charset="2"/>
                <a:ea typeface="宋体" charset="-122"/>
              </a:rPr>
              <a:t></a:t>
            </a:r>
            <a:r>
              <a:rPr lang="en-US" sz="2200" dirty="0"/>
              <a:t>, =, (, etc.  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sz="2200" dirty="0"/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b="1" dirty="0"/>
              <a:t>Alphabet (</a:t>
            </a:r>
            <a:r>
              <a:rPr lang="en-US" sz="2200" b="1" dirty="0">
                <a:latin typeface="Symbol" pitchFamily="18" charset="2"/>
                <a:ea typeface="宋体" charset="-122"/>
              </a:rPr>
              <a:t></a:t>
            </a:r>
            <a:r>
              <a:rPr lang="en-US" sz="2200" b="1" dirty="0">
                <a:ea typeface="宋体" charset="-122"/>
              </a:rPr>
              <a:t> </a:t>
            </a:r>
            <a:r>
              <a:rPr lang="en-US" sz="2200" b="1" dirty="0"/>
              <a:t>) </a:t>
            </a:r>
          </a:p>
          <a:p>
            <a:pPr marL="458788" indent="-457200">
              <a:lnSpc>
                <a:spcPct val="80000"/>
              </a:lnSpc>
              <a:spcBef>
                <a:spcPts val="650"/>
              </a:spcBef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A finite, non empty set of symbols, notated by sigma (</a:t>
            </a:r>
            <a:r>
              <a:rPr lang="en-US" sz="2200" dirty="0">
                <a:latin typeface="Symbol" pitchFamily="18" charset="2"/>
                <a:ea typeface="宋体" charset="-122"/>
              </a:rPr>
              <a:t></a:t>
            </a:r>
            <a:r>
              <a:rPr lang="en-US" sz="2200" dirty="0"/>
              <a:t>)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Example	  	</a:t>
            </a:r>
          </a:p>
          <a:p>
            <a:pPr marL="1476375" lvl="1" indent="-560388"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>
                <a:latin typeface="Symbol" pitchFamily="18" charset="2"/>
                <a:ea typeface="宋体" charset="-122"/>
              </a:rPr>
              <a:t></a:t>
            </a:r>
            <a:r>
              <a:rPr lang="en-US" sz="2200" baseline="-25000" dirty="0">
                <a:ea typeface="宋体" charset="-122"/>
              </a:rPr>
              <a:t>1</a:t>
            </a:r>
            <a:r>
              <a:rPr lang="en-US" sz="2200" dirty="0">
                <a:ea typeface="宋体" charset="-122"/>
              </a:rPr>
              <a:t> </a:t>
            </a:r>
            <a:r>
              <a:rPr lang="en-US" sz="2200" dirty="0"/>
              <a:t> = { a, b, …, z }, the lower case alphabet</a:t>
            </a:r>
          </a:p>
          <a:p>
            <a:pPr marL="1476375" lvl="1" indent="-560388"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>
                <a:latin typeface="Symbol" pitchFamily="18" charset="2"/>
                <a:ea typeface="宋体" charset="-122"/>
              </a:rPr>
              <a:t></a:t>
            </a:r>
            <a:r>
              <a:rPr lang="en-US" sz="2200" baseline="-25000" dirty="0">
                <a:ea typeface="宋体" charset="-122"/>
              </a:rPr>
              <a:t>2</a:t>
            </a:r>
            <a:r>
              <a:rPr lang="en-US" sz="2200" dirty="0">
                <a:ea typeface="宋体" charset="-122"/>
              </a:rPr>
              <a:t> </a:t>
            </a:r>
            <a:r>
              <a:rPr lang="en-US" sz="2200" dirty="0"/>
              <a:t> = { 0, 1 }, the binary alphabet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5626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/>
              <a:t> The Central Concepts of Automata Theory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  <a:ln>
            <a:round/>
          </a:ln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4B65DA-8A9B-470E-82B9-4226274201FB}" type="slidenum">
              <a:rPr lang="en-US" sz="1200" smtClean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391400" cy="4876800"/>
          </a:xfrm>
        </p:spPr>
        <p:txBody>
          <a:bodyPr>
            <a:normAutofit/>
          </a:bodyPr>
          <a:lstStyle/>
          <a:p>
            <a:pPr marL="334963" indent="-333375" algn="just" eaLnBrk="1" hangingPunct="1">
              <a:lnSpc>
                <a:spcPct val="80000"/>
              </a:lnSpc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b="1" dirty="0"/>
              <a:t>Strings 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Finite sequence of symbols chosen from some alphabet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Example, 0011 is a string from the binary alphabet </a:t>
            </a:r>
            <a:r>
              <a:rPr lang="en-US" sz="2200" dirty="0">
                <a:latin typeface="Symbol" pitchFamily="18" charset="2"/>
                <a:ea typeface="宋体" charset="-122"/>
              </a:rPr>
              <a:t></a:t>
            </a:r>
            <a:r>
              <a:rPr lang="en-US" sz="2200" baseline="-25000" dirty="0">
                <a:ea typeface="宋体" charset="-122"/>
              </a:rPr>
              <a:t>2</a:t>
            </a:r>
            <a:r>
              <a:rPr lang="en-US" sz="2200" dirty="0">
                <a:ea typeface="宋体" charset="-122"/>
              </a:rPr>
              <a:t> </a:t>
            </a:r>
            <a:r>
              <a:rPr lang="en-US" sz="2200" dirty="0"/>
              <a:t> = { 0, 1 }, 1010 is another string chosen from this alphabet.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Empty String is the string with zero occurrence of symbols. This string denoted by </a:t>
            </a:r>
            <a:r>
              <a:rPr lang="en-US" sz="2200" dirty="0">
                <a:latin typeface="Symbol" pitchFamily="18" charset="2"/>
              </a:rPr>
              <a:t> , </a:t>
            </a:r>
            <a:r>
              <a:rPr lang="en-US" sz="2200" dirty="0"/>
              <a:t> </a:t>
            </a:r>
            <a:r>
              <a:rPr lang="en-US" sz="2200" dirty="0">
                <a:latin typeface="Symbol" pitchFamily="18" charset="2"/>
              </a:rPr>
              <a:t></a:t>
            </a:r>
            <a:r>
              <a:rPr lang="en-US" sz="2200" dirty="0"/>
              <a:t>= 0. </a:t>
            </a:r>
          </a:p>
          <a:p>
            <a:pPr marL="334963" indent="-333375" algn="just" eaLnBrk="1" hangingPunct="1">
              <a:lnSpc>
                <a:spcPct val="80000"/>
              </a:lnSpc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sz="2200" b="1" dirty="0"/>
          </a:p>
          <a:p>
            <a:pPr marL="334963" indent="-333375" algn="just" eaLnBrk="1" hangingPunct="1">
              <a:lnSpc>
                <a:spcPct val="80000"/>
              </a:lnSpc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b="1" i="1" dirty="0"/>
              <a:t>Length of String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Is the number of symbols in the string.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The standard notation for length of string </a:t>
            </a:r>
            <a:r>
              <a:rPr lang="en-US" sz="2200" i="1" dirty="0"/>
              <a:t>w</a:t>
            </a:r>
            <a:r>
              <a:rPr lang="en-US" sz="2200" dirty="0"/>
              <a:t> is |</a:t>
            </a:r>
            <a:r>
              <a:rPr lang="en-US" sz="2200" i="1" dirty="0"/>
              <a:t>w| 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200" dirty="0"/>
              <a:t>Example, if </a:t>
            </a:r>
            <a:r>
              <a:rPr lang="en-US" sz="2200" i="1" dirty="0"/>
              <a:t>w </a:t>
            </a:r>
            <a:r>
              <a:rPr lang="en-US" sz="2200" dirty="0"/>
              <a:t>= </a:t>
            </a:r>
            <a:r>
              <a:rPr lang="en-US" sz="2200" i="1" dirty="0" err="1"/>
              <a:t>abcb</a:t>
            </a:r>
            <a:r>
              <a:rPr lang="en-US" sz="2200" i="1" dirty="0"/>
              <a:t>, </a:t>
            </a:r>
            <a:r>
              <a:rPr lang="en-US" sz="2200" dirty="0"/>
              <a:t> |</a:t>
            </a:r>
            <a:r>
              <a:rPr lang="en-US" sz="2200" i="1" dirty="0"/>
              <a:t>w</a:t>
            </a:r>
            <a:r>
              <a:rPr lang="en-US" sz="2200" dirty="0"/>
              <a:t>|= 4.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6388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/>
              <a:t> The Central Concepts </a:t>
            </a:r>
            <a:br>
              <a:rPr lang="en-US" sz="2800" dirty="0"/>
            </a:br>
            <a:r>
              <a:rPr lang="en-US" sz="2800" dirty="0"/>
              <a:t>of Automata Theory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  <a:ln>
            <a:round/>
          </a:ln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586DDF-48DE-4289-BF36-3329EEE45B3B}" type="slidenum">
              <a:rPr lang="en-US" sz="1200" smtClean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802188"/>
          </a:xfrm>
        </p:spPr>
        <p:txBody>
          <a:bodyPr>
            <a:noAutofit/>
          </a:bodyPr>
          <a:lstStyle/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b="1" dirty="0"/>
              <a:t>Languages (L) 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/>
              <a:t>A set of strings all of which are chosen from some alphabet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/>
              <a:t>			</a:t>
            </a:r>
          </a:p>
          <a:p>
            <a:pPr marL="1588" indent="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/>
              <a:t>				 languages; different of each other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Arial" charset="0"/>
              </a:rPr>
              <a:t> 	</a:t>
            </a:r>
            <a:r>
              <a:rPr lang="en-US" dirty="0" err="1">
                <a:cs typeface="Arial" charset="0"/>
              </a:rPr>
              <a:t>Ø</a:t>
            </a:r>
            <a:r>
              <a:rPr lang="en-US" dirty="0"/>
              <a:t>   :  Empty set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 	{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}  :  </a:t>
            </a:r>
            <a:r>
              <a:rPr lang="id-ID" dirty="0"/>
              <a:t>La</a:t>
            </a:r>
            <a:r>
              <a:rPr lang="en-US" dirty="0" err="1"/>
              <a:t>nguage</a:t>
            </a:r>
            <a:r>
              <a:rPr lang="en-US" dirty="0"/>
              <a:t> consist of  </a:t>
            </a:r>
            <a:r>
              <a:rPr lang="en-US" dirty="0">
                <a:sym typeface="Symbol" pitchFamily="18" charset="2"/>
              </a:rPr>
              <a:t></a:t>
            </a:r>
            <a:r>
              <a:rPr lang="en-US" dirty="0"/>
              <a:t>  (empty) string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/>
              <a:t>Finite Language 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/>
              <a:t>		example L1 = {a,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abb</a:t>
            </a:r>
            <a:r>
              <a:rPr lang="en-US" dirty="0"/>
              <a:t>}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endParaRPr lang="en-US" dirty="0"/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/>
              <a:t>Infinite Language : describe a language using </a:t>
            </a:r>
            <a:r>
              <a:rPr lang="en-US" dirty="0" err="1"/>
              <a:t>a”set</a:t>
            </a:r>
            <a:r>
              <a:rPr lang="en-US" dirty="0"/>
              <a:t> former”</a:t>
            </a:r>
          </a:p>
          <a:p>
            <a:pPr marL="735013" lvl="1" indent="-276225">
              <a:buFont typeface="Arial" charset="0"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/>
              <a:t>{w | something about w}</a:t>
            </a:r>
          </a:p>
          <a:p>
            <a:pPr marL="334963" indent="-333375" algn="just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/>
              <a:t>		example L2 = {w | w is palindrome of </a:t>
            </a:r>
            <a:r>
              <a:rPr lang="en-US" dirty="0">
                <a:latin typeface="Symbol" pitchFamily="18" charset="2"/>
                <a:ea typeface="宋体" charset="-122"/>
              </a:rPr>
              <a:t></a:t>
            </a:r>
            <a:r>
              <a:rPr lang="en-US" dirty="0">
                <a:ea typeface="宋体" charset="-122"/>
              </a:rPr>
              <a:t> = {0, 1}}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endParaRPr lang="en-US" dirty="0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600200" y="2181225"/>
          <a:ext cx="685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368300" imgH="711200" progId="Equation.3">
                  <p:embed/>
                </p:oleObj>
              </mc:Choice>
              <mc:Fallback>
                <p:oleObj name="Equation" r:id="rId4" imgW="368300" imgH="71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81225"/>
                        <a:ext cx="6858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 txBox="1">
            <a:spLocks/>
          </p:cNvSpPr>
          <p:nvPr/>
        </p:nvSpPr>
        <p:spPr bwMode="auto">
          <a:xfrm>
            <a:off x="381000" y="152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d-ID" sz="32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The Central Concepts </a:t>
            </a:r>
            <a:endParaRPr lang="en-US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id-ID" sz="32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 Automata Theory</a:t>
            </a:r>
            <a:r>
              <a:rPr lang="en-US" sz="32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(3)</a:t>
            </a:r>
            <a:endParaRPr lang="id-ID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CCFF77-55C6-8545-8F3E-3F0016CAE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638800" cy="8382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/>
              <a:t> The Central Concepts </a:t>
            </a:r>
            <a:br>
              <a:rPr lang="en-US" sz="2800" dirty="0"/>
            </a:br>
            <a:r>
              <a:rPr lang="en-US" sz="2800" dirty="0"/>
              <a:t>of Automata Theory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609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dirty="0"/>
              <a:t>Language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467600" cy="4495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Language</a:t>
            </a:r>
            <a:r>
              <a:rPr lang="id-ID" sz="2200" dirty="0"/>
              <a:t> </a:t>
            </a:r>
            <a:r>
              <a:rPr lang="id-ID" sz="2200" dirty="0" err="1"/>
              <a:t>Concatenation</a:t>
            </a:r>
            <a:r>
              <a:rPr lang="en-US" sz="2200" dirty="0"/>
              <a:t>  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	L, M	: language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 	L. M	: </a:t>
            </a:r>
            <a:r>
              <a:rPr lang="id-ID" sz="2200" dirty="0" err="1"/>
              <a:t>Concatenation</a:t>
            </a:r>
            <a:r>
              <a:rPr lang="id-ID" sz="2200" dirty="0"/>
              <a:t> </a:t>
            </a:r>
            <a:r>
              <a:rPr lang="en-US" sz="2200" dirty="0"/>
              <a:t> L an</a:t>
            </a:r>
            <a:r>
              <a:rPr lang="id-ID" sz="2200" dirty="0"/>
              <a:t>d</a:t>
            </a:r>
            <a:r>
              <a:rPr lang="en-US" sz="2200" dirty="0"/>
              <a:t> 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	LM	= { </a:t>
            </a:r>
            <a:r>
              <a:rPr lang="en-US" sz="2200" dirty="0" err="1"/>
              <a:t>xy</a:t>
            </a:r>
            <a:r>
              <a:rPr lang="en-US" sz="2200" dirty="0"/>
              <a:t>| x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L, y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200" dirty="0"/>
              <a:t>M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id-ID" sz="2200" dirty="0" err="1"/>
              <a:t>Example</a:t>
            </a:r>
            <a:r>
              <a:rPr lang="en-US" sz="2200" dirty="0"/>
              <a:t>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      L   =  { 0, 1, 00, 01, 10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      M  =  { 10, 11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         LM =  { 010, 011, 110, 111, 0010, 0011, 0110, 0111,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200" dirty="0"/>
              <a:t>		         1010, 1011 }</a:t>
            </a:r>
          </a:p>
          <a:p>
            <a:pPr eaLnBrk="1" hangingPunct="1">
              <a:lnSpc>
                <a:spcPct val="80000"/>
              </a:lnSpc>
            </a:pPr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62A25-8C04-4A13-B020-0DC0AC9D3610}" type="slidenum">
              <a:rPr lang="en-US" smtClean="0">
                <a:latin typeface="Interstate" charset="0"/>
              </a:rPr>
              <a:pPr/>
              <a:t>13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981200"/>
            <a:ext cx="6629400" cy="3733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/>
              <a:t>•	Union Language :</a:t>
            </a:r>
            <a:endParaRPr lang="id-ID" sz="2400" dirty="0"/>
          </a:p>
          <a:p>
            <a:pPr>
              <a:buFontTx/>
              <a:buNone/>
            </a:pPr>
            <a:r>
              <a:rPr lang="en-US" sz="2400" dirty="0"/>
              <a:t>	L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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sz="2400" dirty="0"/>
              <a:t> M	: Union L an</a:t>
            </a:r>
            <a:r>
              <a:rPr lang="id-ID" sz="2400" dirty="0"/>
              <a:t>d</a:t>
            </a:r>
            <a:r>
              <a:rPr lang="en-US" sz="2400" dirty="0"/>
              <a:t> M</a:t>
            </a:r>
            <a:endParaRPr lang="id-ID" sz="2400" dirty="0"/>
          </a:p>
          <a:p>
            <a:pPr>
              <a:buFontTx/>
              <a:buNone/>
            </a:pPr>
            <a:r>
              <a:rPr lang="en-US" sz="2400" dirty="0"/>
              <a:t> 	L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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sz="2400" dirty="0"/>
              <a:t> M	: { x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  </a:t>
            </a:r>
            <a:r>
              <a:rPr lang="en-US" sz="2400" dirty="0"/>
              <a:t>x </a:t>
            </a:r>
            <a:r>
              <a:rPr lang="en-US" sz="2400" dirty="0">
                <a:sym typeface="Symbol" pitchFamily="18" charset="2"/>
              </a:rPr>
              <a:t> </a:t>
            </a:r>
            <a:r>
              <a:rPr lang="en-US" sz="2400" dirty="0"/>
              <a:t>L </a:t>
            </a:r>
            <a:r>
              <a:rPr lang="id-ID" sz="2400" dirty="0" err="1"/>
              <a:t>or</a:t>
            </a:r>
            <a:r>
              <a:rPr lang="en-US" sz="2400" dirty="0"/>
              <a:t> x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M}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</a:p>
          <a:p>
            <a:r>
              <a:rPr lang="id-ID" sz="2400" dirty="0" err="1"/>
              <a:t>Example</a:t>
            </a:r>
            <a:r>
              <a:rPr lang="en-US" sz="2400" dirty="0"/>
              <a:t> 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L	    =	{ 0, 1, 00, 01, 10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M	    =	{ 10, 11 } 	</a:t>
            </a:r>
          </a:p>
          <a:p>
            <a:pPr>
              <a:buFontTx/>
              <a:buNone/>
            </a:pPr>
            <a:r>
              <a:rPr lang="en-US" sz="2400" dirty="0"/>
              <a:t>	L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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sz="2400" dirty="0"/>
              <a:t>M  = { 0, 1, 00, 01, 10, 11 }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A65E5-E678-4E20-B73D-51FBFB2FCCF4}" type="slidenum">
              <a:rPr lang="en-US" smtClean="0">
                <a:latin typeface="Interstate" charset="0"/>
              </a:rPr>
              <a:pPr/>
              <a:t>14</a:t>
            </a:fld>
            <a:endParaRPr lang="en-US">
              <a:latin typeface="Interstate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079CDF6-EA20-9C47-92A9-6CF8FBAEE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609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dirty="0"/>
              <a:t>Language Operation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848600" cy="5410200"/>
          </a:xfrm>
        </p:spPr>
        <p:txBody>
          <a:bodyPr>
            <a:normAutofit/>
          </a:bodyPr>
          <a:lstStyle/>
          <a:p>
            <a:r>
              <a:rPr lang="en-US" sz="2400" dirty="0"/>
              <a:t>Closure</a:t>
            </a:r>
          </a:p>
          <a:p>
            <a:pPr>
              <a:buNone/>
            </a:pPr>
            <a:r>
              <a:rPr lang="en-US" altLang="zh-CN" sz="2400" dirty="0">
                <a:ea typeface="宋体" charset="-122"/>
                <a:sym typeface="Symbol" pitchFamily="18" charset="2"/>
              </a:rPr>
              <a:t>	</a:t>
            </a:r>
            <a:r>
              <a:rPr lang="en-US" altLang="zh-CN" sz="2400" b="1" dirty="0">
                <a:ea typeface="宋体" charset="-122"/>
                <a:sym typeface="Symbol" pitchFamily="18" charset="2"/>
              </a:rPr>
              <a:t></a:t>
            </a:r>
            <a:r>
              <a:rPr lang="en-US" altLang="zh-CN" sz="2400" dirty="0">
                <a:ea typeface="宋体" charset="-122"/>
              </a:rPr>
              <a:t>  </a:t>
            </a:r>
            <a:r>
              <a:rPr lang="id-ID" altLang="zh-CN" sz="2400" dirty="0">
                <a:ea typeface="宋体" charset="-122"/>
              </a:rPr>
              <a:t>	</a:t>
            </a:r>
            <a:r>
              <a:rPr lang="id-ID" sz="2400" dirty="0"/>
              <a:t> : </a:t>
            </a:r>
            <a:r>
              <a:rPr lang="en-US" sz="2400" dirty="0"/>
              <a:t>Zero or more times (</a:t>
            </a:r>
            <a:r>
              <a:rPr lang="en-US" sz="2400" dirty="0" err="1"/>
              <a:t>Kleene</a:t>
            </a:r>
            <a:r>
              <a:rPr lang="en-US" sz="2400" dirty="0"/>
              <a:t> Closure)</a:t>
            </a:r>
            <a:br>
              <a:rPr lang="en-US" sz="2400" dirty="0"/>
            </a:br>
            <a:r>
              <a:rPr lang="en-US" sz="2400" dirty="0"/>
              <a:t>+</a:t>
            </a:r>
            <a:r>
              <a:rPr lang="id-ID" sz="2400" dirty="0"/>
              <a:t>     </a:t>
            </a:r>
            <a:r>
              <a:rPr lang="en-US" sz="2400" dirty="0"/>
              <a:t>: One or more times (Positive Closure)</a:t>
            </a:r>
          </a:p>
          <a:p>
            <a:pPr>
              <a:buNone/>
            </a:pPr>
            <a:endParaRPr lang="en-US" sz="2400" dirty="0"/>
          </a:p>
          <a:p>
            <a:r>
              <a:rPr lang="id-ID" sz="2400" dirty="0" err="1"/>
              <a:t>Example</a:t>
            </a:r>
            <a:r>
              <a:rPr lang="en-US" sz="2400" dirty="0"/>
              <a:t>     L	:  </a:t>
            </a:r>
            <a:r>
              <a:rPr lang="id-ID" sz="2400" dirty="0"/>
              <a:t> a Language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L*	= L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L</a:t>
            </a:r>
            <a:r>
              <a:rPr lang="en-US" sz="2400" baseline="30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L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…  =       </a:t>
            </a:r>
            <a:r>
              <a:rPr lang="en-US" sz="2400" i="1" dirty="0"/>
              <a:t>L</a:t>
            </a:r>
            <a:r>
              <a:rPr lang="en-US" sz="2400" baseline="30000" dirty="0"/>
              <a:t>i</a:t>
            </a:r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r>
              <a:rPr lang="en-US" sz="2400" dirty="0"/>
              <a:t>	L</a:t>
            </a:r>
            <a:r>
              <a:rPr lang="en-US" sz="2400" baseline="30000" dirty="0"/>
              <a:t>+</a:t>
            </a:r>
            <a:r>
              <a:rPr lang="en-US" sz="2400" dirty="0"/>
              <a:t> 	= L</a:t>
            </a:r>
            <a:r>
              <a:rPr lang="en-US" sz="2400" baseline="30000" dirty="0"/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L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 </a:t>
            </a:r>
            <a:r>
              <a:rPr lang="en-US" sz="2400" dirty="0"/>
              <a:t>L</a:t>
            </a:r>
            <a:r>
              <a:rPr lang="en-US" sz="2400" baseline="30000" dirty="0"/>
              <a:t>3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…  =       </a:t>
            </a:r>
            <a:r>
              <a:rPr lang="en-US" sz="2400" i="1" dirty="0"/>
              <a:t>L</a:t>
            </a:r>
            <a:r>
              <a:rPr lang="en-US" sz="2400" i="1" baseline="30000" dirty="0"/>
              <a:t>i</a:t>
            </a:r>
            <a:endParaRPr lang="en-US" sz="2400" baseline="30000" dirty="0">
              <a:sym typeface="Symbol" pitchFamily="18" charset="2"/>
            </a:endParaRPr>
          </a:p>
          <a:p>
            <a:pPr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</a:t>
            </a:r>
            <a:r>
              <a:rPr lang="en-US" sz="2400" dirty="0"/>
              <a:t>*	:  </a:t>
            </a:r>
            <a:r>
              <a:rPr lang="id-ID" sz="2400" dirty="0"/>
              <a:t>Set of </a:t>
            </a:r>
            <a:r>
              <a:rPr lang="en-US" sz="2400" dirty="0"/>
              <a:t>String </a:t>
            </a:r>
            <a:r>
              <a:rPr lang="id-ID" sz="2400" dirty="0"/>
              <a:t>of</a:t>
            </a:r>
            <a:r>
              <a:rPr lang="en-US" sz="2400" dirty="0"/>
              <a:t> s</a:t>
            </a:r>
            <a:r>
              <a:rPr lang="id-ID" sz="2400" dirty="0"/>
              <a:t>y</a:t>
            </a:r>
            <a:r>
              <a:rPr lang="en-US" sz="2400" dirty="0" err="1"/>
              <a:t>mbol</a:t>
            </a:r>
            <a:r>
              <a:rPr lang="id-ID" sz="2400" dirty="0"/>
              <a:t>s</a:t>
            </a:r>
            <a:r>
              <a:rPr lang="en-US" sz="2400" dirty="0"/>
              <a:t> </a:t>
            </a:r>
            <a:r>
              <a:rPr lang="id-ID" sz="2400" dirty="0"/>
              <a:t> in 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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A65E5-E678-4E20-B73D-51FBFB2FCCF4}" type="slidenum">
              <a:rPr lang="en-US" smtClean="0">
                <a:latin typeface="Interstate" charset="0"/>
              </a:rPr>
              <a:pPr/>
              <a:t>15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399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576373"/>
              </p:ext>
            </p:extLst>
          </p:nvPr>
        </p:nvGraphicFramePr>
        <p:xfrm>
          <a:off x="4991100" y="3962400"/>
          <a:ext cx="37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3" imgW="368300" imgH="520700" progId="Equation.3">
                  <p:embed/>
                </p:oleObj>
              </mc:Choice>
              <mc:Fallback>
                <p:oleObj name="Equation" r:id="rId3" imgW="368300" imgH="520700" progId="Equation.3">
                  <p:embed/>
                  <p:pic>
                    <p:nvPicPr>
                      <p:cNvPr id="399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962400"/>
                        <a:ext cx="371475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373755"/>
              </p:ext>
            </p:extLst>
          </p:nvPr>
        </p:nvGraphicFramePr>
        <p:xfrm>
          <a:off x="4991099" y="4648200"/>
          <a:ext cx="3714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5" imgW="368300" imgH="558800" progId="Equation.3">
                  <p:embed/>
                </p:oleObj>
              </mc:Choice>
              <mc:Fallback>
                <p:oleObj name="Equation" r:id="rId5" imgW="368300" imgH="558800" progId="Equation.3">
                  <p:embed/>
                  <p:pic>
                    <p:nvPicPr>
                      <p:cNvPr id="399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099" y="4648200"/>
                        <a:ext cx="3714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079CDF6-EA20-9C47-92A9-6CF8FBAEE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5867400" cy="6096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dirty="0"/>
              <a:t>Language Operation</a:t>
            </a:r>
          </a:p>
        </p:txBody>
      </p:sp>
    </p:spTree>
    <p:extLst>
      <p:ext uri="{BB962C8B-B14F-4D97-AF65-F5344CB8AC3E}">
        <p14:creationId xmlns:p14="http://schemas.microsoft.com/office/powerpoint/2010/main" val="154001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  <a:ln>
            <a:round/>
          </a:ln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05A0BA-82E6-4B7C-99C0-08059C0AF6C3}" type="slidenum">
              <a:rPr lang="en-US" sz="1200" smtClean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5105400"/>
          </a:xfrm>
        </p:spPr>
        <p:txBody>
          <a:bodyPr>
            <a:normAutofit/>
          </a:bodyPr>
          <a:lstStyle/>
          <a:p>
            <a:pPr marL="333375" indent="-33337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 err="1"/>
              <a:t>Kleene</a:t>
            </a:r>
            <a:r>
              <a:rPr lang="en-US" sz="2400" dirty="0"/>
              <a:t> Closure</a:t>
            </a:r>
            <a:r>
              <a:rPr lang="en-US" sz="2400" dirty="0">
                <a:ea typeface="宋体" charset="-122"/>
              </a:rPr>
              <a:t> ( </a:t>
            </a:r>
            <a:r>
              <a:rPr lang="en-US" sz="2400" dirty="0">
                <a:latin typeface="Symbol" pitchFamily="18" charset="2"/>
                <a:ea typeface="宋体" charset="-122"/>
              </a:rPr>
              <a:t></a:t>
            </a:r>
            <a:r>
              <a:rPr lang="en-US" sz="2400" dirty="0">
                <a:ea typeface="宋体" charset="-122"/>
              </a:rPr>
              <a:t> ), zero or more times</a:t>
            </a:r>
            <a:r>
              <a:rPr lang="en-US" sz="2400" dirty="0"/>
              <a:t>. </a:t>
            </a:r>
          </a:p>
          <a:p>
            <a:pPr marL="333375" indent="-33337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/>
              <a:t>Example :</a:t>
            </a:r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i="1" dirty="0"/>
              <a:t>x</a:t>
            </a:r>
            <a:r>
              <a:rPr lang="en-US" sz="2400" dirty="0"/>
              <a:t>* = </a:t>
            </a:r>
            <a:r>
              <a:rPr lang="en-US" sz="2400" dirty="0">
                <a:latin typeface="Symbol" pitchFamily="18" charset="2"/>
              </a:rPr>
              <a:t></a:t>
            </a:r>
            <a:r>
              <a:rPr lang="en-US" sz="2400" i="1" dirty="0" err="1"/>
              <a:t>x</a:t>
            </a:r>
            <a:r>
              <a:rPr lang="en-US" sz="2400" dirty="0" err="1">
                <a:latin typeface="Symbol" pitchFamily="18" charset="2"/>
              </a:rPr>
              <a:t></a:t>
            </a:r>
            <a:r>
              <a:rPr lang="en-US" sz="2400" i="1" dirty="0" err="1"/>
              <a:t>xx</a:t>
            </a:r>
            <a:r>
              <a:rPr lang="en-US" sz="2400" dirty="0" err="1">
                <a:latin typeface="Symbol" pitchFamily="18" charset="2"/>
              </a:rPr>
              <a:t></a:t>
            </a:r>
            <a:r>
              <a:rPr lang="en-US" sz="2400" i="1" dirty="0" err="1"/>
              <a:t>xxx</a:t>
            </a:r>
            <a:r>
              <a:rPr lang="en-US" sz="2400" dirty="0">
                <a:latin typeface="Symbol" pitchFamily="18" charset="2"/>
              </a:rPr>
              <a:t></a:t>
            </a:r>
            <a:r>
              <a:rPr lang="en-US" sz="2400" dirty="0"/>
              <a:t>… = </a:t>
            </a:r>
            <a:r>
              <a:rPr lang="en-US" sz="2400" dirty="0">
                <a:latin typeface="Symbol" pitchFamily="18" charset="2"/>
              </a:rPr>
              <a:t></a:t>
            </a:r>
            <a:r>
              <a:rPr lang="en-US" sz="2400" i="1" dirty="0"/>
              <a:t>x</a:t>
            </a:r>
            <a:r>
              <a:rPr lang="en-US" sz="2400" i="1" baseline="30000" dirty="0"/>
              <a:t>1</a:t>
            </a:r>
            <a:r>
              <a:rPr lang="en-US" sz="2400" dirty="0">
                <a:latin typeface="Symbol" pitchFamily="18" charset="2"/>
              </a:rPr>
              <a:t></a:t>
            </a:r>
            <a:r>
              <a:rPr lang="en-US" sz="2400" i="1" dirty="0"/>
              <a:t>x</a:t>
            </a:r>
            <a:r>
              <a:rPr lang="en-US" sz="2400" i="1" baseline="30000" dirty="0"/>
              <a:t>2</a:t>
            </a:r>
            <a:r>
              <a:rPr lang="en-US" sz="2400" dirty="0">
                <a:latin typeface="Symbol" pitchFamily="18" charset="2"/>
              </a:rPr>
              <a:t></a:t>
            </a:r>
            <a:r>
              <a:rPr lang="en-US" sz="2400" i="1" dirty="0"/>
              <a:t>x</a:t>
            </a:r>
            <a:r>
              <a:rPr lang="en-US" sz="2400" i="1" baseline="30000" dirty="0"/>
              <a:t>3</a:t>
            </a:r>
            <a:r>
              <a:rPr lang="en-US" sz="2400" dirty="0">
                <a:latin typeface="Symbol" pitchFamily="18" charset="2"/>
              </a:rPr>
              <a:t></a:t>
            </a:r>
            <a:r>
              <a:rPr lang="en-US" sz="2400" dirty="0"/>
              <a:t>… </a:t>
            </a:r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400" dirty="0"/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/>
              <a:t>1*  =  {</a:t>
            </a:r>
            <a:r>
              <a:rPr lang="en-US" sz="2400" dirty="0">
                <a:latin typeface="Symbol" pitchFamily="18" charset="2"/>
              </a:rPr>
              <a:t></a:t>
            </a:r>
            <a:r>
              <a:rPr lang="en-US" sz="2400" dirty="0"/>
              <a:t>, 1, 11, 111, 1111, 11111, …}</a:t>
            </a:r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400" dirty="0"/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/>
              <a:t>(1100)* = {</a:t>
            </a:r>
            <a:r>
              <a:rPr lang="en-US" sz="2400" dirty="0">
                <a:latin typeface="Symbol" pitchFamily="18" charset="2"/>
              </a:rPr>
              <a:t></a:t>
            </a:r>
            <a:r>
              <a:rPr lang="en-US" sz="2400" dirty="0"/>
              <a:t>, 1100, 11001100, 110011001100,…}</a:t>
            </a:r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400" dirty="0"/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/>
              <a:t>(00+11)* =  {</a:t>
            </a:r>
            <a:r>
              <a:rPr lang="en-US" sz="2400" dirty="0">
                <a:latin typeface="Symbol" pitchFamily="18" charset="2"/>
              </a:rPr>
              <a:t></a:t>
            </a:r>
            <a:r>
              <a:rPr lang="en-US" sz="2400" dirty="0"/>
              <a:t>, 00, 11, 0000, 0011, 1100, 1111, 000000, 000011, 001100, …}    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638800" cy="838200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 CLOSURE LANGUAGE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91272" y="228600"/>
            <a:ext cx="5695528" cy="91146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dirty="0"/>
              <a:t>REGULAR EXPRESSION (RE)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924800" cy="5029200"/>
          </a:xfrm>
        </p:spPr>
        <p:txBody>
          <a:bodyPr>
            <a:normAutofit fontScale="85000" lnSpcReduction="10000"/>
          </a:bodyPr>
          <a:lstStyle/>
          <a:p>
            <a:pPr marL="268288" indent="-268288" eaLnBrk="1" hangingPunct="1"/>
            <a:r>
              <a:rPr lang="id-ID" sz="2400" dirty="0"/>
              <a:t>The Definition of RE</a:t>
            </a:r>
            <a:endParaRPr lang="en-GB" sz="2400" dirty="0"/>
          </a:p>
          <a:p>
            <a:pPr marL="268288" indent="0" eaLnBrk="1" hangingPunct="1">
              <a:buNone/>
            </a:pPr>
            <a:r>
              <a:rPr lang="en-US" sz="2400" dirty="0"/>
              <a:t>RE = </a:t>
            </a:r>
            <a:r>
              <a:rPr lang="id-ID" sz="2400" dirty="0"/>
              <a:t>Simple </a:t>
            </a:r>
            <a:r>
              <a:rPr lang="en-US" sz="2400" dirty="0"/>
              <a:t>E</a:t>
            </a:r>
            <a:r>
              <a:rPr lang="id-ID" sz="2400" dirty="0"/>
              <a:t>x</a:t>
            </a:r>
            <a:r>
              <a:rPr lang="en-US" sz="2400" dirty="0" err="1"/>
              <a:t>pres</a:t>
            </a:r>
            <a:r>
              <a:rPr lang="id-ID" sz="2400" dirty="0"/>
              <a:t>sion</a:t>
            </a:r>
            <a:r>
              <a:rPr lang="en-US" sz="2400" dirty="0"/>
              <a:t> </a:t>
            </a:r>
            <a:r>
              <a:rPr lang="id-ID" sz="2400" dirty="0"/>
              <a:t>for</a:t>
            </a:r>
            <a:r>
              <a:rPr lang="en-US" sz="2400" dirty="0"/>
              <a:t> language </a:t>
            </a:r>
            <a:r>
              <a:rPr lang="id-ID" sz="2400" dirty="0"/>
              <a:t>which accepted by</a:t>
            </a:r>
            <a:r>
              <a:rPr lang="en-US" sz="2400" dirty="0"/>
              <a:t> FA.</a:t>
            </a:r>
          </a:p>
          <a:p>
            <a:pPr marL="268288" indent="-268288" eaLnBrk="1" hangingPunct="1">
              <a:buFontTx/>
              <a:buNone/>
            </a:pPr>
            <a:endParaRPr lang="en-US" sz="2400" dirty="0"/>
          </a:p>
          <a:p>
            <a:pPr marL="268288" indent="-268288" eaLnBrk="1" hangingPunct="1"/>
            <a:r>
              <a:rPr lang="id-ID" sz="2400" dirty="0"/>
              <a:t>Example for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</a:t>
            </a:r>
            <a:r>
              <a:rPr lang="en-US" sz="2400" dirty="0"/>
              <a:t> </a:t>
            </a:r>
            <a:r>
              <a:rPr lang="id-ID" sz="2400" dirty="0"/>
              <a:t>of an </a:t>
            </a:r>
            <a:r>
              <a:rPr lang="en-US" sz="2400" dirty="0"/>
              <a:t> alphabet, RE </a:t>
            </a:r>
            <a:r>
              <a:rPr lang="id-ID" sz="2400" dirty="0"/>
              <a:t>is defined</a:t>
            </a:r>
            <a:r>
              <a:rPr lang="en-US" sz="2400" dirty="0"/>
              <a:t> </a:t>
            </a:r>
            <a:r>
              <a:rPr lang="id-ID" sz="2400" dirty="0"/>
              <a:t>as recursive as follows</a:t>
            </a:r>
            <a:r>
              <a:rPr lang="en-US" sz="2400" dirty="0"/>
              <a:t> :</a:t>
            </a:r>
            <a:endParaRPr lang="en-US" sz="2400" dirty="0">
              <a:sym typeface="Symbol" pitchFamily="18" charset="2"/>
            </a:endParaRPr>
          </a:p>
          <a:p>
            <a:pPr marL="536575" lvl="2" indent="-268288" eaLnBrk="1" hangingPunct="1"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</a:t>
            </a:r>
            <a:r>
              <a:rPr lang="en-US" sz="2400" dirty="0"/>
              <a:t> : RE </a:t>
            </a:r>
            <a:r>
              <a:rPr lang="id-ID" sz="2400" dirty="0"/>
              <a:t>which shows as</a:t>
            </a:r>
            <a:r>
              <a:rPr lang="en-US" sz="2400" dirty="0"/>
              <a:t> “Empty Set”.</a:t>
            </a:r>
          </a:p>
          <a:p>
            <a:pPr marL="536575" lvl="2" indent="-268288" eaLnBrk="1" hangingPunct="1">
              <a:buFontTx/>
              <a:buAutoNum type="arabicPeriod"/>
            </a:pPr>
            <a:r>
              <a:rPr lang="en-US" sz="2400" i="1" dirty="0">
                <a:sym typeface="Symbol" pitchFamily="18" charset="2"/>
              </a:rPr>
              <a:t></a:t>
            </a:r>
            <a:r>
              <a:rPr lang="en-US" sz="2400" dirty="0"/>
              <a:t> : RE </a:t>
            </a:r>
            <a:r>
              <a:rPr lang="id-ID" sz="2400" dirty="0"/>
              <a:t>which shows</a:t>
            </a:r>
            <a:r>
              <a:rPr lang="en-US" sz="2400" dirty="0"/>
              <a:t> </a:t>
            </a:r>
            <a:r>
              <a:rPr lang="id-ID" sz="2400" dirty="0"/>
              <a:t>as </a:t>
            </a:r>
            <a:r>
              <a:rPr lang="en-US" sz="2400" dirty="0"/>
              <a:t>{</a:t>
            </a:r>
            <a:r>
              <a:rPr lang="en-US" sz="2400" i="1" dirty="0">
                <a:sym typeface="Symbol" pitchFamily="18" charset="2"/>
              </a:rPr>
              <a:t> </a:t>
            </a:r>
            <a:r>
              <a:rPr lang="en-US" sz="2400" dirty="0"/>
              <a:t>}</a:t>
            </a:r>
          </a:p>
          <a:p>
            <a:pPr marL="536575" lvl="1" indent="-268288">
              <a:buFontTx/>
              <a:buAutoNum type="arabicPeriod" startAt="3"/>
            </a:pPr>
            <a:r>
              <a:rPr lang="id-ID" sz="2400" dirty="0"/>
              <a:t>For every</a:t>
            </a:r>
            <a:r>
              <a:rPr lang="en-US" sz="2400" dirty="0"/>
              <a:t> a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</a:t>
            </a:r>
            <a:r>
              <a:rPr lang="en-US" sz="2400" dirty="0"/>
              <a:t> ,</a:t>
            </a:r>
          </a:p>
          <a:p>
            <a:pPr marL="536575" indent="-268288">
              <a:buNone/>
            </a:pPr>
            <a:r>
              <a:rPr lang="en-US" sz="2400" dirty="0"/>
              <a:t>		a : RE </a:t>
            </a:r>
            <a:r>
              <a:rPr lang="id-ID" sz="2400" dirty="0"/>
              <a:t>shows as</a:t>
            </a:r>
            <a:r>
              <a:rPr lang="en-US" sz="2400" dirty="0"/>
              <a:t> {a}</a:t>
            </a:r>
          </a:p>
          <a:p>
            <a:pPr marL="536575" indent="-268288">
              <a:buNone/>
            </a:pPr>
            <a:endParaRPr lang="en-US" sz="2400" dirty="0"/>
          </a:p>
          <a:p>
            <a:pPr marL="536575" lvl="1" indent="-268288">
              <a:buFontTx/>
              <a:buAutoNum type="arabicPeriod" startAt="4"/>
            </a:pPr>
            <a:r>
              <a:rPr lang="id-ID" altLang="zh-CN" sz="2400" dirty="0">
                <a:ea typeface="宋体" charset="-122"/>
              </a:rPr>
              <a:t>If </a:t>
            </a:r>
            <a:r>
              <a:rPr lang="en-US" altLang="zh-CN" sz="2400" dirty="0">
                <a:ea typeface="宋体" charset="-122"/>
              </a:rPr>
              <a:t> r an</a:t>
            </a:r>
            <a:r>
              <a:rPr lang="id-ID" altLang="zh-CN" sz="2400" dirty="0">
                <a:ea typeface="宋体" charset="-122"/>
              </a:rPr>
              <a:t>d</a:t>
            </a:r>
            <a:r>
              <a:rPr lang="en-US" altLang="zh-CN" sz="2400" dirty="0">
                <a:ea typeface="宋体" charset="-122"/>
              </a:rPr>
              <a:t> s </a:t>
            </a:r>
            <a:r>
              <a:rPr lang="id-ID" altLang="zh-CN" sz="2400" dirty="0">
                <a:ea typeface="宋体" charset="-122"/>
              </a:rPr>
              <a:t>are </a:t>
            </a:r>
            <a:r>
              <a:rPr lang="en-US" altLang="zh-CN" sz="2400" dirty="0">
                <a:ea typeface="宋体" charset="-122"/>
              </a:rPr>
              <a:t> RE </a:t>
            </a:r>
            <a:r>
              <a:rPr lang="id-ID" altLang="zh-CN" sz="2400" dirty="0">
                <a:ea typeface="宋体" charset="-122"/>
              </a:rPr>
              <a:t>for </a:t>
            </a:r>
            <a:r>
              <a:rPr lang="en-US" altLang="zh-CN" sz="2400" dirty="0">
                <a:ea typeface="宋体" charset="-122"/>
              </a:rPr>
              <a:t> language</a:t>
            </a:r>
          </a:p>
          <a:p>
            <a:pPr marL="536575" indent="-268288">
              <a:buNone/>
            </a:pPr>
            <a:r>
              <a:rPr lang="en-US" altLang="zh-CN" sz="2400" dirty="0">
                <a:ea typeface="宋体" charset="-122"/>
              </a:rPr>
              <a:t>		 R an</a:t>
            </a:r>
            <a:r>
              <a:rPr lang="id-ID" altLang="zh-CN" sz="2400" dirty="0">
                <a:ea typeface="宋体" charset="-122"/>
              </a:rPr>
              <a:t>d</a:t>
            </a:r>
            <a:r>
              <a:rPr lang="en-US" altLang="zh-CN" sz="2400" dirty="0">
                <a:ea typeface="宋体" charset="-122"/>
              </a:rPr>
              <a:t> S, </a:t>
            </a:r>
            <a:r>
              <a:rPr lang="id-ID" altLang="zh-CN" sz="2400" dirty="0">
                <a:ea typeface="宋体" charset="-122"/>
              </a:rPr>
              <a:t>then</a:t>
            </a:r>
            <a:r>
              <a:rPr lang="en-US" altLang="zh-CN" sz="2400" dirty="0">
                <a:ea typeface="宋体" charset="-122"/>
              </a:rPr>
              <a:t> :</a:t>
            </a:r>
          </a:p>
          <a:p>
            <a:pPr marL="536575" indent="-268288">
              <a:buNone/>
            </a:pPr>
            <a:r>
              <a:rPr lang="en-US" sz="2400" dirty="0"/>
              <a:t>			r + s		: RE</a:t>
            </a:r>
            <a:r>
              <a:rPr lang="id-ID" sz="2400" dirty="0"/>
              <a:t> </a:t>
            </a:r>
            <a:r>
              <a:rPr lang="id-ID" altLang="zh-CN" sz="2400" dirty="0">
                <a:ea typeface="宋体" charset="-122"/>
              </a:rPr>
              <a:t>for </a:t>
            </a:r>
            <a:r>
              <a:rPr lang="en-US" sz="2400" dirty="0"/>
              <a:t>R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S</a:t>
            </a:r>
            <a:endParaRPr lang="id-ID" sz="2400" dirty="0"/>
          </a:p>
          <a:p>
            <a:pPr marL="536575" indent="-268288">
              <a:buNone/>
            </a:pPr>
            <a:r>
              <a:rPr lang="en-US" sz="2400" dirty="0"/>
              <a:t>			r </a:t>
            </a:r>
            <a:r>
              <a:rPr lang="en-US" sz="2400" dirty="0">
                <a:sym typeface="Symbol" pitchFamily="18" charset="2"/>
              </a:rPr>
              <a:t></a:t>
            </a:r>
            <a:r>
              <a:rPr lang="en-US" sz="2400" dirty="0"/>
              <a:t> s		: RE </a:t>
            </a:r>
            <a:r>
              <a:rPr lang="id-ID" sz="2400" dirty="0"/>
              <a:t>for </a:t>
            </a:r>
            <a:r>
              <a:rPr lang="en-US" sz="2400" dirty="0"/>
              <a:t>RS</a:t>
            </a:r>
          </a:p>
          <a:p>
            <a:pPr marL="536575" indent="-268288">
              <a:buNone/>
            </a:pPr>
            <a:r>
              <a:rPr lang="en-US" sz="2400" dirty="0"/>
              <a:t>			r*		: RE </a:t>
            </a:r>
            <a:r>
              <a:rPr lang="id-ID" sz="2400" dirty="0"/>
              <a:t>for </a:t>
            </a:r>
            <a:r>
              <a:rPr lang="en-US" sz="2400" dirty="0"/>
              <a:t> R*</a:t>
            </a:r>
          </a:p>
          <a:p>
            <a:pPr marL="268288" lvl="2" indent="-268288" eaLnBrk="1" hangingPunct="1">
              <a:buFontTx/>
              <a:buAutoNum type="arabicPeriod"/>
            </a:pPr>
            <a:endParaRPr lang="en-US" sz="2200" dirty="0"/>
          </a:p>
          <a:p>
            <a:pPr marL="990600" lvl="1" indent="-533400" eaLnBrk="1" hangingPunct="1">
              <a:buFontTx/>
              <a:buNone/>
            </a:pPr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7A5E0-67F4-4767-AC55-B3D8D8EAC708}" type="slidenum">
              <a:rPr lang="en-US" smtClean="0">
                <a:latin typeface="Interstate" charset="0"/>
              </a:rPr>
              <a:pPr/>
              <a:t>17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467600" cy="4449763"/>
          </a:xfrm>
        </p:spPr>
        <p:txBody>
          <a:bodyPr>
            <a:normAutofit lnSpcReduction="10000"/>
          </a:bodyPr>
          <a:lstStyle/>
          <a:p>
            <a:pPr marL="361950" indent="-361950" eaLnBrk="1" hangingPunct="1">
              <a:lnSpc>
                <a:spcPct val="110000"/>
              </a:lnSpc>
              <a:spcBef>
                <a:spcPts val="0"/>
              </a:spcBef>
            </a:pPr>
            <a:r>
              <a:rPr lang="id-ID" sz="2200" dirty="0"/>
              <a:t>Writing a regular Expression.</a:t>
            </a:r>
          </a:p>
          <a:p>
            <a:pPr marL="361950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id-ID" sz="2200" dirty="0"/>
              <a:t>	For</a:t>
            </a:r>
            <a:r>
              <a:rPr lang="en-US" sz="2200" dirty="0"/>
              <a:t> language </a:t>
            </a:r>
            <a:r>
              <a:rPr lang="id-ID" sz="2200" dirty="0"/>
              <a:t>that equivalent, the Writing of RE is not </a:t>
            </a:r>
            <a:r>
              <a:rPr lang="id-ID" sz="2200" dirty="0" err="1"/>
              <a:t>unique</a:t>
            </a:r>
            <a:endParaRPr lang="id-ID" sz="2200" dirty="0"/>
          </a:p>
          <a:p>
            <a:pPr marL="361950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sz="2200" dirty="0"/>
          </a:p>
          <a:p>
            <a:pPr marL="361950" indent="-361950" eaLnBrk="1" hangingPunct="1">
              <a:lnSpc>
                <a:spcPct val="110000"/>
              </a:lnSpc>
              <a:spcBef>
                <a:spcPts val="0"/>
              </a:spcBef>
            </a:pPr>
            <a:r>
              <a:rPr lang="id-ID" sz="2200" dirty="0"/>
              <a:t>Example</a:t>
            </a:r>
            <a:r>
              <a:rPr lang="en-US" sz="2200" dirty="0"/>
              <a:t> :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AutoNum type="arabicPeriod"/>
            </a:pPr>
            <a:r>
              <a:rPr lang="en-US" sz="2200" dirty="0"/>
              <a:t>00 :  RE </a:t>
            </a:r>
            <a:r>
              <a:rPr lang="id-ID" sz="2200" dirty="0"/>
              <a:t>for </a:t>
            </a:r>
            <a:r>
              <a:rPr lang="en-US" sz="2200" dirty="0"/>
              <a:t> {00}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AutoNum type="arabicPeriod"/>
            </a:pPr>
            <a:r>
              <a:rPr lang="en-US" sz="2200" dirty="0"/>
              <a:t>(0 + 1)* : RE </a:t>
            </a:r>
            <a:r>
              <a:rPr lang="id-ID" sz="2200" dirty="0"/>
              <a:t>for set of </a:t>
            </a:r>
            <a:r>
              <a:rPr lang="en-US" sz="2200" dirty="0"/>
              <a:t> string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/>
              <a:t>                   </a:t>
            </a:r>
            <a:r>
              <a:rPr lang="id-ID" sz="2200" dirty="0"/>
              <a:t>consisting of</a:t>
            </a:r>
            <a:r>
              <a:rPr lang="en-US" sz="2200" dirty="0"/>
              <a:t> 0 an</a:t>
            </a:r>
            <a:r>
              <a:rPr lang="id-ID" sz="2200" dirty="0"/>
              <a:t>d</a:t>
            </a:r>
            <a:r>
              <a:rPr lang="en-US" sz="2200" dirty="0"/>
              <a:t> 1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/>
              <a:t>3. </a:t>
            </a:r>
            <a:r>
              <a:rPr lang="fi-FI" sz="2200" dirty="0"/>
              <a:t>(0 + 1)*00(0 + 1)* : </a:t>
            </a:r>
            <a:r>
              <a:rPr lang="id-ID" sz="2200" dirty="0"/>
              <a:t>includes</a:t>
            </a:r>
            <a:r>
              <a:rPr lang="fi-FI" sz="2200" dirty="0"/>
              <a:t> :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/>
              <a:t>		00, 10010, 010011, …</a:t>
            </a:r>
          </a:p>
          <a:p>
            <a:pPr marL="725488" lvl="1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200" dirty="0"/>
              <a:t>4. (1 + 10)* : </a:t>
            </a:r>
            <a:r>
              <a:rPr lang="id-ID" sz="2200" dirty="0"/>
              <a:t>includes</a:t>
            </a:r>
            <a:r>
              <a:rPr lang="en-US" sz="2200" dirty="0"/>
              <a:t> : </a:t>
            </a:r>
            <a:r>
              <a:rPr lang="en-US" sz="2200" i="1" dirty="0">
                <a:sym typeface="Symbol" pitchFamily="18" charset="2"/>
              </a:rPr>
              <a:t> , </a:t>
            </a:r>
            <a:r>
              <a:rPr lang="en-US" sz="2200" dirty="0"/>
              <a:t>1, 11, 110, 111, … 			    </a:t>
            </a:r>
            <a:r>
              <a:rPr lang="en-US" altLang="zh-CN" sz="2200" dirty="0">
                <a:ea typeface="宋体" charset="-122"/>
              </a:rPr>
              <a:t> </a:t>
            </a:r>
            <a:endParaRPr lang="en-US" sz="2200" dirty="0"/>
          </a:p>
          <a:p>
            <a:pPr marL="1371600" lvl="2" indent="-45720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sz="2200" dirty="0"/>
          </a:p>
          <a:p>
            <a:pPr marL="1371600" lvl="2" indent="-457200" eaLnBrk="1" hangingPunct="1">
              <a:lnSpc>
                <a:spcPct val="110000"/>
              </a:lnSpc>
              <a:spcBef>
                <a:spcPts val="0"/>
              </a:spcBef>
            </a:pPr>
            <a:endParaRPr lang="en-US" sz="2200" dirty="0"/>
          </a:p>
          <a:p>
            <a:pPr marL="1371600" lvl="2" indent="-457200" eaLnBrk="1" hangingPunct="1">
              <a:lnSpc>
                <a:spcPct val="110000"/>
              </a:lnSpc>
              <a:spcBef>
                <a:spcPts val="0"/>
              </a:spcBef>
            </a:pPr>
            <a:endParaRPr lang="en-US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D70D6-A42A-403C-B846-6A3F69C1F731}" type="slidenum">
              <a:rPr lang="en-US" smtClean="0">
                <a:latin typeface="Interstate" charset="0"/>
              </a:rPr>
              <a:pPr/>
              <a:t>18</a:t>
            </a:fld>
            <a:endParaRPr lang="en-US">
              <a:latin typeface="Interstate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103D1F9-B6BC-3644-A1E1-1E5EB4EF1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91272" y="228600"/>
            <a:ext cx="5695528" cy="91146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dirty="0"/>
              <a:t>REGULAR EXPRESSION (RE)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5715000" cy="762000"/>
          </a:xfrm>
        </p:spPr>
        <p:txBody>
          <a:bodyPr/>
          <a:lstStyle/>
          <a:p>
            <a:pPr algn="r" eaLnBrk="1" hangingPunct="1"/>
            <a:r>
              <a:rPr lang="en-US" sz="2800" dirty="0"/>
              <a:t>REGULAR EXPRESSION (RE)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449763"/>
          </a:xfrm>
        </p:spPr>
        <p:txBody>
          <a:bodyPr>
            <a:no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2200" dirty="0"/>
              <a:t>	5. (0</a:t>
            </a:r>
            <a:r>
              <a:rPr lang="en-US" sz="2200" dirty="0">
                <a:sym typeface="Symbol" pitchFamily="18" charset="2"/>
              </a:rPr>
              <a:t></a:t>
            </a:r>
            <a:r>
              <a:rPr lang="en-US" sz="2200" dirty="0"/>
              <a:t>1)*011  </a:t>
            </a:r>
            <a:r>
              <a:rPr lang="id-ID" sz="2200" dirty="0"/>
              <a:t>includes</a:t>
            </a:r>
            <a:r>
              <a:rPr lang="en-US" sz="2200" dirty="0"/>
              <a:t> :</a:t>
            </a:r>
          </a:p>
          <a:p>
            <a:pPr marL="609600" indent="-609600" eaLnBrk="1" hangingPunct="1">
              <a:buFontTx/>
              <a:buNone/>
            </a:pPr>
            <a:r>
              <a:rPr lang="en-US" sz="2200" dirty="0"/>
              <a:t>			011, 0011, 1011, 10011, …</a:t>
            </a:r>
          </a:p>
          <a:p>
            <a:pPr marL="609600" indent="-609600" eaLnBrk="1" hangingPunct="1">
              <a:buFontTx/>
              <a:buNone/>
            </a:pPr>
            <a:endParaRPr lang="en-US" sz="2200" dirty="0"/>
          </a:p>
          <a:p>
            <a:pPr marL="609600" indent="-609600" eaLnBrk="1" hangingPunct="1">
              <a:buFontTx/>
              <a:buNone/>
            </a:pPr>
            <a:r>
              <a:rPr lang="en-US" sz="2200" dirty="0"/>
              <a:t>	6. (</a:t>
            </a:r>
            <a:r>
              <a:rPr lang="en-US" sz="2200" dirty="0" err="1"/>
              <a:t>aa</a:t>
            </a:r>
            <a:r>
              <a:rPr lang="en-US" sz="2200" dirty="0" err="1">
                <a:sym typeface="Symbol" pitchFamily="18" charset="2"/>
              </a:rPr>
              <a:t></a:t>
            </a:r>
            <a:r>
              <a:rPr lang="en-US" sz="2200" dirty="0" err="1"/>
              <a:t>ab</a:t>
            </a:r>
            <a:r>
              <a:rPr lang="en-US" sz="2200" dirty="0" err="1">
                <a:sym typeface="Symbol" pitchFamily="18" charset="2"/>
              </a:rPr>
              <a:t></a:t>
            </a:r>
            <a:r>
              <a:rPr lang="en-US" sz="2200" dirty="0" err="1"/>
              <a:t>ba</a:t>
            </a:r>
            <a:r>
              <a:rPr lang="en-US" sz="2200" dirty="0" err="1">
                <a:sym typeface="Symbol" pitchFamily="18" charset="2"/>
              </a:rPr>
              <a:t></a:t>
            </a:r>
            <a:r>
              <a:rPr lang="en-US" sz="2200" dirty="0" err="1"/>
              <a:t>bb</a:t>
            </a:r>
            <a:r>
              <a:rPr lang="en-US" sz="2200" dirty="0"/>
              <a:t>)*           </a:t>
            </a:r>
            <a:r>
              <a:rPr lang="id-ID" sz="2200" dirty="0"/>
              <a:t>includes</a:t>
            </a:r>
            <a:r>
              <a:rPr lang="en-US" sz="2200" dirty="0"/>
              <a:t> :</a:t>
            </a:r>
          </a:p>
          <a:p>
            <a:pPr marL="609600" indent="-609600" eaLnBrk="1" hangingPunct="1">
              <a:buFontTx/>
              <a:buNone/>
            </a:pPr>
            <a:r>
              <a:rPr lang="en-US" sz="2200" dirty="0"/>
              <a:t>			</a:t>
            </a:r>
            <a:r>
              <a:rPr lang="en-US" sz="2200" i="1" dirty="0">
                <a:sym typeface="Symbol" pitchFamily="18" charset="2"/>
              </a:rPr>
              <a:t> </a:t>
            </a:r>
            <a:r>
              <a:rPr lang="en-US" sz="2200" dirty="0"/>
              <a:t>, </a:t>
            </a:r>
            <a:r>
              <a:rPr lang="en-US" sz="2200" dirty="0" err="1"/>
              <a:t>aa</a:t>
            </a:r>
            <a:r>
              <a:rPr lang="en-US" sz="2200" dirty="0"/>
              <a:t>, </a:t>
            </a:r>
            <a:r>
              <a:rPr lang="en-US" sz="2200" dirty="0" err="1"/>
              <a:t>ba</a:t>
            </a:r>
            <a:r>
              <a:rPr lang="en-US" sz="2200" dirty="0"/>
              <a:t>, </a:t>
            </a:r>
            <a:r>
              <a:rPr lang="en-US" sz="2200" dirty="0" err="1"/>
              <a:t>aabb</a:t>
            </a:r>
            <a:r>
              <a:rPr lang="en-US" sz="2200" dirty="0"/>
              <a:t>,…</a:t>
            </a:r>
          </a:p>
          <a:p>
            <a:pPr marL="609600" indent="-609600" eaLnBrk="1" hangingPunct="1">
              <a:buFontTx/>
              <a:buNone/>
            </a:pPr>
            <a:endParaRPr lang="en-US" sz="2200" dirty="0"/>
          </a:p>
          <a:p>
            <a:pPr marL="609600" indent="-609600" eaLnBrk="1" hangingPunct="1">
              <a:buFontTx/>
              <a:buNone/>
            </a:pPr>
            <a:r>
              <a:rPr lang="en-US" sz="2200" dirty="0"/>
              <a:t>	7. (</a:t>
            </a:r>
            <a:r>
              <a:rPr lang="en-US" sz="2200" dirty="0" err="1"/>
              <a:t>a</a:t>
            </a:r>
            <a:r>
              <a:rPr lang="en-US" sz="2200" dirty="0" err="1">
                <a:sym typeface="Symbol" pitchFamily="18" charset="2"/>
              </a:rPr>
              <a:t></a:t>
            </a:r>
            <a:r>
              <a:rPr lang="en-US" sz="2200" dirty="0" err="1"/>
              <a:t>b</a:t>
            </a:r>
            <a:r>
              <a:rPr lang="en-US" sz="2200" dirty="0"/>
              <a:t>)(</a:t>
            </a:r>
            <a:r>
              <a:rPr lang="en-US" sz="2200" dirty="0" err="1"/>
              <a:t>a</a:t>
            </a:r>
            <a:r>
              <a:rPr lang="en-US" sz="2200" dirty="0" err="1">
                <a:sym typeface="Symbol" pitchFamily="18" charset="2"/>
              </a:rPr>
              <a:t></a:t>
            </a:r>
            <a:r>
              <a:rPr lang="en-US" sz="2200" dirty="0" err="1"/>
              <a:t>b</a:t>
            </a:r>
            <a:r>
              <a:rPr lang="en-US" sz="2200" dirty="0"/>
              <a:t>)(</a:t>
            </a:r>
            <a:r>
              <a:rPr lang="en-US" sz="2200" dirty="0" err="1"/>
              <a:t>a</a:t>
            </a:r>
            <a:r>
              <a:rPr lang="en-US" sz="2200" dirty="0" err="1">
                <a:sym typeface="Symbol" pitchFamily="18" charset="2"/>
              </a:rPr>
              <a:t></a:t>
            </a:r>
            <a:r>
              <a:rPr lang="en-US" sz="2200" dirty="0" err="1"/>
              <a:t>b</a:t>
            </a:r>
            <a:r>
              <a:rPr lang="en-US" sz="2200" dirty="0"/>
              <a:t>)(</a:t>
            </a:r>
            <a:r>
              <a:rPr lang="en-US" sz="2200" dirty="0" err="1"/>
              <a:t>a</a:t>
            </a:r>
            <a:r>
              <a:rPr lang="en-US" sz="2200" dirty="0" err="1">
                <a:sym typeface="Symbol" pitchFamily="18" charset="2"/>
              </a:rPr>
              <a:t></a:t>
            </a:r>
            <a:r>
              <a:rPr lang="en-US" sz="2200" dirty="0" err="1"/>
              <a:t>b</a:t>
            </a:r>
            <a:r>
              <a:rPr lang="en-US" sz="2200" dirty="0"/>
              <a:t>)*  </a:t>
            </a:r>
            <a:r>
              <a:rPr lang="id-ID" sz="2200" dirty="0"/>
              <a:t>includes</a:t>
            </a:r>
            <a:r>
              <a:rPr lang="en-US" sz="2200" dirty="0"/>
              <a:t> :</a:t>
            </a:r>
          </a:p>
          <a:p>
            <a:pPr marL="609600" indent="-609600" eaLnBrk="1" hangingPunct="1">
              <a:buFontTx/>
              <a:buNone/>
            </a:pPr>
            <a:r>
              <a:rPr lang="en-US" sz="2200" dirty="0"/>
              <a:t>			</a:t>
            </a:r>
            <a:r>
              <a:rPr lang="en-US" sz="2200" dirty="0" err="1"/>
              <a:t>aaa</a:t>
            </a:r>
            <a:r>
              <a:rPr lang="en-US" sz="2200" dirty="0"/>
              <a:t>, </a:t>
            </a:r>
            <a:r>
              <a:rPr lang="en-US" sz="2200" dirty="0" err="1"/>
              <a:t>abba</a:t>
            </a:r>
            <a:r>
              <a:rPr lang="en-US" sz="2200" dirty="0"/>
              <a:t>,…</a:t>
            </a:r>
          </a:p>
          <a:p>
            <a:pPr marL="609600" indent="-609600" eaLnBrk="1" hangingPunct="1">
              <a:buFontTx/>
              <a:buNone/>
            </a:pPr>
            <a:endParaRPr lang="en-US" sz="2200" dirty="0"/>
          </a:p>
          <a:p>
            <a:pPr marL="609600" indent="-609600" eaLnBrk="1" hangingPunct="1">
              <a:buFontTx/>
              <a:buNone/>
            </a:pPr>
            <a:endParaRPr lang="en-US" sz="2200" dirty="0"/>
          </a:p>
          <a:p>
            <a:pPr marL="609600" indent="-609600" eaLnBrk="1" hangingPunct="1">
              <a:buFontTx/>
              <a:buNone/>
            </a:pPr>
            <a:r>
              <a:rPr lang="en-US" sz="2200" dirty="0"/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A88AF9-DE00-417F-AF22-4A7736F55310}" type="slidenum">
              <a:rPr lang="en-US" smtClean="0">
                <a:latin typeface="Interstate" charset="0"/>
              </a:rPr>
              <a:pPr/>
              <a:t>19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1"/>
            <a:ext cx="5791200" cy="762000"/>
          </a:xfrm>
        </p:spPr>
        <p:txBody>
          <a:bodyPr/>
          <a:lstStyle/>
          <a:p>
            <a:pPr algn="r" eaLnBrk="1" hangingPunct="1"/>
            <a:r>
              <a:rPr lang="en-US" sz="2800" dirty="0"/>
              <a:t>Learning Outcomes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543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At the end of this Session, the student will be expected to:</a:t>
            </a:r>
          </a:p>
          <a:p>
            <a:pPr eaLnBrk="1" hangingPunct="1"/>
            <a:r>
              <a:rPr lang="id-ID" dirty="0" err="1"/>
              <a:t>Identify</a:t>
            </a:r>
            <a:r>
              <a:rPr lang="id-ID" dirty="0"/>
              <a:t>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 err="1"/>
              <a:t>define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 </a:t>
            </a:r>
            <a:r>
              <a:rPr lang="id-ID" dirty="0" err="1"/>
              <a:t>explain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Theory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Automata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formal </a:t>
            </a:r>
            <a:r>
              <a:rPr lang="id-ID" dirty="0" err="1"/>
              <a:t>Language</a:t>
            </a:r>
            <a:r>
              <a:rPr lang="id-ID" dirty="0"/>
              <a:t>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id-ID" dirty="0" err="1"/>
              <a:t>Define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explain</a:t>
            </a:r>
            <a:r>
              <a:rPr lang="id-ID" dirty="0"/>
              <a:t> </a:t>
            </a:r>
            <a:r>
              <a:rPr lang="id-ID" dirty="0" err="1"/>
              <a:t>Regular</a:t>
            </a:r>
            <a:r>
              <a:rPr lang="id-ID" dirty="0"/>
              <a:t> </a:t>
            </a:r>
            <a:r>
              <a:rPr lang="id-ID" dirty="0" err="1"/>
              <a:t>Expression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74B835-5452-4025-8CEC-EAF96040560D}" type="slidenum">
              <a:rPr lang="en-US" smtClean="0">
                <a:latin typeface="Interstate" charset="0"/>
              </a:rPr>
              <a:pPr/>
              <a:t>2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8272" y="282649"/>
            <a:ext cx="6838528" cy="1143000"/>
          </a:xfrm>
        </p:spPr>
        <p:txBody>
          <a:bodyPr/>
          <a:lstStyle/>
          <a:p>
            <a:pPr algn="r"/>
            <a:r>
              <a:rPr lang="id-ID" sz="2800" dirty="0" err="1"/>
              <a:t>Characteristic</a:t>
            </a:r>
            <a:r>
              <a:rPr lang="id-ID" sz="2800" dirty="0"/>
              <a:t> </a:t>
            </a:r>
            <a:r>
              <a:rPr lang="id-ID" sz="2800" dirty="0" err="1"/>
              <a:t>of</a:t>
            </a:r>
            <a:br>
              <a:rPr lang="en-US" sz="2800" dirty="0"/>
            </a:br>
            <a:r>
              <a:rPr lang="en-US" sz="2800" dirty="0"/>
              <a:t>Regular Expression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44976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id-ID" sz="2400" dirty="0" err="1"/>
              <a:t>Example</a:t>
            </a:r>
            <a:r>
              <a:rPr lang="en-US" sz="2400" dirty="0"/>
              <a:t> : r, s an</a:t>
            </a:r>
            <a:r>
              <a:rPr lang="id-ID" sz="2400" dirty="0"/>
              <a:t>d</a:t>
            </a:r>
            <a:r>
              <a:rPr lang="en-US" sz="2400" dirty="0"/>
              <a:t> t </a:t>
            </a:r>
            <a:r>
              <a:rPr lang="id-ID" sz="2400" dirty="0"/>
              <a:t>are</a:t>
            </a:r>
            <a:r>
              <a:rPr lang="en-US" sz="2400" dirty="0"/>
              <a:t> RE.</a:t>
            </a:r>
          </a:p>
          <a:p>
            <a:pPr marL="609600" indent="-609600" eaLnBrk="1" hangingPunct="1">
              <a:buFontTx/>
              <a:buNone/>
            </a:pPr>
            <a:endParaRPr lang="en-US" sz="2400" dirty="0"/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/>
              <a:t>r + s = s + r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/>
              <a:t>(</a:t>
            </a:r>
            <a:r>
              <a:rPr lang="en-US" sz="2400" dirty="0" err="1"/>
              <a:t>r+s</a:t>
            </a:r>
            <a:r>
              <a:rPr lang="en-US" sz="2400" dirty="0"/>
              <a:t>) + t = r + (</a:t>
            </a:r>
            <a:r>
              <a:rPr lang="en-US" sz="2400" dirty="0" err="1"/>
              <a:t>s+t</a:t>
            </a:r>
            <a:r>
              <a:rPr lang="en-US" sz="2400" dirty="0"/>
              <a:t>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/>
              <a:t>(</a:t>
            </a:r>
            <a:r>
              <a:rPr lang="en-US" sz="2400" dirty="0" err="1"/>
              <a:t>rs</a:t>
            </a:r>
            <a:r>
              <a:rPr lang="en-US" sz="2400" dirty="0"/>
              <a:t>) t = r (</a:t>
            </a:r>
            <a:r>
              <a:rPr lang="en-US" sz="2400" dirty="0" err="1"/>
              <a:t>st</a:t>
            </a:r>
            <a:r>
              <a:rPr lang="en-US" sz="2400" dirty="0"/>
              <a:t>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 err="1"/>
              <a:t>rs</a:t>
            </a:r>
            <a:r>
              <a:rPr lang="en-US" sz="2400" dirty="0"/>
              <a:t> + </a:t>
            </a:r>
            <a:r>
              <a:rPr lang="en-US" sz="2400" dirty="0" err="1"/>
              <a:t>rt</a:t>
            </a:r>
            <a:r>
              <a:rPr lang="en-US" sz="2400" dirty="0"/>
              <a:t> = r (</a:t>
            </a:r>
            <a:r>
              <a:rPr lang="en-US" sz="2400" dirty="0" err="1"/>
              <a:t>s+t</a:t>
            </a:r>
            <a:r>
              <a:rPr lang="en-US" sz="2400" dirty="0"/>
              <a:t>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+r = r+  = r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>
                <a:sym typeface="Symbol" pitchFamily="18" charset="2"/>
              </a:rPr>
              <a:t> r = r  = 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i="1" dirty="0">
                <a:sym typeface="Symbol" pitchFamily="18" charset="2"/>
              </a:rPr>
              <a:t></a:t>
            </a:r>
            <a:r>
              <a:rPr lang="en-US" sz="2400" dirty="0">
                <a:sym typeface="Symbol" pitchFamily="18" charset="2"/>
              </a:rPr>
              <a:t> r = r </a:t>
            </a:r>
            <a:r>
              <a:rPr lang="en-US" sz="2400" i="1" dirty="0">
                <a:sym typeface="Symbol" pitchFamily="18" charset="2"/>
              </a:rPr>
              <a:t> </a:t>
            </a:r>
            <a:r>
              <a:rPr lang="en-US" sz="2400" dirty="0">
                <a:sym typeface="Symbol" pitchFamily="18" charset="2"/>
              </a:rPr>
              <a:t> = r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/>
              <a:t> 	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/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5257C-CAF9-48B8-91FA-A70FD9117AE8}" type="slidenum">
              <a:rPr lang="en-US" smtClean="0">
                <a:latin typeface="Interstate" charset="0"/>
              </a:rPr>
              <a:pPr/>
              <a:t>20</a:t>
            </a:fld>
            <a:endParaRPr lang="en-US">
              <a:latin typeface="Interstate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7880" y="2362200"/>
            <a:ext cx="44958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2200" dirty="0"/>
              <a:t>8.    r + r = r</a:t>
            </a:r>
          </a:p>
          <a:p>
            <a:pPr>
              <a:buFontTx/>
              <a:buNone/>
              <a:defRPr/>
            </a:pPr>
            <a:r>
              <a:rPr lang="en-US" sz="2200" dirty="0"/>
              <a:t>9.    (r*)* = r*</a:t>
            </a:r>
          </a:p>
          <a:p>
            <a:pPr marL="514350" indent="-514350">
              <a:buFontTx/>
              <a:buAutoNum type="arabicPeriod" startAt="10"/>
              <a:defRPr/>
            </a:pPr>
            <a:r>
              <a:rPr lang="en-US" sz="2200" dirty="0">
                <a:sym typeface="Symbol"/>
              </a:rPr>
              <a:t> * = </a:t>
            </a:r>
          </a:p>
          <a:p>
            <a:pPr marL="514350" indent="-514350">
              <a:buFontTx/>
              <a:buAutoNum type="arabicPeriod" startAt="10"/>
              <a:defRPr/>
            </a:pPr>
            <a:r>
              <a:rPr lang="en-US" sz="2200" dirty="0">
                <a:sym typeface="Symbol"/>
              </a:rPr>
              <a:t> * = </a:t>
            </a:r>
          </a:p>
          <a:p>
            <a:pPr marL="514350" indent="-514350">
              <a:buFontTx/>
              <a:buAutoNum type="arabicPeriod" startAt="10"/>
              <a:defRPr/>
            </a:pPr>
            <a:r>
              <a:rPr lang="en-US" sz="2200" dirty="0">
                <a:sym typeface="Symbol"/>
              </a:rPr>
              <a:t> r ? =  + r  </a:t>
            </a:r>
          </a:p>
          <a:p>
            <a:pPr marL="0" indent="0">
              <a:buNone/>
              <a:defRPr/>
            </a:pPr>
            <a:r>
              <a:rPr lang="en-US" sz="2200" dirty="0">
                <a:sym typeface="Symbol"/>
              </a:rPr>
              <a:t>	(</a:t>
            </a:r>
            <a:r>
              <a:rPr lang="en-US" sz="2200" dirty="0" err="1">
                <a:sym typeface="Symbol"/>
              </a:rPr>
              <a:t>defini</a:t>
            </a:r>
            <a:r>
              <a:rPr lang="id-ID" sz="2200" dirty="0">
                <a:sym typeface="Symbol"/>
              </a:rPr>
              <a:t>tion</a:t>
            </a:r>
            <a:r>
              <a:rPr lang="en-US" sz="2200" dirty="0">
                <a:sym typeface="Symbol"/>
              </a:rPr>
              <a:t> </a:t>
            </a:r>
            <a:r>
              <a:rPr lang="id-ID" sz="2200" dirty="0">
                <a:sym typeface="Symbol"/>
              </a:rPr>
              <a:t>of </a:t>
            </a:r>
            <a:r>
              <a:rPr lang="en-US" sz="2200" dirty="0">
                <a:sym typeface="Symbol"/>
              </a:rPr>
              <a:t> operator ?)</a:t>
            </a:r>
          </a:p>
          <a:p>
            <a:pPr marL="0" indent="0">
              <a:buNone/>
              <a:defRPr/>
            </a:pPr>
            <a:r>
              <a:rPr lang="en-US" sz="2200" dirty="0">
                <a:sym typeface="Symbol"/>
              </a:rPr>
              <a:t>13.  (r*s*)* = (</a:t>
            </a:r>
            <a:r>
              <a:rPr lang="en-US" sz="2200" dirty="0" err="1">
                <a:sym typeface="Symbol"/>
              </a:rPr>
              <a:t>r+s</a:t>
            </a:r>
            <a:r>
              <a:rPr lang="en-US" sz="2200" dirty="0">
                <a:sym typeface="Symbol"/>
              </a:rPr>
              <a:t>)*</a:t>
            </a:r>
          </a:p>
          <a:p>
            <a:pPr marL="514350" indent="-514350">
              <a:buFontTx/>
              <a:buNone/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924800" cy="4800600"/>
          </a:xfrm>
        </p:spPr>
        <p:txBody>
          <a:bodyPr>
            <a:noAutofit/>
          </a:bodyPr>
          <a:lstStyle/>
          <a:p>
            <a:pPr marL="236538" indent="-236538" algn="just" eaLnBrk="1" hangingPunct="1">
              <a:lnSpc>
                <a:spcPct val="120000"/>
              </a:lnSpc>
              <a:buNone/>
              <a:defRPr/>
            </a:pPr>
            <a:r>
              <a:rPr lang="en-US" dirty="0"/>
              <a:t>Write a regular expressions for the following languages :</a:t>
            </a:r>
          </a:p>
          <a:p>
            <a:pPr marL="236538" indent="-236538" algn="just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/>
              <a:t>The set of strings over alphabet {a, b, c} containing at least one a and one b.</a:t>
            </a:r>
          </a:p>
          <a:p>
            <a:pPr marL="236538" indent="-236538" algn="just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/>
              <a:t>The set of strings of 0’s and 1’s whose third symbol from the right end is 1.</a:t>
            </a:r>
          </a:p>
          <a:p>
            <a:pPr marL="236538" indent="-236538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/>
              <a:t>The set of strings over alphabet {a, b} that beginning with abb</a:t>
            </a:r>
          </a:p>
          <a:p>
            <a:pPr marL="236538" indent="-236538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/>
              <a:t>The set of strings over alphabet {0, 1} with 011 as a substring</a:t>
            </a:r>
          </a:p>
          <a:p>
            <a:pPr marL="236538" indent="-236538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/>
              <a:t>The set of strings over alphabet {0, 1} that either begin or end (or both) with 01</a:t>
            </a:r>
          </a:p>
          <a:p>
            <a:pPr marL="236538" indent="-236538" algn="just" eaLnBrk="1" hangingPunct="1">
              <a:lnSpc>
                <a:spcPct val="120000"/>
              </a:lnSpc>
              <a:buFont typeface="+mj-lt"/>
              <a:buAutoNum type="arabicPeriod"/>
              <a:defRPr/>
            </a:pPr>
            <a:endParaRPr lang="en-US" dirty="0"/>
          </a:p>
          <a:p>
            <a:pPr marL="236538" indent="-236538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5FC80C-F720-44A2-8292-8A6F203F3B9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200" y="304800"/>
            <a:ext cx="6248400" cy="762000"/>
          </a:xfrm>
        </p:spPr>
        <p:txBody>
          <a:bodyPr>
            <a:normAutofit/>
          </a:bodyPr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dirty="0"/>
              <a:t>Hopcroft, John E., Motwani, Rajeev, Ullman, Jeffrey D. (2007). </a:t>
            </a:r>
            <a:r>
              <a:rPr lang="en-AU" b="1" i="1" dirty="0"/>
              <a:t>Introduction to automata theory, languages, and computation</a:t>
            </a:r>
            <a:r>
              <a:rPr lang="en-AU" dirty="0"/>
              <a:t>. 3rd. Addison-Wesley. New York. ISBN: 9780321476173, Chapter 1.1 (page 1-5) and 1.5 (page 28-34)</a:t>
            </a:r>
            <a:endParaRPr lang="en-US" dirty="0"/>
          </a:p>
          <a:p>
            <a:r>
              <a:rPr lang="en-AU" dirty="0">
                <a:hlinkClick r:id="rId2"/>
              </a:rPr>
              <a:t>https://cs.stanford.edu/people/eroberts/courses/soco/projects/2004-05/automata-theory/basics.html</a:t>
            </a:r>
            <a:endParaRPr lang="en-AU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D4E5B-772F-420F-901D-7A3E3E54FD9C}" type="slidenum">
              <a:rPr lang="en-US" smtClean="0">
                <a:latin typeface="Interstate" charset="0"/>
              </a:rPr>
              <a:pPr/>
              <a:t>22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791200" cy="762000"/>
          </a:xfrm>
        </p:spPr>
        <p:txBody>
          <a:bodyPr/>
          <a:lstStyle/>
          <a:p>
            <a:pPr algn="r" eaLnBrk="1" hangingPunct="1"/>
            <a:r>
              <a:rPr lang="en-US" sz="2800" dirty="0"/>
              <a:t>Outline </a:t>
            </a:r>
            <a:r>
              <a:rPr lang="en-US" sz="2800" dirty="0" err="1"/>
              <a:t>Materi</a:t>
            </a:r>
            <a:r>
              <a:rPr lang="id-ID" sz="2800" dirty="0" err="1"/>
              <a:t>al</a:t>
            </a:r>
            <a:endParaRPr lang="en-US" sz="2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057400"/>
            <a:ext cx="7086600" cy="4068763"/>
          </a:xfrm>
        </p:spPr>
        <p:txBody>
          <a:bodyPr/>
          <a:lstStyle/>
          <a:p>
            <a:pPr eaLnBrk="1" hangingPunct="1"/>
            <a:r>
              <a:rPr lang="id-ID" dirty="0" err="1"/>
              <a:t>Why</a:t>
            </a:r>
            <a:r>
              <a:rPr lang="id-ID" dirty="0"/>
              <a:t> Study Automaton ? </a:t>
            </a:r>
            <a:endParaRPr lang="en-US" dirty="0"/>
          </a:p>
          <a:p>
            <a:pPr eaLnBrk="1" hangingPunct="1"/>
            <a:r>
              <a:rPr lang="en-US" dirty="0"/>
              <a:t>I</a:t>
            </a:r>
            <a:r>
              <a:rPr lang="id-ID" dirty="0" err="1"/>
              <a:t>ntroduction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Finite</a:t>
            </a:r>
            <a:r>
              <a:rPr lang="id-ID" dirty="0"/>
              <a:t> </a:t>
            </a:r>
            <a:r>
              <a:rPr lang="id-ID" dirty="0" err="1"/>
              <a:t>Automata</a:t>
            </a:r>
            <a:endParaRPr lang="en-US" dirty="0"/>
          </a:p>
          <a:p>
            <a:pPr eaLnBrk="1" hangingPunct="1"/>
            <a:r>
              <a:rPr lang="id-ID" dirty="0"/>
              <a:t>The </a:t>
            </a:r>
            <a:r>
              <a:rPr lang="id-ID" dirty="0" err="1"/>
              <a:t>Central</a:t>
            </a:r>
            <a:r>
              <a:rPr lang="id-ID" dirty="0"/>
              <a:t> </a:t>
            </a:r>
            <a:r>
              <a:rPr lang="id-ID" dirty="0" err="1"/>
              <a:t>Concept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 </a:t>
            </a:r>
            <a:r>
              <a:rPr lang="id-ID" dirty="0" err="1"/>
              <a:t>Automata</a:t>
            </a:r>
            <a:r>
              <a:rPr lang="id-ID" dirty="0"/>
              <a:t> </a:t>
            </a:r>
            <a:r>
              <a:rPr lang="id-ID" dirty="0" err="1"/>
              <a:t>Theory</a:t>
            </a:r>
            <a:endParaRPr lang="en-US" dirty="0"/>
          </a:p>
          <a:p>
            <a:pPr eaLnBrk="1" hangingPunct="1"/>
            <a:r>
              <a:rPr lang="id-ID" dirty="0"/>
              <a:t>The </a:t>
            </a:r>
            <a:r>
              <a:rPr lang="id-ID" dirty="0" err="1"/>
              <a:t>definition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RE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Language</a:t>
            </a:r>
            <a:endParaRPr lang="id-ID" dirty="0"/>
          </a:p>
          <a:p>
            <a:pPr eaLnBrk="1" hangingPunct="1"/>
            <a:r>
              <a:rPr lang="id-ID" dirty="0" err="1"/>
              <a:t>Writing</a:t>
            </a:r>
            <a:r>
              <a:rPr lang="id-ID" dirty="0"/>
              <a:t> </a:t>
            </a:r>
            <a:r>
              <a:rPr lang="id-ID" dirty="0" err="1"/>
              <a:t>a</a:t>
            </a:r>
            <a:r>
              <a:rPr lang="id-ID" dirty="0"/>
              <a:t> RE</a:t>
            </a:r>
          </a:p>
          <a:p>
            <a:pPr eaLnBrk="1" hangingPunct="1"/>
            <a:r>
              <a:rPr lang="id-ID" dirty="0" err="1"/>
              <a:t>Language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RE</a:t>
            </a:r>
          </a:p>
          <a:p>
            <a:pPr eaLnBrk="1" hangingPunct="1">
              <a:buFontTx/>
              <a:buNone/>
            </a:pPr>
            <a:endParaRPr lang="id-ID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1B2DC-82B7-4ED8-88F8-2DEA7E660617}" type="slidenum">
              <a:rPr lang="en-US" smtClean="0">
                <a:latin typeface="Interstate" charset="0"/>
              </a:rPr>
              <a:pPr/>
              <a:t>3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619672" y="304800"/>
            <a:ext cx="7067128" cy="114300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Why Study Automata Theory?</a:t>
            </a:r>
          </a:p>
        </p:txBody>
      </p:sp>
      <p:graphicFrame>
        <p:nvGraphicFramePr>
          <p:cNvPr id="8199" name="Content Placeholder 2">
            <a:extLst>
              <a:ext uri="{FF2B5EF4-FFF2-40B4-BE49-F238E27FC236}">
                <a16:creationId xmlns:a16="http://schemas.microsoft.com/office/drawing/2014/main" id="{C85932CF-7EF6-4B42-9816-22B1F24BF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100116"/>
              </p:ext>
            </p:extLst>
          </p:nvPr>
        </p:nvGraphicFramePr>
        <p:xfrm>
          <a:off x="1219200" y="1752600"/>
          <a:ext cx="7467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 hidden="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8197" name="Slide Number Placeholder 5" hidden="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spcAft>
                <a:spcPts val="600"/>
              </a:spcAft>
            </a:pPr>
            <a:fld id="{0957A6CE-1C7A-4166-836A-342EB46A3B2E}" type="slidenum">
              <a:rPr lang="en-US" smtClean="0">
                <a:latin typeface="Interstate" charset="0"/>
              </a:rPr>
              <a:pPr>
                <a:spcAft>
                  <a:spcPts val="600"/>
                </a:spcAft>
              </a:pPr>
              <a:t>4</a:t>
            </a:fld>
            <a:endParaRPr lang="en-US">
              <a:latin typeface="Interstate" charset="0"/>
            </a:endParaRP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D74DD329-7D50-7648-ADBB-11866CCBE956}"/>
              </a:ext>
            </a:extLst>
          </p:cNvPr>
          <p:cNvSpPr txBox="1">
            <a:spLocks/>
          </p:cNvSpPr>
          <p:nvPr/>
        </p:nvSpPr>
        <p:spPr>
          <a:xfrm>
            <a:off x="609600" y="6400800"/>
            <a:ext cx="2133600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E7DD7-D44A-DC41-84FD-5B6CAC70FA0D}"/>
              </a:ext>
            </a:extLst>
          </p:cNvPr>
          <p:cNvSpPr txBox="1">
            <a:spLocks/>
          </p:cNvSpPr>
          <p:nvPr/>
        </p:nvSpPr>
        <p:spPr>
          <a:xfrm>
            <a:off x="6705600" y="6400800"/>
            <a:ext cx="2133600" cy="365125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C1B2DC-82B7-4ED8-88F8-2DEA7E660617}" type="slidenum">
              <a:rPr lang="en-US" smtClean="0">
                <a:latin typeface="Interstate" charset="0"/>
              </a:rPr>
              <a:pPr/>
              <a:t>4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295400" y="1600200"/>
            <a:ext cx="76200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 dirty="0">
                <a:solidFill>
                  <a:srgbClr val="000000"/>
                </a:solidFill>
                <a:latin typeface="Interstate" charset="0"/>
              </a:rPr>
              <a:t>Automata can be used as a model for:</a:t>
            </a:r>
          </a:p>
          <a:p>
            <a:pPr marL="342900" indent="-339725" algn="just">
              <a:spcBef>
                <a:spcPts val="700"/>
              </a:spcBef>
              <a:buFont typeface="Interstate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 dirty="0">
                <a:solidFill>
                  <a:srgbClr val="000000"/>
                </a:solidFill>
                <a:latin typeface="Interstate" charset="0"/>
              </a:rPr>
              <a:t>Software for designing and checking the behavior of digital circuit</a:t>
            </a:r>
          </a:p>
          <a:p>
            <a:pPr marL="342900" indent="-339725" algn="just">
              <a:spcBef>
                <a:spcPts val="700"/>
              </a:spcBef>
              <a:buFont typeface="Interstate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 dirty="0">
                <a:solidFill>
                  <a:srgbClr val="000000"/>
                </a:solidFill>
                <a:latin typeface="Interstate" charset="0"/>
              </a:rPr>
              <a:t>The “</a:t>
            </a:r>
            <a:r>
              <a:rPr lang="en-US" sz="2200" dirty="0" err="1">
                <a:solidFill>
                  <a:srgbClr val="000000"/>
                </a:solidFill>
                <a:latin typeface="Interstate" charset="0"/>
              </a:rPr>
              <a:t>lexycal</a:t>
            </a:r>
            <a:r>
              <a:rPr lang="en-US" sz="2200" dirty="0">
                <a:solidFill>
                  <a:srgbClr val="000000"/>
                </a:solidFill>
                <a:latin typeface="Interstate" charset="0"/>
              </a:rPr>
              <a:t> analyzer” of a typical compiler, that is, the compiler components that breaks the input text into logical units such as identifiers, keywords and punctuation</a:t>
            </a:r>
          </a:p>
          <a:p>
            <a:pPr marL="342900" indent="-339725" algn="just">
              <a:spcBef>
                <a:spcPts val="700"/>
              </a:spcBef>
              <a:buFont typeface="Interstate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 dirty="0">
                <a:solidFill>
                  <a:srgbClr val="000000"/>
                </a:solidFill>
                <a:latin typeface="Interstate" charset="0"/>
              </a:rPr>
              <a:t>Software for scanning large bodies of text, such as collection of web pages, to find </a:t>
            </a:r>
            <a:r>
              <a:rPr lang="en-US" sz="2200" dirty="0" err="1">
                <a:solidFill>
                  <a:srgbClr val="000000"/>
                </a:solidFill>
                <a:latin typeface="Interstate" charset="0"/>
              </a:rPr>
              <a:t>occurences</a:t>
            </a:r>
            <a:r>
              <a:rPr lang="en-US" sz="2200" dirty="0">
                <a:solidFill>
                  <a:srgbClr val="000000"/>
                </a:solidFill>
                <a:latin typeface="Interstate" charset="0"/>
              </a:rPr>
              <a:t> of words, phrases or other patterns</a:t>
            </a:r>
          </a:p>
          <a:p>
            <a:pPr marL="342900" indent="-339725" algn="just">
              <a:spcBef>
                <a:spcPts val="700"/>
              </a:spcBef>
              <a:buFont typeface="Interstate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 dirty="0">
                <a:solidFill>
                  <a:srgbClr val="000000"/>
                </a:solidFill>
                <a:latin typeface="Interstate" charset="0"/>
              </a:rPr>
              <a:t>Software for verifying of all types that have finite number of distinct states, such as communication protocols or protocols for secure exchange of information.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12738" y="6237288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800">
                <a:solidFill>
                  <a:srgbClr val="000000"/>
                </a:solidFill>
                <a:latin typeface="Interstate" charset="0"/>
              </a:rPr>
              <a:t>Bina Nusantara University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5A3E24E-79AC-48DB-836B-ABBA310BC785}" type="slidenum">
              <a:rPr lang="en-US" sz="1400">
                <a:solidFill>
                  <a:srgbClr val="000000"/>
                </a:solidFill>
                <a:latin typeface="Interstate" charset="0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>
              <a:solidFill>
                <a:srgbClr val="000000"/>
              </a:solidFill>
              <a:latin typeface="Interstate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600" y="228600"/>
            <a:ext cx="592455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Why Study Automata Theory?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219200" y="1828800"/>
            <a:ext cx="7391400" cy="399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As 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linguistic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 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mathematical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 : </a:t>
            </a:r>
            <a:r>
              <a:rPr lang="en-US" sz="2800" dirty="0">
                <a:solidFill>
                  <a:srgbClr val="000000"/>
                </a:solidFill>
                <a:latin typeface="Interstate" charset="0"/>
              </a:rPr>
              <a:t>Formal language and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 natural</a:t>
            </a:r>
            <a:r>
              <a:rPr lang="en-US" sz="2800" dirty="0">
                <a:solidFill>
                  <a:srgbClr val="000000"/>
                </a:solidFill>
                <a:latin typeface="Interstate" charset="0"/>
              </a:rPr>
              <a:t> language must 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have</a:t>
            </a:r>
            <a:r>
              <a:rPr lang="en-US" sz="2800" dirty="0">
                <a:solidFill>
                  <a:srgbClr val="000000"/>
                </a:solidFill>
                <a:latin typeface="Interstate" charset="0"/>
              </a:rPr>
              <a:t> a transition </a:t>
            </a:r>
            <a:r>
              <a:rPr lang="en-US" sz="2800" dirty="0" err="1">
                <a:solidFill>
                  <a:srgbClr val="000000"/>
                </a:solidFill>
                <a:latin typeface="Interstate" charset="0"/>
              </a:rPr>
              <a:t>i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.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e</a:t>
            </a:r>
            <a:r>
              <a:rPr lang="en-US" sz="2800" dirty="0">
                <a:solidFill>
                  <a:srgbClr val="000000"/>
                </a:solidFill>
                <a:latin typeface="Interstate" charset="0"/>
              </a:rPr>
              <a:t> compiler that is smooth or run well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.</a:t>
            </a: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800" dirty="0">
              <a:solidFill>
                <a:srgbClr val="000000"/>
              </a:solidFill>
              <a:latin typeface="Interstate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Formal 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Language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 : </a:t>
            </a:r>
            <a:r>
              <a:rPr lang="en-US" sz="2800" dirty="0">
                <a:solidFill>
                  <a:srgbClr val="000000"/>
                </a:solidFill>
                <a:latin typeface="Interstate" charset="0"/>
              </a:rPr>
              <a:t>a language that has been includes the expression of a mathematical linguistics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( 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Ex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. C++, Java, 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Delphi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, ...  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etc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)</a:t>
            </a: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800" dirty="0">
              <a:solidFill>
                <a:srgbClr val="000000"/>
              </a:solidFill>
              <a:latin typeface="Interstate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Example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 : 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a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 </a:t>
            </a:r>
            <a:r>
              <a:rPr lang="id-ID" sz="2800" dirty="0" err="1">
                <a:solidFill>
                  <a:srgbClr val="000000"/>
                </a:solidFill>
                <a:latin typeface="Interstate" charset="0"/>
              </a:rPr>
              <a:t>word</a:t>
            </a:r>
            <a:r>
              <a:rPr lang="id-ID" sz="2800" dirty="0">
                <a:solidFill>
                  <a:srgbClr val="000000"/>
                </a:solidFill>
                <a:latin typeface="Interstate" charset="0"/>
              </a:rPr>
              <a:t> in </a:t>
            </a:r>
            <a:r>
              <a:rPr lang="id-ID" sz="2800" i="1" dirty="0">
                <a:solidFill>
                  <a:srgbClr val="000000"/>
                </a:solidFill>
                <a:latin typeface="Interstate" charset="0"/>
              </a:rPr>
              <a:t>Indonesian</a:t>
            </a: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800" i="1" dirty="0">
              <a:solidFill>
                <a:srgbClr val="000000"/>
              </a:solidFill>
              <a:latin typeface="Interstate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12738" y="6237288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800" dirty="0">
                <a:solidFill>
                  <a:srgbClr val="000000"/>
                </a:solidFill>
                <a:latin typeface="Interstate" charset="0"/>
              </a:rPr>
              <a:t>Bina Nusantara </a:t>
            </a:r>
            <a:r>
              <a:rPr lang="id-ID" sz="800" dirty="0" err="1">
                <a:solidFill>
                  <a:srgbClr val="000000"/>
                </a:solidFill>
                <a:latin typeface="Interstate" charset="0"/>
              </a:rPr>
              <a:t>University</a:t>
            </a:r>
            <a:endParaRPr lang="id-ID" sz="800" dirty="0">
              <a:solidFill>
                <a:srgbClr val="000000"/>
              </a:solidFill>
              <a:latin typeface="Interstate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DF7004-1641-4F6A-AB27-BFA8CFABB54B}" type="slidenum">
              <a:rPr lang="en-US" sz="1400">
                <a:solidFill>
                  <a:srgbClr val="000000"/>
                </a:solidFill>
                <a:latin typeface="Interstate" charset="0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>
              <a:solidFill>
                <a:srgbClr val="000000"/>
              </a:solidFill>
              <a:latin typeface="Interstate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0" y="228600"/>
            <a:ext cx="6324600" cy="762000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id-ID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Formal</a:t>
            </a:r>
            <a:r>
              <a:rPr lang="id-ID" sz="2800" dirty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definition</a:t>
            </a:r>
            <a:r>
              <a:rPr lang="id-ID" sz="2800" dirty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from</a:t>
            </a:r>
            <a:r>
              <a:rPr lang="id-ID" sz="2800" dirty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language</a:t>
            </a:r>
            <a:r>
              <a:rPr lang="id-ID" sz="2800" dirty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and</a:t>
            </a:r>
            <a:r>
              <a:rPr lang="id-ID" sz="2800" dirty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grammar</a:t>
            </a:r>
            <a:endParaRPr lang="id-ID" sz="2800" b="1" dirty="0">
              <a:solidFill>
                <a:srgbClr val="0079B8"/>
              </a:solidFill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92066" y="1999365"/>
            <a:ext cx="2297625" cy="2701436"/>
          </a:xfrm>
        </p:spPr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Structural Representation</a:t>
            </a:r>
          </a:p>
        </p:txBody>
      </p:sp>
      <p:graphicFrame>
        <p:nvGraphicFramePr>
          <p:cNvPr id="7175" name="Content Placeholder 2">
            <a:extLst>
              <a:ext uri="{FF2B5EF4-FFF2-40B4-BE49-F238E27FC236}">
                <a16:creationId xmlns:a16="http://schemas.microsoft.com/office/drawing/2014/main" id="{1EB178AF-AE10-483F-9542-DE8DDC7E9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760224"/>
              </p:ext>
            </p:extLst>
          </p:nvPr>
        </p:nvGraphicFramePr>
        <p:xfrm>
          <a:off x="992066" y="1676400"/>
          <a:ext cx="7694734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26E7011-4DEA-1145-8642-D447FB9EEE65}"/>
              </a:ext>
            </a:extLst>
          </p:cNvPr>
          <p:cNvSpPr txBox="1">
            <a:spLocks/>
          </p:cNvSpPr>
          <p:nvPr/>
        </p:nvSpPr>
        <p:spPr>
          <a:xfrm>
            <a:off x="2286000" y="228600"/>
            <a:ext cx="6324600" cy="762000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Structural</a:t>
            </a:r>
            <a:r>
              <a:rPr lang="id-ID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Representation</a:t>
            </a:r>
            <a:endParaRPr lang="id-ID" sz="2800" b="1" dirty="0">
              <a:solidFill>
                <a:srgbClr val="0079B8"/>
              </a:solidFill>
              <a:latin typeface="Open Sans"/>
              <a:ea typeface="+mj-ea"/>
              <a:cs typeface="+mj-cs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96A7851C-C489-6E49-9AAE-83B6352CC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6381750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800" dirty="0">
                <a:solidFill>
                  <a:srgbClr val="000000"/>
                </a:solidFill>
                <a:latin typeface="Interstate" charset="0"/>
              </a:rPr>
              <a:t>Bina Nusantara </a:t>
            </a:r>
            <a:r>
              <a:rPr lang="id-ID" sz="800" dirty="0" err="1">
                <a:solidFill>
                  <a:srgbClr val="000000"/>
                </a:solidFill>
                <a:latin typeface="Interstate" charset="0"/>
              </a:rPr>
              <a:t>University</a:t>
            </a:r>
            <a:endParaRPr lang="id-ID" sz="800" dirty="0">
              <a:solidFill>
                <a:srgbClr val="000000"/>
              </a:solidFill>
              <a:latin typeface="Interstate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33CA3C7-BC27-6645-A8AF-7B4BE3DC5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6381750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DF7004-1641-4F6A-AB27-BFA8CFABB54B}" type="slidenum">
              <a:rPr lang="en-US" sz="1400">
                <a:solidFill>
                  <a:srgbClr val="000000"/>
                </a:solidFill>
                <a:latin typeface="Interstate" charset="0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US" sz="1400">
              <a:solidFill>
                <a:srgbClr val="000000"/>
              </a:solidFill>
              <a:latin typeface="Interst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9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92066" y="1999365"/>
            <a:ext cx="2297625" cy="2701436"/>
          </a:xfrm>
        </p:spPr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Automata and Complexity</a:t>
            </a:r>
          </a:p>
        </p:txBody>
      </p:sp>
      <p:graphicFrame>
        <p:nvGraphicFramePr>
          <p:cNvPr id="7175" name="Content Placeholder 2">
            <a:extLst>
              <a:ext uri="{FF2B5EF4-FFF2-40B4-BE49-F238E27FC236}">
                <a16:creationId xmlns:a16="http://schemas.microsoft.com/office/drawing/2014/main" id="{1EB178AF-AE10-483F-9542-DE8DDC7E9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375029"/>
              </p:ext>
            </p:extLst>
          </p:nvPr>
        </p:nvGraphicFramePr>
        <p:xfrm>
          <a:off x="1180531" y="1644233"/>
          <a:ext cx="7430069" cy="393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A56AA7E-06E9-B343-88AF-F007AC228984}"/>
              </a:ext>
            </a:extLst>
          </p:cNvPr>
          <p:cNvSpPr txBox="1">
            <a:spLocks/>
          </p:cNvSpPr>
          <p:nvPr/>
        </p:nvSpPr>
        <p:spPr>
          <a:xfrm>
            <a:off x="2286000" y="228600"/>
            <a:ext cx="6324600" cy="762000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Automata</a:t>
            </a:r>
            <a:r>
              <a:rPr lang="id-ID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and</a:t>
            </a:r>
            <a:r>
              <a:rPr lang="id-ID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Complexity</a:t>
            </a:r>
            <a:endParaRPr lang="id-ID" sz="2800" b="1" dirty="0">
              <a:solidFill>
                <a:srgbClr val="0079B8"/>
              </a:solidFill>
              <a:latin typeface="Open Sans"/>
              <a:ea typeface="+mj-ea"/>
              <a:cs typeface="+mj-cs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1BD2AC95-1C6C-4B44-8931-88CB749D1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6381750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800" dirty="0">
                <a:solidFill>
                  <a:srgbClr val="000000"/>
                </a:solidFill>
                <a:latin typeface="Interstate" charset="0"/>
              </a:rPr>
              <a:t>Bina Nusantara </a:t>
            </a:r>
            <a:r>
              <a:rPr lang="id-ID" sz="800" dirty="0" err="1">
                <a:solidFill>
                  <a:srgbClr val="000000"/>
                </a:solidFill>
                <a:latin typeface="Interstate" charset="0"/>
              </a:rPr>
              <a:t>University</a:t>
            </a:r>
            <a:endParaRPr lang="id-ID" sz="800" dirty="0">
              <a:solidFill>
                <a:srgbClr val="000000"/>
              </a:solidFill>
              <a:latin typeface="Interstate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6E81ACCA-32C2-2847-B70F-B9910903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6381750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DF7004-1641-4F6A-AB27-BFA8CFABB54B}" type="slidenum">
              <a:rPr lang="en-US" sz="1400">
                <a:solidFill>
                  <a:srgbClr val="000000"/>
                </a:solidFill>
                <a:latin typeface="Interstate" charset="0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400">
              <a:solidFill>
                <a:srgbClr val="000000"/>
              </a:solidFill>
              <a:latin typeface="Interst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8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78F34-62A6-084D-A497-ACCE3F72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646" y="5644134"/>
            <a:ext cx="5068062" cy="240030"/>
          </a:xfrm>
        </p:spPr>
        <p:txBody>
          <a:bodyPr>
            <a:normAutofit/>
          </a:bodyPr>
          <a:lstStyle/>
          <a:p>
            <a:pPr algn="l">
              <a:spcAft>
                <a:spcPts val="450"/>
              </a:spcAft>
            </a:pPr>
            <a:r>
              <a:rPr lang="en-US" sz="750"/>
              <a:t>D2749 – Ayuliana, ST., MMSI.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0164-0481-2F46-A35E-50952D84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5644134"/>
            <a:ext cx="514350" cy="240030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27CE633F-9882-4A5C-83A2-1109D0C73261}" type="slidenum">
              <a:rPr lang="en-US" sz="750"/>
              <a:pPr>
                <a:spcAft>
                  <a:spcPts val="450"/>
                </a:spcAft>
              </a:pPr>
              <a:t>9</a:t>
            </a:fld>
            <a:endParaRPr lang="en-US" sz="7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A5C350-4B5A-2141-A665-501FFABF0062}"/>
              </a:ext>
            </a:extLst>
          </p:cNvPr>
          <p:cNvSpPr txBox="1">
            <a:spLocks/>
          </p:cNvSpPr>
          <p:nvPr/>
        </p:nvSpPr>
        <p:spPr>
          <a:xfrm>
            <a:off x="1833372" y="1971162"/>
            <a:ext cx="5429250" cy="5715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4C5EDF-D8DA-9645-8CC1-FC146FC0482A}"/>
              </a:ext>
            </a:extLst>
          </p:cNvPr>
          <p:cNvGrpSpPr/>
          <p:nvPr/>
        </p:nvGrpSpPr>
        <p:grpSpPr>
          <a:xfrm>
            <a:off x="990600" y="1501539"/>
            <a:ext cx="7426803" cy="1378699"/>
            <a:chOff x="0" y="488729"/>
            <a:chExt cx="4053545" cy="258570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F3CF607-918A-C249-BE33-758CBD85EFFD}"/>
                </a:ext>
              </a:extLst>
            </p:cNvPr>
            <p:cNvSpPr/>
            <p:nvPr/>
          </p:nvSpPr>
          <p:spPr>
            <a:xfrm>
              <a:off x="0" y="488729"/>
              <a:ext cx="4053545" cy="25857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2DFC67AA-0703-C748-85D2-C71459CA8346}"/>
                </a:ext>
              </a:extLst>
            </p:cNvPr>
            <p:cNvSpPr txBox="1"/>
            <p:nvPr/>
          </p:nvSpPr>
          <p:spPr>
            <a:xfrm>
              <a:off x="126223" y="614952"/>
              <a:ext cx="3801099" cy="23332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5738" tIns="185738" rIns="185738" bIns="185738" numCol="1" spcCol="1270" anchor="ctr" anchorCtr="0">
              <a:noAutofit/>
            </a:bodyPr>
            <a:lstStyle/>
            <a:p>
              <a:pPr defTabSz="21669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100" dirty="0" err="1"/>
                <a:t>These</a:t>
              </a:r>
              <a:r>
                <a:rPr lang="id-ID" sz="2100" dirty="0"/>
                <a:t> are </a:t>
              </a:r>
              <a:r>
                <a:rPr lang="id-ID" sz="2100" dirty="0" err="1"/>
                <a:t>the</a:t>
              </a:r>
              <a:r>
                <a:rPr lang="id-ID" sz="2100" dirty="0"/>
                <a:t> </a:t>
              </a:r>
              <a:r>
                <a:rPr lang="id-ID" sz="2100" dirty="0" err="1"/>
                <a:t>most</a:t>
              </a:r>
              <a:r>
                <a:rPr lang="id-ID" sz="2100" dirty="0"/>
                <a:t> </a:t>
              </a:r>
              <a:r>
                <a:rPr lang="id-ID" sz="2100" dirty="0" err="1"/>
                <a:t>important</a:t>
              </a:r>
              <a:r>
                <a:rPr lang="id-ID" sz="2100" dirty="0"/>
                <a:t> </a:t>
              </a:r>
              <a:r>
                <a:rPr lang="id-ID" sz="2100" dirty="0" err="1"/>
                <a:t>definitions</a:t>
              </a:r>
              <a:r>
                <a:rPr lang="id-ID" sz="2100" dirty="0"/>
                <a:t> </a:t>
              </a:r>
              <a:r>
                <a:rPr lang="id-ID" sz="2100" dirty="0" err="1"/>
                <a:t>of</a:t>
              </a:r>
              <a:r>
                <a:rPr lang="id-ID" sz="2100" dirty="0"/>
                <a:t> </a:t>
              </a:r>
              <a:r>
                <a:rPr lang="id-ID" sz="2100" dirty="0" err="1"/>
                <a:t>terms</a:t>
              </a:r>
              <a:r>
                <a:rPr lang="id-ID" sz="2100" dirty="0"/>
                <a:t> </a:t>
              </a:r>
              <a:r>
                <a:rPr lang="id-ID" sz="2100" dirty="0" err="1"/>
                <a:t>that</a:t>
              </a:r>
              <a:r>
                <a:rPr lang="id-ID" sz="2100" dirty="0"/>
                <a:t> </a:t>
              </a:r>
              <a:r>
                <a:rPr lang="id-ID" sz="2100" dirty="0" err="1"/>
                <a:t>pervade</a:t>
              </a:r>
              <a:r>
                <a:rPr lang="id-ID" sz="2100" dirty="0"/>
                <a:t> </a:t>
              </a:r>
              <a:r>
                <a:rPr lang="id-ID" sz="2100" dirty="0" err="1"/>
                <a:t>the</a:t>
              </a:r>
              <a:r>
                <a:rPr lang="id-ID" sz="2100" dirty="0"/>
                <a:t> </a:t>
              </a:r>
              <a:r>
                <a:rPr lang="id-ID" sz="2100" dirty="0" err="1"/>
                <a:t>theory</a:t>
              </a:r>
              <a:r>
                <a:rPr lang="id-ID" sz="2100" dirty="0"/>
                <a:t> </a:t>
              </a:r>
              <a:r>
                <a:rPr lang="id-ID" sz="2100" dirty="0" err="1"/>
                <a:t>of</a:t>
              </a:r>
              <a:r>
                <a:rPr lang="id-ID" sz="2100" dirty="0"/>
                <a:t> </a:t>
              </a:r>
              <a:r>
                <a:rPr lang="id-ID" sz="2100" dirty="0" err="1"/>
                <a:t>automata</a:t>
              </a:r>
              <a:r>
                <a:rPr lang="id-ID" sz="2100" dirty="0"/>
                <a:t>.</a:t>
              </a:r>
            </a:p>
          </p:txBody>
        </p:sp>
      </p:grp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F7EC13C-ABED-1B42-8C24-29FA44267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2879"/>
              </p:ext>
            </p:extLst>
          </p:nvPr>
        </p:nvGraphicFramePr>
        <p:xfrm>
          <a:off x="990600" y="2880238"/>
          <a:ext cx="7426803" cy="269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A4840702-EFD2-8244-8EDF-50963889A593}"/>
              </a:ext>
            </a:extLst>
          </p:cNvPr>
          <p:cNvSpPr txBox="1">
            <a:spLocks/>
          </p:cNvSpPr>
          <p:nvPr/>
        </p:nvSpPr>
        <p:spPr>
          <a:xfrm>
            <a:off x="2286000" y="228600"/>
            <a:ext cx="6324600" cy="762000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id-ID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The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Central</a:t>
            </a:r>
            <a:r>
              <a:rPr lang="id-ID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Concept</a:t>
            </a:r>
            <a:r>
              <a:rPr lang="id-ID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of</a:t>
            </a:r>
            <a:endParaRPr lang="id-ID" sz="2800" b="1" dirty="0">
              <a:solidFill>
                <a:srgbClr val="0079B8"/>
              </a:solidFill>
              <a:latin typeface="Open Sans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r>
              <a:rPr lang="id-ID" sz="2800" b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Automata</a:t>
            </a:r>
            <a:r>
              <a:rPr lang="id-ID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 </a:t>
            </a:r>
            <a:r>
              <a:rPr lang="id-ID" sz="2800" b="1" dirty="0" err="1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Theory</a:t>
            </a:r>
            <a:endParaRPr lang="id-ID" sz="2800" b="1" dirty="0">
              <a:solidFill>
                <a:srgbClr val="0079B8"/>
              </a:solidFill>
              <a:latin typeface="Open San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6327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836</TotalTime>
  <Words>1947</Words>
  <Application>Microsoft Macintosh PowerPoint</Application>
  <PresentationFormat>On-screen Show (4:3)</PresentationFormat>
  <Paragraphs>246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Interstate</vt:lpstr>
      <vt:lpstr>Open Sans</vt:lpstr>
      <vt:lpstr>Symbol</vt:lpstr>
      <vt:lpstr>Times New Roman</vt:lpstr>
      <vt:lpstr>Template PPT 2015</vt:lpstr>
      <vt:lpstr>Equation</vt:lpstr>
      <vt:lpstr>Automata and language Theory   Session  02</vt:lpstr>
      <vt:lpstr>Learning Outcomes</vt:lpstr>
      <vt:lpstr>Outline Material</vt:lpstr>
      <vt:lpstr>Why Study Automata Theory?</vt:lpstr>
      <vt:lpstr>PowerPoint Presentation</vt:lpstr>
      <vt:lpstr>PowerPoint Presentation</vt:lpstr>
      <vt:lpstr>Structural Representation</vt:lpstr>
      <vt:lpstr>Automata and Complexity</vt:lpstr>
      <vt:lpstr>PowerPoint Presentation</vt:lpstr>
      <vt:lpstr> The Central Concepts of Automata Theory</vt:lpstr>
      <vt:lpstr> The Central Concepts  of Automata Theory</vt:lpstr>
      <vt:lpstr> The Central Concepts  of Automata Theory</vt:lpstr>
      <vt:lpstr>Language Operation</vt:lpstr>
      <vt:lpstr>Language Operation</vt:lpstr>
      <vt:lpstr>Language Operation</vt:lpstr>
      <vt:lpstr> CLOSURE LANGUAGE</vt:lpstr>
      <vt:lpstr>REGULAR EXPRESSION (RE)</vt:lpstr>
      <vt:lpstr>REGULAR EXPRESSION (RE)</vt:lpstr>
      <vt:lpstr>REGULAR EXPRESSION (RE)</vt:lpstr>
      <vt:lpstr>Characteristic of Regular Expression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35</cp:revision>
  <dcterms:created xsi:type="dcterms:W3CDTF">2015-05-04T03:33:03Z</dcterms:created>
  <dcterms:modified xsi:type="dcterms:W3CDTF">2021-12-21T08:15:50Z</dcterms:modified>
</cp:coreProperties>
</file>