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313" r:id="rId3"/>
    <p:sldId id="314" r:id="rId4"/>
    <p:sldId id="315" r:id="rId5"/>
    <p:sldId id="316" r:id="rId6"/>
    <p:sldId id="317" r:id="rId7"/>
    <p:sldId id="318" r:id="rId8"/>
    <p:sldId id="319" r:id="rId9"/>
    <p:sldId id="321" r:id="rId10"/>
    <p:sldId id="322" r:id="rId11"/>
    <p:sldId id="323" r:id="rId12"/>
    <p:sldId id="324" r:id="rId13"/>
    <p:sldId id="325" r:id="rId14"/>
    <p:sldId id="326" r:id="rId15"/>
    <p:sldId id="335" r:id="rId16"/>
    <p:sldId id="332" r:id="rId17"/>
    <p:sldId id="333" r:id="rId18"/>
    <p:sldId id="336" r:id="rId19"/>
    <p:sldId id="337" r:id="rId20"/>
    <p:sldId id="338" r:id="rId21"/>
    <p:sldId id="417" r:id="rId22"/>
    <p:sldId id="340" r:id="rId23"/>
    <p:sldId id="342" r:id="rId24"/>
    <p:sldId id="343" r:id="rId25"/>
    <p:sldId id="344" r:id="rId26"/>
    <p:sldId id="345" r:id="rId27"/>
    <p:sldId id="347" r:id="rId28"/>
    <p:sldId id="346" r:id="rId29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27C0728-BFBA-4018-A895-7E45D940962F}">
          <p14:sldIdLst>
            <p14:sldId id="256"/>
            <p14:sldId id="313"/>
            <p14:sldId id="314"/>
            <p14:sldId id="315"/>
            <p14:sldId id="316"/>
            <p14:sldId id="317"/>
            <p14:sldId id="318"/>
            <p14:sldId id="319"/>
            <p14:sldId id="321"/>
            <p14:sldId id="322"/>
            <p14:sldId id="323"/>
            <p14:sldId id="324"/>
            <p14:sldId id="325"/>
            <p14:sldId id="326"/>
            <p14:sldId id="335"/>
            <p14:sldId id="332"/>
            <p14:sldId id="333"/>
            <p14:sldId id="336"/>
            <p14:sldId id="337"/>
            <p14:sldId id="338"/>
            <p14:sldId id="417"/>
            <p14:sldId id="340"/>
            <p14:sldId id="342"/>
            <p14:sldId id="343"/>
            <p14:sldId id="344"/>
            <p14:sldId id="345"/>
            <p14:sldId id="347"/>
            <p14:sldId id="346"/>
          </p14:sldIdLst>
        </p14:section>
        <p14:section name="COURSE CONTENT" id="{F4927CBE-FA17-46D1-BAAE-887D0AF2CCBF}">
          <p14:sldIdLst/>
        </p14:section>
        <p14:section name="REFERENCE" id="{82098E28-DACF-4424-86A1-E861B2DCC6F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90"/>
    <p:restoredTop sz="94663"/>
  </p:normalViewPr>
  <p:slideViewPr>
    <p:cSldViewPr>
      <p:cViewPr varScale="1">
        <p:scale>
          <a:sx n="112" d="100"/>
          <a:sy n="112" d="100"/>
        </p:scale>
        <p:origin x="1928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1E212E-13FC-4488-A226-21CA1BD2390E}" type="datetimeFigureOut">
              <a:rPr lang="en-US" smtClean="0"/>
              <a:pPr/>
              <a:t>12/21/21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7A5169-68C4-43C9-9E8D-B5BBEBC896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09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02D7E2-8D5E-4C4B-B786-973A560BEF1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403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092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486F37-E3BC-4CCA-8882-85391D22887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505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440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21/12/21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21/12/21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21/12/21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5CABF3-250F-4E8E-B7E1-A2E9756F4E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-168275"/>
            <a:ext cx="6981825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96975"/>
            <a:ext cx="4037013" cy="4926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196975"/>
            <a:ext cx="4037012" cy="2386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735388"/>
            <a:ext cx="4037012" cy="238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idx="10"/>
          </p:nvPr>
        </p:nvSpPr>
        <p:spPr>
          <a:xfrm>
            <a:off x="3124200" y="6245225"/>
            <a:ext cx="2892425" cy="4730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1"/>
          </p:nvPr>
        </p:nvSpPr>
        <p:spPr>
          <a:xfrm>
            <a:off x="6553200" y="6245225"/>
            <a:ext cx="2130425" cy="4730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0D82A-832C-40E6-9B1E-87B5402DCD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-168275"/>
            <a:ext cx="6981825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96975"/>
            <a:ext cx="4037013" cy="4926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96975"/>
            <a:ext cx="4037012" cy="4926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>
          <a:xfrm>
            <a:off x="3124200" y="6245225"/>
            <a:ext cx="2892425" cy="4730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>
          <a:xfrm>
            <a:off x="6553200" y="6245225"/>
            <a:ext cx="2130425" cy="4730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06473C-EAC0-4150-B500-4A33D99EE5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21/12/21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21/12/21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21/12/21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21/12/21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21/12/21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21/12/21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21/12/21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21/12/21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21/12/21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4.bin"/><Relationship Id="rId10" Type="http://schemas.openxmlformats.org/officeDocument/2006/relationships/oleObject" Target="../embeddings/oleObject9.bin"/><Relationship Id="rId4" Type="http://schemas.openxmlformats.org/officeDocument/2006/relationships/image" Target="../media/image13.emf"/><Relationship Id="rId9" Type="http://schemas.openxmlformats.org/officeDocument/2006/relationships/oleObject" Target="../embeddings/oleObject8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4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5.bin"/><Relationship Id="rId12" Type="http://schemas.openxmlformats.org/officeDocument/2006/relationships/oleObject" Target="../embeddings/oleObject1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4.bin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6.emf"/><Relationship Id="rId4" Type="http://schemas.openxmlformats.org/officeDocument/2006/relationships/image" Target="../media/image13.emf"/><Relationship Id="rId9" Type="http://schemas.openxmlformats.org/officeDocument/2006/relationships/oleObject" Target="../embeddings/oleObject17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21.bin"/><Relationship Id="rId4" Type="http://schemas.openxmlformats.org/officeDocument/2006/relationships/image" Target="../media/image13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676401" y="1655762"/>
            <a:ext cx="7467600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  <a:tab pos="2225675" algn="l"/>
              </a:tabLst>
            </a:pPr>
            <a:r>
              <a:rPr lang="en-US" sz="2000" dirty="0">
                <a:solidFill>
                  <a:schemeClr val="bg1"/>
                </a:solidFill>
                <a:latin typeface="Open Sans"/>
              </a:rPr>
              <a:t>Course		: </a:t>
            </a:r>
            <a:r>
              <a:rPr lang="id-ID" sz="2000" dirty="0">
                <a:solidFill>
                  <a:schemeClr val="bg1"/>
                </a:solidFill>
                <a:latin typeface="Open Sans"/>
              </a:rPr>
              <a:t>Comp6062</a:t>
            </a:r>
            <a:r>
              <a:rPr lang="en-US" sz="2000" dirty="0">
                <a:solidFill>
                  <a:schemeClr val="bg1"/>
                </a:solidFill>
                <a:latin typeface="Open Sans"/>
              </a:rPr>
              <a:t> – Compilation Techniques</a:t>
            </a:r>
          </a:p>
          <a:p>
            <a:pPr>
              <a:spcBef>
                <a:spcPct val="20000"/>
              </a:spcBef>
              <a:tabLst>
                <a:tab pos="1320800" algn="l"/>
                <a:tab pos="2225675" algn="l"/>
              </a:tabLst>
            </a:pPr>
            <a:r>
              <a:rPr lang="en-US" sz="2000" dirty="0">
                <a:solidFill>
                  <a:schemeClr val="bg1"/>
                </a:solidFill>
                <a:latin typeface="Open Sans"/>
              </a:rPr>
              <a:t>Effective Period	: September 2021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3352800"/>
            <a:ext cx="7467600" cy="2384425"/>
          </a:xfrm>
          <a:noFill/>
        </p:spPr>
        <p:txBody>
          <a:bodyPr>
            <a:normAutofit fontScale="90000"/>
          </a:bodyPr>
          <a:lstStyle/>
          <a:p>
            <a:r>
              <a:rPr lang="it-IT" sz="4000" dirty="0"/>
              <a:t>Deterministic Finite Automata</a:t>
            </a:r>
            <a:br>
              <a:rPr lang="it-IT" sz="4000" dirty="0"/>
            </a:br>
            <a:r>
              <a:rPr lang="it-IT" sz="4000" dirty="0"/>
              <a:t>And</a:t>
            </a:r>
            <a:br>
              <a:rPr lang="it-IT" sz="4000" dirty="0"/>
            </a:br>
            <a:r>
              <a:rPr lang="it-IT" sz="4000" dirty="0"/>
              <a:t>Non-deterministic Finite Automata</a:t>
            </a:r>
            <a:br>
              <a:rPr lang="en-AU" dirty="0">
                <a:solidFill>
                  <a:schemeClr val="bg1"/>
                </a:solidFill>
              </a:rPr>
            </a:br>
            <a:br>
              <a:rPr lang="en-AU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Session </a:t>
            </a:r>
            <a:r>
              <a:rPr lang="id-ID" sz="2800" dirty="0">
                <a:solidFill>
                  <a:schemeClr val="bg1"/>
                </a:solidFill>
              </a:rPr>
              <a:t>04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4575" y="4527549"/>
            <a:ext cx="7543800" cy="11652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>
                <a:sym typeface="Symbol" pitchFamily="18" charset="2"/>
              </a:rPr>
              <a:t></a:t>
            </a:r>
            <a:r>
              <a:rPr lang="en-US" dirty="0"/>
              <a:t> (p, a) = q : </a:t>
            </a:r>
            <a:r>
              <a:rPr lang="id-ID" dirty="0"/>
              <a:t>in </a:t>
            </a:r>
            <a:r>
              <a:rPr lang="id-ID" dirty="0" err="1"/>
              <a:t>the</a:t>
            </a:r>
            <a:r>
              <a:rPr lang="en-US" dirty="0"/>
              <a:t> state ‘p’, </a:t>
            </a:r>
            <a:r>
              <a:rPr lang="id-ID" dirty="0" err="1"/>
              <a:t>read</a:t>
            </a:r>
            <a:r>
              <a:rPr lang="id-ID" dirty="0"/>
              <a:t> </a:t>
            </a:r>
            <a:r>
              <a:rPr lang="en-US" dirty="0"/>
              <a:t>input ‘a’ </a:t>
            </a:r>
            <a:r>
              <a:rPr lang="id-ID" dirty="0" err="1"/>
              <a:t>move</a:t>
            </a:r>
            <a:r>
              <a:rPr lang="id-ID" dirty="0"/>
              <a:t> </a:t>
            </a:r>
            <a:r>
              <a:rPr lang="id-ID" dirty="0" err="1"/>
              <a:t>to</a:t>
            </a:r>
            <a:r>
              <a:rPr lang="id-ID" dirty="0"/>
              <a:t> </a:t>
            </a:r>
            <a:r>
              <a:rPr lang="id-ID" dirty="0" err="1"/>
              <a:t>the</a:t>
            </a:r>
            <a:r>
              <a:rPr lang="en-US" dirty="0"/>
              <a:t> state ‘q’</a:t>
            </a:r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062162"/>
            <a:ext cx="8382000" cy="228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7" name="TextBox 6"/>
          <p:cNvSpPr txBox="1">
            <a:spLocks noChangeArrowheads="1"/>
          </p:cNvSpPr>
          <p:nvPr/>
        </p:nvSpPr>
        <p:spPr bwMode="auto">
          <a:xfrm>
            <a:off x="1044575" y="1457325"/>
            <a:ext cx="20034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String input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id-ID"/>
              <a:t>Bina Nusantara University</a:t>
            </a:r>
            <a:endParaRPr lang="en-US"/>
          </a:p>
        </p:txBody>
      </p:sp>
      <p:sp>
        <p:nvSpPr>
          <p:cNvPr id="23559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4A048C-F7E8-4D9A-AED9-F8C7B54BD99E}" type="slidenum">
              <a:rPr lang="en-US" smtClean="0">
                <a:latin typeface="Interstate" charset="0"/>
              </a:rPr>
              <a:pPr/>
              <a:t>10</a:t>
            </a:fld>
            <a:endParaRPr lang="en-US">
              <a:latin typeface="Interstate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BDD10DCF-01EE-D046-8EF1-6DF58F27CB7E}"/>
              </a:ext>
            </a:extLst>
          </p:cNvPr>
          <p:cNvSpPr txBox="1">
            <a:spLocks noChangeArrowheads="1"/>
          </p:cNvSpPr>
          <p:nvPr/>
        </p:nvSpPr>
        <p:spPr>
          <a:xfrm>
            <a:off x="3581400" y="266700"/>
            <a:ext cx="5105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 algn="r">
              <a:spcBef>
                <a:spcPct val="0"/>
              </a:spcBef>
            </a:pPr>
            <a:r>
              <a:rPr lang="en-US" sz="3000" b="1" dirty="0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Deterministic Finite Automaton </a:t>
            </a:r>
            <a:br>
              <a:rPr lang="en-US" sz="3000" b="1" dirty="0">
                <a:solidFill>
                  <a:srgbClr val="0079B8"/>
                </a:solidFill>
                <a:latin typeface="Open Sans"/>
                <a:ea typeface="+mj-ea"/>
                <a:cs typeface="+mj-cs"/>
              </a:rPr>
            </a:br>
            <a:r>
              <a:rPr lang="en-US" sz="3000" b="1" dirty="0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(DFA)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D4A0D37-3751-4D96-BC42-2A733212480A}" type="slidenum">
              <a:rPr lang="en-US" smtClean="0">
                <a:latin typeface="Interstate" charset="0"/>
              </a:rPr>
              <a:pPr/>
              <a:t>11</a:t>
            </a:fld>
            <a:endParaRPr lang="en-US">
              <a:latin typeface="Interstate" charset="0"/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600200"/>
            <a:ext cx="7772400" cy="4572000"/>
          </a:xfrm>
        </p:spPr>
        <p:txBody>
          <a:bodyPr/>
          <a:lstStyle/>
          <a:p>
            <a:pPr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 dirty="0">
                <a:latin typeface="Arial" charset="0"/>
                <a:cs typeface="Arial" charset="0"/>
              </a:rPr>
              <a:t>Example  :</a:t>
            </a:r>
          </a:p>
          <a:p>
            <a:pPr>
              <a:spcBef>
                <a:spcPts val="500"/>
              </a:spcBef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 dirty="0">
                <a:latin typeface="Arial" charset="0"/>
                <a:cs typeface="Arial" charset="0"/>
              </a:rPr>
              <a:t>	DFA    </a:t>
            </a:r>
          </a:p>
          <a:p>
            <a:pPr>
              <a:spcBef>
                <a:spcPts val="500"/>
              </a:spcBef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2800" dirty="0">
              <a:latin typeface="Arial" charset="0"/>
              <a:cs typeface="Arial" charset="0"/>
            </a:endParaRPr>
          </a:p>
          <a:p>
            <a:pPr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 dirty="0">
                <a:latin typeface="Arial" charset="0"/>
                <a:cs typeface="Arial" charset="0"/>
              </a:rPr>
              <a:t>Where the transitions are :</a:t>
            </a:r>
          </a:p>
          <a:p>
            <a:pPr>
              <a:spcBef>
                <a:spcPts val="500"/>
              </a:spcBef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2800" dirty="0">
              <a:latin typeface="Arial" charset="0"/>
              <a:cs typeface="Arial" charset="0"/>
            </a:endParaRPr>
          </a:p>
          <a:p>
            <a:pPr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 dirty="0">
                <a:latin typeface="Arial" charset="0"/>
                <a:cs typeface="Arial" charset="0"/>
              </a:rPr>
              <a:t>Presented in transition table :</a:t>
            </a:r>
          </a:p>
        </p:txBody>
      </p:sp>
      <p:pic>
        <p:nvPicPr>
          <p:cNvPr id="2458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3200" y="2133600"/>
            <a:ext cx="4246012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2458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77966" y="3581400"/>
            <a:ext cx="6750068" cy="38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2458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19200" y="4649470"/>
            <a:ext cx="2209800" cy="1511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D692949D-81EC-714F-AE87-D26F8808EBFD}"/>
              </a:ext>
            </a:extLst>
          </p:cNvPr>
          <p:cNvSpPr txBox="1">
            <a:spLocks noChangeArrowheads="1"/>
          </p:cNvSpPr>
          <p:nvPr/>
        </p:nvSpPr>
        <p:spPr>
          <a:xfrm>
            <a:off x="3581400" y="266700"/>
            <a:ext cx="5105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 algn="r">
              <a:spcBef>
                <a:spcPct val="0"/>
              </a:spcBef>
            </a:pPr>
            <a:r>
              <a:rPr lang="en-US" sz="3000" b="1" dirty="0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Deterministic Finite Automaton </a:t>
            </a:r>
            <a:br>
              <a:rPr lang="en-US" sz="3000" b="1" dirty="0">
                <a:solidFill>
                  <a:srgbClr val="0079B8"/>
                </a:solidFill>
                <a:latin typeface="Open Sans"/>
                <a:ea typeface="+mj-ea"/>
                <a:cs typeface="+mj-cs"/>
              </a:rPr>
            </a:br>
            <a:r>
              <a:rPr lang="en-US" sz="3000" b="1" dirty="0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(DFA)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EC16A9D-32B0-4842-BEDB-4673D1825E89}"/>
              </a:ext>
            </a:extLst>
          </p:cNvPr>
          <p:cNvGrpSpPr/>
          <p:nvPr/>
        </p:nvGrpSpPr>
        <p:grpSpPr>
          <a:xfrm>
            <a:off x="4226551" y="4765259"/>
            <a:ext cx="4457074" cy="1279721"/>
            <a:chOff x="3886200" y="4552434"/>
            <a:chExt cx="4457074" cy="127972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AEDF08D-FA29-4A4F-8E27-186CC860DA43}"/>
                </a:ext>
              </a:extLst>
            </p:cNvPr>
            <p:cNvSpPr/>
            <p:nvPr/>
          </p:nvSpPr>
          <p:spPr>
            <a:xfrm>
              <a:off x="6858000" y="5064282"/>
              <a:ext cx="838200" cy="7678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04AEADF-469B-0145-B303-45D8C7191D97}"/>
                </a:ext>
              </a:extLst>
            </p:cNvPr>
            <p:cNvSpPr/>
            <p:nvPr/>
          </p:nvSpPr>
          <p:spPr>
            <a:xfrm>
              <a:off x="4191000" y="5124132"/>
              <a:ext cx="609600" cy="5619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q0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B303EAC-CF4E-6848-88C9-B2E24C130B8E}"/>
                </a:ext>
              </a:extLst>
            </p:cNvPr>
            <p:cNvSpPr/>
            <p:nvPr/>
          </p:nvSpPr>
          <p:spPr>
            <a:xfrm>
              <a:off x="5486400" y="5124132"/>
              <a:ext cx="609600" cy="5619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q1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9E2BB9F-69CC-0C42-9D26-9CFB4A8A25ED}"/>
                </a:ext>
              </a:extLst>
            </p:cNvPr>
            <p:cNvSpPr/>
            <p:nvPr/>
          </p:nvSpPr>
          <p:spPr>
            <a:xfrm>
              <a:off x="6989212" y="5124131"/>
              <a:ext cx="630788" cy="6350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q2</a:t>
              </a: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C15AF89C-501D-8248-8C1C-0FA4D72AC75F}"/>
                </a:ext>
              </a:extLst>
            </p:cNvPr>
            <p:cNvCxnSpPr>
              <a:cxnSpLocks/>
              <a:endCxn id="2" idx="2"/>
            </p:cNvCxnSpPr>
            <p:nvPr/>
          </p:nvCxnSpPr>
          <p:spPr>
            <a:xfrm>
              <a:off x="3886200" y="5405120"/>
              <a:ext cx="304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6F88D0E-6807-8344-80E7-CD99FD8F5F69}"/>
                </a:ext>
              </a:extLst>
            </p:cNvPr>
            <p:cNvCxnSpPr>
              <a:cxnSpLocks/>
              <a:stCxn id="2" idx="6"/>
              <a:endCxn id="9" idx="2"/>
            </p:cNvCxnSpPr>
            <p:nvPr/>
          </p:nvCxnSpPr>
          <p:spPr>
            <a:xfrm flipV="1">
              <a:off x="4800600" y="5405118"/>
              <a:ext cx="685800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895F8ED-2BEE-6145-B4AB-E98AA3534671}"/>
                </a:ext>
              </a:extLst>
            </p:cNvPr>
            <p:cNvCxnSpPr>
              <a:cxnSpLocks/>
            </p:cNvCxnSpPr>
            <p:nvPr/>
          </p:nvCxnSpPr>
          <p:spPr>
            <a:xfrm>
              <a:off x="6019800" y="5396230"/>
              <a:ext cx="762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8708F50-050A-4B4E-AD4A-9BEEBD72D4C8}"/>
                </a:ext>
              </a:extLst>
            </p:cNvPr>
            <p:cNvSpPr txBox="1"/>
            <p:nvPr/>
          </p:nvSpPr>
          <p:spPr>
            <a:xfrm>
              <a:off x="5115994" y="5093807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cxnSp>
          <p:nvCxnSpPr>
            <p:cNvPr id="19" name="Curved Connector 18">
              <a:extLst>
                <a:ext uri="{FF2B5EF4-FFF2-40B4-BE49-F238E27FC236}">
                  <a16:creationId xmlns:a16="http://schemas.microsoft.com/office/drawing/2014/main" id="{2EAB31EC-81D5-BB44-8686-582904455DAC}"/>
                </a:ext>
              </a:extLst>
            </p:cNvPr>
            <p:cNvCxnSpPr>
              <a:stCxn id="2" idx="6"/>
              <a:endCxn id="2" idx="0"/>
            </p:cNvCxnSpPr>
            <p:nvPr/>
          </p:nvCxnSpPr>
          <p:spPr>
            <a:xfrm flipH="1" flipV="1">
              <a:off x="4495800" y="5124132"/>
              <a:ext cx="304800" cy="280988"/>
            </a:xfrm>
            <a:prstGeom prst="curvedConnector4">
              <a:avLst>
                <a:gd name="adj1" fmla="val -75000"/>
                <a:gd name="adj2" fmla="val 18135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B7C33F8-569C-6042-9584-3A7F1DE4AE14}"/>
                </a:ext>
              </a:extLst>
            </p:cNvPr>
            <p:cNvSpPr txBox="1"/>
            <p:nvPr/>
          </p:nvSpPr>
          <p:spPr>
            <a:xfrm>
              <a:off x="4362450" y="468376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6ED05702-CDCC-C842-966F-F726AB53A764}"/>
                </a:ext>
              </a:extLst>
            </p:cNvPr>
            <p:cNvCxnSpPr>
              <a:cxnSpLocks/>
              <a:stCxn id="9" idx="6"/>
              <a:endCxn id="9" idx="0"/>
            </p:cNvCxnSpPr>
            <p:nvPr/>
          </p:nvCxnSpPr>
          <p:spPr>
            <a:xfrm flipH="1" flipV="1">
              <a:off x="5791200" y="5124132"/>
              <a:ext cx="304800" cy="280986"/>
            </a:xfrm>
            <a:prstGeom prst="curvedConnector4">
              <a:avLst>
                <a:gd name="adj1" fmla="val -75000"/>
                <a:gd name="adj2" fmla="val 18135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58E15FD-30F6-6144-8B3F-3FE2EDE8492F}"/>
                </a:ext>
              </a:extLst>
            </p:cNvPr>
            <p:cNvSpPr txBox="1"/>
            <p:nvPr/>
          </p:nvSpPr>
          <p:spPr>
            <a:xfrm>
              <a:off x="5904664" y="46101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436ABEA-045F-AA45-AE2E-51B4E31247AE}"/>
                </a:ext>
              </a:extLst>
            </p:cNvPr>
            <p:cNvSpPr txBox="1"/>
            <p:nvPr/>
          </p:nvSpPr>
          <p:spPr>
            <a:xfrm>
              <a:off x="6438900" y="5051106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75701CC1-E3CB-314A-AF3B-4ABC44861B16}"/>
                </a:ext>
              </a:extLst>
            </p:cNvPr>
            <p:cNvCxnSpPr>
              <a:stCxn id="12" idx="6"/>
              <a:endCxn id="12" idx="0"/>
            </p:cNvCxnSpPr>
            <p:nvPr/>
          </p:nvCxnSpPr>
          <p:spPr>
            <a:xfrm flipH="1" flipV="1">
              <a:off x="7277100" y="5064282"/>
              <a:ext cx="419100" cy="383937"/>
            </a:xfrm>
            <a:prstGeom prst="curvedConnector4">
              <a:avLst>
                <a:gd name="adj1" fmla="val -54545"/>
                <a:gd name="adj2" fmla="val 15954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4967109-3ADA-C242-9D9F-00D7D3F1DB10}"/>
                </a:ext>
              </a:extLst>
            </p:cNvPr>
            <p:cNvSpPr txBox="1"/>
            <p:nvPr/>
          </p:nvSpPr>
          <p:spPr>
            <a:xfrm>
              <a:off x="7733674" y="4552434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0, 1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D2A59A0-1C0E-3C4C-8E92-A9A2E442FAD2}"/>
              </a:ext>
            </a:extLst>
          </p:cNvPr>
          <p:cNvSpPr txBox="1"/>
          <p:nvPr/>
        </p:nvSpPr>
        <p:spPr>
          <a:xfrm>
            <a:off x="5125711" y="6141886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Transition Diagram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8951A64-A605-46DA-8B45-D035C737D5E5}" type="slidenum">
              <a:rPr lang="en-US" smtClean="0">
                <a:latin typeface="Interstate" charset="0"/>
              </a:rPr>
              <a:pPr/>
              <a:t>12</a:t>
            </a:fld>
            <a:endParaRPr lang="en-US">
              <a:latin typeface="Interstate" charset="0"/>
            </a:endParaRPr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600200"/>
            <a:ext cx="4267200" cy="495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id-ID" sz="2000">
                <a:latin typeface="Arial" charset="0"/>
                <a:cs typeface="Arial" charset="0"/>
              </a:rPr>
              <a:t>Example</a:t>
            </a:r>
            <a:r>
              <a:rPr lang="en-US" sz="2000">
                <a:latin typeface="Arial" charset="0"/>
                <a:cs typeface="Arial" charset="0"/>
              </a:rPr>
              <a:t> :</a:t>
            </a:r>
          </a:p>
          <a:p>
            <a:pPr eaLnBrk="1" hangingPunct="1">
              <a:buFontTx/>
              <a:buNone/>
            </a:pPr>
            <a:r>
              <a:rPr lang="en-US" sz="2000">
                <a:latin typeface="Arial" charset="0"/>
                <a:cs typeface="Arial" charset="0"/>
              </a:rPr>
              <a:t>	Lets design a DFA to accepts the language</a:t>
            </a:r>
          </a:p>
          <a:p>
            <a:pPr eaLnBrk="1" hangingPunct="1">
              <a:buFontTx/>
              <a:buNone/>
            </a:pPr>
            <a:endParaRPr lang="en-US" sz="2000">
              <a:latin typeface="Arial" charset="0"/>
              <a:cs typeface="Arial" charset="0"/>
            </a:endParaRPr>
          </a:p>
          <a:p>
            <a:pPr>
              <a:spcBef>
                <a:spcPts val="500"/>
              </a:spcBef>
              <a:buFontTx/>
              <a:buNone/>
            </a:pPr>
            <a:r>
              <a:rPr lang="en-US" sz="2000">
                <a:latin typeface="Arial" charset="0"/>
                <a:cs typeface="Arial" charset="0"/>
              </a:rPr>
              <a:t>	L = {w| w has both an even number of 0’s and an even number of 1’s}</a:t>
            </a:r>
          </a:p>
          <a:p>
            <a:pPr>
              <a:spcBef>
                <a:spcPts val="500"/>
              </a:spcBef>
              <a:buFontTx/>
              <a:buNone/>
            </a:pPr>
            <a:r>
              <a:rPr lang="en-US" sz="2000">
                <a:latin typeface="Arial" charset="0"/>
                <a:cs typeface="Arial" charset="0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000">
                <a:latin typeface="Arial" charset="0"/>
                <a:cs typeface="Arial" charset="0"/>
              </a:rPr>
              <a:t>	Tuple</a:t>
            </a:r>
            <a:r>
              <a:rPr lang="id-ID" sz="2000">
                <a:latin typeface="Arial" charset="0"/>
                <a:cs typeface="Arial" charset="0"/>
              </a:rPr>
              <a:t>s</a:t>
            </a:r>
            <a:r>
              <a:rPr lang="en-US" sz="2000">
                <a:latin typeface="Arial" charset="0"/>
                <a:cs typeface="Arial" charset="0"/>
              </a:rPr>
              <a:t> </a:t>
            </a:r>
            <a:r>
              <a:rPr lang="id-ID" sz="2000">
                <a:latin typeface="Arial" charset="0"/>
                <a:cs typeface="Arial" charset="0"/>
              </a:rPr>
              <a:t>of</a:t>
            </a:r>
            <a:r>
              <a:rPr lang="en-US" sz="2000">
                <a:latin typeface="Arial" charset="0"/>
                <a:cs typeface="Arial" charset="0"/>
              </a:rPr>
              <a:t> DFA </a:t>
            </a:r>
            <a:r>
              <a:rPr lang="id-ID" sz="2000">
                <a:latin typeface="Arial" charset="0"/>
                <a:cs typeface="Arial" charset="0"/>
              </a:rPr>
              <a:t>are</a:t>
            </a:r>
            <a:r>
              <a:rPr lang="en-US" sz="2000">
                <a:latin typeface="Arial" charset="0"/>
                <a:cs typeface="Arial" charset="0"/>
              </a:rPr>
              <a:t>:	</a:t>
            </a:r>
          </a:p>
          <a:p>
            <a:pPr eaLnBrk="1" hangingPunct="1">
              <a:buFontTx/>
              <a:buNone/>
            </a:pPr>
            <a:r>
              <a:rPr lang="en-US" sz="2000">
                <a:latin typeface="Arial" charset="0"/>
                <a:cs typeface="Arial" charset="0"/>
              </a:rPr>
              <a:t>	</a:t>
            </a:r>
            <a:r>
              <a:rPr lang="id-ID" sz="2000">
                <a:latin typeface="Arial" charset="0"/>
                <a:cs typeface="Arial" charset="0"/>
              </a:rPr>
              <a:t>Set of </a:t>
            </a:r>
            <a:r>
              <a:rPr lang="en-US" sz="2000">
                <a:latin typeface="Arial" charset="0"/>
                <a:cs typeface="Arial" charset="0"/>
              </a:rPr>
              <a:t>State (Q) : q</a:t>
            </a:r>
            <a:r>
              <a:rPr lang="en-US" sz="2000" baseline="-25000">
                <a:latin typeface="Arial" charset="0"/>
                <a:cs typeface="Arial" charset="0"/>
              </a:rPr>
              <a:t>0</a:t>
            </a:r>
            <a:r>
              <a:rPr lang="en-US" sz="2000">
                <a:latin typeface="Arial" charset="0"/>
                <a:cs typeface="Arial" charset="0"/>
              </a:rPr>
              <a:t>, q</a:t>
            </a:r>
            <a:r>
              <a:rPr lang="en-US" sz="2000" baseline="-25000">
                <a:latin typeface="Arial" charset="0"/>
                <a:cs typeface="Arial" charset="0"/>
              </a:rPr>
              <a:t>1</a:t>
            </a:r>
            <a:r>
              <a:rPr lang="en-US" sz="2000">
                <a:latin typeface="Arial" charset="0"/>
                <a:cs typeface="Arial" charset="0"/>
              </a:rPr>
              <a:t>, q</a:t>
            </a:r>
            <a:r>
              <a:rPr lang="en-US" sz="2000" baseline="-25000">
                <a:latin typeface="Arial" charset="0"/>
                <a:cs typeface="Arial" charset="0"/>
              </a:rPr>
              <a:t>2</a:t>
            </a:r>
            <a:r>
              <a:rPr lang="en-US" sz="2000">
                <a:latin typeface="Arial" charset="0"/>
                <a:cs typeface="Arial" charset="0"/>
              </a:rPr>
              <a:t>, q</a:t>
            </a:r>
            <a:r>
              <a:rPr lang="en-US" sz="2000" baseline="-25000">
                <a:latin typeface="Arial" charset="0"/>
                <a:cs typeface="Arial" charset="0"/>
              </a:rPr>
              <a:t>3</a:t>
            </a:r>
          </a:p>
          <a:p>
            <a:pPr eaLnBrk="1" hangingPunct="1">
              <a:buFontTx/>
              <a:buNone/>
            </a:pPr>
            <a:r>
              <a:rPr lang="en-US" sz="2000">
                <a:latin typeface="Arial" charset="0"/>
                <a:cs typeface="Arial" charset="0"/>
              </a:rPr>
              <a:t>	Start state 	     : q</a:t>
            </a:r>
            <a:r>
              <a:rPr lang="en-US" sz="2000" baseline="-25000">
                <a:latin typeface="Arial" charset="0"/>
                <a:cs typeface="Arial" charset="0"/>
              </a:rPr>
              <a:t>0</a:t>
            </a:r>
          </a:p>
          <a:p>
            <a:pPr eaLnBrk="1" hangingPunct="1">
              <a:buFontTx/>
              <a:buNone/>
            </a:pPr>
            <a:r>
              <a:rPr lang="en-US" sz="2000">
                <a:latin typeface="Arial" charset="0"/>
                <a:cs typeface="Arial" charset="0"/>
              </a:rPr>
              <a:t>	Final state (F)    : q</a:t>
            </a:r>
            <a:r>
              <a:rPr lang="en-US" sz="2000" baseline="-25000">
                <a:latin typeface="Arial" charset="0"/>
                <a:cs typeface="Arial" charset="0"/>
              </a:rPr>
              <a:t>0</a:t>
            </a:r>
            <a:r>
              <a:rPr lang="en-US" sz="2000">
                <a:latin typeface="Arial" charset="0"/>
                <a:cs typeface="Arial" charset="0"/>
              </a:rPr>
              <a:t> {Double circle}</a:t>
            </a:r>
            <a:endParaRPr lang="pt-BR" sz="2000">
              <a:latin typeface="Arial" charset="0"/>
              <a:cs typeface="Arial" charset="0"/>
            </a:endParaRPr>
          </a:p>
          <a:p>
            <a:pPr eaLnBrk="1" hangingPunct="1">
              <a:buFontTx/>
              <a:buNone/>
            </a:pPr>
            <a:r>
              <a:rPr lang="pt-BR" sz="2000">
                <a:latin typeface="Arial" charset="0"/>
                <a:cs typeface="Arial" charset="0"/>
              </a:rPr>
              <a:t>	Alphabet input (</a:t>
            </a:r>
            <a:r>
              <a:rPr lang="pt-BR" sz="2000">
                <a:latin typeface="Arial" charset="0"/>
                <a:cs typeface="Arial" charset="0"/>
                <a:sym typeface="Symbol" pitchFamily="18" charset="2"/>
              </a:rPr>
              <a:t>)</a:t>
            </a:r>
            <a:r>
              <a:rPr lang="pt-BR" sz="2000">
                <a:latin typeface="Arial" charset="0"/>
                <a:cs typeface="Arial" charset="0"/>
              </a:rPr>
              <a:t> : {0, 1}</a:t>
            </a:r>
            <a:endParaRPr lang="en-US" sz="2000">
              <a:latin typeface="Arial" charset="0"/>
              <a:cs typeface="Arial" charset="0"/>
            </a:endParaRPr>
          </a:p>
        </p:txBody>
      </p:sp>
      <p:sp>
        <p:nvSpPr>
          <p:cNvPr id="2054" name="Rectangle 3"/>
          <p:cNvSpPr>
            <a:spLocks noChangeArrowheads="1"/>
          </p:cNvSpPr>
          <p:nvPr/>
        </p:nvSpPr>
        <p:spPr bwMode="auto">
          <a:xfrm>
            <a:off x="0" y="2043113"/>
            <a:ext cx="9144000" cy="1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220" name="Object 2"/>
          <p:cNvGraphicFramePr>
            <a:graphicFrameLocks noChangeAspect="1"/>
          </p:cNvGraphicFramePr>
          <p:nvPr/>
        </p:nvGraphicFramePr>
        <p:xfrm>
          <a:off x="4648200" y="1066800"/>
          <a:ext cx="5257800" cy="325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" r:id="rId4" imgW="5056632" imgH="2770632" progId="">
                  <p:embed/>
                </p:oleObj>
              </mc:Choice>
              <mc:Fallback>
                <p:oleObj r:id="rId4" imgW="5056632" imgH="2770632" progId="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066800"/>
                        <a:ext cx="5257800" cy="3259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105400" y="4191000"/>
            <a:ext cx="3352800" cy="2359025"/>
            <a:chOff x="2832" y="2208"/>
            <a:chExt cx="2544" cy="1630"/>
          </a:xfrm>
        </p:grpSpPr>
        <p:sp>
          <p:nvSpPr>
            <p:cNvPr id="2056" name="Rectangle 6"/>
            <p:cNvSpPr>
              <a:spLocks noChangeArrowheads="1"/>
            </p:cNvSpPr>
            <p:nvPr/>
          </p:nvSpPr>
          <p:spPr bwMode="auto">
            <a:xfrm>
              <a:off x="4528" y="3512"/>
              <a:ext cx="848" cy="32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spcBef>
                  <a:spcPts val="70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800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q</a:t>
              </a:r>
              <a:r>
                <a:rPr lang="en-US" sz="2800" baseline="-25000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2</a:t>
              </a:r>
            </a:p>
          </p:txBody>
        </p:sp>
        <p:sp>
          <p:nvSpPr>
            <p:cNvPr id="2057" name="Rectangle 7"/>
            <p:cNvSpPr>
              <a:spLocks noChangeArrowheads="1"/>
            </p:cNvSpPr>
            <p:nvPr/>
          </p:nvSpPr>
          <p:spPr bwMode="auto">
            <a:xfrm>
              <a:off x="3680" y="3512"/>
              <a:ext cx="848" cy="32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spcBef>
                  <a:spcPts val="70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800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q</a:t>
              </a:r>
              <a:r>
                <a:rPr lang="en-US" sz="2800" baseline="-25000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1</a:t>
              </a:r>
            </a:p>
          </p:txBody>
        </p:sp>
        <p:sp>
          <p:nvSpPr>
            <p:cNvPr id="2058" name="Rectangle 8"/>
            <p:cNvSpPr>
              <a:spLocks noChangeArrowheads="1"/>
            </p:cNvSpPr>
            <p:nvPr/>
          </p:nvSpPr>
          <p:spPr bwMode="auto">
            <a:xfrm>
              <a:off x="2832" y="3512"/>
              <a:ext cx="848" cy="32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spcBef>
                  <a:spcPts val="70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800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q</a:t>
              </a:r>
              <a:r>
                <a:rPr lang="en-US" sz="2800" baseline="-25000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3</a:t>
              </a:r>
            </a:p>
          </p:txBody>
        </p:sp>
        <p:sp>
          <p:nvSpPr>
            <p:cNvPr id="2059" name="Rectangle 9"/>
            <p:cNvSpPr>
              <a:spLocks noChangeArrowheads="1"/>
            </p:cNvSpPr>
            <p:nvPr/>
          </p:nvSpPr>
          <p:spPr bwMode="auto">
            <a:xfrm>
              <a:off x="4528" y="3186"/>
              <a:ext cx="848" cy="32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spcBef>
                  <a:spcPts val="70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800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q</a:t>
              </a:r>
              <a:r>
                <a:rPr lang="en-US" sz="2800" baseline="-25000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3</a:t>
              </a:r>
            </a:p>
          </p:txBody>
        </p:sp>
        <p:sp>
          <p:nvSpPr>
            <p:cNvPr id="2060" name="Rectangle 10"/>
            <p:cNvSpPr>
              <a:spLocks noChangeArrowheads="1"/>
            </p:cNvSpPr>
            <p:nvPr/>
          </p:nvSpPr>
          <p:spPr bwMode="auto">
            <a:xfrm>
              <a:off x="3680" y="3186"/>
              <a:ext cx="848" cy="32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spcBef>
                  <a:spcPts val="70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800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q</a:t>
              </a:r>
              <a:r>
                <a:rPr lang="en-US" sz="2800" baseline="-25000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0</a:t>
              </a:r>
            </a:p>
          </p:txBody>
        </p:sp>
        <p:sp>
          <p:nvSpPr>
            <p:cNvPr id="2061" name="Rectangle 11"/>
            <p:cNvSpPr>
              <a:spLocks noChangeArrowheads="1"/>
            </p:cNvSpPr>
            <p:nvPr/>
          </p:nvSpPr>
          <p:spPr bwMode="auto">
            <a:xfrm>
              <a:off x="2832" y="3186"/>
              <a:ext cx="848" cy="32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spcBef>
                  <a:spcPts val="70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800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q</a:t>
              </a:r>
              <a:r>
                <a:rPr lang="en-US" sz="2800" baseline="-25000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2</a:t>
              </a:r>
            </a:p>
          </p:txBody>
        </p:sp>
        <p:sp>
          <p:nvSpPr>
            <p:cNvPr id="2062" name="Rectangle 12"/>
            <p:cNvSpPr>
              <a:spLocks noChangeArrowheads="1"/>
            </p:cNvSpPr>
            <p:nvPr/>
          </p:nvSpPr>
          <p:spPr bwMode="auto">
            <a:xfrm>
              <a:off x="4528" y="2860"/>
              <a:ext cx="848" cy="32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spcBef>
                  <a:spcPts val="70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800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q</a:t>
              </a:r>
              <a:r>
                <a:rPr lang="en-US" sz="2800" baseline="-25000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0</a:t>
              </a:r>
            </a:p>
          </p:txBody>
        </p:sp>
        <p:sp>
          <p:nvSpPr>
            <p:cNvPr id="2063" name="Rectangle 13"/>
            <p:cNvSpPr>
              <a:spLocks noChangeArrowheads="1"/>
            </p:cNvSpPr>
            <p:nvPr/>
          </p:nvSpPr>
          <p:spPr bwMode="auto">
            <a:xfrm>
              <a:off x="3680" y="2860"/>
              <a:ext cx="848" cy="32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spcBef>
                  <a:spcPts val="70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800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q</a:t>
              </a:r>
              <a:r>
                <a:rPr lang="en-US" sz="2800" baseline="-25000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3</a:t>
              </a:r>
            </a:p>
          </p:txBody>
        </p:sp>
        <p:sp>
          <p:nvSpPr>
            <p:cNvPr id="2064" name="Rectangle 14"/>
            <p:cNvSpPr>
              <a:spLocks noChangeArrowheads="1"/>
            </p:cNvSpPr>
            <p:nvPr/>
          </p:nvSpPr>
          <p:spPr bwMode="auto">
            <a:xfrm>
              <a:off x="2832" y="2860"/>
              <a:ext cx="848" cy="32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spcBef>
                  <a:spcPts val="70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800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q</a:t>
              </a:r>
              <a:r>
                <a:rPr lang="en-US" sz="2800" baseline="-25000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1</a:t>
              </a:r>
            </a:p>
          </p:txBody>
        </p:sp>
        <p:sp>
          <p:nvSpPr>
            <p:cNvPr id="2065" name="Rectangle 15"/>
            <p:cNvSpPr>
              <a:spLocks noChangeArrowheads="1"/>
            </p:cNvSpPr>
            <p:nvPr/>
          </p:nvSpPr>
          <p:spPr bwMode="auto">
            <a:xfrm>
              <a:off x="4528" y="2534"/>
              <a:ext cx="848" cy="32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spcBef>
                  <a:spcPts val="70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800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q</a:t>
              </a:r>
              <a:r>
                <a:rPr lang="en-US" sz="2800" baseline="-25000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1</a:t>
              </a:r>
            </a:p>
          </p:txBody>
        </p:sp>
        <p:sp>
          <p:nvSpPr>
            <p:cNvPr id="2066" name="Rectangle 16"/>
            <p:cNvSpPr>
              <a:spLocks noChangeArrowheads="1"/>
            </p:cNvSpPr>
            <p:nvPr/>
          </p:nvSpPr>
          <p:spPr bwMode="auto">
            <a:xfrm>
              <a:off x="3680" y="2534"/>
              <a:ext cx="848" cy="32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spcBef>
                  <a:spcPts val="70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800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q</a:t>
              </a:r>
              <a:r>
                <a:rPr lang="en-US" sz="2800" baseline="-25000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2</a:t>
              </a:r>
            </a:p>
          </p:txBody>
        </p:sp>
        <p:sp>
          <p:nvSpPr>
            <p:cNvPr id="2067" name="Rectangle 17"/>
            <p:cNvSpPr>
              <a:spLocks noChangeArrowheads="1"/>
            </p:cNvSpPr>
            <p:nvPr/>
          </p:nvSpPr>
          <p:spPr bwMode="auto">
            <a:xfrm>
              <a:off x="2832" y="2534"/>
              <a:ext cx="848" cy="32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spcBef>
                  <a:spcPts val="700"/>
                </a:spcBef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800">
                  <a:solidFill>
                    <a:srgbClr val="000000"/>
                  </a:solidFill>
                  <a:latin typeface="Wingdings" pitchFamily="2" charset="2"/>
                  <a:ea typeface="DejaVu Sans" charset="0"/>
                  <a:cs typeface="DejaVu Sans" charset="0"/>
                </a:rPr>
                <a:t></a:t>
              </a:r>
              <a:r>
                <a:rPr lang="en-US" sz="2800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q</a:t>
              </a:r>
              <a:r>
                <a:rPr lang="en-US" sz="2800" baseline="-25000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0</a:t>
              </a:r>
              <a:r>
                <a:rPr lang="en-US" sz="2800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*</a:t>
              </a:r>
            </a:p>
          </p:txBody>
        </p:sp>
        <p:sp>
          <p:nvSpPr>
            <p:cNvPr id="2068" name="Rectangle 18"/>
            <p:cNvSpPr>
              <a:spLocks noChangeArrowheads="1"/>
            </p:cNvSpPr>
            <p:nvPr/>
          </p:nvSpPr>
          <p:spPr bwMode="auto">
            <a:xfrm>
              <a:off x="4528" y="2208"/>
              <a:ext cx="848" cy="32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spcBef>
                  <a:spcPts val="70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800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1</a:t>
              </a:r>
            </a:p>
          </p:txBody>
        </p:sp>
        <p:sp>
          <p:nvSpPr>
            <p:cNvPr id="2069" name="Rectangle 19"/>
            <p:cNvSpPr>
              <a:spLocks noChangeArrowheads="1"/>
            </p:cNvSpPr>
            <p:nvPr/>
          </p:nvSpPr>
          <p:spPr bwMode="auto">
            <a:xfrm>
              <a:off x="3680" y="2208"/>
              <a:ext cx="848" cy="32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spcBef>
                  <a:spcPts val="70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800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0</a:t>
              </a:r>
            </a:p>
          </p:txBody>
        </p:sp>
        <p:sp>
          <p:nvSpPr>
            <p:cNvPr id="2070" name="Rectangle 20"/>
            <p:cNvSpPr>
              <a:spLocks noChangeArrowheads="1"/>
            </p:cNvSpPr>
            <p:nvPr/>
          </p:nvSpPr>
          <p:spPr bwMode="auto">
            <a:xfrm>
              <a:off x="2832" y="2208"/>
              <a:ext cx="848" cy="32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spcBef>
                  <a:spcPts val="70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800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State</a:t>
              </a:r>
            </a:p>
          </p:txBody>
        </p:sp>
        <p:sp>
          <p:nvSpPr>
            <p:cNvPr id="2071" name="Line 21"/>
            <p:cNvSpPr>
              <a:spLocks noChangeShapeType="1"/>
            </p:cNvSpPr>
            <p:nvPr/>
          </p:nvSpPr>
          <p:spPr bwMode="auto">
            <a:xfrm>
              <a:off x="2832" y="2208"/>
              <a:ext cx="2544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2" name="Line 22"/>
            <p:cNvSpPr>
              <a:spLocks noChangeShapeType="1"/>
            </p:cNvSpPr>
            <p:nvPr/>
          </p:nvSpPr>
          <p:spPr bwMode="auto">
            <a:xfrm>
              <a:off x="2832" y="2534"/>
              <a:ext cx="2544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3" name="Line 23"/>
            <p:cNvSpPr>
              <a:spLocks noChangeShapeType="1"/>
            </p:cNvSpPr>
            <p:nvPr/>
          </p:nvSpPr>
          <p:spPr bwMode="auto">
            <a:xfrm>
              <a:off x="2832" y="2860"/>
              <a:ext cx="2544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4" name="Line 24"/>
            <p:cNvSpPr>
              <a:spLocks noChangeShapeType="1"/>
            </p:cNvSpPr>
            <p:nvPr/>
          </p:nvSpPr>
          <p:spPr bwMode="auto">
            <a:xfrm>
              <a:off x="2832" y="3186"/>
              <a:ext cx="2544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5" name="Line 25"/>
            <p:cNvSpPr>
              <a:spLocks noChangeShapeType="1"/>
            </p:cNvSpPr>
            <p:nvPr/>
          </p:nvSpPr>
          <p:spPr bwMode="auto">
            <a:xfrm>
              <a:off x="2832" y="3512"/>
              <a:ext cx="2544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6" name="Line 26"/>
            <p:cNvSpPr>
              <a:spLocks noChangeShapeType="1"/>
            </p:cNvSpPr>
            <p:nvPr/>
          </p:nvSpPr>
          <p:spPr bwMode="auto">
            <a:xfrm>
              <a:off x="2832" y="3838"/>
              <a:ext cx="2544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7" name="Line 27"/>
            <p:cNvSpPr>
              <a:spLocks noChangeShapeType="1"/>
            </p:cNvSpPr>
            <p:nvPr/>
          </p:nvSpPr>
          <p:spPr bwMode="auto">
            <a:xfrm>
              <a:off x="2832" y="2208"/>
              <a:ext cx="1" cy="1630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8" name="Line 28"/>
            <p:cNvSpPr>
              <a:spLocks noChangeShapeType="1"/>
            </p:cNvSpPr>
            <p:nvPr/>
          </p:nvSpPr>
          <p:spPr bwMode="auto">
            <a:xfrm>
              <a:off x="3680" y="2208"/>
              <a:ext cx="1" cy="163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9" name="Line 29"/>
            <p:cNvSpPr>
              <a:spLocks noChangeShapeType="1"/>
            </p:cNvSpPr>
            <p:nvPr/>
          </p:nvSpPr>
          <p:spPr bwMode="auto">
            <a:xfrm>
              <a:off x="4528" y="2208"/>
              <a:ext cx="1" cy="163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0" name="Line 30"/>
            <p:cNvSpPr>
              <a:spLocks noChangeShapeType="1"/>
            </p:cNvSpPr>
            <p:nvPr/>
          </p:nvSpPr>
          <p:spPr bwMode="auto">
            <a:xfrm>
              <a:off x="5376" y="2208"/>
              <a:ext cx="1" cy="1630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" name="Rectangle 2">
            <a:extLst>
              <a:ext uri="{FF2B5EF4-FFF2-40B4-BE49-F238E27FC236}">
                <a16:creationId xmlns:a16="http://schemas.microsoft.com/office/drawing/2014/main" id="{2E6B8C18-EF46-3548-82ED-0B3EA6625E2D}"/>
              </a:ext>
            </a:extLst>
          </p:cNvPr>
          <p:cNvSpPr txBox="1">
            <a:spLocks noChangeArrowheads="1"/>
          </p:cNvSpPr>
          <p:nvPr/>
        </p:nvSpPr>
        <p:spPr>
          <a:xfrm>
            <a:off x="3581400" y="266700"/>
            <a:ext cx="5105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 algn="r">
              <a:spcBef>
                <a:spcPct val="0"/>
              </a:spcBef>
            </a:pPr>
            <a:r>
              <a:rPr lang="en-US" sz="3000" b="1" dirty="0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Deterministic Finite Automaton </a:t>
            </a:r>
            <a:br>
              <a:rPr lang="en-US" sz="3000" b="1" dirty="0">
                <a:solidFill>
                  <a:srgbClr val="0079B8"/>
                </a:solidFill>
                <a:latin typeface="Open Sans"/>
                <a:ea typeface="+mj-ea"/>
                <a:cs typeface="+mj-cs"/>
              </a:rPr>
            </a:br>
            <a:r>
              <a:rPr lang="en-US" sz="3000" b="1" dirty="0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(DFA)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524000"/>
            <a:ext cx="7772400" cy="5029200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Arial" charset="0"/>
                <a:cs typeface="Arial" charset="0"/>
              </a:rPr>
              <a:t>Design a DFA that accept the language</a:t>
            </a:r>
            <a:endParaRPr lang="en-US" sz="2200" i="1" dirty="0">
              <a:latin typeface="Arial" charset="0"/>
              <a:cs typeface="Arial" charset="0"/>
            </a:endParaRPr>
          </a:p>
          <a:p>
            <a:pPr algn="just">
              <a:buFontTx/>
              <a:buNone/>
            </a:pPr>
            <a:r>
              <a:rPr lang="en-US" sz="2200" dirty="0">
                <a:latin typeface="Arial" charset="0"/>
                <a:cs typeface="Arial" charset="0"/>
              </a:rPr>
              <a:t>	L = { w | w has an even number of 0’s following with an even number of 1’s} or </a:t>
            </a:r>
          </a:p>
          <a:p>
            <a:pPr>
              <a:buFontTx/>
              <a:buNone/>
            </a:pPr>
            <a:r>
              <a:rPr lang="en-US" sz="2200" dirty="0">
                <a:latin typeface="Arial" charset="0"/>
                <a:cs typeface="Arial" charset="0"/>
              </a:rPr>
              <a:t>	L = { (00)* (11)* }</a:t>
            </a:r>
          </a:p>
        </p:txBody>
      </p:sp>
      <p:sp>
        <p:nvSpPr>
          <p:cNvPr id="25604" name="Text Box 25"/>
          <p:cNvSpPr txBox="1">
            <a:spLocks noChangeArrowheads="1"/>
          </p:cNvSpPr>
          <p:nvPr/>
        </p:nvSpPr>
        <p:spPr bwMode="auto">
          <a:xfrm>
            <a:off x="1066800" y="45720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1295400" y="3276600"/>
            <a:ext cx="7086600" cy="3048000"/>
            <a:chOff x="672" y="2160"/>
            <a:chExt cx="4464" cy="1920"/>
          </a:xfrm>
        </p:grpSpPr>
        <p:sp>
          <p:nvSpPr>
            <p:cNvPr id="25607" name="Oval 8"/>
            <p:cNvSpPr>
              <a:spLocks noChangeArrowheads="1"/>
            </p:cNvSpPr>
            <p:nvPr/>
          </p:nvSpPr>
          <p:spPr bwMode="auto">
            <a:xfrm>
              <a:off x="2640" y="3504"/>
              <a:ext cx="528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1</a:t>
              </a:r>
            </a:p>
          </p:txBody>
        </p:sp>
        <p:sp>
          <p:nvSpPr>
            <p:cNvPr id="25608" name="Oval 5"/>
            <p:cNvSpPr>
              <a:spLocks noChangeArrowheads="1"/>
            </p:cNvSpPr>
            <p:nvPr/>
          </p:nvSpPr>
          <p:spPr bwMode="auto">
            <a:xfrm>
              <a:off x="672" y="3312"/>
              <a:ext cx="720" cy="7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9" name="Oval 4"/>
            <p:cNvSpPr>
              <a:spLocks noChangeArrowheads="1"/>
            </p:cNvSpPr>
            <p:nvPr/>
          </p:nvSpPr>
          <p:spPr bwMode="auto">
            <a:xfrm>
              <a:off x="768" y="3456"/>
              <a:ext cx="528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A</a:t>
              </a:r>
            </a:p>
          </p:txBody>
        </p:sp>
        <p:sp>
          <p:nvSpPr>
            <p:cNvPr id="25610" name="Oval 6"/>
            <p:cNvSpPr>
              <a:spLocks noChangeArrowheads="1"/>
            </p:cNvSpPr>
            <p:nvPr/>
          </p:nvSpPr>
          <p:spPr bwMode="auto">
            <a:xfrm>
              <a:off x="1728" y="2496"/>
              <a:ext cx="528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5611" name="Oval 7"/>
            <p:cNvSpPr>
              <a:spLocks noChangeArrowheads="1"/>
            </p:cNvSpPr>
            <p:nvPr/>
          </p:nvSpPr>
          <p:spPr bwMode="auto">
            <a:xfrm>
              <a:off x="3600" y="2544"/>
              <a:ext cx="528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C</a:t>
              </a:r>
            </a:p>
          </p:txBody>
        </p:sp>
        <p:sp>
          <p:nvSpPr>
            <p:cNvPr id="25612" name="Oval 9"/>
            <p:cNvSpPr>
              <a:spLocks noChangeArrowheads="1"/>
            </p:cNvSpPr>
            <p:nvPr/>
          </p:nvSpPr>
          <p:spPr bwMode="auto">
            <a:xfrm>
              <a:off x="4512" y="3504"/>
              <a:ext cx="528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B</a:t>
              </a:r>
            </a:p>
          </p:txBody>
        </p:sp>
        <p:sp>
          <p:nvSpPr>
            <p:cNvPr id="25613" name="Oval 10"/>
            <p:cNvSpPr>
              <a:spLocks noChangeArrowheads="1"/>
            </p:cNvSpPr>
            <p:nvPr/>
          </p:nvSpPr>
          <p:spPr bwMode="auto">
            <a:xfrm>
              <a:off x="4416" y="3360"/>
              <a:ext cx="720" cy="7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4" name="Line 15"/>
            <p:cNvSpPr>
              <a:spLocks noChangeShapeType="1"/>
            </p:cNvSpPr>
            <p:nvPr/>
          </p:nvSpPr>
          <p:spPr bwMode="auto">
            <a:xfrm>
              <a:off x="2256" y="2688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5" name="Line 16"/>
            <p:cNvSpPr>
              <a:spLocks noChangeShapeType="1"/>
            </p:cNvSpPr>
            <p:nvPr/>
          </p:nvSpPr>
          <p:spPr bwMode="auto">
            <a:xfrm>
              <a:off x="1392" y="3792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6" name="Line 17"/>
            <p:cNvSpPr>
              <a:spLocks noChangeShapeType="1"/>
            </p:cNvSpPr>
            <p:nvPr/>
          </p:nvSpPr>
          <p:spPr bwMode="auto">
            <a:xfrm flipV="1">
              <a:off x="3120" y="2928"/>
              <a:ext cx="528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7" name="Line 18"/>
            <p:cNvSpPr>
              <a:spLocks noChangeShapeType="1"/>
            </p:cNvSpPr>
            <p:nvPr/>
          </p:nvSpPr>
          <p:spPr bwMode="auto">
            <a:xfrm flipH="1" flipV="1">
              <a:off x="4128" y="2880"/>
              <a:ext cx="48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8" name="Line 20"/>
            <p:cNvSpPr>
              <a:spLocks noChangeShapeType="1"/>
            </p:cNvSpPr>
            <p:nvPr/>
          </p:nvSpPr>
          <p:spPr bwMode="auto">
            <a:xfrm flipH="1" flipV="1">
              <a:off x="3024" y="3936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25619" name="AutoShape 21"/>
            <p:cNvCxnSpPr>
              <a:cxnSpLocks noChangeShapeType="1"/>
              <a:stCxn id="25611" idx="0"/>
              <a:endCxn id="25611" idx="6"/>
            </p:cNvCxnSpPr>
            <p:nvPr/>
          </p:nvCxnSpPr>
          <p:spPr bwMode="auto">
            <a:xfrm rot="5400000" flipV="1">
              <a:off x="3888" y="2520"/>
              <a:ext cx="216" cy="264"/>
            </a:xfrm>
            <a:prstGeom prst="curvedConnector4">
              <a:avLst>
                <a:gd name="adj1" fmla="val -114356"/>
                <a:gd name="adj2" fmla="val 183708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5620" name="AutoShape 22"/>
            <p:cNvCxnSpPr>
              <a:cxnSpLocks noChangeShapeType="1"/>
              <a:stCxn id="25608" idx="0"/>
            </p:cNvCxnSpPr>
            <p:nvPr/>
          </p:nvCxnSpPr>
          <p:spPr bwMode="auto">
            <a:xfrm rot="-5400000">
              <a:off x="1054" y="2570"/>
              <a:ext cx="720" cy="76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5621" name="AutoShape 23"/>
            <p:cNvCxnSpPr>
              <a:cxnSpLocks noChangeShapeType="1"/>
              <a:stCxn id="25610" idx="4"/>
              <a:endCxn id="25608" idx="6"/>
            </p:cNvCxnSpPr>
            <p:nvPr/>
          </p:nvCxnSpPr>
          <p:spPr bwMode="auto">
            <a:xfrm rot="5400000">
              <a:off x="1320" y="3000"/>
              <a:ext cx="744" cy="60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5622" name="AutoShape 24"/>
            <p:cNvCxnSpPr>
              <a:cxnSpLocks noChangeShapeType="1"/>
            </p:cNvCxnSpPr>
            <p:nvPr/>
          </p:nvCxnSpPr>
          <p:spPr bwMode="auto">
            <a:xfrm>
              <a:off x="3168" y="3600"/>
              <a:ext cx="124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5623" name="Text Box 26"/>
            <p:cNvSpPr txBox="1">
              <a:spLocks noChangeArrowheads="1"/>
            </p:cNvSpPr>
            <p:nvPr/>
          </p:nvSpPr>
          <p:spPr bwMode="auto">
            <a:xfrm>
              <a:off x="864" y="2928"/>
              <a:ext cx="3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/>
                <a:t>0</a:t>
              </a:r>
            </a:p>
          </p:txBody>
        </p:sp>
        <p:sp>
          <p:nvSpPr>
            <p:cNvPr id="25624" name="Text Box 27"/>
            <p:cNvSpPr txBox="1">
              <a:spLocks noChangeArrowheads="1"/>
            </p:cNvSpPr>
            <p:nvPr/>
          </p:nvSpPr>
          <p:spPr bwMode="auto">
            <a:xfrm>
              <a:off x="1776" y="2976"/>
              <a:ext cx="3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/>
                <a:t>0</a:t>
              </a:r>
            </a:p>
          </p:txBody>
        </p:sp>
        <p:sp>
          <p:nvSpPr>
            <p:cNvPr id="25625" name="Text Box 28"/>
            <p:cNvSpPr txBox="1">
              <a:spLocks noChangeArrowheads="1"/>
            </p:cNvSpPr>
            <p:nvPr/>
          </p:nvSpPr>
          <p:spPr bwMode="auto">
            <a:xfrm>
              <a:off x="3024" y="3168"/>
              <a:ext cx="3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0</a:t>
              </a:r>
            </a:p>
          </p:txBody>
        </p:sp>
        <p:sp>
          <p:nvSpPr>
            <p:cNvPr id="25626" name="Text Box 29"/>
            <p:cNvSpPr txBox="1">
              <a:spLocks noChangeArrowheads="1"/>
            </p:cNvSpPr>
            <p:nvPr/>
          </p:nvSpPr>
          <p:spPr bwMode="auto">
            <a:xfrm>
              <a:off x="4176" y="3072"/>
              <a:ext cx="3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0</a:t>
              </a:r>
            </a:p>
          </p:txBody>
        </p:sp>
        <p:sp>
          <p:nvSpPr>
            <p:cNvPr id="25627" name="Text Box 30"/>
            <p:cNvSpPr txBox="1">
              <a:spLocks noChangeArrowheads="1"/>
            </p:cNvSpPr>
            <p:nvPr/>
          </p:nvSpPr>
          <p:spPr bwMode="auto">
            <a:xfrm>
              <a:off x="4272" y="2160"/>
              <a:ext cx="3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0, 1</a:t>
              </a:r>
            </a:p>
          </p:txBody>
        </p:sp>
        <p:sp>
          <p:nvSpPr>
            <p:cNvPr id="25628" name="Text Box 31"/>
            <p:cNvSpPr txBox="1">
              <a:spLocks noChangeArrowheads="1"/>
            </p:cNvSpPr>
            <p:nvPr/>
          </p:nvSpPr>
          <p:spPr bwMode="auto">
            <a:xfrm>
              <a:off x="1968" y="3552"/>
              <a:ext cx="3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1</a:t>
              </a:r>
            </a:p>
          </p:txBody>
        </p:sp>
        <p:sp>
          <p:nvSpPr>
            <p:cNvPr id="25629" name="Text Box 32"/>
            <p:cNvSpPr txBox="1">
              <a:spLocks noChangeArrowheads="1"/>
            </p:cNvSpPr>
            <p:nvPr/>
          </p:nvSpPr>
          <p:spPr bwMode="auto">
            <a:xfrm>
              <a:off x="2592" y="2496"/>
              <a:ext cx="3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1</a:t>
              </a:r>
            </a:p>
          </p:txBody>
        </p:sp>
        <p:sp>
          <p:nvSpPr>
            <p:cNvPr id="25630" name="Text Box 33"/>
            <p:cNvSpPr txBox="1">
              <a:spLocks noChangeArrowheads="1"/>
            </p:cNvSpPr>
            <p:nvPr/>
          </p:nvSpPr>
          <p:spPr bwMode="auto">
            <a:xfrm>
              <a:off x="3600" y="3360"/>
              <a:ext cx="3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1</a:t>
              </a:r>
            </a:p>
          </p:txBody>
        </p:sp>
        <p:sp>
          <p:nvSpPr>
            <p:cNvPr id="25631" name="Text Box 34"/>
            <p:cNvSpPr txBox="1">
              <a:spLocks noChangeArrowheads="1"/>
            </p:cNvSpPr>
            <p:nvPr/>
          </p:nvSpPr>
          <p:spPr bwMode="auto">
            <a:xfrm>
              <a:off x="4032" y="3696"/>
              <a:ext cx="3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1</a:t>
              </a:r>
            </a:p>
          </p:txBody>
        </p:sp>
      </p:grpSp>
      <p:sp>
        <p:nvSpPr>
          <p:cNvPr id="25606" name="Slide Number Placeholder 31"/>
          <p:cNvSpPr>
            <a:spLocks noGrp="1"/>
          </p:cNvSpPr>
          <p:nvPr>
            <p:ph type="sldNum" sz="quarter" idx="12"/>
          </p:nvPr>
        </p:nvSpPr>
        <p:spPr>
          <a:xfrm>
            <a:off x="3257550" y="6237288"/>
            <a:ext cx="2895600" cy="476250"/>
          </a:xfrm>
          <a:noFill/>
        </p:spPr>
        <p:txBody>
          <a:bodyPr/>
          <a:lstStyle/>
          <a:p>
            <a:pPr algn="ctr"/>
            <a:fld id="{588AE1E0-AD00-4605-B783-66E1AD407CFE}" type="slidenum">
              <a:rPr lang="en-US" smtClean="0">
                <a:latin typeface="Interstate" charset="0"/>
              </a:rPr>
              <a:pPr algn="ctr"/>
              <a:t>13</a:t>
            </a:fld>
            <a:endParaRPr lang="en-US">
              <a:latin typeface="Interstate" charset="0"/>
            </a:endParaRPr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1D98E438-9B61-2244-BC04-9BB84E3D9014}"/>
              </a:ext>
            </a:extLst>
          </p:cNvPr>
          <p:cNvSpPr txBox="1">
            <a:spLocks noChangeArrowheads="1"/>
          </p:cNvSpPr>
          <p:nvPr/>
        </p:nvSpPr>
        <p:spPr>
          <a:xfrm>
            <a:off x="3581400" y="266700"/>
            <a:ext cx="5105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 algn="r">
              <a:spcBef>
                <a:spcPct val="0"/>
              </a:spcBef>
            </a:pPr>
            <a:r>
              <a:rPr lang="en-US" sz="3000" b="1" dirty="0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Deterministic Finite Automaton </a:t>
            </a:r>
            <a:br>
              <a:rPr lang="en-US" sz="3000" b="1" dirty="0">
                <a:solidFill>
                  <a:srgbClr val="0079B8"/>
                </a:solidFill>
                <a:latin typeface="Open Sans"/>
                <a:ea typeface="+mj-ea"/>
                <a:cs typeface="+mj-cs"/>
              </a:rPr>
            </a:br>
            <a:r>
              <a:rPr lang="en-US" sz="3000" b="1" dirty="0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(DFA)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E5136F8-D471-794F-B5B4-B88F068494B2}"/>
              </a:ext>
            </a:extLst>
          </p:cNvPr>
          <p:cNvCxnSpPr>
            <a:endCxn id="25608" idx="2"/>
          </p:cNvCxnSpPr>
          <p:nvPr/>
        </p:nvCxnSpPr>
        <p:spPr>
          <a:xfrm>
            <a:off x="838200" y="567690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600200"/>
            <a:ext cx="7620000" cy="4572000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  <a:defRPr/>
            </a:pPr>
            <a:r>
              <a:rPr lang="en-US" dirty="0" err="1"/>
              <a:t>Transi</a:t>
            </a:r>
            <a:r>
              <a:rPr lang="id-ID" dirty="0"/>
              <a:t>tion</a:t>
            </a:r>
            <a:r>
              <a:rPr lang="en-US" dirty="0"/>
              <a:t> </a:t>
            </a:r>
            <a:r>
              <a:rPr lang="id-ID" dirty="0"/>
              <a:t>function</a:t>
            </a:r>
            <a:r>
              <a:rPr lang="en-US" dirty="0"/>
              <a:t> </a:t>
            </a:r>
            <a:r>
              <a:rPr lang="id-ID" dirty="0"/>
              <a:t>for a</a:t>
            </a:r>
            <a:r>
              <a:rPr lang="en-US" dirty="0"/>
              <a:t> String :</a:t>
            </a:r>
          </a:p>
          <a:p>
            <a:pPr eaLnBrk="1" hangingPunct="1">
              <a:buFontTx/>
              <a:buNone/>
              <a:defRPr/>
            </a:pPr>
            <a:r>
              <a:rPr lang="en-US" dirty="0"/>
              <a:t>			 : Q </a:t>
            </a:r>
            <a:r>
              <a:rPr lang="en-US" dirty="0">
                <a:sym typeface="Symbol" pitchFamily="18" charset="2"/>
              </a:rPr>
              <a:t>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</a:t>
            </a:r>
            <a:r>
              <a:rPr lang="en-US" dirty="0"/>
              <a:t>*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/>
              <a:t> Q</a:t>
            </a:r>
          </a:p>
          <a:p>
            <a:pPr eaLnBrk="1" hangingPunct="1">
              <a:buFontTx/>
              <a:buNone/>
              <a:defRPr/>
            </a:pPr>
            <a:endParaRPr lang="en-US" dirty="0"/>
          </a:p>
          <a:p>
            <a:pPr eaLnBrk="1" hangingPunct="1">
              <a:buFontTx/>
              <a:buNone/>
              <a:defRPr/>
            </a:pPr>
            <a:r>
              <a:rPr lang="en-US" dirty="0"/>
              <a:t>1. </a:t>
            </a:r>
            <a:r>
              <a:rPr lang="id-ID" dirty="0"/>
              <a:t>       </a:t>
            </a:r>
            <a:r>
              <a:rPr lang="en-US" dirty="0"/>
              <a:t> (q,</a:t>
            </a:r>
            <a:r>
              <a:rPr lang="en-US" b="1" i="1" dirty="0">
                <a:sym typeface="Symbol" pitchFamily="18" charset="2"/>
              </a:rPr>
              <a:t></a:t>
            </a:r>
            <a:r>
              <a:rPr lang="en-US" dirty="0"/>
              <a:t>) = q</a:t>
            </a:r>
            <a:endParaRPr lang="pt-BR" dirty="0"/>
          </a:p>
          <a:p>
            <a:pPr eaLnBrk="1" hangingPunct="1">
              <a:buFontTx/>
              <a:buNone/>
              <a:defRPr/>
            </a:pPr>
            <a:r>
              <a:rPr lang="pt-BR" dirty="0"/>
              <a:t>	{</a:t>
            </a:r>
            <a:r>
              <a:rPr lang="en-US" dirty="0"/>
              <a:t>without reading the input symbol</a:t>
            </a:r>
            <a:r>
              <a:rPr lang="id-ID" dirty="0"/>
              <a:t>, </a:t>
            </a:r>
            <a:r>
              <a:rPr lang="en-US" dirty="0"/>
              <a:t>can not change state</a:t>
            </a:r>
            <a:r>
              <a:rPr lang="id-ID" dirty="0"/>
              <a:t> </a:t>
            </a:r>
            <a:r>
              <a:rPr lang="pt-BR" dirty="0"/>
              <a:t>}</a:t>
            </a:r>
          </a:p>
          <a:p>
            <a:pPr marL="609600" indent="-609600" eaLnBrk="1" hangingPunct="1">
              <a:buFontTx/>
              <a:buNone/>
              <a:defRPr/>
            </a:pPr>
            <a:endParaRPr lang="en-US" dirty="0"/>
          </a:p>
          <a:p>
            <a:pPr marL="609600" indent="-609600" eaLnBrk="1" hangingPunct="1">
              <a:buFontTx/>
              <a:buNone/>
              <a:defRPr/>
            </a:pPr>
            <a:r>
              <a:rPr lang="en-US" dirty="0"/>
              <a:t>2. </a:t>
            </a:r>
            <a:r>
              <a:rPr lang="id-ID" dirty="0"/>
              <a:t>For all</a:t>
            </a:r>
            <a:r>
              <a:rPr lang="en-US" dirty="0"/>
              <a:t> string w </a:t>
            </a:r>
            <a:r>
              <a:rPr lang="id-ID" dirty="0"/>
              <a:t>and</a:t>
            </a:r>
            <a:r>
              <a:rPr lang="en-US" dirty="0"/>
              <a:t> input a,</a:t>
            </a:r>
            <a:endParaRPr lang="pt-BR" dirty="0"/>
          </a:p>
          <a:p>
            <a:pPr marL="609600" indent="-609600" eaLnBrk="1" hangingPunct="1">
              <a:buFontTx/>
              <a:buNone/>
              <a:defRPr/>
            </a:pPr>
            <a:r>
              <a:rPr lang="pt-BR" dirty="0"/>
              <a:t>	 (q, wa) = </a:t>
            </a:r>
            <a:r>
              <a:rPr lang="en-US" dirty="0">
                <a:sym typeface="Symbol" pitchFamily="18" charset="2"/>
              </a:rPr>
              <a:t></a:t>
            </a:r>
            <a:r>
              <a:rPr lang="pt-BR" dirty="0"/>
              <a:t>(    (q,w),a) =  </a:t>
            </a:r>
            <a:r>
              <a:rPr lang="en-US" dirty="0">
                <a:sym typeface="Symbol" pitchFamily="18" charset="2"/>
              </a:rPr>
              <a:t></a:t>
            </a:r>
            <a:r>
              <a:rPr lang="pt-BR" dirty="0"/>
              <a:t>(p,a) </a:t>
            </a:r>
            <a:r>
              <a:rPr lang="pt-BR" dirty="0">
                <a:sym typeface="Wingdings" pitchFamily="2" charset="2"/>
              </a:rPr>
              <a:t> </a:t>
            </a:r>
            <a:r>
              <a:rPr lang="id-ID" dirty="0"/>
              <a:t>if </a:t>
            </a:r>
            <a:r>
              <a:rPr lang="pt-BR" dirty="0"/>
              <a:t> p =    (q,w)</a:t>
            </a:r>
          </a:p>
          <a:p>
            <a:pPr marL="609600" indent="-609600" eaLnBrk="1" hangingPunct="1">
              <a:buFontTx/>
              <a:buNone/>
              <a:defRPr/>
            </a:pPr>
            <a:endParaRPr lang="pt-BR" dirty="0"/>
          </a:p>
          <a:p>
            <a:pPr marL="609600" indent="-609600" eaLnBrk="1" hangingPunct="1">
              <a:buFontTx/>
              <a:buNone/>
              <a:defRPr/>
            </a:pPr>
            <a:r>
              <a:rPr lang="en-US" dirty="0">
                <a:sym typeface="Symbol" pitchFamily="18" charset="2"/>
              </a:rPr>
              <a:t>    </a:t>
            </a:r>
            <a:r>
              <a:rPr lang="id-ID" dirty="0">
                <a:sym typeface="Symbol" pitchFamily="18" charset="2"/>
              </a:rPr>
              <a:t>For</a:t>
            </a:r>
            <a:r>
              <a:rPr lang="en-US" dirty="0">
                <a:sym typeface="Symbol" pitchFamily="18" charset="2"/>
              </a:rPr>
              <a:t> input w = a, </a:t>
            </a:r>
            <a:r>
              <a:rPr lang="pt-BR" dirty="0"/>
              <a:t> </a:t>
            </a:r>
            <a:r>
              <a:rPr lang="id-ID" dirty="0"/>
              <a:t> and </a:t>
            </a:r>
            <a:r>
              <a:rPr lang="en-US" dirty="0"/>
              <a:t>       </a:t>
            </a:r>
            <a:r>
              <a:rPr lang="pt-BR" dirty="0"/>
              <a:t> </a:t>
            </a:r>
            <a:r>
              <a:rPr lang="id-ID" dirty="0"/>
              <a:t>always</a:t>
            </a:r>
            <a:r>
              <a:rPr lang="pt-BR" dirty="0"/>
              <a:t> </a:t>
            </a:r>
            <a:r>
              <a:rPr lang="id-ID" dirty="0"/>
              <a:t>in line</a:t>
            </a:r>
            <a:r>
              <a:rPr lang="pt-BR" dirty="0"/>
              <a:t> :</a:t>
            </a:r>
          </a:p>
          <a:p>
            <a:pPr marL="609600" indent="-609600" eaLnBrk="1" hangingPunct="1">
              <a:buFontTx/>
              <a:buNone/>
              <a:defRPr/>
            </a:pPr>
            <a:r>
              <a:rPr lang="pt-BR" dirty="0"/>
              <a:t>		(q,a) = </a:t>
            </a:r>
            <a:r>
              <a:rPr lang="en-US" dirty="0">
                <a:sym typeface="Symbol" pitchFamily="18" charset="2"/>
              </a:rPr>
              <a:t></a:t>
            </a:r>
            <a:r>
              <a:rPr lang="pt-BR" dirty="0"/>
              <a:t>(    (q,</a:t>
            </a:r>
            <a:r>
              <a:rPr lang="en-US" b="1" i="1" dirty="0">
                <a:sym typeface="Symbol" pitchFamily="18" charset="2"/>
              </a:rPr>
              <a:t></a:t>
            </a:r>
            <a:r>
              <a:rPr lang="pt-BR" dirty="0"/>
              <a:t>),a) = </a:t>
            </a:r>
            <a:r>
              <a:rPr lang="en-US" dirty="0">
                <a:sym typeface="Symbol" pitchFamily="18" charset="2"/>
              </a:rPr>
              <a:t></a:t>
            </a:r>
            <a:r>
              <a:rPr lang="pt-BR" dirty="0"/>
              <a:t>(q,a)</a:t>
            </a:r>
            <a:endParaRPr lang="en-US" dirty="0"/>
          </a:p>
          <a:p>
            <a:pPr eaLnBrk="1" hangingPunct="1">
              <a:buFontTx/>
              <a:buNone/>
              <a:defRPr/>
            </a:pPr>
            <a:r>
              <a:rPr lang="pt-BR" dirty="0"/>
              <a:t> </a:t>
            </a:r>
            <a:endParaRPr lang="en-US" dirty="0"/>
          </a:p>
        </p:txBody>
      </p:sp>
      <p:sp>
        <p:nvSpPr>
          <p:cNvPr id="308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2667000" y="2001837"/>
          <a:ext cx="287338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4" name="Equation" r:id="rId3" imgW="215806" imgH="330057" progId="Equation.3">
                  <p:embed/>
                </p:oleObj>
              </mc:Choice>
              <mc:Fallback>
                <p:oleObj name="Equation" r:id="rId3" imgW="215806" imgH="330057" progId="Equation.3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001837"/>
                        <a:ext cx="287338" cy="436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sp>
        <p:nvSpPr>
          <p:cNvPr id="3086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3075" name="Object 10"/>
          <p:cNvGraphicFramePr>
            <a:graphicFrameLocks noChangeAspect="1"/>
          </p:cNvGraphicFramePr>
          <p:nvPr/>
        </p:nvGraphicFramePr>
        <p:xfrm>
          <a:off x="1693862" y="2611438"/>
          <a:ext cx="287338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5" name="Equation" r:id="rId5" imgW="215806" imgH="330057" progId="Equation.3">
                  <p:embed/>
                </p:oleObj>
              </mc:Choice>
              <mc:Fallback>
                <p:oleObj name="Equation" r:id="rId5" imgW="215806" imgH="330057" progId="Equation.3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3862" y="2611438"/>
                        <a:ext cx="287338" cy="436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10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id-ID"/>
              <a:t>Bina Nusantara University</a:t>
            </a:r>
            <a:endParaRPr lang="en-US"/>
          </a:p>
        </p:txBody>
      </p:sp>
      <p:sp>
        <p:nvSpPr>
          <p:cNvPr id="3088" name="Slide Number Placeholder 1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C42641-4BC2-41FF-B54C-FF6C62704964}" type="slidenum">
              <a:rPr lang="en-US" smtClean="0">
                <a:latin typeface="Interstate" charset="0"/>
              </a:rPr>
              <a:pPr/>
              <a:t>14</a:t>
            </a:fld>
            <a:endParaRPr lang="en-US">
              <a:latin typeface="Interstate" charset="0"/>
            </a:endParaRPr>
          </a:p>
        </p:txBody>
      </p:sp>
      <p:graphicFrame>
        <p:nvGraphicFramePr>
          <p:cNvPr id="3076" name="Object 11"/>
          <p:cNvGraphicFramePr>
            <a:graphicFrameLocks noChangeAspect="1"/>
          </p:cNvGraphicFramePr>
          <p:nvPr/>
        </p:nvGraphicFramePr>
        <p:xfrm>
          <a:off x="1541462" y="4191000"/>
          <a:ext cx="287338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6" name="Equation" r:id="rId6" imgW="215806" imgH="330057" progId="Equation.3">
                  <p:embed/>
                </p:oleObj>
              </mc:Choice>
              <mc:Fallback>
                <p:oleObj name="Equation" r:id="rId6" imgW="215806" imgH="330057" progId="Equation.3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1462" y="4191000"/>
                        <a:ext cx="287338" cy="436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2"/>
          <p:cNvGraphicFramePr>
            <a:graphicFrameLocks noChangeAspect="1"/>
          </p:cNvGraphicFramePr>
          <p:nvPr/>
        </p:nvGraphicFramePr>
        <p:xfrm>
          <a:off x="3217862" y="4191000"/>
          <a:ext cx="287338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7" name="Equation" r:id="rId7" imgW="215806" imgH="330057" progId="Equation.3">
                  <p:embed/>
                </p:oleObj>
              </mc:Choice>
              <mc:Fallback>
                <p:oleObj name="Equation" r:id="rId7" imgW="215806" imgH="330057" progId="Equation.3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7862" y="4191000"/>
                        <a:ext cx="287338" cy="436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13"/>
          <p:cNvGraphicFramePr>
            <a:graphicFrameLocks noChangeAspect="1"/>
          </p:cNvGraphicFramePr>
          <p:nvPr/>
        </p:nvGraphicFramePr>
        <p:xfrm>
          <a:off x="6342062" y="4191000"/>
          <a:ext cx="287338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8" name="Equation" r:id="rId8" imgW="215806" imgH="330057" progId="Equation.3">
                  <p:embed/>
                </p:oleObj>
              </mc:Choice>
              <mc:Fallback>
                <p:oleObj name="Equation" r:id="rId8" imgW="215806" imgH="330057" progId="Equation.3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2062" y="4191000"/>
                        <a:ext cx="287338" cy="436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9" name="Object 14"/>
          <p:cNvGraphicFramePr>
            <a:graphicFrameLocks noChangeAspect="1"/>
          </p:cNvGraphicFramePr>
          <p:nvPr/>
        </p:nvGraphicFramePr>
        <p:xfrm>
          <a:off x="3141662" y="5257800"/>
          <a:ext cx="287338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9" name="Equation" r:id="rId9" imgW="215806" imgH="330057" progId="Equation.3">
                  <p:embed/>
                </p:oleObj>
              </mc:Choice>
              <mc:Fallback>
                <p:oleObj name="Equation" r:id="rId9" imgW="215806" imgH="330057" progId="Equation.3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1662" y="5257800"/>
                        <a:ext cx="287338" cy="436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0" name="Object 15"/>
          <p:cNvGraphicFramePr>
            <a:graphicFrameLocks noChangeAspect="1"/>
          </p:cNvGraphicFramePr>
          <p:nvPr/>
        </p:nvGraphicFramePr>
        <p:xfrm>
          <a:off x="4208463" y="4876800"/>
          <a:ext cx="287337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0" name="Equation" r:id="rId10" imgW="215806" imgH="330057" progId="Equation.3">
                  <p:embed/>
                </p:oleObj>
              </mc:Choice>
              <mc:Fallback>
                <p:oleObj name="Equation" r:id="rId10" imgW="215806" imgH="330057" progId="Equation.3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8463" y="4876800"/>
                        <a:ext cx="287337" cy="436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1" name="Object 17"/>
          <p:cNvGraphicFramePr>
            <a:graphicFrameLocks noChangeAspect="1"/>
          </p:cNvGraphicFramePr>
          <p:nvPr/>
        </p:nvGraphicFramePr>
        <p:xfrm>
          <a:off x="1846262" y="5257800"/>
          <a:ext cx="287338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1" name="Equation" r:id="rId11" imgW="215806" imgH="330057" progId="Equation.3">
                  <p:embed/>
                </p:oleObj>
              </mc:Choice>
              <mc:Fallback>
                <p:oleObj name="Equation" r:id="rId11" imgW="215806" imgH="330057" progId="Equation.3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6262" y="5257800"/>
                        <a:ext cx="287338" cy="436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2">
            <a:extLst>
              <a:ext uri="{FF2B5EF4-FFF2-40B4-BE49-F238E27FC236}">
                <a16:creationId xmlns:a16="http://schemas.microsoft.com/office/drawing/2014/main" id="{3FF37C98-519D-7F4C-862F-EF78F2174095}"/>
              </a:ext>
            </a:extLst>
          </p:cNvPr>
          <p:cNvSpPr txBox="1">
            <a:spLocks noChangeArrowheads="1"/>
          </p:cNvSpPr>
          <p:nvPr/>
        </p:nvSpPr>
        <p:spPr>
          <a:xfrm>
            <a:off x="3581400" y="266700"/>
            <a:ext cx="5105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 algn="r">
              <a:spcBef>
                <a:spcPct val="0"/>
              </a:spcBef>
            </a:pPr>
            <a:r>
              <a:rPr lang="en-US" sz="3000" b="1" dirty="0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Deterministic Finite Automaton </a:t>
            </a:r>
            <a:br>
              <a:rPr lang="en-US" sz="3000" b="1" dirty="0">
                <a:solidFill>
                  <a:srgbClr val="0079B8"/>
                </a:solidFill>
                <a:latin typeface="Open Sans"/>
                <a:ea typeface="+mj-ea"/>
                <a:cs typeface="+mj-cs"/>
              </a:rPr>
            </a:br>
            <a:r>
              <a:rPr lang="en-US" sz="3000" b="1" dirty="0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(DFA)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76400"/>
            <a:ext cx="7391400" cy="4449763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sz="2600"/>
              <a:t>Defini</a:t>
            </a:r>
            <a:r>
              <a:rPr lang="id-ID" sz="2600"/>
              <a:t>tion of</a:t>
            </a:r>
            <a:r>
              <a:rPr lang="en-US" sz="2600"/>
              <a:t> Formal NFA :</a:t>
            </a:r>
          </a:p>
          <a:p>
            <a:pPr eaLnBrk="1" hangingPunct="1">
              <a:buFontTx/>
              <a:buNone/>
            </a:pPr>
            <a:r>
              <a:rPr lang="en-US" sz="2600"/>
              <a:t>		M = (Q, </a:t>
            </a:r>
            <a:r>
              <a:rPr lang="en-US" sz="2600">
                <a:sym typeface="Symbol" pitchFamily="18" charset="2"/>
              </a:rPr>
              <a:t></a:t>
            </a:r>
            <a:r>
              <a:rPr lang="en-US" sz="2600"/>
              <a:t>, </a:t>
            </a:r>
            <a:r>
              <a:rPr lang="en-US" sz="2600">
                <a:sym typeface="Symbol" pitchFamily="18" charset="2"/>
              </a:rPr>
              <a:t></a:t>
            </a:r>
            <a:r>
              <a:rPr lang="en-US" sz="2600"/>
              <a:t>, q</a:t>
            </a:r>
            <a:r>
              <a:rPr lang="en-US" sz="2600" baseline="-25000"/>
              <a:t>0</a:t>
            </a:r>
            <a:r>
              <a:rPr lang="en-US" sz="2600"/>
              <a:t>, F)</a:t>
            </a:r>
          </a:p>
          <a:p>
            <a:pPr eaLnBrk="1" hangingPunct="1">
              <a:buFontTx/>
              <a:buNone/>
            </a:pPr>
            <a:endParaRPr lang="en-US" sz="2600"/>
          </a:p>
          <a:p>
            <a:pPr eaLnBrk="1" hangingPunct="1">
              <a:buFontTx/>
              <a:buNone/>
            </a:pPr>
            <a:r>
              <a:rPr lang="id-ID" sz="2600"/>
              <a:t>where</a:t>
            </a:r>
            <a:r>
              <a:rPr lang="en-US" sz="2600"/>
              <a:t>: </a:t>
            </a:r>
          </a:p>
          <a:p>
            <a:pPr eaLnBrk="1" hangingPunct="1">
              <a:buFontTx/>
              <a:buNone/>
            </a:pPr>
            <a:r>
              <a:rPr lang="en-US" sz="2600"/>
              <a:t>Q, </a:t>
            </a:r>
            <a:r>
              <a:rPr lang="en-US" sz="2600">
                <a:sym typeface="Symbol" pitchFamily="18" charset="2"/>
              </a:rPr>
              <a:t></a:t>
            </a:r>
            <a:r>
              <a:rPr lang="en-US" sz="2600"/>
              <a:t>, q</a:t>
            </a:r>
            <a:r>
              <a:rPr lang="en-US" sz="2600" baseline="-25000"/>
              <a:t>0</a:t>
            </a:r>
            <a:r>
              <a:rPr lang="en-US" sz="2600"/>
              <a:t>, F : </a:t>
            </a:r>
            <a:r>
              <a:rPr lang="id-ID" sz="2600"/>
              <a:t>such as the FA</a:t>
            </a:r>
            <a:endParaRPr lang="en-US" sz="2600"/>
          </a:p>
          <a:p>
            <a:pPr eaLnBrk="1" hangingPunct="1">
              <a:buFontTx/>
              <a:buNone/>
            </a:pPr>
            <a:r>
              <a:rPr lang="en-US" sz="2600">
                <a:sym typeface="Symbol" pitchFamily="18" charset="2"/>
              </a:rPr>
              <a:t></a:t>
            </a:r>
            <a:r>
              <a:rPr lang="en-US" sz="2600"/>
              <a:t> : Q </a:t>
            </a:r>
            <a:r>
              <a:rPr lang="en-US" sz="2600">
                <a:sym typeface="Symbol" pitchFamily="18" charset="2"/>
              </a:rPr>
              <a:t></a:t>
            </a:r>
            <a:r>
              <a:rPr lang="en-US" sz="2600"/>
              <a:t> </a:t>
            </a:r>
            <a:r>
              <a:rPr lang="en-US" sz="2600">
                <a:sym typeface="Symbol" pitchFamily="18" charset="2"/>
              </a:rPr>
              <a:t></a:t>
            </a:r>
            <a:r>
              <a:rPr lang="en-US" sz="2600"/>
              <a:t> </a:t>
            </a:r>
            <a:r>
              <a:rPr lang="en-US" sz="2600">
                <a:sym typeface="Symbol" pitchFamily="18" charset="2"/>
              </a:rPr>
              <a:t></a:t>
            </a:r>
            <a:r>
              <a:rPr lang="en-US" sz="2600"/>
              <a:t> 2</a:t>
            </a:r>
            <a:r>
              <a:rPr lang="en-US" sz="2600" baseline="30000"/>
              <a:t>Q</a:t>
            </a:r>
          </a:p>
          <a:p>
            <a:pPr eaLnBrk="1" hangingPunct="1">
              <a:buFontTx/>
              <a:buNone/>
            </a:pPr>
            <a:endParaRPr lang="en-US" sz="2600" baseline="30000">
              <a:sym typeface="Symbol" pitchFamily="18" charset="2"/>
            </a:endParaRPr>
          </a:p>
          <a:p>
            <a:pPr marL="1311275" indent="-1311275" algn="just" eaLnBrk="1" hangingPunct="1">
              <a:buFontTx/>
              <a:buNone/>
            </a:pPr>
            <a:r>
              <a:rPr lang="en-US" sz="2600">
                <a:sym typeface="Symbol" pitchFamily="18" charset="2"/>
              </a:rPr>
              <a:t></a:t>
            </a:r>
            <a:r>
              <a:rPr lang="en-US" sz="2600"/>
              <a:t>(q,a) : so there is a set of state p transition labeled a from q to p.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id-ID"/>
              <a:t>Bina Nusantara University</a:t>
            </a:r>
            <a:endParaRPr lang="en-US"/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D5FC33-8804-47B5-B0B8-64612B1D36F7}" type="slidenum">
              <a:rPr lang="en-US" smtClean="0">
                <a:latin typeface="Interstate" charset="0"/>
              </a:rPr>
              <a:pPr/>
              <a:t>15</a:t>
            </a:fld>
            <a:endParaRPr lang="en-US">
              <a:latin typeface="Interstate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4C3DA59-9C52-5340-841C-944FE59C86B2}"/>
              </a:ext>
            </a:extLst>
          </p:cNvPr>
          <p:cNvSpPr txBox="1">
            <a:spLocks noChangeArrowheads="1"/>
          </p:cNvSpPr>
          <p:nvPr/>
        </p:nvSpPr>
        <p:spPr>
          <a:xfrm>
            <a:off x="3581400" y="266700"/>
            <a:ext cx="5105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r>
              <a:rPr lang="en-US" sz="3000" b="1" dirty="0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Non-Deterministic Finite Automaton </a:t>
            </a:r>
            <a:br>
              <a:rPr lang="en-US" sz="3000" b="1" dirty="0">
                <a:solidFill>
                  <a:srgbClr val="0079B8"/>
                </a:solidFill>
                <a:latin typeface="Open Sans"/>
                <a:ea typeface="+mj-ea"/>
                <a:cs typeface="+mj-cs"/>
              </a:rPr>
            </a:br>
            <a:r>
              <a:rPr lang="en-US" sz="3000" b="1" dirty="0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(NFA)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676401"/>
            <a:ext cx="7696200" cy="4876800"/>
          </a:xfrm>
        </p:spPr>
        <p:txBody>
          <a:bodyPr/>
          <a:lstStyle/>
          <a:p>
            <a:pPr algn="just" eaLnBrk="1" hangingPunct="1"/>
            <a:r>
              <a:rPr lang="id-ID" sz="2800" dirty="0"/>
              <a:t>Definition of NFA :</a:t>
            </a:r>
          </a:p>
          <a:p>
            <a:pPr marL="400050" lvl="1" indent="0" algn="just">
              <a:buNone/>
            </a:pPr>
            <a:r>
              <a:rPr lang="en-US" sz="2800" dirty="0"/>
              <a:t>There are more than one transition for the same input from the state.</a:t>
            </a:r>
          </a:p>
          <a:p>
            <a:pPr algn="just" eaLnBrk="1" hangingPunct="1"/>
            <a:r>
              <a:rPr lang="id-ID" sz="2800" dirty="0"/>
              <a:t>Example</a:t>
            </a:r>
            <a:r>
              <a:rPr lang="en-US" sz="2800" dirty="0"/>
              <a:t> :</a:t>
            </a: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3332163" y="3352800"/>
          <a:ext cx="5811837" cy="350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6" name="Visio" r:id="rId3" imgW="5056632" imgH="3648456" progId="">
                  <p:embed/>
                </p:oleObj>
              </mc:Choice>
              <mc:Fallback>
                <p:oleObj name="Visio" r:id="rId3" imgW="5056632" imgH="3648456" progId="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2163" y="3352800"/>
                        <a:ext cx="5811837" cy="350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id-ID"/>
              <a:t>Bina Nusantara University</a:t>
            </a:r>
            <a:endParaRPr lang="en-US"/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09E99A-CFB8-40E9-9090-F5FA370E3272}" type="slidenum">
              <a:rPr lang="en-US" smtClean="0">
                <a:latin typeface="Interstate" charset="0"/>
              </a:rPr>
              <a:pPr/>
              <a:t>16</a:t>
            </a:fld>
            <a:endParaRPr lang="en-US">
              <a:latin typeface="Interstate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61EEBF1-6F77-804B-BDB8-51253884FB68}"/>
              </a:ext>
            </a:extLst>
          </p:cNvPr>
          <p:cNvSpPr txBox="1">
            <a:spLocks noChangeArrowheads="1"/>
          </p:cNvSpPr>
          <p:nvPr/>
        </p:nvSpPr>
        <p:spPr>
          <a:xfrm>
            <a:off x="3581400" y="266700"/>
            <a:ext cx="5105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r>
              <a:rPr lang="en-US" sz="3000" b="1" dirty="0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Non-Deterministic Finite Automaton </a:t>
            </a:r>
            <a:br>
              <a:rPr lang="en-US" sz="3000" b="1" dirty="0">
                <a:solidFill>
                  <a:srgbClr val="0079B8"/>
                </a:solidFill>
                <a:latin typeface="Open Sans"/>
                <a:ea typeface="+mj-ea"/>
                <a:cs typeface="+mj-cs"/>
              </a:rPr>
            </a:br>
            <a:r>
              <a:rPr lang="en-US" sz="3000" b="1" dirty="0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(NFA)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524000"/>
            <a:ext cx="8001000" cy="4953000"/>
          </a:xfrm>
        </p:spPr>
        <p:txBody>
          <a:bodyPr>
            <a:normAutofit/>
          </a:bodyPr>
          <a:lstStyle/>
          <a:p>
            <a:pPr algn="just" eaLnBrk="1" hangingPunct="1">
              <a:buFontTx/>
              <a:buNone/>
            </a:pPr>
            <a:r>
              <a:rPr lang="en-US" sz="2600" dirty="0"/>
              <a:t>String w is received : If there is a w-labeled path from start state to one of the final state, then w is received.</a:t>
            </a:r>
            <a:endParaRPr lang="id-ID" sz="2600" dirty="0"/>
          </a:p>
          <a:p>
            <a:pPr eaLnBrk="1" hangingPunct="1">
              <a:buFontTx/>
              <a:buNone/>
            </a:pPr>
            <a:r>
              <a:rPr lang="en-US" sz="2600" dirty="0"/>
              <a:t>Example:	Input : 01001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id-ID"/>
              <a:t>Bina Nusantara University</a:t>
            </a:r>
            <a:endParaRPr lang="en-US"/>
          </a:p>
        </p:txBody>
      </p:sp>
      <p:sp>
        <p:nvSpPr>
          <p:cNvPr id="2970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2136E6-3D92-4BD3-AFDC-6B70E80D62F4}" type="slidenum">
              <a:rPr lang="en-US" smtClean="0">
                <a:latin typeface="Interstate" charset="0"/>
              </a:rPr>
              <a:pPr/>
              <a:t>17</a:t>
            </a:fld>
            <a:endParaRPr lang="en-US">
              <a:latin typeface="Interstate" charset="0"/>
            </a:endParaRPr>
          </a:p>
        </p:txBody>
      </p:sp>
      <p:grpSp>
        <p:nvGrpSpPr>
          <p:cNvPr id="6" name="Group 9"/>
          <p:cNvGrpSpPr>
            <a:grpSpLocks noChangeAspect="1"/>
          </p:cNvGrpSpPr>
          <p:nvPr/>
        </p:nvGrpSpPr>
        <p:grpSpPr bwMode="auto">
          <a:xfrm>
            <a:off x="1143000" y="2743200"/>
            <a:ext cx="7073900" cy="3838360"/>
            <a:chOff x="1744" y="1510"/>
            <a:chExt cx="12176" cy="5635"/>
          </a:xfrm>
        </p:grpSpPr>
        <p:sp>
          <p:nvSpPr>
            <p:cNvPr id="7" name="AutoShape 10"/>
            <p:cNvSpPr>
              <a:spLocks noChangeAspect="1" noChangeArrowheads="1"/>
            </p:cNvSpPr>
            <p:nvPr/>
          </p:nvSpPr>
          <p:spPr bwMode="auto">
            <a:xfrm>
              <a:off x="1744" y="1510"/>
              <a:ext cx="12176" cy="56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>
              <a:off x="1744" y="2521"/>
              <a:ext cx="290" cy="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en-US" sz="2600">
                  <a:solidFill>
                    <a:srgbClr val="000000"/>
                  </a:solidFill>
                </a:rPr>
                <a:t>q</a:t>
              </a:r>
              <a:endParaRPr lang="id-ID"/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2054" y="2835"/>
              <a:ext cx="190" cy="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en-US" sz="1700">
                  <a:solidFill>
                    <a:srgbClr val="000000"/>
                  </a:solidFill>
                </a:rPr>
                <a:t>0</a:t>
              </a:r>
              <a:endParaRPr lang="id-ID"/>
            </a:p>
          </p:txBody>
        </p:sp>
        <p:sp>
          <p:nvSpPr>
            <p:cNvPr id="10" name="Rectangle 13"/>
            <p:cNvSpPr>
              <a:spLocks noChangeArrowheads="1"/>
            </p:cNvSpPr>
            <p:nvPr/>
          </p:nvSpPr>
          <p:spPr bwMode="auto">
            <a:xfrm>
              <a:off x="3403" y="2521"/>
              <a:ext cx="290" cy="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en-US" sz="2600">
                  <a:solidFill>
                    <a:srgbClr val="000000"/>
                  </a:solidFill>
                </a:rPr>
                <a:t>q</a:t>
              </a:r>
              <a:endParaRPr lang="id-ID"/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3712" y="2835"/>
              <a:ext cx="190" cy="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en-US" sz="1700">
                  <a:solidFill>
                    <a:srgbClr val="000000"/>
                  </a:solidFill>
                </a:rPr>
                <a:t>0</a:t>
              </a:r>
              <a:endParaRPr lang="id-ID"/>
            </a:p>
          </p:txBody>
        </p:sp>
        <p:sp>
          <p:nvSpPr>
            <p:cNvPr id="12" name="Rectangle 15"/>
            <p:cNvSpPr>
              <a:spLocks noChangeArrowheads="1"/>
            </p:cNvSpPr>
            <p:nvPr/>
          </p:nvSpPr>
          <p:spPr bwMode="auto">
            <a:xfrm>
              <a:off x="5061" y="2521"/>
              <a:ext cx="290" cy="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en-US" sz="2600">
                  <a:solidFill>
                    <a:srgbClr val="000000"/>
                  </a:solidFill>
                </a:rPr>
                <a:t>q</a:t>
              </a:r>
              <a:endParaRPr lang="id-ID"/>
            </a:p>
          </p:txBody>
        </p:sp>
        <p:sp>
          <p:nvSpPr>
            <p:cNvPr id="13" name="Rectangle 16"/>
            <p:cNvSpPr>
              <a:spLocks noChangeArrowheads="1"/>
            </p:cNvSpPr>
            <p:nvPr/>
          </p:nvSpPr>
          <p:spPr bwMode="auto">
            <a:xfrm>
              <a:off x="5371" y="2835"/>
              <a:ext cx="190" cy="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en-US" sz="1700">
                  <a:solidFill>
                    <a:srgbClr val="000000"/>
                  </a:solidFill>
                </a:rPr>
                <a:t>0</a:t>
              </a:r>
              <a:endParaRPr lang="id-ID"/>
            </a:p>
          </p:txBody>
        </p:sp>
        <p:sp>
          <p:nvSpPr>
            <p:cNvPr id="14" name="Rectangle 17"/>
            <p:cNvSpPr>
              <a:spLocks noChangeArrowheads="1"/>
            </p:cNvSpPr>
            <p:nvPr/>
          </p:nvSpPr>
          <p:spPr bwMode="auto">
            <a:xfrm>
              <a:off x="6719" y="2521"/>
              <a:ext cx="290" cy="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en-US" sz="2600">
                  <a:solidFill>
                    <a:srgbClr val="000000"/>
                  </a:solidFill>
                </a:rPr>
                <a:t>q</a:t>
              </a:r>
              <a:endParaRPr lang="id-ID"/>
            </a:p>
          </p:txBody>
        </p:sp>
        <p:sp>
          <p:nvSpPr>
            <p:cNvPr id="15" name="Rectangle 18"/>
            <p:cNvSpPr>
              <a:spLocks noChangeArrowheads="1"/>
            </p:cNvSpPr>
            <p:nvPr/>
          </p:nvSpPr>
          <p:spPr bwMode="auto">
            <a:xfrm>
              <a:off x="7029" y="2835"/>
              <a:ext cx="190" cy="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en-US" sz="1700">
                  <a:solidFill>
                    <a:srgbClr val="000000"/>
                  </a:solidFill>
                </a:rPr>
                <a:t>0</a:t>
              </a:r>
              <a:endParaRPr lang="id-ID"/>
            </a:p>
          </p:txBody>
        </p:sp>
        <p:sp>
          <p:nvSpPr>
            <p:cNvPr id="16" name="Rectangle 19"/>
            <p:cNvSpPr>
              <a:spLocks noChangeArrowheads="1"/>
            </p:cNvSpPr>
            <p:nvPr/>
          </p:nvSpPr>
          <p:spPr bwMode="auto">
            <a:xfrm>
              <a:off x="8378" y="2521"/>
              <a:ext cx="290" cy="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en-US" sz="2600">
                  <a:solidFill>
                    <a:srgbClr val="000000"/>
                  </a:solidFill>
                </a:rPr>
                <a:t>q</a:t>
              </a:r>
              <a:endParaRPr lang="id-ID"/>
            </a:p>
          </p:txBody>
        </p:sp>
        <p:sp>
          <p:nvSpPr>
            <p:cNvPr id="17" name="Rectangle 20"/>
            <p:cNvSpPr>
              <a:spLocks noChangeArrowheads="1"/>
            </p:cNvSpPr>
            <p:nvPr/>
          </p:nvSpPr>
          <p:spPr bwMode="auto">
            <a:xfrm>
              <a:off x="8687" y="2835"/>
              <a:ext cx="190" cy="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en-US" sz="1700">
                  <a:solidFill>
                    <a:srgbClr val="000000"/>
                  </a:solidFill>
                </a:rPr>
                <a:t>0</a:t>
              </a:r>
              <a:endParaRPr lang="id-ID"/>
            </a:p>
          </p:txBody>
        </p:sp>
        <p:sp>
          <p:nvSpPr>
            <p:cNvPr id="18" name="Rectangle 21"/>
            <p:cNvSpPr>
              <a:spLocks noChangeArrowheads="1"/>
            </p:cNvSpPr>
            <p:nvPr/>
          </p:nvSpPr>
          <p:spPr bwMode="auto">
            <a:xfrm>
              <a:off x="10036" y="2521"/>
              <a:ext cx="290" cy="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en-US" sz="2600">
                  <a:solidFill>
                    <a:srgbClr val="000000"/>
                  </a:solidFill>
                </a:rPr>
                <a:t>q</a:t>
              </a:r>
              <a:endParaRPr lang="id-ID"/>
            </a:p>
          </p:txBody>
        </p:sp>
        <p:sp>
          <p:nvSpPr>
            <p:cNvPr id="19" name="Rectangle 22"/>
            <p:cNvSpPr>
              <a:spLocks noChangeArrowheads="1"/>
            </p:cNvSpPr>
            <p:nvPr/>
          </p:nvSpPr>
          <p:spPr bwMode="auto">
            <a:xfrm>
              <a:off x="10345" y="2835"/>
              <a:ext cx="190" cy="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en-US" sz="1700">
                  <a:solidFill>
                    <a:srgbClr val="000000"/>
                  </a:solidFill>
                </a:rPr>
                <a:t>0</a:t>
              </a:r>
              <a:endParaRPr lang="id-ID"/>
            </a:p>
          </p:txBody>
        </p:sp>
        <p:sp>
          <p:nvSpPr>
            <p:cNvPr id="20" name="Rectangle 23"/>
            <p:cNvSpPr>
              <a:spLocks noChangeArrowheads="1"/>
            </p:cNvSpPr>
            <p:nvPr/>
          </p:nvSpPr>
          <p:spPr bwMode="auto">
            <a:xfrm>
              <a:off x="2850" y="4310"/>
              <a:ext cx="290" cy="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en-US" sz="2600">
                  <a:solidFill>
                    <a:srgbClr val="000000"/>
                  </a:solidFill>
                </a:rPr>
                <a:t>q</a:t>
              </a:r>
              <a:endParaRPr lang="id-ID"/>
            </a:p>
          </p:txBody>
        </p:sp>
        <p:sp>
          <p:nvSpPr>
            <p:cNvPr id="21" name="Rectangle 24"/>
            <p:cNvSpPr>
              <a:spLocks noChangeArrowheads="1"/>
            </p:cNvSpPr>
            <p:nvPr/>
          </p:nvSpPr>
          <p:spPr bwMode="auto">
            <a:xfrm>
              <a:off x="3160" y="4625"/>
              <a:ext cx="190" cy="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en-US" sz="1700">
                  <a:solidFill>
                    <a:srgbClr val="000000"/>
                  </a:solidFill>
                </a:rPr>
                <a:t>3</a:t>
              </a:r>
              <a:endParaRPr lang="id-ID"/>
            </a:p>
          </p:txBody>
        </p:sp>
        <p:sp>
          <p:nvSpPr>
            <p:cNvPr id="22" name="Rectangle 25"/>
            <p:cNvSpPr>
              <a:spLocks noChangeArrowheads="1"/>
            </p:cNvSpPr>
            <p:nvPr/>
          </p:nvSpPr>
          <p:spPr bwMode="auto">
            <a:xfrm>
              <a:off x="4508" y="4310"/>
              <a:ext cx="290" cy="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en-US" sz="2600">
                  <a:solidFill>
                    <a:srgbClr val="000000"/>
                  </a:solidFill>
                </a:rPr>
                <a:t>q</a:t>
              </a:r>
              <a:endParaRPr lang="id-ID"/>
            </a:p>
          </p:txBody>
        </p:sp>
        <p:sp>
          <p:nvSpPr>
            <p:cNvPr id="23" name="Rectangle 26"/>
            <p:cNvSpPr>
              <a:spLocks noChangeArrowheads="1"/>
            </p:cNvSpPr>
            <p:nvPr/>
          </p:nvSpPr>
          <p:spPr bwMode="auto">
            <a:xfrm>
              <a:off x="4818" y="4625"/>
              <a:ext cx="190" cy="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en-US" sz="1700">
                  <a:solidFill>
                    <a:srgbClr val="000000"/>
                  </a:solidFill>
                </a:rPr>
                <a:t>1</a:t>
              </a:r>
              <a:endParaRPr lang="id-ID"/>
            </a:p>
          </p:txBody>
        </p:sp>
        <p:sp>
          <p:nvSpPr>
            <p:cNvPr id="24" name="Rectangle 27"/>
            <p:cNvSpPr>
              <a:spLocks noChangeArrowheads="1"/>
            </p:cNvSpPr>
            <p:nvPr/>
          </p:nvSpPr>
          <p:spPr bwMode="auto">
            <a:xfrm>
              <a:off x="6167" y="4310"/>
              <a:ext cx="290" cy="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en-US" sz="2600">
                  <a:solidFill>
                    <a:srgbClr val="000000"/>
                  </a:solidFill>
                </a:rPr>
                <a:t>q</a:t>
              </a:r>
              <a:endParaRPr lang="id-ID"/>
            </a:p>
          </p:txBody>
        </p:sp>
        <p:sp>
          <p:nvSpPr>
            <p:cNvPr id="25" name="Rectangle 28"/>
            <p:cNvSpPr>
              <a:spLocks noChangeArrowheads="1"/>
            </p:cNvSpPr>
            <p:nvPr/>
          </p:nvSpPr>
          <p:spPr bwMode="auto">
            <a:xfrm>
              <a:off x="6476" y="4625"/>
              <a:ext cx="190" cy="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en-US" sz="1700">
                  <a:solidFill>
                    <a:srgbClr val="000000"/>
                  </a:solidFill>
                </a:rPr>
                <a:t>3</a:t>
              </a:r>
              <a:endParaRPr lang="id-ID"/>
            </a:p>
          </p:txBody>
        </p:sp>
        <p:sp>
          <p:nvSpPr>
            <p:cNvPr id="26" name="Rectangle 29"/>
            <p:cNvSpPr>
              <a:spLocks noChangeArrowheads="1"/>
            </p:cNvSpPr>
            <p:nvPr/>
          </p:nvSpPr>
          <p:spPr bwMode="auto">
            <a:xfrm>
              <a:off x="7272" y="6106"/>
              <a:ext cx="290" cy="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en-US" sz="2600">
                  <a:solidFill>
                    <a:srgbClr val="000000"/>
                  </a:solidFill>
                </a:rPr>
                <a:t>q</a:t>
              </a:r>
              <a:endParaRPr lang="id-ID"/>
            </a:p>
          </p:txBody>
        </p:sp>
        <p:sp>
          <p:nvSpPr>
            <p:cNvPr id="27" name="Rectangle 30"/>
            <p:cNvSpPr>
              <a:spLocks noChangeArrowheads="1"/>
            </p:cNvSpPr>
            <p:nvPr/>
          </p:nvSpPr>
          <p:spPr bwMode="auto">
            <a:xfrm>
              <a:off x="7582" y="6421"/>
              <a:ext cx="190" cy="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en-US" sz="1700">
                  <a:solidFill>
                    <a:srgbClr val="000000"/>
                  </a:solidFill>
                </a:rPr>
                <a:t>4</a:t>
              </a:r>
              <a:endParaRPr lang="id-ID"/>
            </a:p>
          </p:txBody>
        </p:sp>
        <p:sp>
          <p:nvSpPr>
            <p:cNvPr id="28" name="Rectangle 31"/>
            <p:cNvSpPr>
              <a:spLocks noChangeArrowheads="1"/>
            </p:cNvSpPr>
            <p:nvPr/>
          </p:nvSpPr>
          <p:spPr bwMode="auto">
            <a:xfrm>
              <a:off x="10036" y="6106"/>
              <a:ext cx="290" cy="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en-US" sz="2600">
                  <a:solidFill>
                    <a:srgbClr val="000000"/>
                  </a:solidFill>
                </a:rPr>
                <a:t>q</a:t>
              </a:r>
              <a:endParaRPr lang="id-ID"/>
            </a:p>
          </p:txBody>
        </p:sp>
        <p:sp>
          <p:nvSpPr>
            <p:cNvPr id="29" name="Rectangle 32"/>
            <p:cNvSpPr>
              <a:spLocks noChangeArrowheads="1"/>
            </p:cNvSpPr>
            <p:nvPr/>
          </p:nvSpPr>
          <p:spPr bwMode="auto">
            <a:xfrm>
              <a:off x="10345" y="6421"/>
              <a:ext cx="190" cy="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en-US" sz="1700">
                  <a:solidFill>
                    <a:srgbClr val="000000"/>
                  </a:solidFill>
                </a:rPr>
                <a:t>4 </a:t>
              </a:r>
              <a:endParaRPr lang="id-ID"/>
            </a:p>
          </p:txBody>
        </p:sp>
        <p:sp>
          <p:nvSpPr>
            <p:cNvPr id="30" name="Rectangle 33"/>
            <p:cNvSpPr>
              <a:spLocks noChangeArrowheads="1"/>
            </p:cNvSpPr>
            <p:nvPr/>
          </p:nvSpPr>
          <p:spPr bwMode="auto">
            <a:xfrm>
              <a:off x="10655" y="6106"/>
              <a:ext cx="1822" cy="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en-US" sz="2600">
                  <a:solidFill>
                    <a:srgbClr val="000000"/>
                  </a:solidFill>
                </a:rPr>
                <a:t>: </a:t>
              </a:r>
              <a:r>
                <a:rPr lang="id-ID" sz="2600">
                  <a:solidFill>
                    <a:srgbClr val="000000"/>
                  </a:solidFill>
                </a:rPr>
                <a:t>accept</a:t>
              </a:r>
              <a:endParaRPr lang="id-ID"/>
            </a:p>
          </p:txBody>
        </p:sp>
        <p:sp>
          <p:nvSpPr>
            <p:cNvPr id="31" name="Rectangle 34"/>
            <p:cNvSpPr>
              <a:spLocks noChangeArrowheads="1"/>
            </p:cNvSpPr>
            <p:nvPr/>
          </p:nvSpPr>
          <p:spPr bwMode="auto">
            <a:xfrm>
              <a:off x="8098" y="4310"/>
              <a:ext cx="290" cy="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en-US" sz="2600">
                  <a:solidFill>
                    <a:srgbClr val="000000"/>
                  </a:solidFill>
                </a:rPr>
                <a:t>q</a:t>
              </a:r>
              <a:endParaRPr lang="id-ID"/>
            </a:p>
          </p:txBody>
        </p:sp>
        <p:sp>
          <p:nvSpPr>
            <p:cNvPr id="32" name="Rectangle 35"/>
            <p:cNvSpPr>
              <a:spLocks noChangeArrowheads="1"/>
            </p:cNvSpPr>
            <p:nvPr/>
          </p:nvSpPr>
          <p:spPr bwMode="auto">
            <a:xfrm>
              <a:off x="8407" y="4625"/>
              <a:ext cx="190" cy="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en-US" sz="1700">
                  <a:solidFill>
                    <a:srgbClr val="000000"/>
                  </a:solidFill>
                </a:rPr>
                <a:t>3</a:t>
              </a:r>
              <a:endParaRPr lang="id-ID"/>
            </a:p>
          </p:txBody>
        </p:sp>
        <p:sp>
          <p:nvSpPr>
            <p:cNvPr id="33" name="Rectangle 36"/>
            <p:cNvSpPr>
              <a:spLocks noChangeArrowheads="1"/>
            </p:cNvSpPr>
            <p:nvPr/>
          </p:nvSpPr>
          <p:spPr bwMode="auto">
            <a:xfrm>
              <a:off x="9756" y="4310"/>
              <a:ext cx="290" cy="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en-US" sz="2600">
                  <a:solidFill>
                    <a:srgbClr val="000000"/>
                  </a:solidFill>
                </a:rPr>
                <a:t>q</a:t>
              </a:r>
              <a:endParaRPr lang="id-ID"/>
            </a:p>
          </p:txBody>
        </p:sp>
        <p:sp>
          <p:nvSpPr>
            <p:cNvPr id="34" name="Rectangle 37"/>
            <p:cNvSpPr>
              <a:spLocks noChangeArrowheads="1"/>
            </p:cNvSpPr>
            <p:nvPr/>
          </p:nvSpPr>
          <p:spPr bwMode="auto">
            <a:xfrm>
              <a:off x="10065" y="4625"/>
              <a:ext cx="190" cy="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en-US" sz="1700">
                  <a:solidFill>
                    <a:srgbClr val="000000"/>
                  </a:solidFill>
                </a:rPr>
                <a:t>0</a:t>
              </a:r>
              <a:endParaRPr lang="id-ID"/>
            </a:p>
          </p:txBody>
        </p:sp>
        <p:sp>
          <p:nvSpPr>
            <p:cNvPr id="35" name="Freeform 38"/>
            <p:cNvSpPr>
              <a:spLocks/>
            </p:cNvSpPr>
            <p:nvPr/>
          </p:nvSpPr>
          <p:spPr bwMode="auto">
            <a:xfrm>
              <a:off x="2415" y="2821"/>
              <a:ext cx="678" cy="1"/>
            </a:xfrm>
            <a:custGeom>
              <a:avLst/>
              <a:gdLst>
                <a:gd name="T0" fmla="*/ 0 w 678"/>
                <a:gd name="T1" fmla="*/ 0 h 1"/>
                <a:gd name="T2" fmla="*/ 413 w 678"/>
                <a:gd name="T3" fmla="*/ 0 h 1"/>
                <a:gd name="T4" fmla="*/ 678 w 678"/>
                <a:gd name="T5" fmla="*/ 0 h 1"/>
                <a:gd name="T6" fmla="*/ 0 60000 65536"/>
                <a:gd name="T7" fmla="*/ 0 60000 65536"/>
                <a:gd name="T8" fmla="*/ 0 60000 65536"/>
                <a:gd name="T9" fmla="*/ 0 w 678"/>
                <a:gd name="T10" fmla="*/ 0 h 1"/>
                <a:gd name="T11" fmla="*/ 678 w 678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78" h="1">
                  <a:moveTo>
                    <a:pt x="0" y="0"/>
                  </a:moveTo>
                  <a:lnTo>
                    <a:pt x="413" y="0"/>
                  </a:lnTo>
                  <a:lnTo>
                    <a:pt x="678" y="0"/>
                  </a:lnTo>
                </a:path>
              </a:pathLst>
            </a:custGeom>
            <a:noFill/>
            <a:ln w="7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6" name="Freeform 39"/>
            <p:cNvSpPr>
              <a:spLocks/>
            </p:cNvSpPr>
            <p:nvPr/>
          </p:nvSpPr>
          <p:spPr bwMode="auto">
            <a:xfrm>
              <a:off x="3071" y="2746"/>
              <a:ext cx="170" cy="157"/>
            </a:xfrm>
            <a:custGeom>
              <a:avLst/>
              <a:gdLst>
                <a:gd name="T0" fmla="*/ 0 w 170"/>
                <a:gd name="T1" fmla="*/ 0 h 157"/>
                <a:gd name="T2" fmla="*/ 170 w 170"/>
                <a:gd name="T3" fmla="*/ 75 h 157"/>
                <a:gd name="T4" fmla="*/ 0 w 170"/>
                <a:gd name="T5" fmla="*/ 157 h 157"/>
                <a:gd name="T6" fmla="*/ 0 w 170"/>
                <a:gd name="T7" fmla="*/ 0 h 15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0"/>
                <a:gd name="T13" fmla="*/ 0 h 157"/>
                <a:gd name="T14" fmla="*/ 170 w 170"/>
                <a:gd name="T15" fmla="*/ 157 h 15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0" h="157">
                  <a:moveTo>
                    <a:pt x="0" y="0"/>
                  </a:moveTo>
                  <a:lnTo>
                    <a:pt x="170" y="75"/>
                  </a:lnTo>
                  <a:lnTo>
                    <a:pt x="0" y="1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7" name="Freeform 40"/>
            <p:cNvSpPr>
              <a:spLocks/>
            </p:cNvSpPr>
            <p:nvPr/>
          </p:nvSpPr>
          <p:spPr bwMode="auto">
            <a:xfrm>
              <a:off x="4073" y="2821"/>
              <a:ext cx="678" cy="1"/>
            </a:xfrm>
            <a:custGeom>
              <a:avLst/>
              <a:gdLst>
                <a:gd name="T0" fmla="*/ 0 w 678"/>
                <a:gd name="T1" fmla="*/ 0 h 1"/>
                <a:gd name="T2" fmla="*/ 413 w 678"/>
                <a:gd name="T3" fmla="*/ 0 h 1"/>
                <a:gd name="T4" fmla="*/ 678 w 678"/>
                <a:gd name="T5" fmla="*/ 0 h 1"/>
                <a:gd name="T6" fmla="*/ 0 60000 65536"/>
                <a:gd name="T7" fmla="*/ 0 60000 65536"/>
                <a:gd name="T8" fmla="*/ 0 60000 65536"/>
                <a:gd name="T9" fmla="*/ 0 w 678"/>
                <a:gd name="T10" fmla="*/ 0 h 1"/>
                <a:gd name="T11" fmla="*/ 678 w 678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78" h="1">
                  <a:moveTo>
                    <a:pt x="0" y="0"/>
                  </a:moveTo>
                  <a:lnTo>
                    <a:pt x="413" y="0"/>
                  </a:lnTo>
                  <a:lnTo>
                    <a:pt x="678" y="0"/>
                  </a:lnTo>
                </a:path>
              </a:pathLst>
            </a:custGeom>
            <a:noFill/>
            <a:ln w="7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8" name="Freeform 41"/>
            <p:cNvSpPr>
              <a:spLocks/>
            </p:cNvSpPr>
            <p:nvPr/>
          </p:nvSpPr>
          <p:spPr bwMode="auto">
            <a:xfrm>
              <a:off x="4729" y="2746"/>
              <a:ext cx="170" cy="157"/>
            </a:xfrm>
            <a:custGeom>
              <a:avLst/>
              <a:gdLst>
                <a:gd name="T0" fmla="*/ 0 w 170"/>
                <a:gd name="T1" fmla="*/ 0 h 157"/>
                <a:gd name="T2" fmla="*/ 170 w 170"/>
                <a:gd name="T3" fmla="*/ 75 h 157"/>
                <a:gd name="T4" fmla="*/ 0 w 170"/>
                <a:gd name="T5" fmla="*/ 157 h 157"/>
                <a:gd name="T6" fmla="*/ 0 w 170"/>
                <a:gd name="T7" fmla="*/ 0 h 15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0"/>
                <a:gd name="T13" fmla="*/ 0 h 157"/>
                <a:gd name="T14" fmla="*/ 170 w 170"/>
                <a:gd name="T15" fmla="*/ 157 h 15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0" h="157">
                  <a:moveTo>
                    <a:pt x="0" y="0"/>
                  </a:moveTo>
                  <a:lnTo>
                    <a:pt x="170" y="75"/>
                  </a:lnTo>
                  <a:lnTo>
                    <a:pt x="0" y="1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9" name="Freeform 42"/>
            <p:cNvSpPr>
              <a:spLocks/>
            </p:cNvSpPr>
            <p:nvPr/>
          </p:nvSpPr>
          <p:spPr bwMode="auto">
            <a:xfrm>
              <a:off x="5732" y="2821"/>
              <a:ext cx="678" cy="1"/>
            </a:xfrm>
            <a:custGeom>
              <a:avLst/>
              <a:gdLst>
                <a:gd name="T0" fmla="*/ 0 w 678"/>
                <a:gd name="T1" fmla="*/ 0 h 1"/>
                <a:gd name="T2" fmla="*/ 412 w 678"/>
                <a:gd name="T3" fmla="*/ 0 h 1"/>
                <a:gd name="T4" fmla="*/ 678 w 678"/>
                <a:gd name="T5" fmla="*/ 0 h 1"/>
                <a:gd name="T6" fmla="*/ 0 60000 65536"/>
                <a:gd name="T7" fmla="*/ 0 60000 65536"/>
                <a:gd name="T8" fmla="*/ 0 60000 65536"/>
                <a:gd name="T9" fmla="*/ 0 w 678"/>
                <a:gd name="T10" fmla="*/ 0 h 1"/>
                <a:gd name="T11" fmla="*/ 678 w 678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78" h="1">
                  <a:moveTo>
                    <a:pt x="0" y="0"/>
                  </a:moveTo>
                  <a:lnTo>
                    <a:pt x="412" y="0"/>
                  </a:lnTo>
                  <a:lnTo>
                    <a:pt x="678" y="0"/>
                  </a:lnTo>
                </a:path>
              </a:pathLst>
            </a:custGeom>
            <a:noFill/>
            <a:ln w="7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0" name="Freeform 43"/>
            <p:cNvSpPr>
              <a:spLocks/>
            </p:cNvSpPr>
            <p:nvPr/>
          </p:nvSpPr>
          <p:spPr bwMode="auto">
            <a:xfrm>
              <a:off x="6388" y="2746"/>
              <a:ext cx="169" cy="157"/>
            </a:xfrm>
            <a:custGeom>
              <a:avLst/>
              <a:gdLst>
                <a:gd name="T0" fmla="*/ 0 w 169"/>
                <a:gd name="T1" fmla="*/ 0 h 157"/>
                <a:gd name="T2" fmla="*/ 169 w 169"/>
                <a:gd name="T3" fmla="*/ 75 h 157"/>
                <a:gd name="T4" fmla="*/ 0 w 169"/>
                <a:gd name="T5" fmla="*/ 157 h 157"/>
                <a:gd name="T6" fmla="*/ 0 w 169"/>
                <a:gd name="T7" fmla="*/ 0 h 15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9"/>
                <a:gd name="T13" fmla="*/ 0 h 157"/>
                <a:gd name="T14" fmla="*/ 169 w 169"/>
                <a:gd name="T15" fmla="*/ 157 h 15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9" h="157">
                  <a:moveTo>
                    <a:pt x="0" y="0"/>
                  </a:moveTo>
                  <a:lnTo>
                    <a:pt x="169" y="75"/>
                  </a:lnTo>
                  <a:lnTo>
                    <a:pt x="0" y="1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1" name="Freeform 44"/>
            <p:cNvSpPr>
              <a:spLocks/>
            </p:cNvSpPr>
            <p:nvPr/>
          </p:nvSpPr>
          <p:spPr bwMode="auto">
            <a:xfrm>
              <a:off x="7390" y="2821"/>
              <a:ext cx="678" cy="1"/>
            </a:xfrm>
            <a:custGeom>
              <a:avLst/>
              <a:gdLst>
                <a:gd name="T0" fmla="*/ 0 w 678"/>
                <a:gd name="T1" fmla="*/ 0 h 1"/>
                <a:gd name="T2" fmla="*/ 413 w 678"/>
                <a:gd name="T3" fmla="*/ 0 h 1"/>
                <a:gd name="T4" fmla="*/ 678 w 678"/>
                <a:gd name="T5" fmla="*/ 0 h 1"/>
                <a:gd name="T6" fmla="*/ 0 60000 65536"/>
                <a:gd name="T7" fmla="*/ 0 60000 65536"/>
                <a:gd name="T8" fmla="*/ 0 60000 65536"/>
                <a:gd name="T9" fmla="*/ 0 w 678"/>
                <a:gd name="T10" fmla="*/ 0 h 1"/>
                <a:gd name="T11" fmla="*/ 678 w 678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78" h="1">
                  <a:moveTo>
                    <a:pt x="0" y="0"/>
                  </a:moveTo>
                  <a:lnTo>
                    <a:pt x="413" y="0"/>
                  </a:lnTo>
                  <a:lnTo>
                    <a:pt x="678" y="0"/>
                  </a:lnTo>
                </a:path>
              </a:pathLst>
            </a:custGeom>
            <a:noFill/>
            <a:ln w="7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2" name="Freeform 45"/>
            <p:cNvSpPr>
              <a:spLocks/>
            </p:cNvSpPr>
            <p:nvPr/>
          </p:nvSpPr>
          <p:spPr bwMode="auto">
            <a:xfrm>
              <a:off x="8046" y="2746"/>
              <a:ext cx="169" cy="157"/>
            </a:xfrm>
            <a:custGeom>
              <a:avLst/>
              <a:gdLst>
                <a:gd name="T0" fmla="*/ 0 w 169"/>
                <a:gd name="T1" fmla="*/ 0 h 157"/>
                <a:gd name="T2" fmla="*/ 169 w 169"/>
                <a:gd name="T3" fmla="*/ 75 h 157"/>
                <a:gd name="T4" fmla="*/ 0 w 169"/>
                <a:gd name="T5" fmla="*/ 157 h 157"/>
                <a:gd name="T6" fmla="*/ 0 w 169"/>
                <a:gd name="T7" fmla="*/ 0 h 15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9"/>
                <a:gd name="T13" fmla="*/ 0 h 157"/>
                <a:gd name="T14" fmla="*/ 169 w 169"/>
                <a:gd name="T15" fmla="*/ 157 h 15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9" h="157">
                  <a:moveTo>
                    <a:pt x="0" y="0"/>
                  </a:moveTo>
                  <a:lnTo>
                    <a:pt x="169" y="75"/>
                  </a:lnTo>
                  <a:lnTo>
                    <a:pt x="0" y="1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3" name="Freeform 46"/>
            <p:cNvSpPr>
              <a:spLocks/>
            </p:cNvSpPr>
            <p:nvPr/>
          </p:nvSpPr>
          <p:spPr bwMode="auto">
            <a:xfrm>
              <a:off x="9048" y="2821"/>
              <a:ext cx="678" cy="1"/>
            </a:xfrm>
            <a:custGeom>
              <a:avLst/>
              <a:gdLst>
                <a:gd name="T0" fmla="*/ 0 w 678"/>
                <a:gd name="T1" fmla="*/ 0 h 1"/>
                <a:gd name="T2" fmla="*/ 413 w 678"/>
                <a:gd name="T3" fmla="*/ 0 h 1"/>
                <a:gd name="T4" fmla="*/ 678 w 678"/>
                <a:gd name="T5" fmla="*/ 0 h 1"/>
                <a:gd name="T6" fmla="*/ 0 60000 65536"/>
                <a:gd name="T7" fmla="*/ 0 60000 65536"/>
                <a:gd name="T8" fmla="*/ 0 60000 65536"/>
                <a:gd name="T9" fmla="*/ 0 w 678"/>
                <a:gd name="T10" fmla="*/ 0 h 1"/>
                <a:gd name="T11" fmla="*/ 678 w 678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78" h="1">
                  <a:moveTo>
                    <a:pt x="0" y="0"/>
                  </a:moveTo>
                  <a:lnTo>
                    <a:pt x="413" y="0"/>
                  </a:lnTo>
                  <a:lnTo>
                    <a:pt x="678" y="0"/>
                  </a:lnTo>
                </a:path>
              </a:pathLst>
            </a:custGeom>
            <a:noFill/>
            <a:ln w="7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4" name="Freeform 47"/>
            <p:cNvSpPr>
              <a:spLocks/>
            </p:cNvSpPr>
            <p:nvPr/>
          </p:nvSpPr>
          <p:spPr bwMode="auto">
            <a:xfrm>
              <a:off x="9704" y="2746"/>
              <a:ext cx="170" cy="157"/>
            </a:xfrm>
            <a:custGeom>
              <a:avLst/>
              <a:gdLst>
                <a:gd name="T0" fmla="*/ 0 w 170"/>
                <a:gd name="T1" fmla="*/ 0 h 157"/>
                <a:gd name="T2" fmla="*/ 170 w 170"/>
                <a:gd name="T3" fmla="*/ 75 h 157"/>
                <a:gd name="T4" fmla="*/ 0 w 170"/>
                <a:gd name="T5" fmla="*/ 157 h 157"/>
                <a:gd name="T6" fmla="*/ 0 w 170"/>
                <a:gd name="T7" fmla="*/ 0 h 15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0"/>
                <a:gd name="T13" fmla="*/ 0 h 157"/>
                <a:gd name="T14" fmla="*/ 170 w 170"/>
                <a:gd name="T15" fmla="*/ 157 h 15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0" h="157">
                  <a:moveTo>
                    <a:pt x="0" y="0"/>
                  </a:moveTo>
                  <a:lnTo>
                    <a:pt x="170" y="75"/>
                  </a:lnTo>
                  <a:lnTo>
                    <a:pt x="0" y="1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5" name="Line 48"/>
            <p:cNvSpPr>
              <a:spLocks noChangeShapeType="1"/>
            </p:cNvSpPr>
            <p:nvPr/>
          </p:nvSpPr>
          <p:spPr bwMode="auto">
            <a:xfrm>
              <a:off x="1995" y="3081"/>
              <a:ext cx="1002" cy="1154"/>
            </a:xfrm>
            <a:prstGeom prst="line">
              <a:avLst/>
            </a:prstGeom>
            <a:noFill/>
            <a:ln w="22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49"/>
            <p:cNvSpPr>
              <a:spLocks/>
            </p:cNvSpPr>
            <p:nvPr/>
          </p:nvSpPr>
          <p:spPr bwMode="auto">
            <a:xfrm>
              <a:off x="2902" y="4160"/>
              <a:ext cx="199" cy="198"/>
            </a:xfrm>
            <a:custGeom>
              <a:avLst/>
              <a:gdLst>
                <a:gd name="T0" fmla="*/ 154 w 199"/>
                <a:gd name="T1" fmla="*/ 0 h 198"/>
                <a:gd name="T2" fmla="*/ 199 w 199"/>
                <a:gd name="T3" fmla="*/ 198 h 198"/>
                <a:gd name="T4" fmla="*/ 0 w 199"/>
                <a:gd name="T5" fmla="*/ 116 h 198"/>
                <a:gd name="T6" fmla="*/ 154 w 199"/>
                <a:gd name="T7" fmla="*/ 0 h 1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9"/>
                <a:gd name="T13" fmla="*/ 0 h 198"/>
                <a:gd name="T14" fmla="*/ 199 w 199"/>
                <a:gd name="T15" fmla="*/ 198 h 1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9" h="198">
                  <a:moveTo>
                    <a:pt x="154" y="0"/>
                  </a:moveTo>
                  <a:lnTo>
                    <a:pt x="199" y="198"/>
                  </a:lnTo>
                  <a:lnTo>
                    <a:pt x="0" y="116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7" name="Line 50"/>
            <p:cNvSpPr>
              <a:spLocks noChangeShapeType="1"/>
            </p:cNvSpPr>
            <p:nvPr/>
          </p:nvSpPr>
          <p:spPr bwMode="auto">
            <a:xfrm>
              <a:off x="3653" y="3081"/>
              <a:ext cx="1003" cy="1154"/>
            </a:xfrm>
            <a:prstGeom prst="line">
              <a:avLst/>
            </a:prstGeom>
            <a:noFill/>
            <a:ln w="22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51"/>
            <p:cNvSpPr>
              <a:spLocks/>
            </p:cNvSpPr>
            <p:nvPr/>
          </p:nvSpPr>
          <p:spPr bwMode="auto">
            <a:xfrm>
              <a:off x="4560" y="4160"/>
              <a:ext cx="199" cy="198"/>
            </a:xfrm>
            <a:custGeom>
              <a:avLst/>
              <a:gdLst>
                <a:gd name="T0" fmla="*/ 155 w 199"/>
                <a:gd name="T1" fmla="*/ 0 h 198"/>
                <a:gd name="T2" fmla="*/ 199 w 199"/>
                <a:gd name="T3" fmla="*/ 198 h 198"/>
                <a:gd name="T4" fmla="*/ 0 w 199"/>
                <a:gd name="T5" fmla="*/ 116 h 198"/>
                <a:gd name="T6" fmla="*/ 155 w 199"/>
                <a:gd name="T7" fmla="*/ 0 h 1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9"/>
                <a:gd name="T13" fmla="*/ 0 h 198"/>
                <a:gd name="T14" fmla="*/ 199 w 199"/>
                <a:gd name="T15" fmla="*/ 198 h 1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9" h="198">
                  <a:moveTo>
                    <a:pt x="155" y="0"/>
                  </a:moveTo>
                  <a:lnTo>
                    <a:pt x="199" y="198"/>
                  </a:lnTo>
                  <a:lnTo>
                    <a:pt x="0" y="116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9" name="Line 52"/>
            <p:cNvSpPr>
              <a:spLocks noChangeShapeType="1"/>
            </p:cNvSpPr>
            <p:nvPr/>
          </p:nvSpPr>
          <p:spPr bwMode="auto">
            <a:xfrm>
              <a:off x="5312" y="3081"/>
              <a:ext cx="1002" cy="1154"/>
            </a:xfrm>
            <a:prstGeom prst="line">
              <a:avLst/>
            </a:prstGeom>
            <a:noFill/>
            <a:ln w="22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53"/>
            <p:cNvSpPr>
              <a:spLocks/>
            </p:cNvSpPr>
            <p:nvPr/>
          </p:nvSpPr>
          <p:spPr bwMode="auto">
            <a:xfrm>
              <a:off x="6218" y="4160"/>
              <a:ext cx="199" cy="198"/>
            </a:xfrm>
            <a:custGeom>
              <a:avLst/>
              <a:gdLst>
                <a:gd name="T0" fmla="*/ 155 w 199"/>
                <a:gd name="T1" fmla="*/ 0 h 198"/>
                <a:gd name="T2" fmla="*/ 199 w 199"/>
                <a:gd name="T3" fmla="*/ 198 h 198"/>
                <a:gd name="T4" fmla="*/ 0 w 199"/>
                <a:gd name="T5" fmla="*/ 116 h 198"/>
                <a:gd name="T6" fmla="*/ 155 w 199"/>
                <a:gd name="T7" fmla="*/ 0 h 1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9"/>
                <a:gd name="T13" fmla="*/ 0 h 198"/>
                <a:gd name="T14" fmla="*/ 199 w 199"/>
                <a:gd name="T15" fmla="*/ 198 h 1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9" h="198">
                  <a:moveTo>
                    <a:pt x="155" y="0"/>
                  </a:moveTo>
                  <a:lnTo>
                    <a:pt x="199" y="198"/>
                  </a:lnTo>
                  <a:lnTo>
                    <a:pt x="0" y="116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51" name="Line 54"/>
            <p:cNvSpPr>
              <a:spLocks noChangeShapeType="1"/>
            </p:cNvSpPr>
            <p:nvPr/>
          </p:nvSpPr>
          <p:spPr bwMode="auto">
            <a:xfrm>
              <a:off x="6970" y="3081"/>
              <a:ext cx="1260" cy="1161"/>
            </a:xfrm>
            <a:prstGeom prst="line">
              <a:avLst/>
            </a:prstGeom>
            <a:noFill/>
            <a:ln w="22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55"/>
            <p:cNvSpPr>
              <a:spLocks/>
            </p:cNvSpPr>
            <p:nvPr/>
          </p:nvSpPr>
          <p:spPr bwMode="auto">
            <a:xfrm>
              <a:off x="8142" y="4167"/>
              <a:ext cx="214" cy="191"/>
            </a:xfrm>
            <a:custGeom>
              <a:avLst/>
              <a:gdLst>
                <a:gd name="T0" fmla="*/ 140 w 214"/>
                <a:gd name="T1" fmla="*/ 0 h 191"/>
                <a:gd name="T2" fmla="*/ 214 w 214"/>
                <a:gd name="T3" fmla="*/ 191 h 191"/>
                <a:gd name="T4" fmla="*/ 0 w 214"/>
                <a:gd name="T5" fmla="*/ 130 h 191"/>
                <a:gd name="T6" fmla="*/ 140 w 214"/>
                <a:gd name="T7" fmla="*/ 0 h 1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4"/>
                <a:gd name="T13" fmla="*/ 0 h 191"/>
                <a:gd name="T14" fmla="*/ 214 w 214"/>
                <a:gd name="T15" fmla="*/ 191 h 1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4" h="191">
                  <a:moveTo>
                    <a:pt x="140" y="0"/>
                  </a:moveTo>
                  <a:lnTo>
                    <a:pt x="214" y="191"/>
                  </a:lnTo>
                  <a:lnTo>
                    <a:pt x="0" y="13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53" name="Line 56"/>
            <p:cNvSpPr>
              <a:spLocks noChangeShapeType="1"/>
            </p:cNvSpPr>
            <p:nvPr/>
          </p:nvSpPr>
          <p:spPr bwMode="auto">
            <a:xfrm>
              <a:off x="8628" y="3081"/>
              <a:ext cx="1261" cy="1161"/>
            </a:xfrm>
            <a:prstGeom prst="line">
              <a:avLst/>
            </a:prstGeom>
            <a:noFill/>
            <a:ln w="22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57"/>
            <p:cNvSpPr>
              <a:spLocks/>
            </p:cNvSpPr>
            <p:nvPr/>
          </p:nvSpPr>
          <p:spPr bwMode="auto">
            <a:xfrm>
              <a:off x="9800" y="4167"/>
              <a:ext cx="214" cy="191"/>
            </a:xfrm>
            <a:custGeom>
              <a:avLst/>
              <a:gdLst>
                <a:gd name="T0" fmla="*/ 140 w 214"/>
                <a:gd name="T1" fmla="*/ 0 h 191"/>
                <a:gd name="T2" fmla="*/ 214 w 214"/>
                <a:gd name="T3" fmla="*/ 191 h 191"/>
                <a:gd name="T4" fmla="*/ 0 w 214"/>
                <a:gd name="T5" fmla="*/ 130 h 191"/>
                <a:gd name="T6" fmla="*/ 140 w 214"/>
                <a:gd name="T7" fmla="*/ 0 h 1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4"/>
                <a:gd name="T13" fmla="*/ 0 h 191"/>
                <a:gd name="T14" fmla="*/ 214 w 214"/>
                <a:gd name="T15" fmla="*/ 191 h 1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4" h="191">
                  <a:moveTo>
                    <a:pt x="140" y="0"/>
                  </a:moveTo>
                  <a:lnTo>
                    <a:pt x="214" y="191"/>
                  </a:lnTo>
                  <a:lnTo>
                    <a:pt x="0" y="13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55" name="Line 58"/>
            <p:cNvSpPr>
              <a:spLocks noChangeShapeType="1"/>
            </p:cNvSpPr>
            <p:nvPr/>
          </p:nvSpPr>
          <p:spPr bwMode="auto">
            <a:xfrm>
              <a:off x="6417" y="4871"/>
              <a:ext cx="1002" cy="1154"/>
            </a:xfrm>
            <a:prstGeom prst="line">
              <a:avLst/>
            </a:prstGeom>
            <a:noFill/>
            <a:ln w="22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59"/>
            <p:cNvSpPr>
              <a:spLocks/>
            </p:cNvSpPr>
            <p:nvPr/>
          </p:nvSpPr>
          <p:spPr bwMode="auto">
            <a:xfrm>
              <a:off x="7324" y="5950"/>
              <a:ext cx="199" cy="205"/>
            </a:xfrm>
            <a:custGeom>
              <a:avLst/>
              <a:gdLst>
                <a:gd name="T0" fmla="*/ 154 w 199"/>
                <a:gd name="T1" fmla="*/ 0 h 205"/>
                <a:gd name="T2" fmla="*/ 199 w 199"/>
                <a:gd name="T3" fmla="*/ 205 h 205"/>
                <a:gd name="T4" fmla="*/ 0 w 199"/>
                <a:gd name="T5" fmla="*/ 116 h 205"/>
                <a:gd name="T6" fmla="*/ 154 w 199"/>
                <a:gd name="T7" fmla="*/ 0 h 2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9"/>
                <a:gd name="T13" fmla="*/ 0 h 205"/>
                <a:gd name="T14" fmla="*/ 199 w 199"/>
                <a:gd name="T15" fmla="*/ 205 h 2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9" h="205">
                  <a:moveTo>
                    <a:pt x="154" y="0"/>
                  </a:moveTo>
                  <a:lnTo>
                    <a:pt x="199" y="205"/>
                  </a:lnTo>
                  <a:lnTo>
                    <a:pt x="0" y="116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57" name="Freeform 60"/>
            <p:cNvSpPr>
              <a:spLocks/>
            </p:cNvSpPr>
            <p:nvPr/>
          </p:nvSpPr>
          <p:spPr bwMode="auto">
            <a:xfrm>
              <a:off x="7943" y="6407"/>
              <a:ext cx="1511" cy="1"/>
            </a:xfrm>
            <a:custGeom>
              <a:avLst/>
              <a:gdLst>
                <a:gd name="T0" fmla="*/ 0 w 1511"/>
                <a:gd name="T1" fmla="*/ 0 h 1"/>
                <a:gd name="T2" fmla="*/ 825 w 1511"/>
                <a:gd name="T3" fmla="*/ 0 h 1"/>
                <a:gd name="T4" fmla="*/ 1511 w 1511"/>
                <a:gd name="T5" fmla="*/ 0 h 1"/>
                <a:gd name="T6" fmla="*/ 0 60000 65536"/>
                <a:gd name="T7" fmla="*/ 0 60000 65536"/>
                <a:gd name="T8" fmla="*/ 0 60000 65536"/>
                <a:gd name="T9" fmla="*/ 0 w 1511"/>
                <a:gd name="T10" fmla="*/ 0 h 1"/>
                <a:gd name="T11" fmla="*/ 1511 w 1511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11" h="1">
                  <a:moveTo>
                    <a:pt x="0" y="0"/>
                  </a:moveTo>
                  <a:lnTo>
                    <a:pt x="825" y="0"/>
                  </a:lnTo>
                  <a:lnTo>
                    <a:pt x="1511" y="0"/>
                  </a:lnTo>
                </a:path>
              </a:pathLst>
            </a:custGeom>
            <a:noFill/>
            <a:ln w="7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58" name="Freeform 61"/>
            <p:cNvSpPr>
              <a:spLocks/>
            </p:cNvSpPr>
            <p:nvPr/>
          </p:nvSpPr>
          <p:spPr bwMode="auto">
            <a:xfrm>
              <a:off x="9432" y="6332"/>
              <a:ext cx="169" cy="157"/>
            </a:xfrm>
            <a:custGeom>
              <a:avLst/>
              <a:gdLst>
                <a:gd name="T0" fmla="*/ 0 w 169"/>
                <a:gd name="T1" fmla="*/ 0 h 157"/>
                <a:gd name="T2" fmla="*/ 169 w 169"/>
                <a:gd name="T3" fmla="*/ 75 h 157"/>
                <a:gd name="T4" fmla="*/ 0 w 169"/>
                <a:gd name="T5" fmla="*/ 157 h 157"/>
                <a:gd name="T6" fmla="*/ 0 w 169"/>
                <a:gd name="T7" fmla="*/ 0 h 15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9"/>
                <a:gd name="T13" fmla="*/ 0 h 157"/>
                <a:gd name="T14" fmla="*/ 169 w 169"/>
                <a:gd name="T15" fmla="*/ 157 h 15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9" h="157">
                  <a:moveTo>
                    <a:pt x="0" y="0"/>
                  </a:moveTo>
                  <a:lnTo>
                    <a:pt x="169" y="75"/>
                  </a:lnTo>
                  <a:lnTo>
                    <a:pt x="0" y="1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59" name="Rectangle 62"/>
            <p:cNvSpPr>
              <a:spLocks noChangeArrowheads="1"/>
            </p:cNvSpPr>
            <p:nvPr/>
          </p:nvSpPr>
          <p:spPr bwMode="auto">
            <a:xfrm>
              <a:off x="2570" y="2323"/>
              <a:ext cx="223" cy="7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0</a:t>
              </a:r>
              <a:endParaRPr lang="id-ID"/>
            </a:p>
          </p:txBody>
        </p:sp>
        <p:sp>
          <p:nvSpPr>
            <p:cNvPr id="60" name="Rectangle 63"/>
            <p:cNvSpPr>
              <a:spLocks noChangeArrowheads="1"/>
            </p:cNvSpPr>
            <p:nvPr/>
          </p:nvSpPr>
          <p:spPr bwMode="auto">
            <a:xfrm>
              <a:off x="2570" y="3347"/>
              <a:ext cx="223" cy="7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0</a:t>
              </a:r>
              <a:endParaRPr lang="id-ID"/>
            </a:p>
          </p:txBody>
        </p:sp>
        <p:sp>
          <p:nvSpPr>
            <p:cNvPr id="61" name="Rectangle 64"/>
            <p:cNvSpPr>
              <a:spLocks noChangeArrowheads="1"/>
            </p:cNvSpPr>
            <p:nvPr/>
          </p:nvSpPr>
          <p:spPr bwMode="auto">
            <a:xfrm>
              <a:off x="5886" y="3347"/>
              <a:ext cx="223" cy="7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0</a:t>
              </a:r>
              <a:endParaRPr lang="id-ID"/>
            </a:p>
          </p:txBody>
        </p:sp>
        <p:sp>
          <p:nvSpPr>
            <p:cNvPr id="62" name="Rectangle 65"/>
            <p:cNvSpPr>
              <a:spLocks noChangeArrowheads="1"/>
            </p:cNvSpPr>
            <p:nvPr/>
          </p:nvSpPr>
          <p:spPr bwMode="auto">
            <a:xfrm>
              <a:off x="7685" y="3347"/>
              <a:ext cx="223" cy="7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0</a:t>
              </a:r>
              <a:endParaRPr lang="id-ID"/>
            </a:p>
          </p:txBody>
        </p:sp>
        <p:sp>
          <p:nvSpPr>
            <p:cNvPr id="63" name="Rectangle 66"/>
            <p:cNvSpPr>
              <a:spLocks noChangeArrowheads="1"/>
            </p:cNvSpPr>
            <p:nvPr/>
          </p:nvSpPr>
          <p:spPr bwMode="auto">
            <a:xfrm>
              <a:off x="5886" y="2323"/>
              <a:ext cx="223" cy="7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0</a:t>
              </a:r>
              <a:endParaRPr lang="id-ID"/>
            </a:p>
          </p:txBody>
        </p:sp>
        <p:sp>
          <p:nvSpPr>
            <p:cNvPr id="64" name="Rectangle 67"/>
            <p:cNvSpPr>
              <a:spLocks noChangeArrowheads="1"/>
            </p:cNvSpPr>
            <p:nvPr/>
          </p:nvSpPr>
          <p:spPr bwMode="auto">
            <a:xfrm>
              <a:off x="7545" y="2323"/>
              <a:ext cx="223" cy="7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0</a:t>
              </a:r>
              <a:endParaRPr lang="id-ID"/>
            </a:p>
          </p:txBody>
        </p:sp>
        <p:sp>
          <p:nvSpPr>
            <p:cNvPr id="65" name="Rectangle 68"/>
            <p:cNvSpPr>
              <a:spLocks noChangeArrowheads="1"/>
            </p:cNvSpPr>
            <p:nvPr/>
          </p:nvSpPr>
          <p:spPr bwMode="auto">
            <a:xfrm>
              <a:off x="6992" y="5144"/>
              <a:ext cx="223" cy="7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0</a:t>
              </a:r>
              <a:endParaRPr lang="id-ID"/>
            </a:p>
          </p:txBody>
        </p:sp>
        <p:sp>
          <p:nvSpPr>
            <p:cNvPr id="66" name="Rectangle 69"/>
            <p:cNvSpPr>
              <a:spLocks noChangeArrowheads="1"/>
            </p:cNvSpPr>
            <p:nvPr/>
          </p:nvSpPr>
          <p:spPr bwMode="auto">
            <a:xfrm>
              <a:off x="8650" y="5909"/>
              <a:ext cx="223" cy="7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1</a:t>
              </a:r>
              <a:endParaRPr lang="id-ID"/>
            </a:p>
          </p:txBody>
        </p:sp>
        <p:sp>
          <p:nvSpPr>
            <p:cNvPr id="67" name="Rectangle 70"/>
            <p:cNvSpPr>
              <a:spLocks noChangeArrowheads="1"/>
            </p:cNvSpPr>
            <p:nvPr/>
          </p:nvSpPr>
          <p:spPr bwMode="auto">
            <a:xfrm>
              <a:off x="9343" y="3347"/>
              <a:ext cx="223" cy="7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1</a:t>
              </a:r>
              <a:endParaRPr lang="id-ID"/>
            </a:p>
          </p:txBody>
        </p:sp>
        <p:sp>
          <p:nvSpPr>
            <p:cNvPr id="68" name="Rectangle 71"/>
            <p:cNvSpPr>
              <a:spLocks noChangeArrowheads="1"/>
            </p:cNvSpPr>
            <p:nvPr/>
          </p:nvSpPr>
          <p:spPr bwMode="auto">
            <a:xfrm>
              <a:off x="9203" y="2323"/>
              <a:ext cx="223" cy="7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1</a:t>
              </a:r>
              <a:endParaRPr lang="id-ID"/>
            </a:p>
          </p:txBody>
        </p:sp>
        <p:sp>
          <p:nvSpPr>
            <p:cNvPr id="69" name="Rectangle 72"/>
            <p:cNvSpPr>
              <a:spLocks noChangeArrowheads="1"/>
            </p:cNvSpPr>
            <p:nvPr/>
          </p:nvSpPr>
          <p:spPr bwMode="auto">
            <a:xfrm>
              <a:off x="4228" y="3347"/>
              <a:ext cx="223" cy="7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1</a:t>
              </a:r>
              <a:endParaRPr lang="id-ID"/>
            </a:p>
          </p:txBody>
        </p:sp>
        <p:sp>
          <p:nvSpPr>
            <p:cNvPr id="70" name="Rectangle 73"/>
            <p:cNvSpPr>
              <a:spLocks noChangeArrowheads="1"/>
            </p:cNvSpPr>
            <p:nvPr/>
          </p:nvSpPr>
          <p:spPr bwMode="auto">
            <a:xfrm>
              <a:off x="4228" y="2323"/>
              <a:ext cx="223" cy="7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1</a:t>
              </a:r>
              <a:endParaRPr lang="id-ID"/>
            </a:p>
          </p:txBody>
        </p:sp>
      </p:grpSp>
      <p:sp>
        <p:nvSpPr>
          <p:cNvPr id="71" name="Rectangle 3"/>
          <p:cNvSpPr txBox="1">
            <a:spLocks noChangeArrowheads="1"/>
          </p:cNvSpPr>
          <p:nvPr/>
        </p:nvSpPr>
        <p:spPr>
          <a:xfrm>
            <a:off x="6477000" y="2590800"/>
            <a:ext cx="2514600" cy="3316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just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Note: </a:t>
            </a:r>
          </a:p>
          <a:p>
            <a:pPr marR="0" lvl="0" algn="just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/>
                <a:ea typeface="+mn-ea"/>
                <a:cs typeface="+mn-cs"/>
              </a:rPr>
              <a:t>there may be more than one path labeled w but, there must be a path that ends in the final state, so that w accepted by the NFA</a:t>
            </a:r>
            <a:r>
              <a:rPr kumimoji="0" lang="id-ID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/>
                <a:ea typeface="+mn-ea"/>
                <a:cs typeface="+mn-cs"/>
              </a:rPr>
              <a:t>.</a:t>
            </a:r>
          </a:p>
        </p:txBody>
      </p:sp>
      <p:sp>
        <p:nvSpPr>
          <p:cNvPr id="74" name="Rectangle 2">
            <a:extLst>
              <a:ext uri="{FF2B5EF4-FFF2-40B4-BE49-F238E27FC236}">
                <a16:creationId xmlns:a16="http://schemas.microsoft.com/office/drawing/2014/main" id="{9213F2A9-5EA4-7242-8E79-C98E5AF06199}"/>
              </a:ext>
            </a:extLst>
          </p:cNvPr>
          <p:cNvSpPr txBox="1">
            <a:spLocks noChangeArrowheads="1"/>
          </p:cNvSpPr>
          <p:nvPr/>
        </p:nvSpPr>
        <p:spPr>
          <a:xfrm>
            <a:off x="3581400" y="266700"/>
            <a:ext cx="5105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r>
              <a:rPr lang="en-US" sz="3000" b="1" dirty="0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Non-Deterministic Finite Automaton </a:t>
            </a:r>
            <a:br>
              <a:rPr lang="en-US" sz="3000" b="1" dirty="0">
                <a:solidFill>
                  <a:srgbClr val="0079B8"/>
                </a:solidFill>
                <a:latin typeface="Open Sans"/>
                <a:ea typeface="+mj-ea"/>
                <a:cs typeface="+mj-cs"/>
              </a:rPr>
            </a:br>
            <a:r>
              <a:rPr lang="en-US" sz="3000" b="1" dirty="0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(NFA)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600200"/>
            <a:ext cx="7696200" cy="8382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id-ID" altLang="zh-CN" sz="2800">
                <a:ea typeface="宋体" charset="-122"/>
                <a:sym typeface="Symbol" pitchFamily="18" charset="2"/>
              </a:rPr>
              <a:t>T</a:t>
            </a:r>
            <a:r>
              <a:rPr lang="id-ID" altLang="zh-CN" sz="2800">
                <a:ea typeface="宋体" charset="-122"/>
              </a:rPr>
              <a:t>ransition function of </a:t>
            </a:r>
            <a:r>
              <a:rPr lang="en-US" altLang="zh-CN" sz="2800">
                <a:ea typeface="宋体" charset="-122"/>
              </a:rPr>
              <a:t>NFA</a:t>
            </a:r>
            <a:r>
              <a:rPr lang="id-ID" altLang="zh-CN" sz="2800">
                <a:ea typeface="宋体" charset="-122"/>
              </a:rPr>
              <a:t> </a:t>
            </a:r>
            <a:r>
              <a:rPr lang="en-US" altLang="zh-CN" sz="2800">
                <a:ea typeface="宋体" charset="-122"/>
                <a:sym typeface="Symbol" pitchFamily="18" charset="2"/>
              </a:rPr>
              <a:t></a:t>
            </a:r>
            <a:r>
              <a:rPr lang="en-US" altLang="zh-CN" sz="2800">
                <a:ea typeface="宋体" charset="-122"/>
              </a:rPr>
              <a:t> </a:t>
            </a:r>
            <a:r>
              <a:rPr lang="id-ID" altLang="zh-CN" sz="2800">
                <a:ea typeface="宋体" charset="-122"/>
              </a:rPr>
              <a:t>at above</a:t>
            </a:r>
            <a:r>
              <a:rPr lang="en-US" altLang="zh-CN" sz="2800">
                <a:ea typeface="宋体" charset="-122"/>
              </a:rPr>
              <a:t> </a:t>
            </a:r>
            <a:r>
              <a:rPr lang="id-ID" altLang="zh-CN" sz="2800">
                <a:ea typeface="宋体" charset="-122"/>
              </a:rPr>
              <a:t>, can be writen as the following : </a:t>
            </a:r>
            <a:endParaRPr lang="en-US" sz="280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id-ID"/>
              <a:t>Bina Nusantara University</a:t>
            </a:r>
            <a:endParaRPr lang="en-US"/>
          </a:p>
        </p:txBody>
      </p:sp>
      <p:sp>
        <p:nvSpPr>
          <p:cNvPr id="327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345EDD8-65F0-4391-8935-508AC64A2FD6}" type="slidenum">
              <a:rPr lang="en-US" smtClean="0">
                <a:latin typeface="Interstate" charset="0"/>
              </a:rPr>
              <a:pPr/>
              <a:t>18</a:t>
            </a:fld>
            <a:endParaRPr lang="en-US">
              <a:latin typeface="Interstate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371600" y="2566986"/>
            <a:ext cx="7315200" cy="3833813"/>
            <a:chOff x="1371600" y="2566986"/>
            <a:chExt cx="7315200" cy="3833813"/>
          </a:xfrm>
        </p:grpSpPr>
        <p:pic>
          <p:nvPicPr>
            <p:cNvPr id="32772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371600" y="2566986"/>
              <a:ext cx="7315200" cy="3833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" name="Straight Arrow Connector 2"/>
            <p:cNvCxnSpPr/>
            <p:nvPr/>
          </p:nvCxnSpPr>
          <p:spPr>
            <a:xfrm>
              <a:off x="2057400" y="4114800"/>
              <a:ext cx="533400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438400" y="4953000"/>
              <a:ext cx="3810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*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38400" y="5791200"/>
              <a:ext cx="3810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*</a:t>
              </a:r>
            </a:p>
          </p:txBody>
        </p:sp>
      </p:grpSp>
      <p:sp>
        <p:nvSpPr>
          <p:cNvPr id="13" name="Rectangle 2">
            <a:extLst>
              <a:ext uri="{FF2B5EF4-FFF2-40B4-BE49-F238E27FC236}">
                <a16:creationId xmlns:a16="http://schemas.microsoft.com/office/drawing/2014/main" id="{6A9F1559-77D5-A54F-8A6F-3D0086739DA7}"/>
              </a:ext>
            </a:extLst>
          </p:cNvPr>
          <p:cNvSpPr txBox="1">
            <a:spLocks noChangeArrowheads="1"/>
          </p:cNvSpPr>
          <p:nvPr/>
        </p:nvSpPr>
        <p:spPr>
          <a:xfrm>
            <a:off x="3581400" y="266700"/>
            <a:ext cx="5105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r>
              <a:rPr lang="en-US" sz="3000" b="1" dirty="0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Non-Deterministic Finite Automaton </a:t>
            </a:r>
            <a:br>
              <a:rPr lang="en-US" sz="3000" b="1" dirty="0">
                <a:solidFill>
                  <a:srgbClr val="0079B8"/>
                </a:solidFill>
                <a:latin typeface="Open Sans"/>
                <a:ea typeface="+mj-ea"/>
                <a:cs typeface="+mj-cs"/>
              </a:rPr>
            </a:br>
            <a:r>
              <a:rPr lang="en-US" sz="3000" b="1" dirty="0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(NFA)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600200"/>
            <a:ext cx="7543800" cy="4525963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id-ID" sz="2800"/>
              <a:t>For String Transition</a:t>
            </a:r>
            <a:r>
              <a:rPr lang="en-US" sz="2800"/>
              <a:t> :</a:t>
            </a:r>
          </a:p>
          <a:p>
            <a:pPr eaLnBrk="1" hangingPunct="1">
              <a:buFontTx/>
              <a:buNone/>
            </a:pPr>
            <a:r>
              <a:rPr lang="en-US" sz="2800"/>
              <a:t>			 : Q </a:t>
            </a:r>
            <a:r>
              <a:rPr lang="en-US" sz="2800">
                <a:sym typeface="Symbol" pitchFamily="18" charset="2"/>
              </a:rPr>
              <a:t></a:t>
            </a:r>
            <a:r>
              <a:rPr lang="en-US" sz="2800"/>
              <a:t> </a:t>
            </a:r>
            <a:r>
              <a:rPr lang="en-US" sz="2800">
                <a:sym typeface="Symbol" pitchFamily="18" charset="2"/>
              </a:rPr>
              <a:t></a:t>
            </a:r>
            <a:r>
              <a:rPr lang="en-US" sz="2800"/>
              <a:t>* </a:t>
            </a:r>
            <a:r>
              <a:rPr lang="en-US" sz="2800">
                <a:sym typeface="Symbol" pitchFamily="18" charset="2"/>
              </a:rPr>
              <a:t></a:t>
            </a:r>
            <a:r>
              <a:rPr lang="en-US" sz="2800"/>
              <a:t> 2</a:t>
            </a:r>
            <a:r>
              <a:rPr lang="en-US" sz="2800" baseline="30000"/>
              <a:t>Q</a:t>
            </a:r>
          </a:p>
          <a:p>
            <a:pPr eaLnBrk="1" hangingPunct="1">
              <a:buFontTx/>
              <a:buNone/>
            </a:pPr>
            <a:endParaRPr lang="en-US" sz="2800" baseline="30000"/>
          </a:p>
          <a:p>
            <a:pPr eaLnBrk="1" hangingPunct="1">
              <a:buFontTx/>
              <a:buNone/>
            </a:pPr>
            <a:r>
              <a:rPr lang="en-US" sz="2800"/>
              <a:t>1.    (q,</a:t>
            </a:r>
            <a:r>
              <a:rPr lang="en-US" sz="2800" b="1">
                <a:sym typeface="Symbol" pitchFamily="18" charset="2"/>
              </a:rPr>
              <a:t></a:t>
            </a:r>
            <a:r>
              <a:rPr lang="en-US" sz="2800"/>
              <a:t>) = {q}</a:t>
            </a:r>
            <a:endParaRPr lang="pt-BR" sz="2800"/>
          </a:p>
          <a:p>
            <a:pPr eaLnBrk="1" hangingPunct="1">
              <a:buFontTx/>
              <a:buNone/>
            </a:pPr>
            <a:r>
              <a:rPr lang="pt-BR" sz="2800"/>
              <a:t>	</a:t>
            </a:r>
          </a:p>
          <a:p>
            <a:pPr eaLnBrk="1" hangingPunct="1">
              <a:buFontTx/>
              <a:buNone/>
            </a:pPr>
            <a:r>
              <a:rPr lang="pt-BR" sz="2800"/>
              <a:t>2.    (q,wa) = {p</a:t>
            </a:r>
            <a:r>
              <a:rPr lang="en-US" sz="2800">
                <a:sym typeface="Symbol" pitchFamily="18" charset="2"/>
              </a:rPr>
              <a:t></a:t>
            </a:r>
            <a:r>
              <a:rPr lang="pt-BR" sz="2800"/>
              <a:t>r </a:t>
            </a:r>
            <a:r>
              <a:rPr lang="id-ID" sz="2800"/>
              <a:t>  in</a:t>
            </a:r>
            <a:r>
              <a:rPr lang="pt-BR" sz="2800"/>
              <a:t>      (q,w), p </a:t>
            </a:r>
            <a:r>
              <a:rPr lang="id-ID" sz="2800"/>
              <a:t> in </a:t>
            </a:r>
            <a:r>
              <a:rPr lang="pt-BR" sz="2800"/>
              <a:t> </a:t>
            </a:r>
            <a:r>
              <a:rPr lang="en-US" sz="2800">
                <a:sym typeface="Symbol" pitchFamily="18" charset="2"/>
              </a:rPr>
              <a:t></a:t>
            </a:r>
            <a:r>
              <a:rPr lang="pt-BR" sz="2800"/>
              <a:t>(r,a)}</a:t>
            </a:r>
          </a:p>
          <a:p>
            <a:pPr eaLnBrk="1" hangingPunct="1">
              <a:buFontTx/>
              <a:buNone/>
            </a:pPr>
            <a:r>
              <a:rPr lang="pt-BR" sz="2800"/>
              <a:t>		     : 2</a:t>
            </a:r>
            <a:r>
              <a:rPr lang="pt-BR" sz="2800" baseline="30000"/>
              <a:t>Q</a:t>
            </a:r>
            <a:r>
              <a:rPr lang="pt-BR" sz="2800"/>
              <a:t> </a:t>
            </a:r>
            <a:r>
              <a:rPr lang="en-US" sz="2800">
                <a:sym typeface="Symbol" pitchFamily="18" charset="2"/>
              </a:rPr>
              <a:t></a:t>
            </a:r>
            <a:r>
              <a:rPr lang="pt-BR" sz="2800"/>
              <a:t> </a:t>
            </a:r>
            <a:r>
              <a:rPr lang="en-US" sz="2800">
                <a:sym typeface="Symbol" pitchFamily="18" charset="2"/>
              </a:rPr>
              <a:t></a:t>
            </a:r>
            <a:r>
              <a:rPr lang="pt-BR" sz="2800"/>
              <a:t>* </a:t>
            </a:r>
            <a:r>
              <a:rPr lang="en-US" sz="2800">
                <a:sym typeface="Symbol" pitchFamily="18" charset="2"/>
              </a:rPr>
              <a:t></a:t>
            </a:r>
            <a:r>
              <a:rPr lang="pt-BR" sz="2800"/>
              <a:t> 2</a:t>
            </a:r>
            <a:r>
              <a:rPr lang="pt-BR" sz="2800" baseline="30000"/>
              <a:t>Q</a:t>
            </a:r>
            <a:r>
              <a:rPr lang="pt-BR" sz="2800"/>
              <a:t> :</a:t>
            </a:r>
            <a:endParaRPr lang="id-ID" sz="2800"/>
          </a:p>
          <a:p>
            <a:pPr eaLnBrk="1" hangingPunct="1">
              <a:buFontTx/>
              <a:buNone/>
            </a:pPr>
            <a:endParaRPr lang="pt-BR" sz="2800"/>
          </a:p>
          <a:p>
            <a:pPr eaLnBrk="1" hangingPunct="1">
              <a:buFontTx/>
              <a:buNone/>
            </a:pPr>
            <a:r>
              <a:rPr lang="pt-BR" sz="2800"/>
              <a:t>		(</a:t>
            </a:r>
            <a:r>
              <a:rPr lang="pt-BR" sz="2800" i="1"/>
              <a:t>P</a:t>
            </a:r>
            <a:r>
              <a:rPr lang="pt-BR" sz="2800"/>
              <a:t>,</a:t>
            </a:r>
            <a:r>
              <a:rPr lang="pt-BR" sz="2800" i="1"/>
              <a:t>w</a:t>
            </a:r>
            <a:r>
              <a:rPr lang="pt-BR" sz="2800"/>
              <a:t>) =             {q,w}, P </a:t>
            </a:r>
            <a:r>
              <a:rPr lang="en-US" sz="2800">
                <a:sym typeface="Symbol" pitchFamily="18" charset="2"/>
              </a:rPr>
              <a:t></a:t>
            </a:r>
            <a:r>
              <a:rPr lang="pt-BR" sz="2800"/>
              <a:t> Q</a:t>
            </a:r>
            <a:endParaRPr lang="en-US" sz="2800"/>
          </a:p>
        </p:txBody>
      </p:sp>
      <p:sp>
        <p:nvSpPr>
          <p:cNvPr id="718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2743200" y="2154237"/>
          <a:ext cx="287338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0" name="Equation" r:id="rId3" imgW="215806" imgH="330057" progId="Equation.3">
                  <p:embed/>
                </p:oleObj>
              </mc:Choice>
              <mc:Fallback>
                <p:oleObj name="Equation" r:id="rId3" imgW="215806" imgH="330057" progId="Equation.3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154237"/>
                        <a:ext cx="287338" cy="436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7171" name="Object 6"/>
          <p:cNvGraphicFramePr>
            <a:graphicFrameLocks noChangeAspect="1"/>
          </p:cNvGraphicFramePr>
          <p:nvPr/>
        </p:nvGraphicFramePr>
        <p:xfrm>
          <a:off x="1524000" y="2971800"/>
          <a:ext cx="2984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1" name="Equation" r:id="rId5" imgW="215806" imgH="330057" progId="Equation.3">
                  <p:embed/>
                </p:oleObj>
              </mc:Choice>
              <mc:Fallback>
                <p:oleObj name="Equation" r:id="rId5" imgW="215806" imgH="330057" progId="Equation.3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971800"/>
                        <a:ext cx="298450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7172" name="Object 8"/>
          <p:cNvGraphicFramePr>
            <a:graphicFrameLocks noChangeAspect="1"/>
          </p:cNvGraphicFramePr>
          <p:nvPr/>
        </p:nvGraphicFramePr>
        <p:xfrm>
          <a:off x="1541462" y="4038600"/>
          <a:ext cx="287338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2" name="Equation" r:id="rId6" imgW="215806" imgH="330057" progId="Equation.3">
                  <p:embed/>
                </p:oleObj>
              </mc:Choice>
              <mc:Fallback>
                <p:oleObj name="Equation" r:id="rId6" imgW="215806" imgH="330057" progId="Equation.3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1462" y="4038600"/>
                        <a:ext cx="287338" cy="436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sp>
        <p:nvSpPr>
          <p:cNvPr id="7184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7173" name="Object 12"/>
          <p:cNvGraphicFramePr>
            <a:graphicFrameLocks noChangeAspect="1"/>
          </p:cNvGraphicFramePr>
          <p:nvPr/>
        </p:nvGraphicFramePr>
        <p:xfrm>
          <a:off x="2216150" y="4572000"/>
          <a:ext cx="2984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3" name="Equation" r:id="rId7" imgW="215806" imgH="330057" progId="Equation.3">
                  <p:embed/>
                </p:oleObj>
              </mc:Choice>
              <mc:Fallback>
                <p:oleObj name="Equation" r:id="rId7" imgW="215806" imgH="330057" progId="Equation.3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6150" y="4572000"/>
                        <a:ext cx="298450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7174" name="Object 14"/>
          <p:cNvGraphicFramePr>
            <a:graphicFrameLocks noChangeAspect="1"/>
          </p:cNvGraphicFramePr>
          <p:nvPr/>
        </p:nvGraphicFramePr>
        <p:xfrm>
          <a:off x="1752600" y="5562600"/>
          <a:ext cx="29845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4" name="Equation" r:id="rId8" imgW="215806" imgH="330057" progId="Equation.3">
                  <p:embed/>
                </p:oleObj>
              </mc:Choice>
              <mc:Fallback>
                <p:oleObj name="Equation" r:id="rId8" imgW="215806" imgH="330057" progId="Equation.3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562600"/>
                        <a:ext cx="298450" cy="455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6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7175" name="Object 16"/>
          <p:cNvGraphicFramePr>
            <a:graphicFrameLocks noChangeAspect="1"/>
          </p:cNvGraphicFramePr>
          <p:nvPr/>
        </p:nvGraphicFramePr>
        <p:xfrm>
          <a:off x="3429000" y="5562600"/>
          <a:ext cx="5222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5" name="Equation" r:id="rId9" imgW="457200" imgH="469900" progId="Equation.3">
                  <p:embed/>
                </p:oleObj>
              </mc:Choice>
              <mc:Fallback>
                <p:oleObj name="Equation" r:id="rId9" imgW="457200" imgH="469900" progId="Equation.3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562600"/>
                        <a:ext cx="522288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7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7176" name="Object 18"/>
          <p:cNvGraphicFramePr>
            <a:graphicFrameLocks noChangeAspect="1"/>
          </p:cNvGraphicFramePr>
          <p:nvPr/>
        </p:nvGraphicFramePr>
        <p:xfrm>
          <a:off x="4038600" y="5659438"/>
          <a:ext cx="287338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6" name="Equation" r:id="rId11" imgW="215806" imgH="330057" progId="Equation.3">
                  <p:embed/>
                </p:oleObj>
              </mc:Choice>
              <mc:Fallback>
                <p:oleObj name="Equation" r:id="rId11" imgW="215806" imgH="330057" progId="Equation.3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659438"/>
                        <a:ext cx="287338" cy="436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7" name="Object 10"/>
          <p:cNvGraphicFramePr>
            <a:graphicFrameLocks noChangeAspect="1"/>
          </p:cNvGraphicFramePr>
          <p:nvPr/>
        </p:nvGraphicFramePr>
        <p:xfrm>
          <a:off x="4730750" y="3962400"/>
          <a:ext cx="29845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7" name="Equation" r:id="rId12" imgW="215806" imgH="330057" progId="Equation.3">
                  <p:embed/>
                </p:oleObj>
              </mc:Choice>
              <mc:Fallback>
                <p:oleObj name="Equation" r:id="rId12" imgW="215806" imgH="330057" progId="Equation.3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3962400"/>
                        <a:ext cx="298450" cy="606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Date Placeholder 19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id-ID" dirty="0"/>
              <a:t>Bina Nusantara University</a:t>
            </a:r>
            <a:endParaRPr lang="en-US" dirty="0"/>
          </a:p>
        </p:txBody>
      </p:sp>
      <p:sp>
        <p:nvSpPr>
          <p:cNvPr id="7189" name="Slide Number Placeholder 20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EA4B63-CCCF-4E45-B42E-6B07BA26C9F4}" type="slidenum">
              <a:rPr lang="en-US" smtClean="0">
                <a:latin typeface="Interstate" charset="0"/>
              </a:rPr>
              <a:pPr/>
              <a:t>19</a:t>
            </a:fld>
            <a:endParaRPr lang="en-US">
              <a:latin typeface="Interstate" charset="0"/>
            </a:endParaRPr>
          </a:p>
        </p:txBody>
      </p:sp>
      <p:sp>
        <p:nvSpPr>
          <p:cNvPr id="24" name="Rectangle 2">
            <a:extLst>
              <a:ext uri="{FF2B5EF4-FFF2-40B4-BE49-F238E27FC236}">
                <a16:creationId xmlns:a16="http://schemas.microsoft.com/office/drawing/2014/main" id="{CE9D2425-9863-4F4F-8412-9E49A1F5F96F}"/>
              </a:ext>
            </a:extLst>
          </p:cNvPr>
          <p:cNvSpPr txBox="1">
            <a:spLocks noChangeArrowheads="1"/>
          </p:cNvSpPr>
          <p:nvPr/>
        </p:nvSpPr>
        <p:spPr>
          <a:xfrm>
            <a:off x="3581400" y="266700"/>
            <a:ext cx="5105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r>
              <a:rPr lang="en-US" sz="3000" b="1" dirty="0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Non-Deterministic Finite Automaton </a:t>
            </a:r>
            <a:br>
              <a:rPr lang="en-US" sz="3000" b="1" dirty="0">
                <a:solidFill>
                  <a:srgbClr val="0079B8"/>
                </a:solidFill>
                <a:latin typeface="Open Sans"/>
                <a:ea typeface="+mj-ea"/>
                <a:cs typeface="+mj-cs"/>
              </a:rPr>
            </a:br>
            <a:r>
              <a:rPr lang="en-US" sz="3000" b="1" dirty="0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(NFA)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/>
              <a:t>Learning Outcomes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sz="2400" dirty="0"/>
              <a:t>At the end of this Session, the student will be expected to:</a:t>
            </a:r>
          </a:p>
          <a:p>
            <a:pPr eaLnBrk="1" hangingPunct="1"/>
            <a:r>
              <a:rPr lang="id-ID" sz="2400" dirty="0" err="1"/>
              <a:t>Identify</a:t>
            </a:r>
            <a:r>
              <a:rPr lang="id-ID" sz="2400" dirty="0"/>
              <a:t>, </a:t>
            </a:r>
            <a:r>
              <a:rPr lang="id-ID" sz="2400" dirty="0" err="1"/>
              <a:t>define</a:t>
            </a:r>
            <a:r>
              <a:rPr lang="id-ID" sz="2400" dirty="0"/>
              <a:t> </a:t>
            </a:r>
            <a:r>
              <a:rPr lang="id-ID" sz="2400" dirty="0" err="1"/>
              <a:t>and</a:t>
            </a:r>
            <a:r>
              <a:rPr lang="id-ID" sz="2400" dirty="0"/>
              <a:t>  </a:t>
            </a:r>
            <a:r>
              <a:rPr lang="id-ID" sz="2400" dirty="0" err="1"/>
              <a:t>explain</a:t>
            </a:r>
            <a:r>
              <a:rPr lang="id-ID" sz="2400" dirty="0"/>
              <a:t> </a:t>
            </a:r>
            <a:r>
              <a:rPr lang="en-US" sz="2400" dirty="0"/>
              <a:t>DFA</a:t>
            </a:r>
          </a:p>
          <a:p>
            <a:r>
              <a:rPr lang="id-ID" sz="2400" dirty="0" err="1"/>
              <a:t>Identify</a:t>
            </a:r>
            <a:r>
              <a:rPr lang="id-ID" sz="2400" dirty="0"/>
              <a:t>, </a:t>
            </a:r>
            <a:r>
              <a:rPr lang="id-ID" sz="2400" dirty="0" err="1"/>
              <a:t>define</a:t>
            </a:r>
            <a:r>
              <a:rPr lang="id-ID" sz="2400" dirty="0"/>
              <a:t> </a:t>
            </a:r>
            <a:r>
              <a:rPr lang="id-ID" sz="2400" dirty="0" err="1"/>
              <a:t>and</a:t>
            </a:r>
            <a:r>
              <a:rPr lang="id-ID" sz="2400" dirty="0"/>
              <a:t>  </a:t>
            </a:r>
            <a:r>
              <a:rPr lang="id-ID" sz="2400" dirty="0" err="1"/>
              <a:t>explain</a:t>
            </a:r>
            <a:r>
              <a:rPr lang="id-ID" sz="2400" dirty="0"/>
              <a:t> </a:t>
            </a:r>
            <a:r>
              <a:rPr lang="en-US" sz="2400" dirty="0"/>
              <a:t>NFA</a:t>
            </a:r>
          </a:p>
          <a:p>
            <a:pPr eaLnBrk="1" hangingPunct="1"/>
            <a:r>
              <a:rPr lang="en-US" sz="2400" dirty="0"/>
              <a:t>Recognize and differentiate between DFA and NFA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id-ID"/>
              <a:t>Bina Nusantara University</a:t>
            </a:r>
            <a:endParaRPr lang="en-US"/>
          </a:p>
        </p:txBody>
      </p:sp>
      <p:sp>
        <p:nvSpPr>
          <p:cNvPr id="1536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4211D55-51BD-4B12-8403-870CAC13C49B}" type="slidenum">
              <a:rPr lang="en-US" smtClean="0">
                <a:latin typeface="Interstate" charset="0"/>
              </a:rPr>
              <a:pPr/>
              <a:t>2</a:t>
            </a:fld>
            <a:endParaRPr lang="en-US">
              <a:latin typeface="Interstate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524000"/>
            <a:ext cx="7067128" cy="3489251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id-ID" sz="2400"/>
              <a:t>Note</a:t>
            </a:r>
            <a:r>
              <a:rPr lang="pt-BR" sz="2400"/>
              <a:t> : </a:t>
            </a:r>
            <a:r>
              <a:rPr lang="id-ID" sz="2400"/>
              <a:t>For</a:t>
            </a:r>
            <a:r>
              <a:rPr lang="pt-BR" sz="2400"/>
              <a:t> input  w = a</a:t>
            </a:r>
          </a:p>
          <a:p>
            <a:pPr eaLnBrk="1" hangingPunct="1">
              <a:buFontTx/>
              <a:buNone/>
            </a:pPr>
            <a:r>
              <a:rPr lang="pt-BR" sz="2400"/>
              <a:t>		</a:t>
            </a:r>
            <a:r>
              <a:rPr lang="en-US" sz="2400"/>
              <a:t>(q,a) = </a:t>
            </a:r>
            <a:r>
              <a:rPr lang="en-US" sz="2400">
                <a:sym typeface="Symbol" pitchFamily="18" charset="2"/>
              </a:rPr>
              <a:t></a:t>
            </a:r>
            <a:r>
              <a:rPr lang="en-US" sz="2400"/>
              <a:t>(q,a)</a:t>
            </a:r>
          </a:p>
          <a:p>
            <a:pPr eaLnBrk="1" hangingPunct="1">
              <a:buFontTx/>
              <a:buNone/>
            </a:pPr>
            <a:endParaRPr lang="en-US" sz="2400"/>
          </a:p>
          <a:p>
            <a:pPr eaLnBrk="1" hangingPunct="1">
              <a:buFontTx/>
              <a:buNone/>
            </a:pPr>
            <a:r>
              <a:rPr lang="en-US" sz="2400"/>
              <a:t>Language Accepted  :</a:t>
            </a:r>
          </a:p>
          <a:p>
            <a:pPr eaLnBrk="1" hangingPunct="1">
              <a:buFontTx/>
              <a:buNone/>
            </a:pPr>
            <a:r>
              <a:rPr lang="en-US" sz="2400"/>
              <a:t>		</a:t>
            </a:r>
            <a:r>
              <a:rPr lang="pt-BR" sz="2400"/>
              <a:t>NFA M = (Q, </a:t>
            </a:r>
            <a:r>
              <a:rPr lang="en-US" sz="2400">
                <a:sym typeface="Symbol" pitchFamily="18" charset="2"/>
              </a:rPr>
              <a:t></a:t>
            </a:r>
            <a:r>
              <a:rPr lang="pt-BR" sz="2400"/>
              <a:t>, </a:t>
            </a:r>
            <a:r>
              <a:rPr lang="en-US" sz="2400">
                <a:sym typeface="Symbol" pitchFamily="18" charset="2"/>
              </a:rPr>
              <a:t></a:t>
            </a:r>
            <a:r>
              <a:rPr lang="pt-BR" sz="2400"/>
              <a:t>, q</a:t>
            </a:r>
            <a:r>
              <a:rPr lang="pt-BR" sz="2400" baseline="-25000"/>
              <a:t>0</a:t>
            </a:r>
            <a:r>
              <a:rPr lang="pt-BR" sz="2400"/>
              <a:t>, F),</a:t>
            </a:r>
          </a:p>
          <a:p>
            <a:pPr eaLnBrk="1" hangingPunct="1">
              <a:buFontTx/>
              <a:buNone/>
            </a:pPr>
            <a:r>
              <a:rPr lang="pt-BR" sz="2400"/>
              <a:t>		L (M) = {w</a:t>
            </a:r>
            <a:r>
              <a:rPr lang="en-US" sz="2400">
                <a:sym typeface="Symbol" pitchFamily="18" charset="2"/>
              </a:rPr>
              <a:t>    </a:t>
            </a:r>
            <a:r>
              <a:rPr lang="pt-BR" sz="2400"/>
              <a:t>(q</a:t>
            </a:r>
            <a:r>
              <a:rPr lang="pt-BR" sz="2400" baseline="-25000"/>
              <a:t>0</a:t>
            </a:r>
            <a:r>
              <a:rPr lang="pt-BR" sz="2400"/>
              <a:t>,w) </a:t>
            </a:r>
            <a:r>
              <a:rPr lang="pt-BR" sz="2400">
                <a:sym typeface="Symbol" pitchFamily="18" charset="2"/>
              </a:rPr>
              <a:t></a:t>
            </a:r>
            <a:r>
              <a:rPr lang="pt-BR" sz="2400"/>
              <a:t> F}</a:t>
            </a:r>
          </a:p>
          <a:p>
            <a:pPr eaLnBrk="1" hangingPunct="1">
              <a:buFontTx/>
              <a:buNone/>
            </a:pPr>
            <a:endParaRPr lang="pt-BR" sz="2400"/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1998662" y="1981200"/>
          <a:ext cx="287338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4" name="Equation" r:id="rId3" imgW="215806" imgH="330057" progId="Equation.3">
                  <p:embed/>
                </p:oleObj>
              </mc:Choice>
              <mc:Fallback>
                <p:oleObj name="Equation" r:id="rId3" imgW="215806" imgH="330057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8662" y="1981200"/>
                        <a:ext cx="287338" cy="436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8195" name="Object 6"/>
          <p:cNvGraphicFramePr>
            <a:graphicFrameLocks noChangeAspect="1"/>
          </p:cNvGraphicFramePr>
          <p:nvPr/>
        </p:nvGraphicFramePr>
        <p:xfrm>
          <a:off x="3827462" y="3810000"/>
          <a:ext cx="287338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5" name="Equation" r:id="rId5" imgW="215806" imgH="330057" progId="Equation.3">
                  <p:embed/>
                </p:oleObj>
              </mc:Choice>
              <mc:Fallback>
                <p:oleObj name="Equation" r:id="rId5" imgW="215806" imgH="330057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7462" y="3810000"/>
                        <a:ext cx="287338" cy="436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Date Placeholder 7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id-ID"/>
              <a:t>Bina Nusantara University</a:t>
            </a:r>
            <a:endParaRPr lang="en-US"/>
          </a:p>
        </p:txBody>
      </p:sp>
      <p:sp>
        <p:nvSpPr>
          <p:cNvPr id="8201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2C6C61-FF9E-42D7-A7DA-6EFA5F06C721}" type="slidenum">
              <a:rPr lang="en-US" smtClean="0">
                <a:latin typeface="Interstate" charset="0"/>
              </a:rPr>
              <a:pPr/>
              <a:t>20</a:t>
            </a:fld>
            <a:endParaRPr lang="en-US">
              <a:latin typeface="Interstate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E9B0463C-A5B0-3D41-BA80-CD14B4C03DDC}"/>
              </a:ext>
            </a:extLst>
          </p:cNvPr>
          <p:cNvSpPr txBox="1">
            <a:spLocks noChangeArrowheads="1"/>
          </p:cNvSpPr>
          <p:nvPr/>
        </p:nvSpPr>
        <p:spPr>
          <a:xfrm>
            <a:off x="3581400" y="266700"/>
            <a:ext cx="5105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r>
              <a:rPr lang="en-US" sz="3000" b="1" dirty="0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Non-Deterministic Finite Automaton </a:t>
            </a:r>
            <a:br>
              <a:rPr lang="en-US" sz="3000" b="1" dirty="0">
                <a:solidFill>
                  <a:srgbClr val="0079B8"/>
                </a:solidFill>
                <a:latin typeface="Open Sans"/>
                <a:ea typeface="+mj-ea"/>
                <a:cs typeface="+mj-cs"/>
              </a:rPr>
            </a:br>
            <a:r>
              <a:rPr lang="en-US" sz="3000" b="1" dirty="0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(NFA)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2A82DC2-D94B-2E42-A7C4-34998F272F72}"/>
              </a:ext>
            </a:extLst>
          </p:cNvPr>
          <p:cNvGrpSpPr/>
          <p:nvPr/>
        </p:nvGrpSpPr>
        <p:grpSpPr>
          <a:xfrm>
            <a:off x="533400" y="1600200"/>
            <a:ext cx="3048000" cy="2797200"/>
            <a:chOff x="609600" y="1492141"/>
            <a:chExt cx="3048000" cy="2903879"/>
          </a:xfrm>
        </p:grpSpPr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169352B1-41DC-A04C-89AA-D61E761B09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09600" y="1492141"/>
              <a:ext cx="3048000" cy="29038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101D0BB-2B2F-4B4F-8235-010FF3294A8F}"/>
                </a:ext>
              </a:extLst>
            </p:cNvPr>
            <p:cNvCxnSpPr/>
            <p:nvPr/>
          </p:nvCxnSpPr>
          <p:spPr>
            <a:xfrm>
              <a:off x="895350" y="2664516"/>
              <a:ext cx="222250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0A54740-63D4-124F-B8E8-3A07C06D7A32}"/>
                </a:ext>
              </a:extLst>
            </p:cNvPr>
            <p:cNvSpPr txBox="1"/>
            <p:nvPr/>
          </p:nvSpPr>
          <p:spPr>
            <a:xfrm>
              <a:off x="908050" y="3223201"/>
              <a:ext cx="158750" cy="485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*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5979A12-865C-DF4F-8D1E-01ED842DD3B8}"/>
                </a:ext>
              </a:extLst>
            </p:cNvPr>
            <p:cNvSpPr txBox="1"/>
            <p:nvPr/>
          </p:nvSpPr>
          <p:spPr>
            <a:xfrm>
              <a:off x="908050" y="3858085"/>
              <a:ext cx="158750" cy="485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*</a:t>
              </a:r>
            </a:p>
          </p:txBody>
        </p:sp>
      </p:grpSp>
      <p:sp>
        <p:nvSpPr>
          <p:cNvPr id="8" name="Rectangle 3">
            <a:extLst>
              <a:ext uri="{FF2B5EF4-FFF2-40B4-BE49-F238E27FC236}">
                <a16:creationId xmlns:a16="http://schemas.microsoft.com/office/drawing/2014/main" id="{5044B323-9FC0-8643-BA95-92A1AF090DA9}"/>
              </a:ext>
            </a:extLst>
          </p:cNvPr>
          <p:cNvSpPr txBox="1">
            <a:spLocks noChangeArrowheads="1"/>
          </p:cNvSpPr>
          <p:nvPr/>
        </p:nvSpPr>
        <p:spPr>
          <a:xfrm>
            <a:off x="3867150" y="1220553"/>
            <a:ext cx="5181600" cy="50292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id-ID" dirty="0" err="1"/>
              <a:t>Example</a:t>
            </a:r>
            <a:r>
              <a:rPr lang="pt-BR" dirty="0"/>
              <a:t> :</a:t>
            </a:r>
          </a:p>
          <a:p>
            <a:pPr>
              <a:lnSpc>
                <a:spcPct val="80000"/>
              </a:lnSpc>
            </a:pPr>
            <a:r>
              <a:rPr lang="id-ID" dirty="0" err="1"/>
              <a:t>with</a:t>
            </a:r>
            <a:r>
              <a:rPr lang="en-US" dirty="0"/>
              <a:t> the input: 01001</a:t>
            </a:r>
            <a:endParaRPr lang="pt-BR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sym typeface="Symbol" pitchFamily="18" charset="2"/>
              </a:rPr>
              <a:t></a:t>
            </a:r>
            <a:r>
              <a:rPr lang="pt-BR" dirty="0"/>
              <a:t>(q</a:t>
            </a:r>
            <a:r>
              <a:rPr lang="pt-BR" baseline="-25000" dirty="0"/>
              <a:t>0</a:t>
            </a:r>
            <a:r>
              <a:rPr lang="pt-BR" dirty="0"/>
              <a:t>,01001) = {q</a:t>
            </a:r>
            <a:r>
              <a:rPr lang="pt-BR" baseline="-25000" dirty="0"/>
              <a:t>0</a:t>
            </a:r>
            <a:r>
              <a:rPr lang="pt-BR" dirty="0"/>
              <a:t>,q</a:t>
            </a:r>
            <a:r>
              <a:rPr lang="pt-BR" baseline="-25000" dirty="0"/>
              <a:t>3</a:t>
            </a:r>
            <a:r>
              <a:rPr lang="pt-BR" dirty="0"/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dirty="0"/>
              <a:t> =</a:t>
            </a:r>
            <a:r>
              <a:rPr lang="en-US" dirty="0">
                <a:sym typeface="Symbol" pitchFamily="18" charset="2"/>
              </a:rPr>
              <a:t> ({(q0,1) U (q3, 1)}, 001) =  {q0, q1}</a:t>
            </a:r>
            <a:endParaRPr lang="pt-BR" dirty="0"/>
          </a:p>
          <a:p>
            <a:pPr>
              <a:lnSpc>
                <a:spcPct val="80000"/>
              </a:lnSpc>
              <a:buFontTx/>
              <a:buNone/>
            </a:pPr>
            <a:r>
              <a:rPr lang="pt-BR" dirty="0"/>
              <a:t> = </a:t>
            </a:r>
            <a:r>
              <a:rPr lang="en-US" dirty="0">
                <a:sym typeface="Symbol" pitchFamily="18" charset="2"/>
              </a:rPr>
              <a:t> ({(q0,0) U (q1, 0)}, 01) ={q0, q3}</a:t>
            </a:r>
          </a:p>
          <a:p>
            <a:pPr>
              <a:lnSpc>
                <a:spcPct val="80000"/>
              </a:lnSpc>
              <a:buNone/>
            </a:pPr>
            <a:r>
              <a:rPr lang="pt-BR" dirty="0"/>
              <a:t>= </a:t>
            </a:r>
            <a:r>
              <a:rPr lang="en-US" dirty="0">
                <a:sym typeface="Symbol" pitchFamily="18" charset="2"/>
              </a:rPr>
              <a:t> ({(q0,0)U(q3, 0)} , 1) = {q0, q3, q4}</a:t>
            </a:r>
          </a:p>
          <a:p>
            <a:pPr>
              <a:lnSpc>
                <a:spcPct val="80000"/>
              </a:lnSpc>
              <a:buNone/>
            </a:pPr>
            <a:r>
              <a:rPr lang="en-US" dirty="0">
                <a:sym typeface="Symbol" pitchFamily="18" charset="2"/>
              </a:rPr>
              <a:t>= ({(q0,1)U(q3, 1)U(q4, 1)} </a:t>
            </a:r>
          </a:p>
          <a:p>
            <a:pPr>
              <a:lnSpc>
                <a:spcPct val="80000"/>
              </a:lnSpc>
              <a:buNone/>
            </a:pPr>
            <a:r>
              <a:rPr lang="en-US" dirty="0">
                <a:sym typeface="Symbol" pitchFamily="18" charset="2"/>
              </a:rPr>
              <a:t>= {q0, q1, </a:t>
            </a:r>
            <a:r>
              <a:rPr lang="en-US" u="sng" dirty="0">
                <a:sym typeface="Symbol" pitchFamily="18" charset="2"/>
              </a:rPr>
              <a:t>q4</a:t>
            </a:r>
            <a:r>
              <a:rPr lang="en-US" dirty="0">
                <a:sym typeface="Symbol" pitchFamily="18" charset="2"/>
              </a:rPr>
              <a:t>} </a:t>
            </a:r>
            <a:r>
              <a:rPr lang="en-US" dirty="0">
                <a:sym typeface="Wingdings" pitchFamily="2" charset="2"/>
              </a:rPr>
              <a:t> Accepted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id-ID" dirty="0" err="1"/>
              <a:t>with</a:t>
            </a:r>
            <a:r>
              <a:rPr lang="en-US" dirty="0"/>
              <a:t> the input : 1101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sym typeface="Symbol" pitchFamily="18" charset="2"/>
              </a:rPr>
              <a:t></a:t>
            </a:r>
            <a:r>
              <a:rPr lang="pt-BR" dirty="0"/>
              <a:t>(q</a:t>
            </a:r>
            <a:r>
              <a:rPr lang="pt-BR" baseline="-25000" dirty="0"/>
              <a:t>0</a:t>
            </a:r>
            <a:r>
              <a:rPr lang="pt-BR" dirty="0"/>
              <a:t>, 1101) = {q0, q1}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dirty="0"/>
              <a:t>=</a:t>
            </a:r>
            <a:r>
              <a:rPr lang="en-US" dirty="0">
                <a:sym typeface="Symbol" pitchFamily="18" charset="2"/>
              </a:rPr>
              <a:t> ({(q0,1) U (q1, 1)}, 01) = {q0, q1, q2}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dirty="0"/>
              <a:t>=</a:t>
            </a:r>
            <a:r>
              <a:rPr lang="en-US" dirty="0">
                <a:sym typeface="Symbol" pitchFamily="18" charset="2"/>
              </a:rPr>
              <a:t> ({(q0,0) U (q1, 0) U (q2, 0)}, 1)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sym typeface="Symbol" pitchFamily="18" charset="2"/>
              </a:rPr>
              <a:t>= {q0, q2, q3}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pt-BR" dirty="0"/>
              <a:t>= </a:t>
            </a:r>
            <a:r>
              <a:rPr lang="en-US" dirty="0">
                <a:sym typeface="Symbol" pitchFamily="18" charset="2"/>
              </a:rPr>
              <a:t>{(q0,1) U (q2, 1) U (q3, 1)}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sym typeface="Symbol" pitchFamily="18" charset="2"/>
              </a:rPr>
              <a:t>= {q0, q2, q3, </a:t>
            </a:r>
            <a:r>
              <a:rPr lang="en-US" u="sng" dirty="0">
                <a:sym typeface="Symbol" pitchFamily="18" charset="2"/>
              </a:rPr>
              <a:t>q4</a:t>
            </a:r>
            <a:r>
              <a:rPr lang="en-US" dirty="0">
                <a:sym typeface="Symbol" pitchFamily="18" charset="2"/>
              </a:rPr>
              <a:t>} </a:t>
            </a:r>
            <a:r>
              <a:rPr lang="en-US" dirty="0">
                <a:sym typeface="Wingdings" pitchFamily="2" charset="2"/>
              </a:rPr>
              <a:t> Accepted</a:t>
            </a:r>
            <a:endParaRPr lang="en-US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447D2E0-60C9-9E4C-9AA5-CBD962A308F6}"/>
              </a:ext>
            </a:extLst>
          </p:cNvPr>
          <p:cNvSpPr txBox="1">
            <a:spLocks noChangeArrowheads="1"/>
          </p:cNvSpPr>
          <p:nvPr/>
        </p:nvSpPr>
        <p:spPr>
          <a:xfrm>
            <a:off x="3581400" y="266700"/>
            <a:ext cx="5105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r>
              <a:rPr lang="en-US" sz="3000" b="1" dirty="0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Non-Deterministic Finite Automaton </a:t>
            </a:r>
            <a:br>
              <a:rPr lang="en-US" sz="3000" b="1" dirty="0">
                <a:solidFill>
                  <a:srgbClr val="0079B8"/>
                </a:solidFill>
                <a:latin typeface="Open Sans"/>
                <a:ea typeface="+mj-ea"/>
                <a:cs typeface="+mj-cs"/>
              </a:rPr>
            </a:br>
            <a:r>
              <a:rPr lang="en-US" sz="3000" b="1" dirty="0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(NFA)</a:t>
            </a:r>
          </a:p>
        </p:txBody>
      </p:sp>
    </p:spTree>
    <p:extLst>
      <p:ext uri="{BB962C8B-B14F-4D97-AF65-F5344CB8AC3E}">
        <p14:creationId xmlns:p14="http://schemas.microsoft.com/office/powerpoint/2010/main" val="19398960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152400"/>
            <a:ext cx="58674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id-ID" sz="2800"/>
              <a:t>C</a:t>
            </a:r>
            <a:r>
              <a:rPr lang="en-US" sz="2800"/>
              <a:t>ONVER</a:t>
            </a:r>
            <a:r>
              <a:rPr lang="id-ID" sz="2800"/>
              <a:t>SION</a:t>
            </a:r>
            <a:r>
              <a:rPr lang="en-US" sz="2800"/>
              <a:t>  NFA  </a:t>
            </a:r>
            <a:r>
              <a:rPr lang="id-ID" sz="2800"/>
              <a:t>TO</a:t>
            </a:r>
            <a:r>
              <a:rPr lang="en-US" sz="2800"/>
              <a:t>  DFA 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524000"/>
            <a:ext cx="7924800" cy="4929336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pt-BR" sz="2200" dirty="0"/>
              <a:t>Theorem :</a:t>
            </a:r>
            <a:endParaRPr lang="en-US" sz="2200" dirty="0"/>
          </a:p>
          <a:p>
            <a:pPr marL="293688" lvl="1" eaLnBrk="1" hangingPunct="1">
              <a:buFontTx/>
              <a:buChar char="•"/>
            </a:pPr>
            <a:r>
              <a:rPr lang="id-ID" sz="2200" dirty="0"/>
              <a:t> </a:t>
            </a:r>
            <a:r>
              <a:rPr lang="en-US" sz="2200" dirty="0"/>
              <a:t>If L is L (M) to an NFA, then the L received a DFA.</a:t>
            </a:r>
          </a:p>
          <a:p>
            <a:pPr marL="293688" lvl="1" algn="just" eaLnBrk="1" hangingPunct="1">
              <a:buFontTx/>
              <a:buChar char="•"/>
            </a:pPr>
            <a:r>
              <a:rPr lang="id-ID" sz="2200" dirty="0">
                <a:sym typeface="Wingdings" pitchFamily="2" charset="2"/>
              </a:rPr>
              <a:t>For every</a:t>
            </a:r>
            <a:r>
              <a:rPr lang="en-US" sz="2200" dirty="0"/>
              <a:t> NFA M = (Q, </a:t>
            </a:r>
            <a:r>
              <a:rPr lang="en-US" sz="2200" dirty="0">
                <a:sym typeface="Symbol" pitchFamily="18" charset="2"/>
              </a:rPr>
              <a:t></a:t>
            </a:r>
            <a:r>
              <a:rPr lang="en-US" sz="2200" dirty="0"/>
              <a:t>, </a:t>
            </a:r>
            <a:r>
              <a:rPr lang="en-US" sz="2200" dirty="0">
                <a:sym typeface="Symbol" pitchFamily="18" charset="2"/>
              </a:rPr>
              <a:t></a:t>
            </a:r>
            <a:r>
              <a:rPr lang="en-US" sz="2200" dirty="0"/>
              <a:t>, </a:t>
            </a:r>
            <a:r>
              <a:rPr lang="en-US" sz="2200" dirty="0" err="1"/>
              <a:t>q</a:t>
            </a:r>
            <a:r>
              <a:rPr lang="en-US" sz="2200" baseline="-25000" dirty="0" err="1"/>
              <a:t>o</a:t>
            </a:r>
            <a:r>
              <a:rPr lang="en-US" sz="2200" dirty="0"/>
              <a:t>, F)</a:t>
            </a:r>
            <a:r>
              <a:rPr lang="id-ID" sz="2200" dirty="0"/>
              <a:t>, the Equivalence</a:t>
            </a:r>
            <a:r>
              <a:rPr lang="en-US" sz="2200" dirty="0"/>
              <a:t> </a:t>
            </a:r>
            <a:r>
              <a:rPr lang="id-ID" sz="2200" dirty="0"/>
              <a:t>can be found  DFA </a:t>
            </a:r>
            <a:r>
              <a:rPr lang="en-US" sz="2200" dirty="0"/>
              <a:t> M1 = (Q</a:t>
            </a:r>
            <a:r>
              <a:rPr lang="en-US" sz="2200" baseline="30000" dirty="0"/>
              <a:t>1</a:t>
            </a:r>
            <a:r>
              <a:rPr lang="en-US" sz="2200" dirty="0"/>
              <a:t>, </a:t>
            </a:r>
            <a:r>
              <a:rPr lang="en-US" sz="2200" dirty="0">
                <a:sym typeface="Symbol" pitchFamily="18" charset="2"/>
              </a:rPr>
              <a:t></a:t>
            </a:r>
            <a:r>
              <a:rPr lang="en-US" sz="2200" baseline="30000" dirty="0"/>
              <a:t>1</a:t>
            </a:r>
            <a:r>
              <a:rPr lang="en-US" sz="2200" dirty="0"/>
              <a:t>, </a:t>
            </a:r>
            <a:r>
              <a:rPr lang="en-US" sz="2200" dirty="0">
                <a:sym typeface="Symbol" pitchFamily="18" charset="2"/>
              </a:rPr>
              <a:t></a:t>
            </a:r>
            <a:r>
              <a:rPr lang="en-US" sz="2200" baseline="30000" dirty="0"/>
              <a:t>1</a:t>
            </a:r>
            <a:r>
              <a:rPr lang="en-US" sz="2200" dirty="0"/>
              <a:t>, q</a:t>
            </a:r>
            <a:r>
              <a:rPr lang="en-US" sz="2200" baseline="30000" dirty="0"/>
              <a:t>1</a:t>
            </a:r>
            <a:r>
              <a:rPr lang="en-US" sz="2200" baseline="-25000" dirty="0"/>
              <a:t>o</a:t>
            </a:r>
            <a:r>
              <a:rPr lang="en-US" sz="2200" dirty="0"/>
              <a:t>, F</a:t>
            </a:r>
            <a:r>
              <a:rPr lang="en-US" sz="2200" baseline="30000" dirty="0"/>
              <a:t>1</a:t>
            </a:r>
            <a:r>
              <a:rPr lang="id-ID" sz="2200" dirty="0"/>
              <a:t> ), w</a:t>
            </a:r>
            <a:r>
              <a:rPr lang="en-US" sz="2200" dirty="0" err="1"/>
              <a:t>hich</a:t>
            </a:r>
            <a:r>
              <a:rPr lang="en-US" sz="2200" dirty="0"/>
              <a:t> has the same language.</a:t>
            </a:r>
          </a:p>
          <a:p>
            <a:pPr marL="293688" lvl="1" algn="just" eaLnBrk="1" hangingPunct="1">
              <a:buFontTx/>
              <a:buChar char="•"/>
            </a:pPr>
            <a:r>
              <a:rPr lang="en-US" sz="2200" dirty="0"/>
              <a:t>W</a:t>
            </a:r>
            <a:r>
              <a:rPr lang="id-ID" sz="2200" dirty="0"/>
              <a:t>here</a:t>
            </a:r>
            <a:r>
              <a:rPr lang="en-US" sz="2200" dirty="0"/>
              <a:t> :</a:t>
            </a:r>
          </a:p>
          <a:p>
            <a:pPr>
              <a:lnSpc>
                <a:spcPct val="90000"/>
              </a:lnSpc>
              <a:buNone/>
            </a:pPr>
            <a:r>
              <a:rPr lang="en-US" sz="2200" dirty="0"/>
              <a:t>	Q</a:t>
            </a:r>
            <a:r>
              <a:rPr lang="en-US" sz="2200" baseline="30000" dirty="0"/>
              <a:t>1</a:t>
            </a:r>
            <a:r>
              <a:rPr lang="en-US" sz="2200" dirty="0"/>
              <a:t>	=	</a:t>
            </a:r>
            <a:r>
              <a:rPr lang="en-US" sz="2200" dirty="0">
                <a:sym typeface="Symbol" pitchFamily="18" charset="2"/>
              </a:rPr>
              <a:t></a:t>
            </a:r>
            <a:r>
              <a:rPr lang="en-US" sz="2200" baseline="30000" dirty="0"/>
              <a:t>Q  </a:t>
            </a:r>
            <a:r>
              <a:rPr lang="en-US" sz="2200" dirty="0"/>
              <a:t>  = </a:t>
            </a:r>
            <a:r>
              <a:rPr lang="id-ID" sz="2200" dirty="0"/>
              <a:t>S</a:t>
            </a:r>
            <a:r>
              <a:rPr lang="en-US" sz="2200" dirty="0" err="1"/>
              <a:t>ubset</a:t>
            </a:r>
            <a:r>
              <a:rPr lang="en-US" sz="2200" dirty="0"/>
              <a:t> </a:t>
            </a:r>
            <a:r>
              <a:rPr lang="id-ID" sz="2200" dirty="0"/>
              <a:t>of</a:t>
            </a:r>
            <a:r>
              <a:rPr lang="en-US" sz="2200" dirty="0"/>
              <a:t> Q</a:t>
            </a:r>
            <a:endParaRPr lang="en-US" sz="2200" dirty="0">
              <a:sym typeface="Symbol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en-US" sz="2200" dirty="0">
                <a:sym typeface="Symbol" pitchFamily="18" charset="2"/>
              </a:rPr>
              <a:t>	</a:t>
            </a:r>
            <a:r>
              <a:rPr lang="en-US" sz="2200" baseline="30000" dirty="0"/>
              <a:t>1</a:t>
            </a:r>
            <a:r>
              <a:rPr lang="en-US" sz="2200" dirty="0"/>
              <a:t>	=	</a:t>
            </a:r>
            <a:r>
              <a:rPr lang="en-US" sz="2200" dirty="0">
                <a:sym typeface="Symbol" pitchFamily="18" charset="2"/>
              </a:rPr>
              <a:t></a:t>
            </a:r>
            <a:r>
              <a:rPr lang="en-US" sz="2200" dirty="0"/>
              <a:t>q</a:t>
            </a:r>
            <a:r>
              <a:rPr lang="en-US" sz="2200" baseline="30000" dirty="0"/>
              <a:t>1</a:t>
            </a:r>
            <a:r>
              <a:rPr lang="en-US" sz="2200" baseline="-25000" dirty="0"/>
              <a:t>o</a:t>
            </a:r>
            <a:r>
              <a:rPr lang="en-US" sz="2200" dirty="0"/>
              <a:t>	=	</a:t>
            </a:r>
            <a:r>
              <a:rPr lang="en-US" sz="2200" dirty="0" err="1"/>
              <a:t>q</a:t>
            </a:r>
            <a:r>
              <a:rPr lang="en-US" sz="2200" baseline="-25000" dirty="0" err="1"/>
              <a:t>o</a:t>
            </a:r>
            <a:endParaRPr lang="en-US" sz="2200" baseline="-25000" dirty="0">
              <a:sym typeface="Symbol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en-US" sz="2200" dirty="0">
                <a:sym typeface="Symbol" pitchFamily="18" charset="2"/>
              </a:rPr>
              <a:t>	</a:t>
            </a:r>
            <a:r>
              <a:rPr lang="en-US" sz="2200" baseline="30000" dirty="0"/>
              <a:t>1</a:t>
            </a:r>
            <a:r>
              <a:rPr lang="en-US" sz="2200" dirty="0"/>
              <a:t>	=</a:t>
            </a:r>
            <a:r>
              <a:rPr lang="en-US" sz="2200" dirty="0">
                <a:sym typeface="Symbol" pitchFamily="18" charset="2"/>
              </a:rPr>
              <a:t> </a:t>
            </a:r>
            <a:r>
              <a:rPr lang="en-US" sz="2200" baseline="30000" dirty="0"/>
              <a:t>1</a:t>
            </a:r>
            <a:r>
              <a:rPr lang="en-US" sz="2200" dirty="0"/>
              <a:t>([q</a:t>
            </a:r>
            <a:r>
              <a:rPr lang="en-US" sz="2200" baseline="-25000" dirty="0"/>
              <a:t>1</a:t>
            </a:r>
            <a:r>
              <a:rPr lang="en-US" sz="2200" dirty="0"/>
              <a:t>, q</a:t>
            </a:r>
            <a:r>
              <a:rPr lang="en-US" sz="2200" baseline="-25000" dirty="0"/>
              <a:t>2</a:t>
            </a:r>
            <a:r>
              <a:rPr lang="en-US" sz="2200" dirty="0"/>
              <a:t>, …, q</a:t>
            </a:r>
            <a:r>
              <a:rPr lang="en-US" sz="2200" baseline="-25000" dirty="0"/>
              <a:t>i</a:t>
            </a:r>
            <a:r>
              <a:rPr lang="en-US" sz="2200" dirty="0"/>
              <a:t>] a) = [p</a:t>
            </a:r>
            <a:r>
              <a:rPr lang="en-US" sz="2200" baseline="-25000" dirty="0"/>
              <a:t>1</a:t>
            </a:r>
            <a:r>
              <a:rPr lang="en-US" sz="2200" dirty="0"/>
              <a:t>, p</a:t>
            </a:r>
            <a:r>
              <a:rPr lang="en-US" sz="2200" baseline="-25000" dirty="0"/>
              <a:t>2</a:t>
            </a:r>
            <a:r>
              <a:rPr lang="en-US" sz="2200" dirty="0"/>
              <a:t>, …, </a:t>
            </a:r>
            <a:r>
              <a:rPr lang="en-US" sz="2200" dirty="0" err="1"/>
              <a:t>p</a:t>
            </a:r>
            <a:r>
              <a:rPr lang="en-US" sz="2200" baseline="-25000" dirty="0" err="1"/>
              <a:t>j</a:t>
            </a:r>
            <a:r>
              <a:rPr lang="en-US" sz="2200" dirty="0"/>
              <a:t>]                      </a:t>
            </a:r>
          </a:p>
          <a:p>
            <a:pPr>
              <a:lnSpc>
                <a:spcPct val="90000"/>
              </a:lnSpc>
              <a:buNone/>
            </a:pPr>
            <a:r>
              <a:rPr lang="id-ID" sz="2200" dirty="0"/>
              <a:t>  </a:t>
            </a:r>
            <a:r>
              <a:rPr lang="en-US" sz="2200" dirty="0"/>
              <a:t>	</a:t>
            </a:r>
            <a:r>
              <a:rPr lang="id-ID" sz="2200" dirty="0"/>
              <a:t>If and only if</a:t>
            </a:r>
            <a:r>
              <a:rPr lang="en-US" sz="2200" dirty="0">
                <a:sym typeface="Symbol" pitchFamily="18" charset="2"/>
              </a:rPr>
              <a:t>  </a:t>
            </a:r>
            <a:r>
              <a:rPr lang="en-US" sz="2200" dirty="0"/>
              <a:t>({q</a:t>
            </a:r>
            <a:r>
              <a:rPr lang="en-US" sz="2200" baseline="-25000" dirty="0"/>
              <a:t>1</a:t>
            </a:r>
            <a:r>
              <a:rPr lang="en-US" sz="2200" dirty="0"/>
              <a:t>, q</a:t>
            </a:r>
            <a:r>
              <a:rPr lang="en-US" sz="2200" baseline="-25000" dirty="0"/>
              <a:t>2</a:t>
            </a:r>
            <a:r>
              <a:rPr lang="en-US" sz="2200" dirty="0"/>
              <a:t>, …, q</a:t>
            </a:r>
            <a:r>
              <a:rPr lang="en-US" sz="2200" baseline="-25000" dirty="0"/>
              <a:t>i</a:t>
            </a:r>
            <a:r>
              <a:rPr lang="en-US" sz="2200" dirty="0"/>
              <a:t>}, a) = {p</a:t>
            </a:r>
            <a:r>
              <a:rPr lang="en-US" sz="2200" baseline="-25000" dirty="0"/>
              <a:t>1</a:t>
            </a:r>
            <a:r>
              <a:rPr lang="en-US" sz="2200" dirty="0"/>
              <a:t>, p</a:t>
            </a:r>
            <a:r>
              <a:rPr lang="en-US" sz="2200" baseline="-25000" dirty="0"/>
              <a:t>2</a:t>
            </a:r>
            <a:r>
              <a:rPr lang="en-US" sz="2200" dirty="0"/>
              <a:t>,…, </a:t>
            </a:r>
            <a:r>
              <a:rPr lang="en-US" sz="2200" dirty="0" err="1"/>
              <a:t>p</a:t>
            </a:r>
            <a:r>
              <a:rPr lang="en-US" sz="2200" baseline="-25000" dirty="0" err="1"/>
              <a:t>j</a:t>
            </a:r>
            <a:r>
              <a:rPr lang="en-US" sz="2200" dirty="0"/>
              <a:t>}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200" dirty="0"/>
              <a:t>	F</a:t>
            </a:r>
            <a:r>
              <a:rPr lang="en-US" sz="2200" baseline="30000" dirty="0"/>
              <a:t>1</a:t>
            </a:r>
            <a:r>
              <a:rPr lang="en-US" sz="2200" dirty="0"/>
              <a:t>	= Formed from all over the state in</a:t>
            </a:r>
            <a:r>
              <a:rPr lang="id-ID" sz="2200" dirty="0"/>
              <a:t> </a:t>
            </a:r>
            <a:r>
              <a:rPr lang="en-US" sz="2200" dirty="0"/>
              <a:t>Q</a:t>
            </a:r>
            <a:r>
              <a:rPr lang="en-US" sz="2200" baseline="30000" dirty="0"/>
              <a:t>1</a:t>
            </a:r>
            <a:r>
              <a:rPr lang="en-US" sz="2200" dirty="0"/>
              <a:t> which contains one</a:t>
            </a:r>
            <a:r>
              <a:rPr lang="id-ID" sz="2200" dirty="0"/>
              <a:t> </a:t>
            </a:r>
            <a:r>
              <a:rPr lang="en-US" sz="2200" dirty="0"/>
              <a:t>state in F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id-ID"/>
              <a:t>Bina Nusantara University</a:t>
            </a:r>
            <a:endParaRPr lang="en-US"/>
          </a:p>
        </p:txBody>
      </p:sp>
      <p:sp>
        <p:nvSpPr>
          <p:cNvPr id="3379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12EC00-58FB-4DBB-B5F9-4A24885B9675}" type="slidenum">
              <a:rPr lang="en-US" smtClean="0">
                <a:latin typeface="Interstate" charset="0"/>
              </a:rPr>
              <a:pPr/>
              <a:t>22</a:t>
            </a:fld>
            <a:endParaRPr lang="en-US">
              <a:latin typeface="Interstate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57550" y="6237288"/>
            <a:ext cx="2895600" cy="476250"/>
          </a:xfrm>
          <a:noFill/>
        </p:spPr>
        <p:txBody>
          <a:bodyPr/>
          <a:lstStyle/>
          <a:p>
            <a:pPr algn="ctr"/>
            <a:fld id="{453137D4-B3D8-44C6-A587-C73CBC24512C}" type="slidenum">
              <a:rPr lang="en-US" smtClean="0">
                <a:latin typeface="Interstate" charset="0"/>
              </a:rPr>
              <a:pPr algn="ctr"/>
              <a:t>23</a:t>
            </a:fld>
            <a:endParaRPr lang="en-US">
              <a:latin typeface="Interstate" charset="0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52400"/>
            <a:ext cx="6096000" cy="914400"/>
          </a:xfrm>
        </p:spPr>
        <p:txBody>
          <a:bodyPr/>
          <a:lstStyle/>
          <a:p>
            <a:r>
              <a:rPr lang="en-US" sz="2800"/>
              <a:t>Example NFA to DFA conversion</a:t>
            </a:r>
          </a:p>
        </p:txBody>
      </p:sp>
      <p:graphicFrame>
        <p:nvGraphicFramePr>
          <p:cNvPr id="79952" name="Group 80"/>
          <p:cNvGraphicFramePr>
            <a:graphicFrameLocks noGrp="1"/>
          </p:cNvGraphicFramePr>
          <p:nvPr>
            <p:ph sz="half" idx="2"/>
          </p:nvPr>
        </p:nvGraphicFramePr>
        <p:xfrm>
          <a:off x="4800600" y="3596640"/>
          <a:ext cx="4144963" cy="3108960"/>
        </p:xfrm>
        <a:graphic>
          <a:graphicData uri="http://schemas.openxmlformats.org/drawingml/2006/table">
            <a:tbl>
              <a:tblPr/>
              <a:tblGrid>
                <a:gridCol w="1452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Wingdings" charset="2"/>
                        </a:rPr>
                        <a:t>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9922" name="Group 50"/>
          <p:cNvGraphicFramePr>
            <a:graphicFrameLocks noGrp="1"/>
          </p:cNvGraphicFramePr>
          <p:nvPr>
            <p:ph sz="half" idx="1"/>
          </p:nvPr>
        </p:nvGraphicFramePr>
        <p:xfrm>
          <a:off x="1219200" y="1447800"/>
          <a:ext cx="4038600" cy="2072640"/>
        </p:xfrm>
        <a:graphic>
          <a:graphicData uri="http://schemas.openxmlformats.org/drawingml/2006/table">
            <a:tbl>
              <a:tblPr/>
              <a:tblGrid>
                <a:gridCol w="13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Wingdings" charset="2"/>
                        </a:rPr>
                        <a:t>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{q0,q1}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 q2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{q0,q1}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9953" name="Text Box 81"/>
          <p:cNvSpPr txBox="1">
            <a:spLocks noChangeArrowheads="1"/>
          </p:cNvSpPr>
          <p:nvPr/>
        </p:nvSpPr>
        <p:spPr bwMode="auto">
          <a:xfrm>
            <a:off x="6248400" y="4114800"/>
            <a:ext cx="144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{q0,q1}</a:t>
            </a:r>
          </a:p>
        </p:txBody>
      </p:sp>
      <p:sp>
        <p:nvSpPr>
          <p:cNvPr id="79954" name="Text Box 82"/>
          <p:cNvSpPr txBox="1">
            <a:spLocks noChangeArrowheads="1"/>
          </p:cNvSpPr>
          <p:nvPr/>
        </p:nvSpPr>
        <p:spPr bwMode="auto">
          <a:xfrm>
            <a:off x="7620000" y="4114800"/>
            <a:ext cx="144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/>
              <a:t>{q2}</a:t>
            </a:r>
          </a:p>
        </p:txBody>
      </p:sp>
      <p:sp>
        <p:nvSpPr>
          <p:cNvPr id="79955" name="Text Box 83"/>
          <p:cNvSpPr txBox="1">
            <a:spLocks noChangeArrowheads="1"/>
          </p:cNvSpPr>
          <p:nvPr/>
        </p:nvSpPr>
        <p:spPr bwMode="auto">
          <a:xfrm>
            <a:off x="6248400" y="4572000"/>
            <a:ext cx="144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{q0,q1}</a:t>
            </a:r>
          </a:p>
        </p:txBody>
      </p:sp>
      <p:sp>
        <p:nvSpPr>
          <p:cNvPr id="79956" name="Text Box 84"/>
          <p:cNvSpPr txBox="1">
            <a:spLocks noChangeArrowheads="1"/>
          </p:cNvSpPr>
          <p:nvPr/>
        </p:nvSpPr>
        <p:spPr bwMode="auto">
          <a:xfrm>
            <a:off x="7620000" y="4572000"/>
            <a:ext cx="144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{q1,q2}</a:t>
            </a:r>
          </a:p>
        </p:txBody>
      </p:sp>
      <p:sp>
        <p:nvSpPr>
          <p:cNvPr id="79957" name="Text Box 85"/>
          <p:cNvSpPr txBox="1">
            <a:spLocks noChangeArrowheads="1"/>
          </p:cNvSpPr>
          <p:nvPr/>
        </p:nvSpPr>
        <p:spPr bwMode="auto">
          <a:xfrm>
            <a:off x="6248400" y="5105400"/>
            <a:ext cx="144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{q1}</a:t>
            </a:r>
          </a:p>
        </p:txBody>
      </p:sp>
      <p:sp>
        <p:nvSpPr>
          <p:cNvPr id="79958" name="Text Box 86"/>
          <p:cNvSpPr txBox="1">
            <a:spLocks noChangeArrowheads="1"/>
          </p:cNvSpPr>
          <p:nvPr/>
        </p:nvSpPr>
        <p:spPr bwMode="auto">
          <a:xfrm>
            <a:off x="7620000" y="5105400"/>
            <a:ext cx="144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{q0,q1}</a:t>
            </a:r>
          </a:p>
        </p:txBody>
      </p:sp>
      <p:sp>
        <p:nvSpPr>
          <p:cNvPr id="79959" name="Text Box 87"/>
          <p:cNvSpPr txBox="1">
            <a:spLocks noChangeArrowheads="1"/>
          </p:cNvSpPr>
          <p:nvPr/>
        </p:nvSpPr>
        <p:spPr bwMode="auto">
          <a:xfrm>
            <a:off x="6248400" y="5562600"/>
            <a:ext cx="144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{q0,q1}</a:t>
            </a:r>
          </a:p>
        </p:txBody>
      </p:sp>
      <p:sp>
        <p:nvSpPr>
          <p:cNvPr id="79960" name="Text Box 88"/>
          <p:cNvSpPr txBox="1">
            <a:spLocks noChangeArrowheads="1"/>
          </p:cNvSpPr>
          <p:nvPr/>
        </p:nvSpPr>
        <p:spPr bwMode="auto">
          <a:xfrm>
            <a:off x="7620000" y="5562600"/>
            <a:ext cx="144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{q0,q1}</a:t>
            </a:r>
          </a:p>
        </p:txBody>
      </p:sp>
      <p:sp>
        <p:nvSpPr>
          <p:cNvPr id="79961" name="Text Box 89"/>
          <p:cNvSpPr txBox="1">
            <a:spLocks noChangeArrowheads="1"/>
          </p:cNvSpPr>
          <p:nvPr/>
        </p:nvSpPr>
        <p:spPr bwMode="auto">
          <a:xfrm>
            <a:off x="6248400" y="6096000"/>
            <a:ext cx="144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/>
              <a:t>{q0}</a:t>
            </a:r>
          </a:p>
        </p:txBody>
      </p:sp>
      <p:sp>
        <p:nvSpPr>
          <p:cNvPr id="79962" name="Text Box 90"/>
          <p:cNvSpPr txBox="1">
            <a:spLocks noChangeArrowheads="1"/>
          </p:cNvSpPr>
          <p:nvPr/>
        </p:nvSpPr>
        <p:spPr bwMode="auto">
          <a:xfrm>
            <a:off x="7620000" y="6096000"/>
            <a:ext cx="144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/>
              <a:t>{q1}</a:t>
            </a:r>
          </a:p>
        </p:txBody>
      </p:sp>
      <p:sp>
        <p:nvSpPr>
          <p:cNvPr id="79963" name="Text Box 91"/>
          <p:cNvSpPr txBox="1">
            <a:spLocks noChangeArrowheads="1"/>
          </p:cNvSpPr>
          <p:nvPr/>
        </p:nvSpPr>
        <p:spPr bwMode="auto">
          <a:xfrm>
            <a:off x="4800600" y="4572000"/>
            <a:ext cx="144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{q0,q1}</a:t>
            </a:r>
          </a:p>
        </p:txBody>
      </p:sp>
      <p:sp>
        <p:nvSpPr>
          <p:cNvPr id="79964" name="Text Box 92"/>
          <p:cNvSpPr txBox="1">
            <a:spLocks noChangeArrowheads="1"/>
          </p:cNvSpPr>
          <p:nvPr/>
        </p:nvSpPr>
        <p:spPr bwMode="auto">
          <a:xfrm>
            <a:off x="4800600" y="5105400"/>
            <a:ext cx="144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/>
              <a:t>*{q2}</a:t>
            </a:r>
          </a:p>
        </p:txBody>
      </p:sp>
      <p:sp>
        <p:nvSpPr>
          <p:cNvPr id="79965" name="Text Box 93"/>
          <p:cNvSpPr txBox="1">
            <a:spLocks noChangeArrowheads="1"/>
          </p:cNvSpPr>
          <p:nvPr/>
        </p:nvSpPr>
        <p:spPr bwMode="auto">
          <a:xfrm>
            <a:off x="4724400" y="5562600"/>
            <a:ext cx="1600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*{q1,q2}</a:t>
            </a:r>
          </a:p>
        </p:txBody>
      </p:sp>
      <p:sp>
        <p:nvSpPr>
          <p:cNvPr id="79966" name="Text Box 94"/>
          <p:cNvSpPr txBox="1">
            <a:spLocks noChangeArrowheads="1"/>
          </p:cNvSpPr>
          <p:nvPr/>
        </p:nvSpPr>
        <p:spPr bwMode="auto">
          <a:xfrm>
            <a:off x="4800600" y="6096000"/>
            <a:ext cx="144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/>
              <a:t>{q1}</a:t>
            </a:r>
          </a:p>
        </p:txBody>
      </p:sp>
      <p:sp>
        <p:nvSpPr>
          <p:cNvPr id="21574" name="Date Placeholder 19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4203E7-3BB5-8743-B7A5-F4D91694CF6D}"/>
              </a:ext>
            </a:extLst>
          </p:cNvPr>
          <p:cNvSpPr txBox="1"/>
          <p:nvPr/>
        </p:nvSpPr>
        <p:spPr>
          <a:xfrm>
            <a:off x="7573963" y="321302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DFA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9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9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9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9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9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9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9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9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9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9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9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9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9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9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9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9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9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99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99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9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9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9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9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99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99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9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9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953" grpId="0"/>
      <p:bldP spid="79954" grpId="0"/>
      <p:bldP spid="79955" grpId="0"/>
      <p:bldP spid="79956" grpId="0"/>
      <p:bldP spid="79957" grpId="0"/>
      <p:bldP spid="79958" grpId="0"/>
      <p:bldP spid="79959" grpId="0"/>
      <p:bldP spid="79960" grpId="0"/>
      <p:bldP spid="79961" grpId="0"/>
      <p:bldP spid="79962" grpId="0"/>
      <p:bldP spid="79963" grpId="0"/>
      <p:bldP spid="79964" grpId="0"/>
      <p:bldP spid="79965" grpId="0"/>
      <p:bldP spid="7996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257550" y="6237288"/>
            <a:ext cx="2895600" cy="476250"/>
          </a:xfrm>
          <a:noFill/>
        </p:spPr>
        <p:txBody>
          <a:bodyPr/>
          <a:lstStyle/>
          <a:p>
            <a:pPr algn="ctr"/>
            <a:fld id="{F19EE1BC-2BBC-4C85-AC4D-2B76387B3971}" type="slidenum">
              <a:rPr lang="en-US" smtClean="0">
                <a:latin typeface="Interstate" charset="0"/>
              </a:rPr>
              <a:pPr algn="ctr"/>
              <a:t>24</a:t>
            </a:fld>
            <a:endParaRPr lang="en-US">
              <a:latin typeface="Interstate" charset="0"/>
            </a:endParaRP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524000"/>
            <a:ext cx="7543800" cy="4038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200"/>
              <a:t>Diagram transition: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200"/>
          </a:p>
          <a:p>
            <a:pPr>
              <a:lnSpc>
                <a:spcPct val="90000"/>
              </a:lnSpc>
              <a:buFontTx/>
              <a:buNone/>
            </a:pPr>
            <a:endParaRPr lang="en-US" sz="2200"/>
          </a:p>
          <a:p>
            <a:pPr>
              <a:lnSpc>
                <a:spcPct val="90000"/>
              </a:lnSpc>
              <a:buFontTx/>
              <a:buNone/>
            </a:pPr>
            <a:endParaRPr lang="en-US" sz="2200"/>
          </a:p>
          <a:p>
            <a:pPr>
              <a:lnSpc>
                <a:spcPct val="90000"/>
              </a:lnSpc>
              <a:buFontTx/>
              <a:buNone/>
            </a:pPr>
            <a:endParaRPr lang="en-US" sz="2200"/>
          </a:p>
          <a:p>
            <a:pPr>
              <a:lnSpc>
                <a:spcPct val="90000"/>
              </a:lnSpc>
              <a:buFontTx/>
              <a:buNone/>
            </a:pPr>
            <a:endParaRPr lang="en-US" sz="2200"/>
          </a:p>
          <a:p>
            <a:pPr>
              <a:lnSpc>
                <a:spcPct val="90000"/>
              </a:lnSpc>
              <a:buFontTx/>
              <a:buNone/>
            </a:pPr>
            <a:endParaRPr lang="en-US" sz="2200"/>
          </a:p>
          <a:p>
            <a:pPr>
              <a:lnSpc>
                <a:spcPct val="90000"/>
              </a:lnSpc>
              <a:buFontTx/>
              <a:buNone/>
            </a:pPr>
            <a:endParaRPr lang="en-US" sz="2200"/>
          </a:p>
          <a:p>
            <a:pPr>
              <a:lnSpc>
                <a:spcPct val="90000"/>
              </a:lnSpc>
              <a:buFontTx/>
              <a:buNone/>
            </a:pPr>
            <a:endParaRPr lang="en-US" sz="2200"/>
          </a:p>
          <a:p>
            <a:pPr>
              <a:lnSpc>
                <a:spcPct val="90000"/>
              </a:lnSpc>
              <a:buFontTx/>
              <a:buNone/>
            </a:pPr>
            <a:endParaRPr lang="en-US" sz="2200"/>
          </a:p>
          <a:p>
            <a:pPr>
              <a:lnSpc>
                <a:spcPct val="90000"/>
              </a:lnSpc>
              <a:buFontTx/>
              <a:buNone/>
            </a:pPr>
            <a:endParaRPr lang="en-US" sz="2200"/>
          </a:p>
          <a:p>
            <a:pPr>
              <a:lnSpc>
                <a:spcPct val="90000"/>
              </a:lnSpc>
              <a:buFontTx/>
              <a:buNone/>
            </a:pPr>
            <a:endParaRPr lang="en-US" sz="220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905000" y="1371600"/>
            <a:ext cx="6553200" cy="3727450"/>
            <a:chOff x="480" y="1632"/>
            <a:chExt cx="2928" cy="1914"/>
          </a:xfrm>
        </p:grpSpPr>
        <p:sp>
          <p:nvSpPr>
            <p:cNvPr id="36871" name="Oval 5"/>
            <p:cNvSpPr>
              <a:spLocks noChangeArrowheads="1"/>
            </p:cNvSpPr>
            <p:nvPr/>
          </p:nvSpPr>
          <p:spPr bwMode="auto">
            <a:xfrm>
              <a:off x="1104" y="2403"/>
              <a:ext cx="384" cy="29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{q0}</a:t>
              </a:r>
            </a:p>
          </p:txBody>
        </p:sp>
        <p:sp>
          <p:nvSpPr>
            <p:cNvPr id="36872" name="Oval 6"/>
            <p:cNvSpPr>
              <a:spLocks noChangeArrowheads="1"/>
            </p:cNvSpPr>
            <p:nvPr/>
          </p:nvSpPr>
          <p:spPr bwMode="auto">
            <a:xfrm>
              <a:off x="2112" y="1705"/>
              <a:ext cx="384" cy="29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{q1}</a:t>
              </a:r>
            </a:p>
          </p:txBody>
        </p:sp>
        <p:sp>
          <p:nvSpPr>
            <p:cNvPr id="36873" name="Oval 7"/>
            <p:cNvSpPr>
              <a:spLocks noChangeArrowheads="1"/>
            </p:cNvSpPr>
            <p:nvPr/>
          </p:nvSpPr>
          <p:spPr bwMode="auto">
            <a:xfrm>
              <a:off x="2544" y="2403"/>
              <a:ext cx="384" cy="29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{q2}</a:t>
              </a:r>
            </a:p>
          </p:txBody>
        </p:sp>
        <p:sp>
          <p:nvSpPr>
            <p:cNvPr id="36874" name="Oval 8"/>
            <p:cNvSpPr>
              <a:spLocks noChangeArrowheads="1"/>
            </p:cNvSpPr>
            <p:nvPr/>
          </p:nvSpPr>
          <p:spPr bwMode="auto">
            <a:xfrm>
              <a:off x="2496" y="2366"/>
              <a:ext cx="480" cy="36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36875" name="Oval 9"/>
            <p:cNvSpPr>
              <a:spLocks noChangeArrowheads="1"/>
            </p:cNvSpPr>
            <p:nvPr/>
          </p:nvSpPr>
          <p:spPr bwMode="auto">
            <a:xfrm>
              <a:off x="1056" y="3137"/>
              <a:ext cx="672" cy="29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{q0,q1}</a:t>
              </a:r>
            </a:p>
          </p:txBody>
        </p:sp>
        <p:sp>
          <p:nvSpPr>
            <p:cNvPr id="36876" name="Oval 10"/>
            <p:cNvSpPr>
              <a:spLocks noChangeArrowheads="1"/>
            </p:cNvSpPr>
            <p:nvPr/>
          </p:nvSpPr>
          <p:spPr bwMode="auto">
            <a:xfrm>
              <a:off x="2592" y="3100"/>
              <a:ext cx="768" cy="29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{q1,q2}</a:t>
              </a:r>
            </a:p>
          </p:txBody>
        </p:sp>
        <p:sp>
          <p:nvSpPr>
            <p:cNvPr id="36877" name="Oval 11"/>
            <p:cNvSpPr>
              <a:spLocks noChangeArrowheads="1"/>
            </p:cNvSpPr>
            <p:nvPr/>
          </p:nvSpPr>
          <p:spPr bwMode="auto">
            <a:xfrm>
              <a:off x="2544" y="3064"/>
              <a:ext cx="864" cy="36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36878" name="Line 12"/>
            <p:cNvSpPr>
              <a:spLocks noChangeShapeType="1"/>
            </p:cNvSpPr>
            <p:nvPr/>
          </p:nvSpPr>
          <p:spPr bwMode="auto">
            <a:xfrm>
              <a:off x="816" y="255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9" name="Line 13"/>
            <p:cNvSpPr>
              <a:spLocks noChangeShapeType="1"/>
            </p:cNvSpPr>
            <p:nvPr/>
          </p:nvSpPr>
          <p:spPr bwMode="auto">
            <a:xfrm flipH="1">
              <a:off x="1296" y="1926"/>
              <a:ext cx="816" cy="4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80" name="Line 14"/>
            <p:cNvSpPr>
              <a:spLocks noChangeShapeType="1"/>
            </p:cNvSpPr>
            <p:nvPr/>
          </p:nvSpPr>
          <p:spPr bwMode="auto">
            <a:xfrm>
              <a:off x="1488" y="2550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81" name="Line 15"/>
            <p:cNvSpPr>
              <a:spLocks noChangeShapeType="1"/>
            </p:cNvSpPr>
            <p:nvPr/>
          </p:nvSpPr>
          <p:spPr bwMode="auto">
            <a:xfrm flipH="1" flipV="1">
              <a:off x="2400" y="1962"/>
              <a:ext cx="240" cy="4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82" name="Line 16"/>
            <p:cNvSpPr>
              <a:spLocks noChangeShapeType="1"/>
            </p:cNvSpPr>
            <p:nvPr/>
          </p:nvSpPr>
          <p:spPr bwMode="auto">
            <a:xfrm>
              <a:off x="1296" y="2696"/>
              <a:ext cx="0" cy="4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83" name="Line 17"/>
            <p:cNvSpPr>
              <a:spLocks noChangeShapeType="1"/>
            </p:cNvSpPr>
            <p:nvPr/>
          </p:nvSpPr>
          <p:spPr bwMode="auto">
            <a:xfrm>
              <a:off x="1680" y="3210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84" name="Line 18"/>
            <p:cNvSpPr>
              <a:spLocks noChangeShapeType="1"/>
            </p:cNvSpPr>
            <p:nvPr/>
          </p:nvSpPr>
          <p:spPr bwMode="auto">
            <a:xfrm flipH="1">
              <a:off x="1728" y="3357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85" name="Line 19"/>
            <p:cNvSpPr>
              <a:spLocks noChangeShapeType="1"/>
            </p:cNvSpPr>
            <p:nvPr/>
          </p:nvSpPr>
          <p:spPr bwMode="auto">
            <a:xfrm flipH="1">
              <a:off x="1536" y="2623"/>
              <a:ext cx="912" cy="4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36886" name="AutoShape 20"/>
            <p:cNvCxnSpPr>
              <a:cxnSpLocks noChangeShapeType="1"/>
              <a:stCxn id="36875" idx="2"/>
              <a:endCxn id="36875" idx="4"/>
            </p:cNvCxnSpPr>
            <p:nvPr/>
          </p:nvCxnSpPr>
          <p:spPr bwMode="auto">
            <a:xfrm rot="10800000" flipH="1" flipV="1">
              <a:off x="1056" y="3284"/>
              <a:ext cx="336" cy="147"/>
            </a:xfrm>
            <a:prstGeom prst="curvedConnector4">
              <a:avLst>
                <a:gd name="adj1" fmla="val -77088"/>
                <a:gd name="adj2" fmla="val 21458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887" name="AutoShape 21"/>
            <p:cNvCxnSpPr>
              <a:cxnSpLocks noChangeShapeType="1"/>
              <a:stCxn id="36872" idx="6"/>
              <a:endCxn id="36872" idx="1"/>
            </p:cNvCxnSpPr>
            <p:nvPr/>
          </p:nvCxnSpPr>
          <p:spPr bwMode="auto">
            <a:xfrm flipH="1" flipV="1">
              <a:off x="2168" y="1748"/>
              <a:ext cx="328" cy="104"/>
            </a:xfrm>
            <a:prstGeom prst="curvedConnector4">
              <a:avLst>
                <a:gd name="adj1" fmla="val -43903"/>
                <a:gd name="adj2" fmla="val 24706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6888" name="Text Box 22"/>
            <p:cNvSpPr txBox="1">
              <a:spLocks noChangeArrowheads="1"/>
            </p:cNvSpPr>
            <p:nvPr/>
          </p:nvSpPr>
          <p:spPr bwMode="auto">
            <a:xfrm>
              <a:off x="1104" y="2807"/>
              <a:ext cx="192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0</a:t>
              </a:r>
            </a:p>
          </p:txBody>
        </p:sp>
        <p:sp>
          <p:nvSpPr>
            <p:cNvPr id="36889" name="Text Box 23"/>
            <p:cNvSpPr txBox="1">
              <a:spLocks noChangeArrowheads="1"/>
            </p:cNvSpPr>
            <p:nvPr/>
          </p:nvSpPr>
          <p:spPr bwMode="auto">
            <a:xfrm>
              <a:off x="2544" y="2109"/>
              <a:ext cx="192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0</a:t>
              </a:r>
            </a:p>
          </p:txBody>
        </p:sp>
        <p:sp>
          <p:nvSpPr>
            <p:cNvPr id="36890" name="Text Box 24"/>
            <p:cNvSpPr txBox="1">
              <a:spLocks noChangeArrowheads="1"/>
            </p:cNvSpPr>
            <p:nvPr/>
          </p:nvSpPr>
          <p:spPr bwMode="auto">
            <a:xfrm>
              <a:off x="1584" y="1999"/>
              <a:ext cx="192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0</a:t>
              </a:r>
            </a:p>
          </p:txBody>
        </p:sp>
        <p:sp>
          <p:nvSpPr>
            <p:cNvPr id="36891" name="Text Box 25"/>
            <p:cNvSpPr txBox="1">
              <a:spLocks noChangeArrowheads="1"/>
            </p:cNvSpPr>
            <p:nvPr/>
          </p:nvSpPr>
          <p:spPr bwMode="auto">
            <a:xfrm>
              <a:off x="624" y="3284"/>
              <a:ext cx="192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0</a:t>
              </a:r>
            </a:p>
          </p:txBody>
        </p:sp>
        <p:sp>
          <p:nvSpPr>
            <p:cNvPr id="36892" name="Text Box 26"/>
            <p:cNvSpPr txBox="1">
              <a:spLocks noChangeArrowheads="1"/>
            </p:cNvSpPr>
            <p:nvPr/>
          </p:nvSpPr>
          <p:spPr bwMode="auto">
            <a:xfrm>
              <a:off x="1920" y="3357"/>
              <a:ext cx="336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0,1</a:t>
              </a:r>
            </a:p>
          </p:txBody>
        </p:sp>
        <p:sp>
          <p:nvSpPr>
            <p:cNvPr id="36893" name="Text Box 27"/>
            <p:cNvSpPr txBox="1">
              <a:spLocks noChangeArrowheads="1"/>
            </p:cNvSpPr>
            <p:nvPr/>
          </p:nvSpPr>
          <p:spPr bwMode="auto">
            <a:xfrm>
              <a:off x="2640" y="1632"/>
              <a:ext cx="192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1</a:t>
              </a:r>
            </a:p>
          </p:txBody>
        </p:sp>
        <p:sp>
          <p:nvSpPr>
            <p:cNvPr id="36894" name="Text Box 28"/>
            <p:cNvSpPr txBox="1">
              <a:spLocks noChangeArrowheads="1"/>
            </p:cNvSpPr>
            <p:nvPr/>
          </p:nvSpPr>
          <p:spPr bwMode="auto">
            <a:xfrm>
              <a:off x="1824" y="2403"/>
              <a:ext cx="192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1</a:t>
              </a:r>
            </a:p>
          </p:txBody>
        </p:sp>
        <p:sp>
          <p:nvSpPr>
            <p:cNvPr id="36895" name="Text Box 29"/>
            <p:cNvSpPr txBox="1">
              <a:spLocks noChangeArrowheads="1"/>
            </p:cNvSpPr>
            <p:nvPr/>
          </p:nvSpPr>
          <p:spPr bwMode="auto">
            <a:xfrm>
              <a:off x="2064" y="3063"/>
              <a:ext cx="192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1</a:t>
              </a:r>
            </a:p>
          </p:txBody>
        </p:sp>
        <p:sp>
          <p:nvSpPr>
            <p:cNvPr id="36896" name="Text Box 30"/>
            <p:cNvSpPr txBox="1">
              <a:spLocks noChangeArrowheads="1"/>
            </p:cNvSpPr>
            <p:nvPr/>
          </p:nvSpPr>
          <p:spPr bwMode="auto">
            <a:xfrm>
              <a:off x="1824" y="2733"/>
              <a:ext cx="192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1</a:t>
              </a:r>
            </a:p>
          </p:txBody>
        </p:sp>
        <p:sp>
          <p:nvSpPr>
            <p:cNvPr id="36897" name="Text Box 31"/>
            <p:cNvSpPr txBox="1">
              <a:spLocks noChangeArrowheads="1"/>
            </p:cNvSpPr>
            <p:nvPr/>
          </p:nvSpPr>
          <p:spPr bwMode="auto">
            <a:xfrm>
              <a:off x="480" y="2329"/>
              <a:ext cx="480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Start</a:t>
              </a:r>
            </a:p>
          </p:txBody>
        </p:sp>
      </p:grpSp>
      <p:sp>
        <p:nvSpPr>
          <p:cNvPr id="20486" name="Date Placeholder 3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2971800" y="228600"/>
            <a:ext cx="6000328" cy="685800"/>
          </a:xfrm>
        </p:spPr>
        <p:txBody>
          <a:bodyPr/>
          <a:lstStyle/>
          <a:p>
            <a:pPr eaLnBrk="1" hangingPunct="1"/>
            <a:r>
              <a:rPr lang="id-ID" sz="2800"/>
              <a:t>C</a:t>
            </a:r>
            <a:r>
              <a:rPr lang="en-US" sz="2800"/>
              <a:t>onversi</a:t>
            </a:r>
            <a:r>
              <a:rPr lang="id-ID" sz="2800"/>
              <a:t>on</a:t>
            </a:r>
            <a:r>
              <a:rPr lang="en-US" sz="2800"/>
              <a:t> NFA </a:t>
            </a:r>
            <a:r>
              <a:rPr lang="id-ID" sz="2800"/>
              <a:t>to</a:t>
            </a:r>
            <a:r>
              <a:rPr lang="en-US" sz="2800"/>
              <a:t> DFA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1143000" y="1524000"/>
            <a:ext cx="7696200" cy="475456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90000"/>
              </a:lnSpc>
              <a:buFontTx/>
              <a:buNone/>
            </a:pPr>
            <a:r>
              <a:rPr lang="id-ID" sz="2400" dirty="0" err="1"/>
              <a:t>Example</a:t>
            </a:r>
            <a:r>
              <a:rPr lang="en-US" sz="2400" dirty="0"/>
              <a:t> : Change the following NFA into a DFA</a:t>
            </a:r>
          </a:p>
          <a:p>
            <a:pPr marL="0" indent="0" algn="just">
              <a:lnSpc>
                <a:spcPct val="90000"/>
              </a:lnSpc>
              <a:buFontTx/>
              <a:buNone/>
            </a:pPr>
            <a:r>
              <a:rPr lang="en-US" sz="2400" dirty="0"/>
              <a:t>	NFA  M = ({q</a:t>
            </a:r>
            <a:r>
              <a:rPr lang="en-US" sz="2400" baseline="-25000" dirty="0"/>
              <a:t>0</a:t>
            </a:r>
            <a:r>
              <a:rPr lang="en-US" sz="2400" dirty="0"/>
              <a:t>, q</a:t>
            </a:r>
            <a:r>
              <a:rPr lang="en-US" sz="2400" baseline="-25000" dirty="0"/>
              <a:t>1</a:t>
            </a:r>
            <a:r>
              <a:rPr lang="en-US" sz="2400" dirty="0"/>
              <a:t>}, {0, 1}, </a:t>
            </a:r>
            <a:r>
              <a:rPr lang="en-US" sz="2400" dirty="0">
                <a:sym typeface="Symbol" pitchFamily="18" charset="2"/>
              </a:rPr>
              <a:t> </a:t>
            </a:r>
            <a:r>
              <a:rPr lang="en-US" sz="2400" dirty="0"/>
              <a:t>, q</a:t>
            </a:r>
            <a:r>
              <a:rPr lang="en-US" sz="2400" baseline="-25000" dirty="0"/>
              <a:t>0</a:t>
            </a:r>
            <a:r>
              <a:rPr lang="en-US" sz="2400" dirty="0"/>
              <a:t>, { q</a:t>
            </a:r>
            <a:r>
              <a:rPr lang="en-US" sz="2400" baseline="-25000" dirty="0"/>
              <a:t>1</a:t>
            </a:r>
            <a:r>
              <a:rPr lang="en-US" sz="2400" dirty="0"/>
              <a:t>})</a:t>
            </a:r>
          </a:p>
          <a:p>
            <a:pPr marL="0" indent="0" algn="just">
              <a:lnSpc>
                <a:spcPct val="90000"/>
              </a:lnSpc>
              <a:buFontTx/>
              <a:buNone/>
            </a:pPr>
            <a:endParaRPr lang="en-US" sz="2400" dirty="0"/>
          </a:p>
          <a:p>
            <a:pPr marL="0" indent="0" algn="just">
              <a:lnSpc>
                <a:spcPct val="90000"/>
              </a:lnSpc>
              <a:buFontTx/>
              <a:buNone/>
            </a:pPr>
            <a:r>
              <a:rPr lang="id-ID" sz="2400" dirty="0" err="1"/>
              <a:t>Where</a:t>
            </a:r>
            <a:r>
              <a:rPr lang="id-ID" sz="2400" dirty="0"/>
              <a:t> </a:t>
            </a:r>
            <a:r>
              <a:rPr lang="id-ID" sz="2400" dirty="0" err="1"/>
              <a:t>the</a:t>
            </a:r>
            <a:r>
              <a:rPr lang="id-ID" sz="2400" dirty="0"/>
              <a:t> </a:t>
            </a:r>
            <a:r>
              <a:rPr lang="id-ID" sz="2400" dirty="0" err="1"/>
              <a:t>transition</a:t>
            </a:r>
            <a:r>
              <a:rPr lang="id-ID" sz="2400" dirty="0"/>
              <a:t> </a:t>
            </a:r>
            <a:r>
              <a:rPr lang="id-ID" sz="2400" dirty="0" err="1"/>
              <a:t>function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</a:t>
            </a:r>
            <a:r>
              <a:rPr lang="en-US" sz="2400" dirty="0"/>
              <a:t> :</a:t>
            </a:r>
          </a:p>
          <a:p>
            <a:pPr>
              <a:buFontTx/>
              <a:buNone/>
            </a:pPr>
            <a:r>
              <a:rPr lang="en-US" sz="2400" dirty="0">
                <a:sym typeface="Symbol" pitchFamily="18" charset="2"/>
              </a:rPr>
              <a:t></a:t>
            </a:r>
            <a:r>
              <a:rPr lang="en-US" sz="2400" dirty="0"/>
              <a:t>(q</a:t>
            </a:r>
            <a:r>
              <a:rPr lang="en-US" sz="2400" baseline="-25000" dirty="0"/>
              <a:t>0</a:t>
            </a:r>
            <a:r>
              <a:rPr lang="en-US" sz="2400" dirty="0"/>
              <a:t>, 0)={ q</a:t>
            </a:r>
            <a:r>
              <a:rPr lang="en-US" sz="2400" baseline="-25000" dirty="0"/>
              <a:t>0</a:t>
            </a:r>
            <a:r>
              <a:rPr lang="en-US" sz="2400" dirty="0"/>
              <a:t>, q</a:t>
            </a:r>
            <a:r>
              <a:rPr lang="en-US" sz="2400" baseline="-25000" dirty="0"/>
              <a:t>1</a:t>
            </a:r>
            <a:r>
              <a:rPr lang="en-US" sz="2400" dirty="0"/>
              <a:t>}	</a:t>
            </a:r>
            <a:r>
              <a:rPr lang="en-US" sz="2400" dirty="0">
                <a:sym typeface="Symbol" pitchFamily="18" charset="2"/>
              </a:rPr>
              <a:t></a:t>
            </a:r>
            <a:r>
              <a:rPr lang="en-US" sz="2400" dirty="0"/>
              <a:t> (q</a:t>
            </a:r>
            <a:r>
              <a:rPr lang="en-US" sz="2400" baseline="-25000" dirty="0"/>
              <a:t>0</a:t>
            </a:r>
            <a:r>
              <a:rPr lang="en-US" sz="2400" dirty="0"/>
              <a:t>, 1)  = { q</a:t>
            </a:r>
            <a:r>
              <a:rPr lang="en-US" sz="2400" baseline="-25000" dirty="0"/>
              <a:t>1</a:t>
            </a:r>
            <a:r>
              <a:rPr lang="en-US" sz="2400" dirty="0"/>
              <a:t> }</a:t>
            </a:r>
            <a:endParaRPr lang="en-US" sz="2400" dirty="0"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sz="2400" dirty="0">
                <a:sym typeface="Symbol" pitchFamily="18" charset="2"/>
              </a:rPr>
              <a:t></a:t>
            </a:r>
            <a:r>
              <a:rPr lang="en-US" sz="2400" dirty="0"/>
              <a:t>(q</a:t>
            </a:r>
            <a:r>
              <a:rPr lang="en-US" sz="2400" baseline="-25000" dirty="0"/>
              <a:t>1</a:t>
            </a:r>
            <a:r>
              <a:rPr lang="en-US" sz="2400" dirty="0"/>
              <a:t>, 0)= </a:t>
            </a:r>
            <a:r>
              <a:rPr lang="en-US" sz="2400" dirty="0">
                <a:sym typeface="Symbol" pitchFamily="18" charset="2"/>
              </a:rPr>
              <a:t> 		</a:t>
            </a:r>
            <a:r>
              <a:rPr lang="en-US" sz="2400" dirty="0"/>
              <a:t>(q</a:t>
            </a:r>
            <a:r>
              <a:rPr lang="en-US" sz="2400" baseline="-25000" dirty="0"/>
              <a:t>1</a:t>
            </a:r>
            <a:r>
              <a:rPr lang="en-US" sz="2400" dirty="0"/>
              <a:t>, 1)  =  { q</a:t>
            </a:r>
            <a:r>
              <a:rPr lang="en-US" sz="2400" baseline="-25000" dirty="0"/>
              <a:t>0</a:t>
            </a:r>
            <a:r>
              <a:rPr lang="en-US" sz="2400" dirty="0"/>
              <a:t>, q</a:t>
            </a:r>
            <a:r>
              <a:rPr lang="en-US" sz="2400" baseline="-25000" dirty="0"/>
              <a:t>1</a:t>
            </a:r>
            <a:r>
              <a:rPr lang="en-US" sz="2400" dirty="0"/>
              <a:t>}</a:t>
            </a:r>
          </a:p>
          <a:p>
            <a:pPr eaLnBrk="1" hangingPunct="1">
              <a:buFontTx/>
              <a:buNone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id-ID"/>
              <a:t>Bina Nusantara University</a:t>
            </a:r>
            <a:endParaRPr lang="en-US"/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B47BDB-79CB-4269-A12A-227191F1618A}" type="slidenum">
              <a:rPr lang="en-US" smtClean="0">
                <a:latin typeface="Interstate" charset="0"/>
              </a:rPr>
              <a:pPr/>
              <a:t>25</a:t>
            </a:fld>
            <a:endParaRPr lang="en-US">
              <a:latin typeface="Interstate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592033"/>
              </p:ext>
            </p:extLst>
          </p:nvPr>
        </p:nvGraphicFramePr>
        <p:xfrm>
          <a:off x="2895600" y="4419600"/>
          <a:ext cx="6019800" cy="228600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00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793">
                <a:tc>
                  <a:txBody>
                    <a:bodyPr/>
                    <a:lstStyle/>
                    <a:p>
                      <a:r>
                        <a:rPr lang="en-US" sz="2400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Input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Input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793">
                <a:tc>
                  <a:txBody>
                    <a:bodyPr/>
                    <a:lstStyle/>
                    <a:p>
                      <a:r>
                        <a:rPr lang="en-US" sz="2400" dirty="0"/>
                        <a:t>{q0}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{q0,q1}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{q1}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793">
                <a:tc>
                  <a:txBody>
                    <a:bodyPr/>
                    <a:lstStyle/>
                    <a:p>
                      <a:r>
                        <a:rPr lang="en-US" sz="2400" dirty="0"/>
                        <a:t>{q0,q1}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{q0,q1}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{q0,q1}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793">
                <a:tc>
                  <a:txBody>
                    <a:bodyPr/>
                    <a:lstStyle/>
                    <a:p>
                      <a:r>
                        <a:rPr lang="en-US" sz="2400" dirty="0"/>
                        <a:t>{q1}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ym typeface="Symbol" pitchFamily="18" charset="2"/>
                        </a:rPr>
                        <a:t>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{q0,q1}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793">
                <a:tc gridSpan="3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itle 1"/>
          <p:cNvSpPr>
            <a:spLocks noGrp="1"/>
          </p:cNvSpPr>
          <p:nvPr>
            <p:ph type="title"/>
          </p:nvPr>
        </p:nvSpPr>
        <p:spPr>
          <a:xfrm>
            <a:off x="2819400" y="152400"/>
            <a:ext cx="6152728" cy="762000"/>
          </a:xfrm>
        </p:spPr>
        <p:txBody>
          <a:bodyPr/>
          <a:lstStyle/>
          <a:p>
            <a:r>
              <a:rPr lang="id-ID" sz="2800" b="1"/>
              <a:t>C</a:t>
            </a:r>
            <a:r>
              <a:rPr lang="en-US" sz="2800" b="1"/>
              <a:t>onversi</a:t>
            </a:r>
            <a:r>
              <a:rPr lang="id-ID" sz="2800" b="1"/>
              <a:t>on</a:t>
            </a:r>
            <a:r>
              <a:rPr lang="en-US" sz="2800" b="1"/>
              <a:t> NFA </a:t>
            </a:r>
            <a:r>
              <a:rPr lang="id-ID" sz="2800" b="1"/>
              <a:t>to</a:t>
            </a:r>
            <a:r>
              <a:rPr lang="en-US" sz="2800" b="1"/>
              <a:t> DFA</a:t>
            </a:r>
          </a:p>
        </p:txBody>
      </p:sp>
      <p:sp>
        <p:nvSpPr>
          <p:cNvPr id="38916" name="Content Placeholder 2"/>
          <p:cNvSpPr>
            <a:spLocks noGrp="1"/>
          </p:cNvSpPr>
          <p:nvPr>
            <p:ph idx="1"/>
          </p:nvPr>
        </p:nvSpPr>
        <p:spPr>
          <a:xfrm>
            <a:off x="1219200" y="1676400"/>
            <a:ext cx="7391400" cy="5181600"/>
          </a:xfrm>
        </p:spPr>
        <p:txBody>
          <a:bodyPr/>
          <a:lstStyle/>
          <a:p>
            <a:pPr>
              <a:buFontTx/>
              <a:buNone/>
            </a:pPr>
            <a:r>
              <a:rPr lang="id-ID" sz="2000" b="1"/>
              <a:t>Transition d</a:t>
            </a:r>
            <a:r>
              <a:rPr lang="en-US" sz="2000" b="1"/>
              <a:t>iagram </a:t>
            </a:r>
            <a:r>
              <a:rPr lang="id-ID" sz="2000" b="1"/>
              <a:t>of </a:t>
            </a:r>
            <a:r>
              <a:rPr lang="en-US" sz="2000" b="1"/>
              <a:t>DFA: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1676400" y="2362200"/>
            <a:ext cx="6400800" cy="1905000"/>
            <a:chOff x="1828800" y="4648200"/>
            <a:chExt cx="6400800" cy="1905000"/>
          </a:xfrm>
        </p:grpSpPr>
        <p:sp>
          <p:nvSpPr>
            <p:cNvPr id="12" name="Oval 11"/>
            <p:cNvSpPr/>
            <p:nvPr/>
          </p:nvSpPr>
          <p:spPr>
            <a:xfrm>
              <a:off x="7010400" y="5105400"/>
              <a:ext cx="1219200" cy="121920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{q0}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2514600" y="5334000"/>
              <a:ext cx="1143000" cy="9144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dirty="0"/>
                <a:t>{q0}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4572000" y="4876800"/>
              <a:ext cx="1295400" cy="1295400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800" dirty="0"/>
                <a:t>{q0,q1}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7162800" y="5257800"/>
              <a:ext cx="914400" cy="9144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/>
                <a:t>{q1}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4724400" y="5029200"/>
              <a:ext cx="914400" cy="914400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8" name="Straight Arrow Connector 17"/>
            <p:cNvCxnSpPr>
              <a:endCxn id="6" idx="2"/>
            </p:cNvCxnSpPr>
            <p:nvPr/>
          </p:nvCxnSpPr>
          <p:spPr>
            <a:xfrm flipV="1">
              <a:off x="1828800" y="5791200"/>
              <a:ext cx="6858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hape 19"/>
            <p:cNvCxnSpPr/>
            <p:nvPr/>
          </p:nvCxnSpPr>
          <p:spPr>
            <a:xfrm flipV="1">
              <a:off x="3581400" y="5505450"/>
              <a:ext cx="1066800" cy="57150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hape 22"/>
            <p:cNvCxnSpPr/>
            <p:nvPr/>
          </p:nvCxnSpPr>
          <p:spPr>
            <a:xfrm rot="10800000">
              <a:off x="5867400" y="5638800"/>
              <a:ext cx="1143000" cy="1588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6" idx="0"/>
            </p:cNvCxnSpPr>
            <p:nvPr/>
          </p:nvCxnSpPr>
          <p:spPr>
            <a:xfrm rot="5400000" flipH="1" flipV="1">
              <a:off x="2914650" y="5048250"/>
              <a:ext cx="457200" cy="1143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3200400" y="4648200"/>
              <a:ext cx="4343400" cy="2286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rot="5400000">
              <a:off x="7315201" y="4876800"/>
              <a:ext cx="4572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urved Connector 47"/>
            <p:cNvCxnSpPr>
              <a:stCxn id="10" idx="3"/>
              <a:endCxn id="10" idx="5"/>
            </p:cNvCxnSpPr>
            <p:nvPr/>
          </p:nvCxnSpPr>
          <p:spPr>
            <a:xfrm rot="16200000" flipH="1">
              <a:off x="5219700" y="5524500"/>
              <a:ext cx="1588" cy="915988"/>
            </a:xfrm>
            <a:prstGeom prst="curvedConnector3">
              <a:avLst>
                <a:gd name="adj1" fmla="val 26341751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8952" name="TextBox 51"/>
            <p:cNvSpPr txBox="1">
              <a:spLocks noChangeArrowheads="1"/>
            </p:cNvSpPr>
            <p:nvPr/>
          </p:nvSpPr>
          <p:spPr bwMode="auto">
            <a:xfrm>
              <a:off x="3962400" y="5181600"/>
              <a:ext cx="35560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0</a:t>
              </a:r>
            </a:p>
          </p:txBody>
        </p:sp>
        <p:sp>
          <p:nvSpPr>
            <p:cNvPr id="38953" name="TextBox 52"/>
            <p:cNvSpPr txBox="1">
              <a:spLocks noChangeArrowheads="1"/>
            </p:cNvSpPr>
            <p:nvPr/>
          </p:nvSpPr>
          <p:spPr bwMode="auto">
            <a:xfrm>
              <a:off x="6705600" y="4648200"/>
              <a:ext cx="35560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1</a:t>
              </a:r>
            </a:p>
          </p:txBody>
        </p:sp>
        <p:sp>
          <p:nvSpPr>
            <p:cNvPr id="38954" name="TextBox 53"/>
            <p:cNvSpPr txBox="1">
              <a:spLocks noChangeArrowheads="1"/>
            </p:cNvSpPr>
            <p:nvPr/>
          </p:nvSpPr>
          <p:spPr bwMode="auto">
            <a:xfrm>
              <a:off x="5664200" y="6091238"/>
              <a:ext cx="612775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0,1</a:t>
              </a:r>
            </a:p>
          </p:txBody>
        </p:sp>
        <p:sp>
          <p:nvSpPr>
            <p:cNvPr id="38955" name="TextBox 54"/>
            <p:cNvSpPr txBox="1">
              <a:spLocks noChangeArrowheads="1"/>
            </p:cNvSpPr>
            <p:nvPr/>
          </p:nvSpPr>
          <p:spPr bwMode="auto">
            <a:xfrm>
              <a:off x="6248400" y="5253038"/>
              <a:ext cx="355600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1</a:t>
              </a:r>
            </a:p>
          </p:txBody>
        </p:sp>
      </p:grpSp>
      <p:sp>
        <p:nvSpPr>
          <p:cNvPr id="21" name="Date Placeholder 20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id-ID"/>
              <a:t>Bina Nusantara University</a:t>
            </a:r>
            <a:endParaRPr lang="en-US"/>
          </a:p>
        </p:txBody>
      </p:sp>
      <p:sp>
        <p:nvSpPr>
          <p:cNvPr id="38957" name="Slide Number Placeholder 2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DFC9330-55D0-45DA-BF64-7E02272856E3}" type="slidenum">
              <a:rPr lang="en-US" smtClean="0">
                <a:latin typeface="Interstate" charset="0"/>
              </a:rPr>
              <a:pPr/>
              <a:t>26</a:t>
            </a:fld>
            <a:endParaRPr lang="en-US">
              <a:latin typeface="Interstate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2971800" y="152400"/>
            <a:ext cx="6019800" cy="838200"/>
          </a:xfrm>
        </p:spPr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7543800" cy="46783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200"/>
              <a:t>Convert to DFA the following NFA: </a:t>
            </a:r>
            <a:endParaRPr lang="en-US" sz="2200" dirty="0"/>
          </a:p>
          <a:p>
            <a:pPr marL="457200" indent="-457200" algn="just">
              <a:buNone/>
            </a:pPr>
            <a:r>
              <a:rPr lang="en-US" sz="2200"/>
              <a:t>1. 					2.</a:t>
            </a:r>
          </a:p>
          <a:p>
            <a:pPr marL="457200" indent="-457200" algn="just">
              <a:buNone/>
            </a:pPr>
            <a:endParaRPr lang="en-US" sz="2200"/>
          </a:p>
          <a:p>
            <a:pPr marL="457200" indent="-457200" algn="just">
              <a:buNone/>
            </a:pPr>
            <a:endParaRPr lang="en-US" sz="2200"/>
          </a:p>
          <a:p>
            <a:pPr marL="457200" indent="-457200" algn="just">
              <a:buNone/>
            </a:pPr>
            <a:endParaRPr lang="en-US" sz="2200"/>
          </a:p>
          <a:p>
            <a:pPr marL="457200" indent="-457200" algn="just">
              <a:buNone/>
            </a:pPr>
            <a:endParaRPr lang="en-US" sz="2200"/>
          </a:p>
          <a:p>
            <a:pPr marL="457200" indent="-457200" algn="just">
              <a:buNone/>
            </a:pPr>
            <a:endParaRPr lang="en-US" sz="220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id-ID"/>
              <a:t>Bina Nusantara University</a:t>
            </a:r>
            <a:endParaRPr lang="en-US"/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060775-A4D1-492A-ACED-1396E28591E8}" type="slidenum">
              <a:rPr lang="en-US" smtClean="0">
                <a:latin typeface="Interstate" charset="0"/>
              </a:rPr>
              <a:pPr/>
              <a:t>27</a:t>
            </a:fld>
            <a:endParaRPr lang="en-US">
              <a:latin typeface="Interstate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265500"/>
              </p:ext>
            </p:extLst>
          </p:nvPr>
        </p:nvGraphicFramePr>
        <p:xfrm>
          <a:off x="1860360" y="1981200"/>
          <a:ext cx="2499678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4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latin typeface="Open Sans"/>
                        </a:rPr>
                        <a:t>State</a:t>
                      </a:r>
                      <a:endParaRPr lang="id-ID" sz="2200" dirty="0">
                        <a:latin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latin typeface="Open Sans"/>
                        </a:rPr>
                        <a:t>0</a:t>
                      </a:r>
                      <a:endParaRPr lang="id-ID" sz="2200" dirty="0">
                        <a:latin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latin typeface="Open Sans"/>
                        </a:rPr>
                        <a:t>1</a:t>
                      </a:r>
                      <a:endParaRPr lang="id-ID" sz="2200" dirty="0">
                        <a:latin typeface="Open San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200">
                          <a:latin typeface="Open Sans"/>
                          <a:sym typeface="Wingdings" pitchFamily="2" charset="2"/>
                        </a:rPr>
                        <a:t>p</a:t>
                      </a:r>
                      <a:endParaRPr lang="id-ID" sz="2200" dirty="0">
                        <a:latin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>
                          <a:latin typeface="Open Sans"/>
                        </a:rPr>
                        <a:t>{p, q}</a:t>
                      </a:r>
                      <a:endParaRPr lang="id-ID" sz="2200" dirty="0">
                        <a:latin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>
                          <a:latin typeface="Open Sans"/>
                        </a:rPr>
                        <a:t>{p}</a:t>
                      </a:r>
                      <a:endParaRPr lang="id-ID" sz="2200" dirty="0">
                        <a:latin typeface="Open San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200">
                          <a:latin typeface="Open Sans"/>
                        </a:rPr>
                        <a:t>q</a:t>
                      </a:r>
                      <a:endParaRPr lang="id-ID" sz="2200" dirty="0">
                        <a:latin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>
                          <a:latin typeface="Open Sans"/>
                        </a:rPr>
                        <a:t>{r}</a:t>
                      </a:r>
                      <a:endParaRPr lang="id-ID" sz="2200" dirty="0">
                        <a:latin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>
                          <a:latin typeface="Open Sans"/>
                        </a:rPr>
                        <a:t>{r}</a:t>
                      </a:r>
                      <a:endParaRPr lang="id-ID" sz="2200" dirty="0">
                        <a:latin typeface="Open San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latin typeface="Open Sans"/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>
                          <a:latin typeface="Open Sans"/>
                        </a:rPr>
                        <a:t>{s}</a:t>
                      </a:r>
                      <a:endParaRPr lang="id-ID" sz="2200" dirty="0">
                        <a:latin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>
                          <a:latin typeface="Open Sans"/>
                        </a:rPr>
                        <a:t>-</a:t>
                      </a:r>
                      <a:endParaRPr lang="id-ID" sz="2200" dirty="0">
                        <a:latin typeface="Open San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200">
                          <a:latin typeface="Open Sans"/>
                        </a:rPr>
                        <a:t>*s</a:t>
                      </a:r>
                      <a:endParaRPr lang="id-ID" sz="2200" dirty="0">
                        <a:latin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>
                          <a:latin typeface="Open Sans"/>
                        </a:rPr>
                        <a:t>{s}</a:t>
                      </a:r>
                      <a:endParaRPr lang="id-ID" sz="2200" dirty="0">
                        <a:latin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latin typeface="Open Sans"/>
                        </a:rPr>
                        <a:t>{s}</a:t>
                      </a:r>
                      <a:endParaRPr lang="id-ID" sz="2200" dirty="0">
                        <a:latin typeface="Open San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104355"/>
              </p:ext>
            </p:extLst>
          </p:nvPr>
        </p:nvGraphicFramePr>
        <p:xfrm>
          <a:off x="5517960" y="1981200"/>
          <a:ext cx="2463166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4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3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latin typeface="Open Sans"/>
                        </a:rPr>
                        <a:t>State</a:t>
                      </a:r>
                      <a:endParaRPr lang="id-ID" sz="2200" dirty="0">
                        <a:latin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latin typeface="Open Sans"/>
                        </a:rPr>
                        <a:t>0</a:t>
                      </a:r>
                      <a:endParaRPr lang="id-ID" sz="2200" dirty="0">
                        <a:latin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latin typeface="Open Sans"/>
                        </a:rPr>
                        <a:t>1</a:t>
                      </a:r>
                      <a:endParaRPr lang="id-ID" sz="2200" dirty="0">
                        <a:latin typeface="Open San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200">
                          <a:latin typeface="Open Sans"/>
                          <a:sym typeface="Wingdings" pitchFamily="2" charset="2"/>
                        </a:rPr>
                        <a:t>p</a:t>
                      </a:r>
                      <a:endParaRPr lang="id-ID" sz="2200" dirty="0">
                        <a:latin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>
                          <a:latin typeface="Open Sans"/>
                        </a:rPr>
                        <a:t>{p, q}</a:t>
                      </a:r>
                      <a:endParaRPr lang="id-ID" sz="2200" dirty="0">
                        <a:latin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>
                          <a:latin typeface="Open Sans"/>
                        </a:rPr>
                        <a:t>{p}</a:t>
                      </a:r>
                      <a:endParaRPr lang="id-ID" sz="2200" dirty="0">
                        <a:latin typeface="Open San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200">
                          <a:latin typeface="Open Sans"/>
                        </a:rPr>
                        <a:t>q</a:t>
                      </a:r>
                      <a:endParaRPr lang="id-ID" sz="2200" dirty="0">
                        <a:latin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>
                          <a:latin typeface="Open Sans"/>
                        </a:rPr>
                        <a:t>{r, s}</a:t>
                      </a:r>
                      <a:endParaRPr lang="id-ID" sz="2200" dirty="0">
                        <a:latin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>
                          <a:latin typeface="Open Sans"/>
                        </a:rPr>
                        <a:t>{t}</a:t>
                      </a:r>
                      <a:endParaRPr lang="id-ID" sz="2200" dirty="0">
                        <a:latin typeface="Open San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latin typeface="Open Sans"/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>
                          <a:latin typeface="Open Sans"/>
                        </a:rPr>
                        <a:t>{p, r}</a:t>
                      </a:r>
                      <a:endParaRPr lang="id-ID" sz="2200" dirty="0">
                        <a:latin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>
                          <a:latin typeface="Open Sans"/>
                        </a:rPr>
                        <a:t>{t}</a:t>
                      </a:r>
                      <a:endParaRPr lang="id-ID" sz="2200" dirty="0">
                        <a:latin typeface="Open San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200">
                          <a:latin typeface="Open Sans"/>
                        </a:rPr>
                        <a:t>*s</a:t>
                      </a:r>
                      <a:endParaRPr lang="id-ID" sz="2200" dirty="0">
                        <a:latin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>
                          <a:latin typeface="Open Sans"/>
                        </a:rPr>
                        <a:t>-</a:t>
                      </a:r>
                      <a:endParaRPr lang="id-ID" sz="2200" dirty="0">
                        <a:latin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>
                          <a:latin typeface="Open Sans"/>
                        </a:rPr>
                        <a:t>-</a:t>
                      </a:r>
                      <a:endParaRPr lang="id-ID" sz="2200" dirty="0">
                        <a:latin typeface="Open San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latin typeface="Open Sans"/>
                        </a:rPr>
                        <a:t>*t</a:t>
                      </a:r>
                      <a:endParaRPr lang="id-ID" sz="2200" dirty="0">
                        <a:latin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latin typeface="Open Sans"/>
                        </a:rPr>
                        <a:t>-</a:t>
                      </a:r>
                      <a:endParaRPr lang="id-ID" sz="2200" dirty="0">
                        <a:latin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latin typeface="Open Sans"/>
                        </a:rPr>
                        <a:t>-</a:t>
                      </a:r>
                      <a:endParaRPr lang="id-ID" sz="2200" dirty="0">
                        <a:latin typeface="Open San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94871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2971800" y="152400"/>
            <a:ext cx="6019800" cy="838200"/>
          </a:xfrm>
        </p:spPr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1371600" y="1752600"/>
            <a:ext cx="7315200" cy="4373563"/>
          </a:xfrm>
        </p:spPr>
        <p:txBody>
          <a:bodyPr>
            <a:normAutofit/>
          </a:bodyPr>
          <a:lstStyle/>
          <a:p>
            <a:pPr algn="just"/>
            <a:r>
              <a:rPr lang="en-AU" sz="2200" dirty="0"/>
              <a:t>Hopcroft, John E., Motwani, Rajeev, Ullman, Jeffrey D. (2007). </a:t>
            </a:r>
            <a:r>
              <a:rPr lang="en-AU" sz="2200" b="1" i="1" dirty="0"/>
              <a:t>Introduction to automata theory, languages, and computation</a:t>
            </a:r>
            <a:r>
              <a:rPr lang="en-AU" sz="2200" dirty="0"/>
              <a:t>. 3rd. Addison-Wesley. New York. ISBN: 9780321476173, Chapter 2.1, 2.2, and  2.3 (page 37-66)</a:t>
            </a:r>
            <a:endParaRPr lang="en-US" sz="2200" dirty="0"/>
          </a:p>
          <a:p>
            <a:pPr algn="just"/>
            <a:r>
              <a:rPr lang="en-AU" sz="2200" dirty="0" err="1"/>
              <a:t>Aho</a:t>
            </a:r>
            <a:r>
              <a:rPr lang="en-AU" sz="2200" dirty="0"/>
              <a:t>, A.V., Ravi, S., &amp; Ullman, J.D. (2007). </a:t>
            </a:r>
            <a:r>
              <a:rPr lang="en-AU" sz="2200" b="1" i="1" dirty="0"/>
              <a:t>Compiler : Principle, techniques and tools</a:t>
            </a:r>
            <a:r>
              <a:rPr lang="en-AU" sz="2200" dirty="0"/>
              <a:t>. 2nd. Addison-Wesley. New York. ISBN : 0321491696, Chapter 3.6, and 3.7 (page 147-166)</a:t>
            </a:r>
            <a:endParaRPr lang="en-US" sz="2200" dirty="0"/>
          </a:p>
          <a:p>
            <a:pPr lvl="0"/>
            <a:r>
              <a:rPr lang="en-AU" sz="2200"/>
              <a:t>https</a:t>
            </a:r>
            <a:r>
              <a:rPr lang="en-AU" sz="2200" dirty="0"/>
              <a:t>://</a:t>
            </a:r>
            <a:r>
              <a:rPr lang="en-AU" sz="2200" dirty="0" err="1"/>
              <a:t>www.cl.cam.ac.uk</a:t>
            </a:r>
            <a:r>
              <a:rPr lang="en-AU" sz="2200" dirty="0"/>
              <a:t>/teaching/1011/RLFA/</a:t>
            </a:r>
            <a:r>
              <a:rPr lang="en-AU" sz="2200" dirty="0" err="1"/>
              <a:t>LectureNotes.pdf</a:t>
            </a:r>
            <a:r>
              <a:rPr lang="en-AU" sz="2200" dirty="0"/>
              <a:t> </a:t>
            </a:r>
            <a:endParaRPr lang="en-ID" sz="2200" dirty="0"/>
          </a:p>
          <a:p>
            <a:pPr algn="just"/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id-ID"/>
              <a:t>Bina Nusantara University</a:t>
            </a:r>
            <a:endParaRPr lang="en-US"/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060775-A4D1-492A-ACED-1396E28591E8}" type="slidenum">
              <a:rPr lang="en-US" smtClean="0">
                <a:latin typeface="Interstate" charset="0"/>
              </a:rPr>
              <a:pPr/>
              <a:t>28</a:t>
            </a:fld>
            <a:endParaRPr lang="en-US">
              <a:latin typeface="Interstate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/>
              <a:t>Outline Materi</a:t>
            </a:r>
            <a:r>
              <a:rPr lang="id-ID" sz="2800"/>
              <a:t>al</a:t>
            </a:r>
            <a:endParaRPr lang="en-US" sz="280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d-ID"/>
              <a:t>An Informal picture of finite </a:t>
            </a:r>
            <a:r>
              <a:rPr lang="en-US"/>
              <a:t>a</a:t>
            </a:r>
            <a:r>
              <a:rPr lang="id-ID"/>
              <a:t>utomata</a:t>
            </a:r>
            <a:endParaRPr lang="en-US"/>
          </a:p>
          <a:p>
            <a:pPr eaLnBrk="1" hangingPunct="1"/>
            <a:r>
              <a:rPr lang="id-ID"/>
              <a:t>Definition of DFA</a:t>
            </a:r>
            <a:r>
              <a:rPr lang="en-US"/>
              <a:t> </a:t>
            </a:r>
            <a:r>
              <a:rPr lang="id-ID"/>
              <a:t>(Deterministic Finite Automata)</a:t>
            </a:r>
            <a:endParaRPr lang="en-US"/>
          </a:p>
          <a:p>
            <a:pPr eaLnBrk="1" hangingPunct="1"/>
            <a:r>
              <a:rPr lang="id-ID"/>
              <a:t>How a  string DFA processes</a:t>
            </a:r>
            <a:endParaRPr lang="en-US"/>
          </a:p>
          <a:p>
            <a:pPr eaLnBrk="1" hangingPunct="1"/>
            <a:r>
              <a:rPr lang="id-ID"/>
              <a:t>The language of DFA</a:t>
            </a:r>
            <a:endParaRPr lang="en-US"/>
          </a:p>
          <a:p>
            <a:pPr eaLnBrk="1" hangingPunct="1"/>
            <a:r>
              <a:rPr lang="id-ID"/>
              <a:t>Definition of NFA</a:t>
            </a:r>
            <a:r>
              <a:rPr lang="en-US"/>
              <a:t> </a:t>
            </a:r>
            <a:r>
              <a:rPr lang="id-ID"/>
              <a:t>(</a:t>
            </a:r>
            <a:r>
              <a:rPr lang="en-US"/>
              <a:t>Non-</a:t>
            </a:r>
            <a:r>
              <a:rPr lang="id-ID"/>
              <a:t>Deterministic Finite Automata)</a:t>
            </a:r>
            <a:endParaRPr lang="en-US"/>
          </a:p>
          <a:p>
            <a:pPr eaLnBrk="1" hangingPunct="1"/>
            <a:r>
              <a:rPr lang="id-ID"/>
              <a:t>How a  string DFA processes</a:t>
            </a:r>
            <a:endParaRPr lang="en-US"/>
          </a:p>
          <a:p>
            <a:pPr eaLnBrk="1" hangingPunct="1"/>
            <a:r>
              <a:rPr lang="id-ID"/>
              <a:t>Conversion of NFA to DFA</a:t>
            </a:r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id-ID"/>
              <a:t>Bina Nusantara University</a:t>
            </a:r>
            <a:endParaRPr lang="en-US"/>
          </a:p>
        </p:txBody>
      </p:sp>
      <p:sp>
        <p:nvSpPr>
          <p:cNvPr id="1638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EABA72-0C73-48A3-AF59-9E43BA617305}" type="slidenum">
              <a:rPr lang="en-US" smtClean="0">
                <a:latin typeface="Interstate" charset="0"/>
              </a:rPr>
              <a:pPr/>
              <a:t>3</a:t>
            </a:fld>
            <a:endParaRPr lang="en-US">
              <a:latin typeface="Interstate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1676400"/>
            <a:ext cx="7010400" cy="33655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Finite State</a:t>
            </a:r>
            <a:r>
              <a:rPr lang="id-ID"/>
              <a:t> systems</a:t>
            </a:r>
            <a:r>
              <a:rPr lang="en-US"/>
              <a:t> :</a:t>
            </a:r>
          </a:p>
          <a:p>
            <a:pPr eaLnBrk="1" hangingPunct="1"/>
            <a:r>
              <a:rPr lang="en-US"/>
              <a:t>Deterministic Finite Automaton</a:t>
            </a:r>
          </a:p>
          <a:p>
            <a:pPr eaLnBrk="1" hangingPunct="1"/>
            <a:r>
              <a:rPr lang="en-US"/>
              <a:t>Non-Deterministic Finite Automaton</a:t>
            </a:r>
          </a:p>
          <a:p>
            <a:pPr eaLnBrk="1" hangingPunct="1"/>
            <a:r>
              <a:rPr lang="en-US"/>
              <a:t>Push Down Automata</a:t>
            </a:r>
          </a:p>
          <a:p>
            <a:pPr eaLnBrk="1" hangingPunct="1"/>
            <a:r>
              <a:rPr lang="en-US"/>
              <a:t>Turing Machine</a:t>
            </a:r>
          </a:p>
          <a:p>
            <a:pPr eaLnBrk="1" hangingPunct="1"/>
            <a:r>
              <a:rPr lang="en-US"/>
              <a:t>Linear Bounded Automata</a:t>
            </a:r>
          </a:p>
          <a:p>
            <a:pPr eaLnBrk="1" hangingPunct="1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id-ID"/>
              <a:t>Bina Nusantara University</a:t>
            </a:r>
            <a:endParaRPr lang="en-US"/>
          </a:p>
        </p:txBody>
      </p:sp>
      <p:sp>
        <p:nvSpPr>
          <p:cNvPr id="1741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A0A7E06-D61E-4B9E-94BB-7ED8DAC44D0F}" type="slidenum">
              <a:rPr lang="en-US" smtClean="0">
                <a:latin typeface="Interstate" charset="0"/>
              </a:rPr>
              <a:pPr/>
              <a:t>4</a:t>
            </a:fld>
            <a:endParaRPr lang="en-US">
              <a:latin typeface="Interstate" charset="0"/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3429000" y="4191000"/>
            <a:ext cx="5105400" cy="2438400"/>
            <a:chOff x="1066800" y="914400"/>
            <a:chExt cx="5791200" cy="3276600"/>
          </a:xfrm>
        </p:grpSpPr>
        <p:sp>
          <p:nvSpPr>
            <p:cNvPr id="17415" name="Oval 4"/>
            <p:cNvSpPr>
              <a:spLocks noChangeArrowheads="1"/>
            </p:cNvSpPr>
            <p:nvPr/>
          </p:nvSpPr>
          <p:spPr bwMode="auto">
            <a:xfrm>
              <a:off x="1066800" y="914400"/>
              <a:ext cx="15240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l-GR" sz="2400">
                  <a:cs typeface="Arial" charset="0"/>
                </a:rPr>
                <a:t>ε</a:t>
              </a:r>
              <a:r>
                <a:rPr lang="en-US" sz="2400">
                  <a:cs typeface="Arial" charset="0"/>
                </a:rPr>
                <a:t>- NFA</a:t>
              </a:r>
              <a:endParaRPr lang="el-GR" sz="2400">
                <a:cs typeface="Arial" charset="0"/>
              </a:endParaRPr>
            </a:p>
          </p:txBody>
        </p:sp>
        <p:sp>
          <p:nvSpPr>
            <p:cNvPr id="17416" name="Oval 5"/>
            <p:cNvSpPr>
              <a:spLocks noChangeArrowheads="1"/>
            </p:cNvSpPr>
            <p:nvPr/>
          </p:nvSpPr>
          <p:spPr bwMode="auto">
            <a:xfrm>
              <a:off x="1066800" y="3200400"/>
              <a:ext cx="15240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400"/>
                <a:t>RE</a:t>
              </a:r>
            </a:p>
          </p:txBody>
        </p:sp>
        <p:sp>
          <p:nvSpPr>
            <p:cNvPr id="17417" name="Oval 6"/>
            <p:cNvSpPr>
              <a:spLocks noChangeArrowheads="1"/>
            </p:cNvSpPr>
            <p:nvPr/>
          </p:nvSpPr>
          <p:spPr bwMode="auto">
            <a:xfrm>
              <a:off x="5334000" y="3200400"/>
              <a:ext cx="15240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400"/>
                <a:t>DFA</a:t>
              </a:r>
            </a:p>
          </p:txBody>
        </p:sp>
        <p:sp>
          <p:nvSpPr>
            <p:cNvPr id="17418" name="Oval 7"/>
            <p:cNvSpPr>
              <a:spLocks noChangeArrowheads="1"/>
            </p:cNvSpPr>
            <p:nvPr/>
          </p:nvSpPr>
          <p:spPr bwMode="auto">
            <a:xfrm>
              <a:off x="5257800" y="914400"/>
              <a:ext cx="15240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400"/>
                <a:t>NFA</a:t>
              </a:r>
            </a:p>
          </p:txBody>
        </p:sp>
        <p:sp>
          <p:nvSpPr>
            <p:cNvPr id="17419" name="Line 8"/>
            <p:cNvSpPr>
              <a:spLocks noChangeShapeType="1"/>
            </p:cNvSpPr>
            <p:nvPr/>
          </p:nvSpPr>
          <p:spPr bwMode="auto">
            <a:xfrm flipV="1">
              <a:off x="1905000" y="1905000"/>
              <a:ext cx="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0" name="Line 9"/>
            <p:cNvSpPr>
              <a:spLocks noChangeShapeType="1"/>
            </p:cNvSpPr>
            <p:nvPr/>
          </p:nvSpPr>
          <p:spPr bwMode="auto">
            <a:xfrm flipH="1">
              <a:off x="2667000" y="3657600"/>
              <a:ext cx="2667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17421" name="AutoShape 10"/>
            <p:cNvCxnSpPr>
              <a:cxnSpLocks noChangeShapeType="1"/>
              <a:stCxn id="17415" idx="5"/>
            </p:cNvCxnSpPr>
            <p:nvPr/>
          </p:nvCxnSpPr>
          <p:spPr bwMode="auto">
            <a:xfrm rot="16200000" flipH="1">
              <a:off x="2978151" y="1149350"/>
              <a:ext cx="1744662" cy="2967037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422" name="AutoShape 11"/>
            <p:cNvCxnSpPr>
              <a:cxnSpLocks noChangeShapeType="1"/>
              <a:stCxn id="17417" idx="1"/>
            </p:cNvCxnSpPr>
            <p:nvPr/>
          </p:nvCxnSpPr>
          <p:spPr bwMode="auto">
            <a:xfrm rot="5400000" flipH="1">
              <a:off x="3240087" y="1027113"/>
              <a:ext cx="1668463" cy="2967038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7423" name="Line 12"/>
            <p:cNvSpPr>
              <a:spLocks noChangeShapeType="1"/>
            </p:cNvSpPr>
            <p:nvPr/>
          </p:nvSpPr>
          <p:spPr bwMode="auto">
            <a:xfrm>
              <a:off x="5943600" y="1905000"/>
              <a:ext cx="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4" name="Line 15"/>
            <p:cNvSpPr>
              <a:spLocks noChangeShapeType="1"/>
            </p:cNvSpPr>
            <p:nvPr/>
          </p:nvSpPr>
          <p:spPr bwMode="auto">
            <a:xfrm flipV="1">
              <a:off x="6324600" y="1828800"/>
              <a:ext cx="0" cy="1371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" name="Rectangle 2">
            <a:extLst>
              <a:ext uri="{FF2B5EF4-FFF2-40B4-BE49-F238E27FC236}">
                <a16:creationId xmlns:a16="http://schemas.microsoft.com/office/drawing/2014/main" id="{BFE97F74-CE49-CA4D-9E2F-127DBB0B82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19672" y="304800"/>
            <a:ext cx="7067128" cy="114300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Finite Automata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752600"/>
            <a:ext cx="7391400" cy="4572000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id-ID" sz="2400"/>
              <a:t>General Example of </a:t>
            </a:r>
            <a:r>
              <a:rPr lang="en-US" sz="2400"/>
              <a:t> Finite State System</a:t>
            </a:r>
            <a:r>
              <a:rPr lang="id-ID" sz="2400"/>
              <a:t>s</a:t>
            </a:r>
            <a:r>
              <a:rPr lang="en-US" sz="2400"/>
              <a:t> :</a:t>
            </a:r>
          </a:p>
          <a:p>
            <a:pPr lvl="1" eaLnBrk="1" hangingPunct="1">
              <a:buFontTx/>
              <a:buChar char="•"/>
            </a:pPr>
            <a:r>
              <a:rPr lang="en-US" sz="2400"/>
              <a:t>System Elevator</a:t>
            </a:r>
          </a:p>
          <a:p>
            <a:pPr lvl="1" eaLnBrk="1" hangingPunct="1">
              <a:buFontTx/>
              <a:buChar char="•"/>
            </a:pPr>
            <a:r>
              <a:rPr lang="en-US" sz="2400"/>
              <a:t>Switching circuit</a:t>
            </a:r>
          </a:p>
          <a:p>
            <a:pPr lvl="1" eaLnBrk="1" hangingPunct="1">
              <a:buFontTx/>
              <a:buChar char="•"/>
            </a:pPr>
            <a:r>
              <a:rPr lang="en-US" sz="2400"/>
              <a:t>Program text editor</a:t>
            </a:r>
          </a:p>
          <a:p>
            <a:pPr lvl="1" eaLnBrk="1" hangingPunct="1">
              <a:buNone/>
            </a:pPr>
            <a:endParaRPr lang="en-US" sz="2400"/>
          </a:p>
          <a:p>
            <a:pPr eaLnBrk="1" hangingPunct="1">
              <a:buFontTx/>
              <a:buNone/>
            </a:pPr>
            <a:r>
              <a:rPr lang="id-ID" sz="2400"/>
              <a:t>Example</a:t>
            </a:r>
            <a:r>
              <a:rPr lang="en-US" sz="2400"/>
              <a:t> </a:t>
            </a:r>
            <a:r>
              <a:rPr lang="id-ID" sz="2400"/>
              <a:t>1 </a:t>
            </a:r>
            <a:r>
              <a:rPr lang="en-US" sz="2400"/>
              <a:t>:</a:t>
            </a:r>
            <a:endParaRPr lang="pt-BR" sz="2400"/>
          </a:p>
          <a:p>
            <a:pPr eaLnBrk="1" hangingPunct="1">
              <a:buFontTx/>
              <a:buNone/>
            </a:pPr>
            <a:r>
              <a:rPr lang="pt-BR" sz="2400"/>
              <a:t>	 </a:t>
            </a:r>
            <a:r>
              <a:rPr lang="id-ID" sz="2400"/>
              <a:t>Man</a:t>
            </a:r>
            <a:r>
              <a:rPr lang="pt-BR" sz="2400"/>
              <a:t> (m), </a:t>
            </a:r>
            <a:r>
              <a:rPr lang="id-ID" sz="2400"/>
              <a:t>Wolf</a:t>
            </a:r>
            <a:r>
              <a:rPr lang="pt-BR" sz="2400"/>
              <a:t> (w), </a:t>
            </a:r>
            <a:r>
              <a:rPr lang="id-ID" sz="2400"/>
              <a:t>Goat</a:t>
            </a:r>
            <a:r>
              <a:rPr lang="pt-BR" sz="2400"/>
              <a:t> (g),</a:t>
            </a:r>
          </a:p>
          <a:p>
            <a:pPr eaLnBrk="1" hangingPunct="1">
              <a:buFontTx/>
              <a:buNone/>
            </a:pPr>
            <a:r>
              <a:rPr lang="pt-BR" sz="2400"/>
              <a:t>	 </a:t>
            </a:r>
            <a:r>
              <a:rPr lang="id-ID" sz="2400"/>
              <a:t>Cabbage</a:t>
            </a:r>
            <a:r>
              <a:rPr lang="pt-BR" sz="2400"/>
              <a:t> (c) </a:t>
            </a:r>
            <a:r>
              <a:rPr lang="id-ID" sz="2400"/>
              <a:t> crossing the river</a:t>
            </a:r>
            <a:r>
              <a:rPr lang="pt-BR" sz="2400"/>
              <a:t>:</a:t>
            </a:r>
          </a:p>
          <a:p>
            <a:pPr eaLnBrk="1" hangingPunct="1">
              <a:buFontTx/>
              <a:buNone/>
            </a:pPr>
            <a:r>
              <a:rPr lang="pt-BR" sz="2400"/>
              <a:t>	 </a:t>
            </a:r>
            <a:r>
              <a:rPr lang="id-ID" sz="2400"/>
              <a:t>Start state </a:t>
            </a:r>
            <a:r>
              <a:rPr lang="pt-BR" sz="2400"/>
              <a:t> : MWGC --- </a:t>
            </a:r>
            <a:r>
              <a:rPr lang="en-US" sz="2400">
                <a:sym typeface="Symbol" pitchFamily="18" charset="2"/>
              </a:rPr>
              <a:t></a:t>
            </a:r>
            <a:endParaRPr lang="pt-BR" sz="2400"/>
          </a:p>
          <a:p>
            <a:pPr eaLnBrk="1" hangingPunct="1">
              <a:buFontTx/>
              <a:buNone/>
            </a:pPr>
            <a:r>
              <a:rPr lang="pt-BR" sz="2400"/>
              <a:t>	 </a:t>
            </a:r>
            <a:r>
              <a:rPr lang="id-ID" sz="2400"/>
              <a:t>Final state</a:t>
            </a:r>
            <a:r>
              <a:rPr lang="pt-BR" sz="2400"/>
              <a:t> : </a:t>
            </a:r>
            <a:r>
              <a:rPr lang="en-US" sz="2400">
                <a:sym typeface="Symbol" pitchFamily="18" charset="2"/>
              </a:rPr>
              <a:t></a:t>
            </a:r>
            <a:r>
              <a:rPr lang="pt-BR" sz="2400"/>
              <a:t> --- MWGC</a:t>
            </a:r>
            <a:endParaRPr lang="en-US" sz="2400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id-ID"/>
              <a:t>Bina Nusantara University</a:t>
            </a:r>
            <a:endParaRPr lang="en-US"/>
          </a:p>
        </p:txBody>
      </p:sp>
      <p:sp>
        <p:nvSpPr>
          <p:cNvPr id="1843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E88975-D2F4-4C14-93A9-9C6FD6B03ED7}" type="slidenum">
              <a:rPr lang="en-US" smtClean="0">
                <a:latin typeface="Interstate" charset="0"/>
              </a:rPr>
              <a:pPr/>
              <a:t>5</a:t>
            </a:fld>
            <a:endParaRPr lang="en-US">
              <a:latin typeface="Interstate" charset="0"/>
            </a:endParaRPr>
          </a:p>
        </p:txBody>
      </p:sp>
      <p:sp>
        <p:nvSpPr>
          <p:cNvPr id="18437" name="Title 6"/>
          <p:cNvSpPr>
            <a:spLocks noGrp="1"/>
          </p:cNvSpPr>
          <p:nvPr>
            <p:ph type="title"/>
          </p:nvPr>
        </p:nvSpPr>
        <p:spPr>
          <a:xfrm>
            <a:off x="3276600" y="0"/>
            <a:ext cx="5410200" cy="1143000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Finite Automata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990600" y="1752600"/>
          <a:ext cx="7391400" cy="464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Visio" r:id="rId3" imgW="5056632" imgH="3182112" progId="">
                  <p:embed/>
                </p:oleObj>
              </mc:Choice>
              <mc:Fallback>
                <p:oleObj name="Visio" r:id="rId3" imgW="5056632" imgH="3182112" progId="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752600"/>
                        <a:ext cx="7391400" cy="464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id-ID"/>
              <a:t>Bina Nusantara University</a:t>
            </a:r>
            <a:endParaRPr lang="en-US"/>
          </a:p>
        </p:txBody>
      </p:sp>
      <p:sp>
        <p:nvSpPr>
          <p:cNvPr id="1030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ABB79D9-F347-4C62-B2D3-A39492B43721}" type="slidenum">
              <a:rPr lang="en-US" smtClean="0">
                <a:latin typeface="Interstate" charset="0"/>
              </a:rPr>
              <a:pPr/>
              <a:t>6</a:t>
            </a:fld>
            <a:endParaRPr lang="en-US">
              <a:latin typeface="Interstate" charset="0"/>
            </a:endParaRPr>
          </a:p>
        </p:txBody>
      </p:sp>
      <p:sp>
        <p:nvSpPr>
          <p:cNvPr id="8" name="Title 6"/>
          <p:cNvSpPr txBox="1">
            <a:spLocks/>
          </p:cNvSpPr>
          <p:nvPr/>
        </p:nvSpPr>
        <p:spPr>
          <a:xfrm>
            <a:off x="3276600" y="0"/>
            <a:ext cx="5410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algn="r"/>
            <a:r>
              <a:rPr lang="en-US" dirty="0">
                <a:solidFill>
                  <a:schemeClr val="accent1"/>
                </a:solidFill>
              </a:rPr>
              <a:t>Finite Automata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00200"/>
            <a:ext cx="7620000" cy="42672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id-ID" dirty="0"/>
              <a:t>Example 2 :</a:t>
            </a:r>
          </a:p>
          <a:p>
            <a:pPr eaLnBrk="1" hangingPunct="1">
              <a:buFontTx/>
              <a:buNone/>
              <a:defRPr/>
            </a:pPr>
            <a:r>
              <a:rPr lang="en-US" dirty="0"/>
              <a:t>Protocol </a:t>
            </a:r>
            <a:r>
              <a:rPr lang="id-ID" dirty="0"/>
              <a:t>for </a:t>
            </a:r>
            <a:r>
              <a:rPr lang="en-US" dirty="0"/>
              <a:t> e-commerce </a:t>
            </a:r>
            <a:r>
              <a:rPr lang="id-ID" dirty="0"/>
              <a:t>use</a:t>
            </a:r>
            <a:r>
              <a:rPr lang="en-US" dirty="0"/>
              <a:t> e-money .</a:t>
            </a:r>
          </a:p>
          <a:p>
            <a:pPr eaLnBrk="1" hangingPunct="1">
              <a:buFontTx/>
              <a:buNone/>
              <a:defRPr/>
            </a:pPr>
            <a:r>
              <a:rPr lang="en-US" dirty="0"/>
              <a:t>Allowed events :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/>
              <a:t>The customer can </a:t>
            </a:r>
            <a:r>
              <a:rPr lang="en-US" b="1" u="sng" dirty="0"/>
              <a:t>pay</a:t>
            </a:r>
            <a:r>
              <a:rPr lang="en-US" dirty="0"/>
              <a:t> the store (=send the money-file to the store)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/>
              <a:t>The customer can </a:t>
            </a:r>
            <a:r>
              <a:rPr lang="en-US" b="1" u="sng" dirty="0"/>
              <a:t>cancel</a:t>
            </a:r>
            <a:r>
              <a:rPr lang="en-US" dirty="0"/>
              <a:t> the money (like putting a stop on a check)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/>
              <a:t>The store can </a:t>
            </a:r>
            <a:r>
              <a:rPr lang="en-US" b="1" u="sng" dirty="0"/>
              <a:t>ship</a:t>
            </a:r>
            <a:r>
              <a:rPr lang="en-US" dirty="0"/>
              <a:t> the goods to the customer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/>
              <a:t>The store can </a:t>
            </a:r>
            <a:r>
              <a:rPr lang="en-US" b="1" u="sng" dirty="0"/>
              <a:t>redeem</a:t>
            </a:r>
            <a:r>
              <a:rPr lang="en-US" dirty="0"/>
              <a:t> the money (=cash the check)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/>
              <a:t>The bank can </a:t>
            </a:r>
            <a:r>
              <a:rPr lang="en-US" b="1" u="sng" dirty="0"/>
              <a:t>transfer</a:t>
            </a:r>
            <a:r>
              <a:rPr lang="en-US" dirty="0"/>
              <a:t> the money to the store</a:t>
            </a:r>
            <a:r>
              <a:rPr lang="en-US" sz="2800" dirty="0"/>
              <a:t>. </a:t>
            </a:r>
          </a:p>
          <a:p>
            <a:pPr eaLnBrk="1" hangingPunct="1">
              <a:buFontTx/>
              <a:buNone/>
              <a:defRPr/>
            </a:pP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id-ID"/>
              <a:t>Bina Nusantara University</a:t>
            </a:r>
            <a:endParaRPr lang="en-US"/>
          </a:p>
        </p:txBody>
      </p:sp>
      <p:sp>
        <p:nvSpPr>
          <p:cNvPr id="1946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2DE3CE5-9731-4BE7-8698-EF46A3C92F5E}" type="slidenum">
              <a:rPr lang="en-US" smtClean="0">
                <a:latin typeface="Interstate" charset="0"/>
              </a:rPr>
              <a:pPr/>
              <a:t>7</a:t>
            </a:fld>
            <a:endParaRPr lang="en-US">
              <a:latin typeface="Interstate" charset="0"/>
            </a:endParaRPr>
          </a:p>
        </p:txBody>
      </p:sp>
      <p:sp>
        <p:nvSpPr>
          <p:cNvPr id="9" name="Title 6"/>
          <p:cNvSpPr>
            <a:spLocks noGrp="1"/>
          </p:cNvSpPr>
          <p:nvPr>
            <p:ph type="title"/>
          </p:nvPr>
        </p:nvSpPr>
        <p:spPr>
          <a:xfrm>
            <a:off x="3276600" y="0"/>
            <a:ext cx="5410200" cy="1143000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Finite Automata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1066800" y="1524000"/>
            <a:ext cx="7848600" cy="46021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Protocol </a:t>
            </a:r>
            <a:r>
              <a:rPr lang="id-ID"/>
              <a:t>for each</a:t>
            </a:r>
            <a:r>
              <a:rPr lang="en-US"/>
              <a:t> parti</a:t>
            </a:r>
            <a:r>
              <a:rPr lang="id-ID"/>
              <a:t>c</a:t>
            </a:r>
            <a:r>
              <a:rPr lang="en-US"/>
              <a:t>ipan</a:t>
            </a:r>
            <a:r>
              <a:rPr lang="id-ID"/>
              <a:t>t</a:t>
            </a:r>
            <a:r>
              <a:rPr lang="en-US"/>
              <a:t> :</a:t>
            </a:r>
          </a:p>
          <a:p>
            <a:pPr eaLnBrk="1" hangingPunct="1">
              <a:buFontTx/>
              <a:buNone/>
            </a:pPr>
            <a:endParaRPr lang="en-US"/>
          </a:p>
          <a:p>
            <a:pPr eaLnBrk="1" hangingPunct="1">
              <a:buFontTx/>
              <a:buNone/>
            </a:pPr>
            <a:endParaRPr lang="en-US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981200"/>
            <a:ext cx="4467225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3810000"/>
            <a:ext cx="1800225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91175" y="3562350"/>
            <a:ext cx="2867025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Date Placeholder 8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id-ID"/>
              <a:t>Bina Nusantara University</a:t>
            </a:r>
            <a:endParaRPr lang="en-US"/>
          </a:p>
        </p:txBody>
      </p:sp>
      <p:sp>
        <p:nvSpPr>
          <p:cNvPr id="20487" name="Slide Number Placeholder 9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A0A5325-DFDA-4BDF-B6AD-B3E99C2FF916}" type="slidenum">
              <a:rPr lang="en-US" smtClean="0">
                <a:latin typeface="Interstate" charset="0"/>
              </a:rPr>
              <a:pPr/>
              <a:t>8</a:t>
            </a:fld>
            <a:endParaRPr lang="en-US">
              <a:latin typeface="Interstate" charset="0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/>
          </p:nvPr>
        </p:nvSpPr>
        <p:spPr>
          <a:xfrm>
            <a:off x="3276600" y="0"/>
            <a:ext cx="5410200" cy="1143000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Finite Automata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828800"/>
            <a:ext cx="7391400" cy="4297363"/>
          </a:xfrm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pt-BR" sz="2400" dirty="0"/>
              <a:t>Formal</a:t>
            </a:r>
            <a:r>
              <a:rPr lang="id-ID" sz="2400" dirty="0"/>
              <a:t> </a:t>
            </a:r>
            <a:r>
              <a:rPr lang="id-ID" sz="2400" dirty="0" err="1"/>
              <a:t>definition</a:t>
            </a:r>
            <a:r>
              <a:rPr lang="pt-BR" sz="2400" dirty="0"/>
              <a:t> : DFA </a:t>
            </a:r>
            <a:r>
              <a:rPr lang="id-ID" sz="2400" dirty="0" err="1"/>
              <a:t>is</a:t>
            </a:r>
            <a:r>
              <a:rPr lang="pt-BR" sz="2400" dirty="0"/>
              <a:t> </a:t>
            </a:r>
            <a:r>
              <a:rPr lang="pt-BR" sz="2400" dirty="0" err="1"/>
              <a:t>quintuple</a:t>
            </a:r>
            <a:endParaRPr lang="pt-BR" sz="2400" dirty="0"/>
          </a:p>
          <a:p>
            <a:pPr eaLnBrk="1" hangingPunct="1">
              <a:buFontTx/>
              <a:buNone/>
            </a:pPr>
            <a:r>
              <a:rPr lang="pt-BR" sz="2400" dirty="0"/>
              <a:t>	 M = (</a:t>
            </a:r>
            <a:r>
              <a:rPr lang="pt-BR" sz="2400" dirty="0" err="1"/>
              <a:t>Q</a:t>
            </a:r>
            <a:r>
              <a:rPr lang="pt-BR" sz="2400" dirty="0"/>
              <a:t>, </a:t>
            </a:r>
            <a:r>
              <a:rPr lang="en-US" sz="2400" dirty="0">
                <a:sym typeface="Symbol" pitchFamily="18" charset="2"/>
              </a:rPr>
              <a:t></a:t>
            </a:r>
            <a:r>
              <a:rPr lang="pt-BR" sz="2400" dirty="0"/>
              <a:t>, </a:t>
            </a:r>
            <a:r>
              <a:rPr lang="en-US" sz="2400" dirty="0">
                <a:sym typeface="Symbol" pitchFamily="18" charset="2"/>
              </a:rPr>
              <a:t></a:t>
            </a:r>
            <a:r>
              <a:rPr lang="pt-BR" sz="2400" dirty="0"/>
              <a:t>, q</a:t>
            </a:r>
            <a:r>
              <a:rPr lang="pt-BR" sz="2400" baseline="-25000" dirty="0"/>
              <a:t>0</a:t>
            </a:r>
            <a:r>
              <a:rPr lang="pt-BR" sz="2400" dirty="0"/>
              <a:t>, </a:t>
            </a:r>
            <a:r>
              <a:rPr lang="pt-BR" sz="2400" dirty="0" err="1"/>
              <a:t>F</a:t>
            </a:r>
            <a:r>
              <a:rPr lang="pt-BR" sz="2400" dirty="0"/>
              <a:t>)</a:t>
            </a:r>
          </a:p>
          <a:p>
            <a:pPr eaLnBrk="1" hangingPunct="1">
              <a:buFontTx/>
              <a:buNone/>
            </a:pPr>
            <a:endParaRPr lang="en-US" sz="2400" dirty="0"/>
          </a:p>
          <a:p>
            <a:pPr eaLnBrk="1" hangingPunct="1">
              <a:buFontTx/>
              <a:buNone/>
            </a:pPr>
            <a:r>
              <a:rPr lang="en-US" sz="2400" dirty="0"/>
              <a:t>	</a:t>
            </a:r>
            <a:r>
              <a:rPr lang="id-ID" sz="2400" dirty="0" err="1"/>
              <a:t>where</a:t>
            </a:r>
            <a:r>
              <a:rPr lang="en-US" sz="2400" dirty="0"/>
              <a:t> :</a:t>
            </a:r>
          </a:p>
          <a:p>
            <a:pPr eaLnBrk="1" hangingPunct="1">
              <a:buFontTx/>
              <a:buNone/>
            </a:pPr>
            <a:r>
              <a:rPr lang="en-US" sz="2400" dirty="0"/>
              <a:t>		Q : </a:t>
            </a:r>
            <a:r>
              <a:rPr lang="id-ID" sz="2400" dirty="0"/>
              <a:t>Set </a:t>
            </a:r>
            <a:r>
              <a:rPr lang="id-ID" sz="2400" dirty="0" err="1"/>
              <a:t>of</a:t>
            </a:r>
            <a:r>
              <a:rPr lang="en-US" sz="2400" dirty="0"/>
              <a:t> state</a:t>
            </a:r>
            <a:endParaRPr lang="en-US" sz="2400" dirty="0">
              <a:sym typeface="Symbol" pitchFamily="18" charset="2"/>
            </a:endParaRPr>
          </a:p>
          <a:p>
            <a:pPr eaLnBrk="1" hangingPunct="1">
              <a:buFontTx/>
              <a:buNone/>
            </a:pPr>
            <a:r>
              <a:rPr lang="en-US" sz="2400" dirty="0">
                <a:sym typeface="Symbol" pitchFamily="18" charset="2"/>
              </a:rPr>
              <a:t>		</a:t>
            </a:r>
            <a:r>
              <a:rPr lang="en-US" sz="2400" dirty="0"/>
              <a:t> : Alphabet input</a:t>
            </a:r>
          </a:p>
          <a:p>
            <a:pPr>
              <a:buNone/>
            </a:pPr>
            <a:r>
              <a:rPr lang="en-US" sz="2400" dirty="0">
                <a:sym typeface="Symbol" pitchFamily="18" charset="2"/>
              </a:rPr>
              <a:t>		</a:t>
            </a:r>
            <a:r>
              <a:rPr lang="en-US" sz="2400" dirty="0"/>
              <a:t> : Q </a:t>
            </a:r>
            <a:r>
              <a:rPr lang="en-US" sz="2400" dirty="0">
                <a:sym typeface="Symbol" pitchFamily="18" charset="2"/>
              </a:rPr>
              <a:t>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</a:t>
            </a:r>
            <a:r>
              <a:rPr lang="en-US" sz="2400" dirty="0"/>
              <a:t> : </a:t>
            </a:r>
            <a:r>
              <a:rPr lang="id-ID" sz="2400" dirty="0" err="1"/>
              <a:t>T</a:t>
            </a:r>
            <a:r>
              <a:rPr lang="en-US" sz="2400" dirty="0" err="1"/>
              <a:t>ransi</a:t>
            </a:r>
            <a:r>
              <a:rPr lang="id-ID" sz="2400" dirty="0" err="1"/>
              <a:t>t</a:t>
            </a:r>
            <a:r>
              <a:rPr lang="en-US" sz="2400" dirty="0" err="1"/>
              <a:t>i</a:t>
            </a:r>
            <a:r>
              <a:rPr lang="id-ID" sz="2400" dirty="0" err="1"/>
              <a:t>on</a:t>
            </a:r>
            <a:r>
              <a:rPr lang="id-ID" sz="2400" dirty="0"/>
              <a:t> </a:t>
            </a:r>
            <a:r>
              <a:rPr lang="id-ID" sz="2400" dirty="0" err="1"/>
              <a:t>function</a:t>
            </a:r>
            <a:endParaRPr lang="en-US" sz="2400" dirty="0"/>
          </a:p>
          <a:p>
            <a:pPr eaLnBrk="1" hangingPunct="1">
              <a:buFontTx/>
              <a:buNone/>
            </a:pPr>
            <a:r>
              <a:rPr lang="en-US" sz="2400" dirty="0"/>
              <a:t>		q</a:t>
            </a:r>
            <a:r>
              <a:rPr lang="en-US" sz="2400" baseline="-25000" dirty="0"/>
              <a:t>0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</a:t>
            </a:r>
            <a:r>
              <a:rPr lang="en-US" sz="2400" dirty="0"/>
              <a:t> Q : start / initial state</a:t>
            </a:r>
          </a:p>
          <a:p>
            <a:pPr eaLnBrk="1" hangingPunct="1">
              <a:buFontTx/>
              <a:buNone/>
            </a:pPr>
            <a:r>
              <a:rPr lang="en-US" sz="2400" dirty="0"/>
              <a:t>		F  </a:t>
            </a:r>
            <a:r>
              <a:rPr lang="en-US" sz="2400" dirty="0">
                <a:sym typeface="Symbol" pitchFamily="18" charset="2"/>
              </a:rPr>
              <a:t></a:t>
            </a:r>
            <a:r>
              <a:rPr lang="en-US" sz="2400" dirty="0"/>
              <a:t> Q : </a:t>
            </a:r>
            <a:r>
              <a:rPr lang="id-ID" sz="2400" dirty="0"/>
              <a:t>Set </a:t>
            </a:r>
            <a:r>
              <a:rPr lang="id-ID" sz="2400" dirty="0" err="1"/>
              <a:t>of</a:t>
            </a:r>
            <a:r>
              <a:rPr lang="en-US" sz="2400" dirty="0"/>
              <a:t> final state</a:t>
            </a:r>
            <a:endParaRPr lang="en-US" sz="2400" dirty="0">
              <a:sym typeface="Symbol" pitchFamily="18" charset="2"/>
            </a:endParaRPr>
          </a:p>
          <a:p>
            <a:pPr eaLnBrk="1" hangingPunct="1">
              <a:buFontTx/>
              <a:buNone/>
            </a:pPr>
            <a:r>
              <a:rPr lang="en-US" sz="2400" dirty="0">
                <a:sym typeface="Symbol" pitchFamily="18" charset="2"/>
              </a:rPr>
              <a:t>		</a:t>
            </a:r>
            <a:endParaRPr lang="en-US" sz="24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id-ID"/>
              <a:t>Bina Nusantara University</a:t>
            </a:r>
            <a:endParaRPr lang="en-US"/>
          </a:p>
        </p:txBody>
      </p:sp>
      <p:sp>
        <p:nvSpPr>
          <p:cNvPr id="2253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47E1BFA-C98F-42EC-95D1-98314F2CCE6A}" type="slidenum">
              <a:rPr lang="en-US" smtClean="0">
                <a:latin typeface="Interstate" charset="0"/>
              </a:rPr>
              <a:pPr/>
              <a:t>9</a:t>
            </a:fld>
            <a:endParaRPr lang="en-US">
              <a:latin typeface="Interstate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0B38C74-1F30-F74E-A26C-CE2F72816991}"/>
              </a:ext>
            </a:extLst>
          </p:cNvPr>
          <p:cNvSpPr txBox="1">
            <a:spLocks noChangeArrowheads="1"/>
          </p:cNvSpPr>
          <p:nvPr/>
        </p:nvSpPr>
        <p:spPr>
          <a:xfrm>
            <a:off x="3581400" y="266700"/>
            <a:ext cx="5105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 algn="r">
              <a:spcBef>
                <a:spcPct val="0"/>
              </a:spcBef>
            </a:pPr>
            <a:r>
              <a:rPr lang="en-US" sz="3000" b="1" dirty="0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Deterministic Finite Automaton </a:t>
            </a:r>
            <a:br>
              <a:rPr lang="en-US" sz="3000" b="1" dirty="0">
                <a:solidFill>
                  <a:srgbClr val="0079B8"/>
                </a:solidFill>
                <a:latin typeface="Open Sans"/>
                <a:ea typeface="+mj-ea"/>
                <a:cs typeface="+mj-cs"/>
              </a:rPr>
            </a:br>
            <a:r>
              <a:rPr lang="en-US" sz="3000" b="1" dirty="0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(DFA)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 PPT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PPT 2015</Template>
  <TotalTime>661</TotalTime>
  <Words>2081</Words>
  <Application>Microsoft Macintosh PowerPoint</Application>
  <PresentationFormat>On-screen Show (4:3)</PresentationFormat>
  <Paragraphs>425</Paragraphs>
  <Slides>28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Calibri</vt:lpstr>
      <vt:lpstr>Interstate</vt:lpstr>
      <vt:lpstr>Open Sans</vt:lpstr>
      <vt:lpstr>Symbol</vt:lpstr>
      <vt:lpstr>Wingdings</vt:lpstr>
      <vt:lpstr>Template PPT 2015</vt:lpstr>
      <vt:lpstr>Visio</vt:lpstr>
      <vt:lpstr>Equation</vt:lpstr>
      <vt:lpstr>Deterministic Finite Automata And Non-deterministic Finite Automata  Session 04</vt:lpstr>
      <vt:lpstr>Learning Outcomes</vt:lpstr>
      <vt:lpstr>Outline Material</vt:lpstr>
      <vt:lpstr>Finite Automata</vt:lpstr>
      <vt:lpstr>Finite Automata</vt:lpstr>
      <vt:lpstr>PowerPoint Presentation</vt:lpstr>
      <vt:lpstr>Finite Automata</vt:lpstr>
      <vt:lpstr>Finite Automata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CONVERSION  NFA  TO  DFA </vt:lpstr>
      <vt:lpstr>Example NFA to DFA conversion</vt:lpstr>
      <vt:lpstr>PowerPoint Presentation</vt:lpstr>
      <vt:lpstr>Conversion NFA to DFA</vt:lpstr>
      <vt:lpstr>Conversion NFA to DFA</vt:lpstr>
      <vt:lpstr>Exercise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 Session  #</dc:title>
  <dc:creator>Yulia</dc:creator>
  <cp:lastModifiedBy>Ayuliana, S.T., MMSI.</cp:lastModifiedBy>
  <cp:revision>55</cp:revision>
  <dcterms:created xsi:type="dcterms:W3CDTF">2015-05-04T03:33:03Z</dcterms:created>
  <dcterms:modified xsi:type="dcterms:W3CDTF">2021-12-21T09:50:27Z</dcterms:modified>
</cp:coreProperties>
</file>