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578" r:id="rId3"/>
    <p:sldId id="545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85" r:id="rId12"/>
    <p:sldId id="554" r:id="rId13"/>
    <p:sldId id="555" r:id="rId14"/>
    <p:sldId id="561" r:id="rId15"/>
    <p:sldId id="562" r:id="rId16"/>
    <p:sldId id="563" r:id="rId17"/>
    <p:sldId id="564" r:id="rId18"/>
    <p:sldId id="586" r:id="rId19"/>
    <p:sldId id="566" r:id="rId20"/>
    <p:sldId id="580" r:id="rId21"/>
    <p:sldId id="567" r:id="rId22"/>
    <p:sldId id="581" r:id="rId23"/>
    <p:sldId id="556" r:id="rId24"/>
    <p:sldId id="559" r:id="rId25"/>
    <p:sldId id="560" r:id="rId26"/>
    <p:sldId id="597" r:id="rId27"/>
    <p:sldId id="598" r:id="rId28"/>
    <p:sldId id="557" r:id="rId29"/>
    <p:sldId id="558" r:id="rId30"/>
    <p:sldId id="569" r:id="rId31"/>
    <p:sldId id="570" r:id="rId32"/>
    <p:sldId id="582" r:id="rId33"/>
    <p:sldId id="571" r:id="rId34"/>
    <p:sldId id="572" r:id="rId35"/>
    <p:sldId id="573" r:id="rId36"/>
    <p:sldId id="583" r:id="rId37"/>
    <p:sldId id="574" r:id="rId38"/>
    <p:sldId id="584" r:id="rId39"/>
    <p:sldId id="575" r:id="rId40"/>
    <p:sldId id="576" r:id="rId41"/>
    <p:sldId id="579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85"/>
            <p14:sldId id="554"/>
            <p14:sldId id="555"/>
            <p14:sldId id="561"/>
            <p14:sldId id="562"/>
            <p14:sldId id="563"/>
            <p14:sldId id="564"/>
            <p14:sldId id="586"/>
            <p14:sldId id="566"/>
            <p14:sldId id="580"/>
            <p14:sldId id="567"/>
            <p14:sldId id="581"/>
            <p14:sldId id="556"/>
            <p14:sldId id="559"/>
            <p14:sldId id="560"/>
            <p14:sldId id="597"/>
            <p14:sldId id="598"/>
            <p14:sldId id="557"/>
            <p14:sldId id="558"/>
            <p14:sldId id="569"/>
            <p14:sldId id="570"/>
            <p14:sldId id="582"/>
            <p14:sldId id="571"/>
            <p14:sldId id="572"/>
            <p14:sldId id="573"/>
            <p14:sldId id="583"/>
            <p14:sldId id="574"/>
            <p14:sldId id="584"/>
            <p14:sldId id="575"/>
            <p14:sldId id="576"/>
            <p14:sldId id="579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3399FF"/>
    <a:srgbClr val="F7F7F7"/>
    <a:srgbClr val="008FD5"/>
    <a:srgbClr val="558FD5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/>
    <p:restoredTop sz="94663"/>
  </p:normalViewPr>
  <p:slideViewPr>
    <p:cSldViewPr>
      <p:cViewPr varScale="1">
        <p:scale>
          <a:sx n="112" d="100"/>
          <a:sy n="112" d="100"/>
        </p:scale>
        <p:origin x="16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18CE9-ECC0-4802-987A-6624D108EA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7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A5169-68C4-43C9-9E8D-B5BBEBC896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A5169-68C4-43C9-9E8D-B5BBEBC8969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52600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239963" algn="l"/>
                <a:tab pos="2425700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Course	: </a:t>
            </a:r>
            <a:r>
              <a:rPr lang="en-US" sz="2200" dirty="0">
                <a:solidFill>
                  <a:schemeClr val="bg1"/>
                </a:solidFill>
                <a:latin typeface="Interstate" charset="0"/>
              </a:rPr>
              <a:t>Comp6062 - Compilation Techniques</a:t>
            </a:r>
          </a:p>
          <a:p>
            <a:pPr>
              <a:spcBef>
                <a:spcPct val="20000"/>
              </a:spcBef>
              <a:tabLst>
                <a:tab pos="2239963" algn="l"/>
                <a:tab pos="2517775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Top Down Parsing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11-12</a:t>
            </a:r>
            <a:r>
              <a:rPr lang="id-ID" sz="2800">
                <a:solidFill>
                  <a:schemeClr val="bg1"/>
                </a:solidFill>
              </a:rPr>
              <a:t>-13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5562600" cy="914400"/>
          </a:xfrm>
        </p:spPr>
        <p:txBody>
          <a:bodyPr>
            <a:normAutofit fontScale="90000"/>
          </a:bodyPr>
          <a:lstStyle/>
          <a:p>
            <a:r>
              <a:rPr lang="en-US" sz="2800"/>
              <a:t>Recursive Predictive Parsing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315200" cy="4221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to apply </a:t>
            </a:r>
            <a:r>
              <a:rPr lang="en-US" dirty="0">
                <a:sym typeface="Symbol" pitchFamily="18" charset="2"/>
              </a:rPr>
              <a:t>-productions.</a:t>
            </a:r>
          </a:p>
          <a:p>
            <a:pPr algn="just">
              <a:buFontTx/>
              <a:buNone/>
            </a:pPr>
            <a:r>
              <a:rPr lang="en-US" dirty="0"/>
              <a:t>	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aA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dirty="0" err="1">
                <a:sym typeface="Symbol" pitchFamily="18" charset="2"/>
              </a:rPr>
              <a:t>bB</a:t>
            </a:r>
            <a:r>
              <a:rPr lang="en-US" dirty="0">
                <a:sym typeface="Symbol" pitchFamily="18" charset="2"/>
              </a:rPr>
              <a:t> | </a:t>
            </a:r>
          </a:p>
          <a:p>
            <a:pPr algn="just">
              <a:buFontTx/>
              <a:buNone/>
            </a:pPr>
            <a:endParaRPr lang="en-US" dirty="0">
              <a:sym typeface="Symbol" pitchFamily="18" charset="2"/>
            </a:endParaRPr>
          </a:p>
          <a:p>
            <a:pPr algn="just"/>
            <a:r>
              <a:rPr lang="en-US" dirty="0">
                <a:sym typeface="Symbol" pitchFamily="18" charset="2"/>
              </a:rPr>
              <a:t>If all other productions fail, we should apply an -production. For example, if the current token is not a or b, we may apply the -production.</a:t>
            </a:r>
          </a:p>
          <a:p>
            <a:pPr marL="0" indent="0" algn="just">
              <a:buNone/>
            </a:pPr>
            <a:endParaRPr lang="en-US" dirty="0">
              <a:sym typeface="Symbol" pitchFamily="18" charset="2"/>
            </a:endParaRPr>
          </a:p>
          <a:p>
            <a:pPr algn="just"/>
            <a:r>
              <a:rPr lang="en-US" dirty="0">
                <a:sym typeface="Symbol" pitchFamily="18" charset="2"/>
              </a:rPr>
              <a:t>Most correct choice: We should apply an -production for a non-terminal A when the current token is in the follow set of A (which terminals can follow A in the sentential forms).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0B07EE-A4D5-4B91-9006-580A0C17D2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4038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proc C {	match the current token with f,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proc A {	and move to the next token;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case of the current token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     a:	- match the current token with a,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 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- call B;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- match the current token with e,	</a:t>
            </a:r>
            <a:endParaRPr lang="id-ID" sz="15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d-ID" sz="1500" dirty="0">
                <a:sym typeface="Symbol" pitchFamily="18" charset="2"/>
              </a:rPr>
              <a:t>	    </a:t>
            </a:r>
            <a:r>
              <a:rPr lang="en-US" sz="1500" dirty="0">
                <a:sym typeface="Symbol" pitchFamily="18" charset="2"/>
              </a:rPr>
              <a:t>b:	- match the current token with b,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  and move to the next token;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    c:	- match the current token with c,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  and move to the next token;	</a:t>
            </a:r>
            <a:endParaRPr lang="en-US" sz="15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- call B;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- match the current token with d,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	  and move to the next token;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     </a:t>
            </a:r>
            <a:r>
              <a:rPr lang="en-US" sz="1500" dirty="0">
                <a:solidFill>
                  <a:srgbClr val="FF0000"/>
                </a:solidFill>
                <a:sym typeface="Symbol" pitchFamily="18" charset="2"/>
              </a:rPr>
              <a:t>f: 	- call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}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5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5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5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500" dirty="0">
                <a:sym typeface="Symbol" pitchFamily="18" charset="2"/>
              </a:rPr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40412" y="4800600"/>
            <a:ext cx="1627188" cy="1066800"/>
            <a:chOff x="5840412" y="5486400"/>
            <a:chExt cx="1627188" cy="1066800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 flipV="1">
              <a:off x="6705600" y="5486400"/>
              <a:ext cx="76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5840412" y="6156325"/>
              <a:ext cx="16271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accent2"/>
                  </a:solidFill>
                  <a:latin typeface="Times New Roman" pitchFamily="18" charset="0"/>
                </a:rPr>
                <a:t>follow set of B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6172200"/>
            <a:ext cx="1712913" cy="685800"/>
            <a:chOff x="2743200" y="6172200"/>
            <a:chExt cx="1712913" cy="685800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 flipV="1">
              <a:off x="2743200" y="6172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3124200" y="6461125"/>
              <a:ext cx="1331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first set of C</a:t>
              </a:r>
            </a:p>
          </p:txBody>
        </p:sp>
      </p:grpSp>
      <p:sp>
        <p:nvSpPr>
          <p:cNvPr id="133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BBF12-CAAA-4A37-9699-E2913603F4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29000" y="152400"/>
            <a:ext cx="5562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Recursive Predictive Parsing (Example)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0" y="1524000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aBe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cBd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  |  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B 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bB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 | 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C  f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562600" y="2819400"/>
            <a:ext cx="32766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proc B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case of the current token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Open San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and move to the next token;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	- call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e,d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:  do nothing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84800" cy="6858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Non-Recursive Predictive Parsing </a:t>
            </a:r>
            <a:br>
              <a:rPr lang="en-US" sz="2400" dirty="0"/>
            </a:br>
            <a:r>
              <a:rPr lang="en-US" sz="2400" dirty="0"/>
              <a:t>-- LL(1) Parser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1562100"/>
            <a:ext cx="7620000" cy="1501089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Non-Recursive predictive parsing is a table-driven parser.</a:t>
            </a:r>
          </a:p>
          <a:p>
            <a:pPr algn="just"/>
            <a:r>
              <a:rPr lang="en-US" sz="1800" dirty="0"/>
              <a:t>It is a top-down parser.</a:t>
            </a:r>
          </a:p>
          <a:p>
            <a:pPr algn="just"/>
            <a:r>
              <a:rPr lang="en-US" sz="1800" dirty="0"/>
              <a:t>It is also known as LL(1) Parser, The First ‘L’ stand for scanning the input from Left to Right, the second ‘ L’ for producing a leftmost derivation, and the ‘1’ for using one input symbol of lookahead at each step</a:t>
            </a:r>
            <a:endParaRPr lang="id-ID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34C8A-EA9A-41D7-9C8E-FE955BB5DDD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13C824-101C-5743-8519-7438F3905A51}"/>
              </a:ext>
            </a:extLst>
          </p:cNvPr>
          <p:cNvGrpSpPr/>
          <p:nvPr/>
        </p:nvGrpSpPr>
        <p:grpSpPr>
          <a:xfrm>
            <a:off x="1004888" y="3358634"/>
            <a:ext cx="7300912" cy="2924890"/>
            <a:chOff x="1004888" y="3358634"/>
            <a:chExt cx="7300912" cy="292489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0" y="3810000"/>
              <a:ext cx="4572000" cy="1981200"/>
              <a:chOff x="2286000" y="3352800"/>
              <a:chExt cx="4572000" cy="1981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286000" y="3352800"/>
                <a:ext cx="2438400" cy="1981200"/>
                <a:chOff x="2286000" y="3352800"/>
                <a:chExt cx="2438400" cy="1981200"/>
              </a:xfrm>
            </p:grpSpPr>
            <p:sp>
              <p:nvSpPr>
                <p:cNvPr id="14340" name="Line 4"/>
                <p:cNvSpPr>
                  <a:spLocks noChangeShapeType="1"/>
                </p:cNvSpPr>
                <p:nvPr/>
              </p:nvSpPr>
              <p:spPr bwMode="auto">
                <a:xfrm>
                  <a:off x="2286000" y="4191000"/>
                  <a:ext cx="990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1" name="Line 5"/>
                <p:cNvSpPr>
                  <a:spLocks noChangeShapeType="1"/>
                </p:cNvSpPr>
                <p:nvPr/>
              </p:nvSpPr>
              <p:spPr bwMode="auto">
                <a:xfrm>
                  <a:off x="4724400" y="3352800"/>
                  <a:ext cx="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2" name="Line 6"/>
                <p:cNvSpPr>
                  <a:spLocks noChangeShapeType="1"/>
                </p:cNvSpPr>
                <p:nvPr/>
              </p:nvSpPr>
              <p:spPr bwMode="auto">
                <a:xfrm>
                  <a:off x="4724400" y="4800600"/>
                  <a:ext cx="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791200" y="4191000"/>
                <a:ext cx="1066800" cy="1588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BCFAA03-906A-2A46-A67F-3B740419CEAF}"/>
                </a:ext>
              </a:extLst>
            </p:cNvPr>
            <p:cNvSpPr txBox="1"/>
            <p:nvPr/>
          </p:nvSpPr>
          <p:spPr>
            <a:xfrm>
              <a:off x="4038600" y="335863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 buffer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364E14-D654-0749-BDE7-39667A442707}"/>
                </a:ext>
              </a:extLst>
            </p:cNvPr>
            <p:cNvSpPr txBox="1"/>
            <p:nvPr/>
          </p:nvSpPr>
          <p:spPr>
            <a:xfrm>
              <a:off x="6934200" y="4463534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538764-05BF-6D42-908C-7963B9CDFB47}"/>
                </a:ext>
              </a:extLst>
            </p:cNvPr>
            <p:cNvSpPr txBox="1"/>
            <p:nvPr/>
          </p:nvSpPr>
          <p:spPr>
            <a:xfrm>
              <a:off x="1004888" y="4463534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674AB-EE9C-C746-BE7A-A2204F1B8A22}"/>
                </a:ext>
              </a:extLst>
            </p:cNvPr>
            <p:cNvSpPr txBox="1"/>
            <p:nvPr/>
          </p:nvSpPr>
          <p:spPr>
            <a:xfrm>
              <a:off x="3817145" y="4386370"/>
              <a:ext cx="18145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 Recursive</a:t>
              </a:r>
            </a:p>
            <a:p>
              <a:pPr algn="ctr"/>
              <a:r>
                <a:rPr lang="en-US" dirty="0"/>
                <a:t>Predictive </a:t>
              </a:r>
              <a:r>
                <a:rPr lang="en-US" sz="2000" dirty="0"/>
                <a:t>Parser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C3C213-078B-3340-9A73-37D09ABAD389}"/>
                </a:ext>
              </a:extLst>
            </p:cNvPr>
            <p:cNvSpPr txBox="1"/>
            <p:nvPr/>
          </p:nvSpPr>
          <p:spPr>
            <a:xfrm>
              <a:off x="3855245" y="5883414"/>
              <a:ext cx="1814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Parsing Table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9248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input buffer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our string to be parsed. We will assume that its end is marked with a special symbol $.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output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production rule representing a step of the derivation sequence (left-most derivation) of the string in the input buffer.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stack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contains the grammar symbols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at the bottom of the stack, there is a special end marker symbol $.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initially the stack contains only the symbol $ and the starting symbol S.          $S  </a:t>
            </a:r>
            <a:r>
              <a:rPr lang="en-US" sz="1800" dirty="0">
                <a:sym typeface="Wingdings" pitchFamily="2" charset="2"/>
              </a:rPr>
              <a:t></a:t>
            </a:r>
            <a:r>
              <a:rPr lang="en-US" sz="1800" dirty="0"/>
              <a:t>  initial stack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when the stack is emptied (</a:t>
            </a:r>
            <a:r>
              <a:rPr lang="en-US" sz="1800" dirty="0" err="1"/>
              <a:t>ie</a:t>
            </a:r>
            <a:r>
              <a:rPr lang="en-US" sz="1800" dirty="0"/>
              <a:t>. only $ left in the stack), the parsing is completed.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parsing table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two-dimensional array M[</a:t>
            </a:r>
            <a:r>
              <a:rPr lang="en-US" sz="1800" dirty="0" err="1"/>
              <a:t>A,a</a:t>
            </a:r>
            <a:r>
              <a:rPr lang="en-US" sz="1800" dirty="0"/>
              <a:t>] 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row is a non-terminal symbol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column is a terminal symbol or the special symbol $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entry holds a production rule.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D77A0-C0C4-4C60-90DC-15D7603A36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52400"/>
            <a:ext cx="538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LL(1) Parser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9098"/>
            <a:ext cx="7543800" cy="4876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Two functions are used in the construction of LL(1) parsing tables: FIRST SET &amp; FOLLOW SET</a:t>
            </a:r>
          </a:p>
          <a:p>
            <a:pPr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b="1" dirty="0"/>
              <a:t>FIRST(</a:t>
            </a:r>
            <a:r>
              <a:rPr lang="en-US" b="1" dirty="0">
                <a:sym typeface="Symbol" pitchFamily="18" charset="2"/>
              </a:rPr>
              <a:t>)</a:t>
            </a:r>
            <a:r>
              <a:rPr lang="en-US" dirty="0">
                <a:sym typeface="Symbol" pitchFamily="18" charset="2"/>
              </a:rPr>
              <a:t>  is a set of the terminal symbols which occur as first symbols in strings derived from  where  is any string of grammar symbols. if  derives to , then  is also in </a:t>
            </a:r>
            <a:r>
              <a:rPr lang="en-US" dirty="0"/>
              <a:t>FIRST(</a:t>
            </a:r>
            <a:r>
              <a:rPr lang="en-US" dirty="0">
                <a:sym typeface="Symbol" pitchFamily="18" charset="2"/>
              </a:rPr>
              <a:t>) .</a:t>
            </a:r>
          </a:p>
          <a:p>
            <a:pPr algn="just">
              <a:lnSpc>
                <a:spcPct val="90000"/>
              </a:lnSpc>
              <a:buNone/>
            </a:pPr>
            <a:endParaRPr lang="en-US" b="1" dirty="0"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FOLLOW(A)</a:t>
            </a:r>
            <a:r>
              <a:rPr lang="en-US" dirty="0">
                <a:sym typeface="Symbol" pitchFamily="18" charset="2"/>
              </a:rPr>
              <a:t> is the set of the terminals which occur immediately after (follow)  the </a:t>
            </a:r>
            <a:r>
              <a:rPr lang="en-US" i="1" dirty="0">
                <a:sym typeface="Symbol" pitchFamily="18" charset="2"/>
              </a:rPr>
              <a:t>non-terminal A</a:t>
            </a:r>
            <a:r>
              <a:rPr lang="en-US" dirty="0">
                <a:sym typeface="Symbol" pitchFamily="18" charset="2"/>
              </a:rPr>
              <a:t>  in the strings derived from the starting symbol.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 terminal a is in FOLLOW(A)   if   S  Aa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$ is in FOLLOW(A)   	if   S  A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410200" y="5360193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*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19800" y="4993480"/>
            <a:ext cx="27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*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29D831-1BA6-4BE9-B402-5B6767BD95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LL(1) Parsing Tables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467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compute FIRST(X) for all grammar symbol X, apply the following rules until no more terminal or </a:t>
            </a:r>
            <a:r>
              <a:rPr lang="en-US" dirty="0">
                <a:sym typeface="Symbol" pitchFamily="18" charset="2"/>
              </a:rPr>
              <a:t> can be added to any FIRST SET.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X is a terminal symbol, then</a:t>
            </a:r>
            <a:r>
              <a:rPr lang="en-US" dirty="0">
                <a:sym typeface="Wingdings" pitchFamily="2" charset="2"/>
              </a:rPr>
              <a:t>  FIRST(X)={X}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If X is a non-terminal symbol  and  X </a:t>
            </a:r>
            <a:r>
              <a:rPr lang="en-US" dirty="0">
                <a:sym typeface="Symbol" pitchFamily="18" charset="2"/>
              </a:rPr>
              <a:t> Y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Y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..Y</a:t>
            </a:r>
            <a:r>
              <a:rPr lang="en-US" baseline="-25000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 is a production for n ≥ 1.</a:t>
            </a:r>
          </a:p>
          <a:p>
            <a:pPr marL="457200" indent="-457200" algn="just"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	if a terminal 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in FIRST(Y</a:t>
            </a:r>
            <a:r>
              <a:rPr lang="en-US" baseline="-25000" dirty="0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) and </a:t>
            </a:r>
            <a:r>
              <a:rPr lang="en-US" dirty="0">
                <a:sym typeface="Symbol" pitchFamily="18" charset="2"/>
              </a:rPr>
              <a:t> is in all FIRST(</a:t>
            </a:r>
            <a:r>
              <a:rPr lang="en-US" dirty="0" err="1">
                <a:sym typeface="Symbol" pitchFamily="18" charset="2"/>
              </a:rPr>
              <a:t>Y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  for 	j=1,...,i-1 then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is in FIRST(X).</a:t>
            </a:r>
          </a:p>
          <a:p>
            <a:pPr marL="457200" indent="-457200" algn="just">
              <a:buNone/>
            </a:pPr>
            <a:r>
              <a:rPr lang="en-US" dirty="0">
                <a:sym typeface="Symbol" pitchFamily="18" charset="2"/>
              </a:rPr>
              <a:t>      </a:t>
            </a:r>
            <a:r>
              <a:rPr lang="en-US" dirty="0">
                <a:sym typeface="Wingdings" pitchFamily="2" charset="2"/>
              </a:rPr>
              <a:t>	if </a:t>
            </a:r>
            <a:r>
              <a:rPr lang="en-US" dirty="0">
                <a:sym typeface="Symbol" pitchFamily="18" charset="2"/>
              </a:rPr>
              <a:t> is in all FIRST(</a:t>
            </a:r>
            <a:r>
              <a:rPr lang="en-US" dirty="0" err="1">
                <a:sym typeface="Symbol" pitchFamily="18" charset="2"/>
              </a:rPr>
              <a:t>Y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 for j=1,...,n   then  is in FIRST(X). </a:t>
            </a:r>
          </a:p>
          <a:p>
            <a:pPr marL="457200" indent="-457200" algn="just">
              <a:buNone/>
            </a:pPr>
            <a:r>
              <a:rPr lang="en-US" dirty="0">
                <a:sym typeface="Wingdings" pitchFamily="2" charset="2"/>
              </a:rPr>
              <a:t>3.	X </a:t>
            </a:r>
            <a:r>
              <a:rPr lang="en-US" dirty="0">
                <a:sym typeface="Symbol" pitchFamily="18" charset="2"/>
              </a:rPr>
              <a:t>  is a production rule, then added</a:t>
            </a:r>
            <a:r>
              <a:rPr lang="en-US" dirty="0">
                <a:sym typeface="Wingdings" pitchFamily="2" charset="2"/>
              </a:rPr>
              <a:t>   </a:t>
            </a:r>
            <a:r>
              <a:rPr lang="en-US" dirty="0">
                <a:sym typeface="Symbol" pitchFamily="18" charset="2"/>
              </a:rPr>
              <a:t>  is in FIRST(X).</a:t>
            </a:r>
          </a:p>
          <a:p>
            <a:pPr marL="457200" indent="-457200" algn="just">
              <a:buAutoNum type="arabicPeriod" startAt="4"/>
            </a:pPr>
            <a:endParaRPr lang="en-US" dirty="0">
              <a:sym typeface="Symbol" pitchFamily="18" charset="2"/>
            </a:endParaRPr>
          </a:p>
          <a:p>
            <a:pPr algn="just"/>
            <a:endParaRPr lang="en-US" dirty="0">
              <a:sym typeface="Symbol" pitchFamily="18" charset="2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D7A67-5DD9-475B-81D0-80039F8A3F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1FAEBB3-D3BD-554B-B42D-27DA132316AC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LL(1) Parsing Tables</a:t>
            </a:r>
          </a:p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Compute FIRST 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388" y="1776351"/>
            <a:ext cx="2819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Example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 TE</a:t>
            </a:r>
            <a:r>
              <a:rPr lang="en-US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+TE</a:t>
            </a:r>
            <a:r>
              <a:rPr lang="en-US" baseline="30000" dirty="0">
                <a:sym typeface="Symbol" pitchFamily="18" charset="2"/>
              </a:rPr>
              <a:t>’ 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pitchFamily="18" charset="2"/>
              </a:rPr>
              <a:t> FT</a:t>
            </a:r>
            <a:r>
              <a:rPr lang="en-US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*FT</a:t>
            </a:r>
            <a:r>
              <a:rPr lang="en-US" baseline="30000" dirty="0">
                <a:sym typeface="Symbol" pitchFamily="18" charset="2"/>
              </a:rPr>
              <a:t>’  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 (E)   |   id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8F93B-CF49-41AA-BA9E-DDC0F86C2E6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E655D4-FC25-B14A-9E7C-456284CF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49120"/>
              </p:ext>
            </p:extLst>
          </p:nvPr>
        </p:nvGraphicFramePr>
        <p:xfrm>
          <a:off x="1562190" y="3886200"/>
          <a:ext cx="1735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24">
                  <a:extLst>
                    <a:ext uri="{9D8B030D-6E8A-4147-A177-3AD203B41FA5}">
                      <a16:colId xmlns:a16="http://schemas.microsoft.com/office/drawing/2014/main" val="557472692"/>
                    </a:ext>
                  </a:extLst>
                </a:gridCol>
                <a:gridCol w="1274743">
                  <a:extLst>
                    <a:ext uri="{9D8B030D-6E8A-4147-A177-3AD203B41FA5}">
                      <a16:colId xmlns:a16="http://schemas.microsoft.com/office/drawing/2014/main" val="104733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4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{+, </a:t>
                      </a:r>
                      <a:r>
                        <a:rPr lang="en-US" dirty="0">
                          <a:sym typeface="Symbol" pitchFamily="18" charset="2"/>
                        </a:rPr>
                        <a:t>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{*, </a:t>
                      </a:r>
                      <a:r>
                        <a:rPr lang="en-US" dirty="0">
                          <a:sym typeface="Symbol" pitchFamily="18" charset="2"/>
                        </a:rPr>
                        <a:t>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8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19057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CAE4250-C779-0649-B4B3-949268E32EDA}"/>
              </a:ext>
            </a:extLst>
          </p:cNvPr>
          <p:cNvSpPr txBox="1">
            <a:spLocks noChangeArrowheads="1"/>
          </p:cNvSpPr>
          <p:nvPr/>
        </p:nvSpPr>
        <p:spPr>
          <a:xfrm>
            <a:off x="5219700" y="1447800"/>
            <a:ext cx="3376612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Find in each production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FIRST(TE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FIRST(+TE</a:t>
            </a:r>
            <a:r>
              <a:rPr lang="en-US" baseline="30000" dirty="0">
                <a:sym typeface="Symbol" pitchFamily="18" charset="2"/>
              </a:rPr>
              <a:t>’ </a:t>
            </a:r>
            <a:r>
              <a:rPr lang="en-US" dirty="0">
                <a:sym typeface="Symbol" pitchFamily="18" charset="2"/>
              </a:rPr>
              <a:t>) = {+}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FIRST() = {}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FIRST(FT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FIRST(*FT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{*}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FIRST() = {}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FIRST((E)) = {(}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FIRST(id) = {id}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Result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FIRST(F) =   {(,id}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{*, }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FIRST(T) =  {(,id}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{+, }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FIRST(E) =  {(,id}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8F4C53-3074-D947-B3D9-D16D02653363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LL(1) Parsing Tables</a:t>
            </a:r>
          </a:p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Compute FIRST 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To compute FOLLOW (A) for all nonterminal  A, apply the following rules until nothing can be added to any FOLLOW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Place $ in FOLLOW(S), where S is the start symbol and $ is the input right </a:t>
            </a:r>
            <a:r>
              <a:rPr lang="en-ID" dirty="0" err="1"/>
              <a:t>endmarker</a:t>
            </a:r>
            <a:r>
              <a:rPr lang="en-ID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If there is a production </a:t>
            </a:r>
            <a:r>
              <a:rPr lang="en-US" sz="2200" dirty="0">
                <a:sym typeface="Wingdings" pitchFamily="2" charset="2"/>
              </a:rPr>
              <a:t> A</a:t>
            </a:r>
            <a:r>
              <a:rPr lang="en-US" sz="2200" dirty="0">
                <a:sym typeface="Symbol" pitchFamily="18" charset="2"/>
              </a:rPr>
              <a:t>B, then </a:t>
            </a:r>
            <a:r>
              <a:rPr lang="en-US" sz="2200" dirty="0">
                <a:sym typeface="Wingdings" pitchFamily="2" charset="2"/>
              </a:rPr>
              <a:t>everything in FIRST(</a:t>
            </a:r>
            <a:r>
              <a:rPr lang="en-US" sz="2200" dirty="0">
                <a:sym typeface="Symbol" pitchFamily="18" charset="2"/>
              </a:rPr>
              <a:t></a:t>
            </a:r>
            <a:r>
              <a:rPr lang="en-US" sz="2200" dirty="0">
                <a:sym typeface="Wingdings" pitchFamily="2" charset="2"/>
              </a:rPr>
              <a:t>) except </a:t>
            </a:r>
            <a:r>
              <a:rPr lang="en-US" sz="2200" dirty="0">
                <a:sym typeface="Symbol" pitchFamily="18" charset="2"/>
              </a:rPr>
              <a:t>, is placed </a:t>
            </a:r>
            <a:r>
              <a:rPr lang="en-US" sz="2200" dirty="0">
                <a:sym typeface="Wingdings" pitchFamily="2" charset="2"/>
              </a:rPr>
              <a:t>in FOLLOW(B).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sym typeface="Symbol" pitchFamily="18" charset="2"/>
            </a:endParaRPr>
          </a:p>
          <a:p>
            <a:pPr marL="457200" indent="-457200" algn="just">
              <a:buAutoNum type="arabicPeriod" startAt="3"/>
            </a:pPr>
            <a:r>
              <a:rPr lang="en-ID" sz="2400" dirty="0"/>
              <a:t>If there is a production </a:t>
            </a:r>
            <a:r>
              <a:rPr lang="en-US" sz="2200" dirty="0">
                <a:sym typeface="Wingdings" pitchFamily="2" charset="2"/>
              </a:rPr>
              <a:t>A</a:t>
            </a:r>
            <a:r>
              <a:rPr lang="en-US" sz="2200" dirty="0">
                <a:sym typeface="Symbol" pitchFamily="18" charset="2"/>
              </a:rPr>
              <a:t>B or </a:t>
            </a:r>
            <a:r>
              <a:rPr lang="en-US" sz="2200" dirty="0">
                <a:sym typeface="Wingdings" pitchFamily="2" charset="2"/>
              </a:rPr>
              <a:t>A</a:t>
            </a:r>
            <a:r>
              <a:rPr lang="en-US" sz="2200" dirty="0">
                <a:sym typeface="Symbol" pitchFamily="18" charset="2"/>
              </a:rPr>
              <a:t>B, where FIRST(</a:t>
            </a:r>
            <a:r>
              <a:rPr lang="en-US" sz="2200" dirty="0">
                <a:sym typeface="Wingdings" pitchFamily="2" charset="2"/>
              </a:rPr>
              <a:t>) contains</a:t>
            </a:r>
            <a:r>
              <a:rPr lang="en-US" sz="2200" dirty="0">
                <a:sym typeface="Symbol" pitchFamily="18" charset="2"/>
              </a:rPr>
              <a:t>  (ex : 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>
                <a:sym typeface="Symbol" pitchFamily="18" charset="2"/>
              </a:rPr>
              <a:t> ), then </a:t>
            </a:r>
            <a:r>
              <a:rPr lang="en-US" sz="2200" dirty="0">
                <a:sym typeface="Wingdings" pitchFamily="2" charset="2"/>
              </a:rPr>
              <a:t>everything in FOLLOW(A) is in FOLLOW(B).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88CC8-7F22-4D27-B829-73BBC2C647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E11D45-CE59-B04E-A494-C6B3E511068A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LL(1) Parsing Tables</a:t>
            </a:r>
          </a:p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Compute FOLLOW 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1435216"/>
            <a:ext cx="3771990" cy="49020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E </a:t>
            </a:r>
            <a:r>
              <a:rPr lang="en-US" sz="2800" dirty="0">
                <a:sym typeface="Symbol" pitchFamily="18" charset="2"/>
              </a:rPr>
              <a:t> TE</a:t>
            </a:r>
            <a:r>
              <a:rPr lang="en-US" sz="2800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Rules 1, 2, 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E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 +TE</a:t>
            </a:r>
            <a:r>
              <a:rPr lang="en-US" sz="2800" baseline="30000" dirty="0">
                <a:sym typeface="Symbol" pitchFamily="18" charset="2"/>
              </a:rPr>
              <a:t>’  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Rules 2, 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T </a:t>
            </a:r>
            <a:r>
              <a:rPr lang="en-US" sz="2800" dirty="0">
                <a:sym typeface="Symbol" pitchFamily="18" charset="2"/>
              </a:rPr>
              <a:t> FT</a:t>
            </a:r>
            <a:r>
              <a:rPr lang="en-US" sz="2800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sym typeface="Symbol" pitchFamily="18" charset="2"/>
              </a:rPr>
              <a:t>Rules 2, 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T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 *FT</a:t>
            </a:r>
            <a:r>
              <a:rPr lang="en-US" sz="2800" baseline="30000" dirty="0">
                <a:sym typeface="Symbol" pitchFamily="18" charset="2"/>
              </a:rPr>
              <a:t>’  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sym typeface="Symbol" pitchFamily="18" charset="2"/>
              </a:rPr>
              <a:t>Rules 2, 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F </a:t>
            </a:r>
            <a:r>
              <a:rPr lang="en-US" sz="2800" dirty="0">
                <a:sym typeface="Symbol" pitchFamily="18" charset="2"/>
              </a:rPr>
              <a:t> (E)   |   id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ym typeface="Symbol" pitchFamily="18" charset="2"/>
              </a:rPr>
              <a:t>Rules 2, 3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5CE6E-94D3-411F-B4AE-480A7FC00F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2E2A2F-DF07-8D4F-A099-8145577B5F44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LL(1) Parsing Tables</a:t>
            </a:r>
          </a:p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Compute FOLLOW SET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680BF3A-9724-8E46-95AC-75488587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7058"/>
              </p:ext>
            </p:extLst>
          </p:nvPr>
        </p:nvGraphicFramePr>
        <p:xfrm>
          <a:off x="1562190" y="3784704"/>
          <a:ext cx="2957422" cy="26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22">
                  <a:extLst>
                    <a:ext uri="{9D8B030D-6E8A-4147-A177-3AD203B41FA5}">
                      <a16:colId xmlns:a16="http://schemas.microsoft.com/office/drawing/2014/main" val="557472692"/>
                    </a:ext>
                  </a:extLst>
                </a:gridCol>
                <a:gridCol w="2172800">
                  <a:extLst>
                    <a:ext uri="{9D8B030D-6E8A-4147-A177-3AD203B41FA5}">
                      <a16:colId xmlns:a16="http://schemas.microsoft.com/office/drawing/2014/main" val="104733402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Follow Set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181268624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 $, ) }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2672448007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r>
                        <a:rPr lang="en-US" sz="2200" dirty="0"/>
                        <a:t>E’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 $, ) }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391331625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r>
                        <a:rPr lang="en-US" sz="2200" dirty="0"/>
                        <a:t>T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 +, ), $ }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1031561224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r>
                        <a:rPr lang="en-US" sz="2200" dirty="0"/>
                        <a:t>T’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{ +, ), $ }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3040986899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r>
                        <a:rPr lang="en-US" sz="2200" dirty="0"/>
                        <a:t>F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200" dirty="0"/>
                        <a:t>{+, *, ), $ }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1851919057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0AD67B6-5CB4-C144-B8F4-A8906FBF294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658035"/>
            <a:ext cx="3200400" cy="445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/>
              <a:t>Example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/>
              <a:t>E </a:t>
            </a:r>
            <a:r>
              <a:rPr lang="en-US" sz="2200" dirty="0">
                <a:sym typeface="Symbol" pitchFamily="18" charset="2"/>
              </a:rPr>
              <a:t> TE</a:t>
            </a:r>
            <a:r>
              <a:rPr lang="en-US" sz="2200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sym typeface="Symbol" pitchFamily="18" charset="2"/>
              </a:rPr>
              <a:t>E</a:t>
            </a:r>
            <a:r>
              <a:rPr lang="en-US" sz="2200" baseline="30000" dirty="0">
                <a:sym typeface="Symbol" pitchFamily="18" charset="2"/>
              </a:rPr>
              <a:t>’</a:t>
            </a:r>
            <a:r>
              <a:rPr lang="en-US" sz="2200" dirty="0">
                <a:sym typeface="Symbol" pitchFamily="18" charset="2"/>
              </a:rPr>
              <a:t>  +TE</a:t>
            </a:r>
            <a:r>
              <a:rPr lang="en-US" sz="2200" baseline="30000" dirty="0">
                <a:sym typeface="Symbol" pitchFamily="18" charset="2"/>
              </a:rPr>
              <a:t>’  </a:t>
            </a:r>
            <a:r>
              <a:rPr lang="en-US" sz="2200" baseline="-25000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/>
              <a:t>T </a:t>
            </a:r>
            <a:r>
              <a:rPr lang="en-US" sz="2200" dirty="0">
                <a:sym typeface="Symbol" pitchFamily="18" charset="2"/>
              </a:rPr>
              <a:t> FT</a:t>
            </a:r>
            <a:r>
              <a:rPr lang="en-US" sz="2200" baseline="30000" dirty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sym typeface="Symbol" pitchFamily="18" charset="2"/>
              </a:rPr>
              <a:t>T</a:t>
            </a:r>
            <a:r>
              <a:rPr lang="en-US" sz="2200" baseline="30000" dirty="0">
                <a:sym typeface="Symbol" pitchFamily="18" charset="2"/>
              </a:rPr>
              <a:t>’</a:t>
            </a:r>
            <a:r>
              <a:rPr lang="en-US" sz="2200" dirty="0">
                <a:sym typeface="Symbol" pitchFamily="18" charset="2"/>
              </a:rPr>
              <a:t>  *FT</a:t>
            </a:r>
            <a:r>
              <a:rPr lang="en-US" sz="2200" baseline="30000" dirty="0">
                <a:sym typeface="Symbol" pitchFamily="18" charset="2"/>
              </a:rPr>
              <a:t>’  </a:t>
            </a:r>
            <a:r>
              <a:rPr lang="en-US" sz="2200" baseline="-25000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| 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/>
              <a:t>F </a:t>
            </a:r>
            <a:r>
              <a:rPr lang="en-US" sz="2200" dirty="0">
                <a:sym typeface="Symbol" pitchFamily="18" charset="2"/>
              </a:rPr>
              <a:t> (E)   |   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606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For each production rule </a:t>
            </a:r>
            <a:r>
              <a:rPr lang="en-US" sz="2200" dirty="0">
                <a:sym typeface="Wingdings" pitchFamily="2" charset="2"/>
              </a:rPr>
              <a:t>A </a:t>
            </a:r>
            <a:r>
              <a:rPr lang="en-US" sz="2200" dirty="0">
                <a:sym typeface="Symbol" pitchFamily="18" charset="2"/>
              </a:rPr>
              <a:t>   of a grammar G :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200" dirty="0"/>
              <a:t>for each terminal a in FIRST(</a:t>
            </a:r>
            <a:r>
              <a:rPr lang="en-US" sz="2200" dirty="0">
                <a:sym typeface="Symbol" pitchFamily="18" charset="2"/>
              </a:rPr>
              <a:t>)                                                   </a:t>
            </a:r>
            <a:r>
              <a:rPr lang="en-US" sz="2200" dirty="0">
                <a:sym typeface="Wingdings" pitchFamily="2" charset="2"/>
              </a:rPr>
              <a:t>  add A </a:t>
            </a:r>
            <a:r>
              <a:rPr lang="en-US" sz="2200" dirty="0">
                <a:sym typeface="Symbol" pitchFamily="18" charset="2"/>
              </a:rPr>
              <a:t>   to M[</a:t>
            </a:r>
            <a:r>
              <a:rPr lang="en-US" sz="2200" dirty="0" err="1">
                <a:sym typeface="Symbol" pitchFamily="18" charset="2"/>
              </a:rPr>
              <a:t>A,a</a:t>
            </a:r>
            <a:r>
              <a:rPr lang="en-US" sz="2200" dirty="0">
                <a:sym typeface="Symbol" pitchFamily="18" charset="2"/>
              </a:rPr>
              <a:t>]</a:t>
            </a:r>
          </a:p>
          <a:p>
            <a:pPr marL="514350" indent="-457200">
              <a:buFont typeface="+mj-lt"/>
              <a:buAutoNum type="arabicPeriod"/>
            </a:pPr>
            <a:endParaRPr lang="en-US" sz="2200" dirty="0">
              <a:sym typeface="Symbol" pitchFamily="18" charset="2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sz="2200" dirty="0">
                <a:sym typeface="Symbol" pitchFamily="18" charset="2"/>
              </a:rPr>
              <a:t>If  in FIRST()                                                                               </a:t>
            </a:r>
            <a:r>
              <a:rPr lang="en-US" sz="2200" dirty="0">
                <a:sym typeface="Wingdings" pitchFamily="2" charset="2"/>
              </a:rPr>
              <a:t>  for each terminal b in FOLLOW (A)  add A </a:t>
            </a:r>
            <a:r>
              <a:rPr lang="en-US" sz="2200" dirty="0">
                <a:sym typeface="Symbol" pitchFamily="18" charset="2"/>
              </a:rPr>
              <a:t>   to M[</a:t>
            </a:r>
            <a:r>
              <a:rPr lang="en-US" sz="2200" dirty="0" err="1">
                <a:sym typeface="Symbol" pitchFamily="18" charset="2"/>
              </a:rPr>
              <a:t>A,b</a:t>
            </a:r>
            <a:r>
              <a:rPr lang="en-US" sz="2200" dirty="0">
                <a:sym typeface="Symbol" pitchFamily="18" charset="2"/>
              </a:rPr>
              <a:t>]</a:t>
            </a:r>
          </a:p>
          <a:p>
            <a:pPr marL="514350" indent="-457200">
              <a:buFont typeface="+mj-lt"/>
              <a:buAutoNum type="arabicPeriod"/>
            </a:pPr>
            <a:endParaRPr lang="en-US" sz="2200" dirty="0">
              <a:sym typeface="Symbol" pitchFamily="18" charset="2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sz="2200" dirty="0">
                <a:sym typeface="Symbol" pitchFamily="18" charset="2"/>
              </a:rPr>
              <a:t>If  in FIRST() and $ in FOLLOW(A)                                           </a:t>
            </a:r>
            <a:r>
              <a:rPr lang="en-US" sz="2200" dirty="0">
                <a:sym typeface="Wingdings" pitchFamily="2" charset="2"/>
              </a:rPr>
              <a:t>  add A </a:t>
            </a:r>
            <a:r>
              <a:rPr lang="en-US" sz="2200" dirty="0">
                <a:sym typeface="Symbol" pitchFamily="18" charset="2"/>
              </a:rPr>
              <a:t>   to M[A,$]</a:t>
            </a:r>
          </a:p>
          <a:p>
            <a:pPr lvl="1" algn="just"/>
            <a:endParaRPr lang="en-US" sz="2200" dirty="0">
              <a:sym typeface="Symbol" pitchFamily="18" charset="2"/>
            </a:endParaRPr>
          </a:p>
          <a:p>
            <a:pPr algn="just"/>
            <a:r>
              <a:rPr lang="en-US" sz="2200" dirty="0">
                <a:sym typeface="Symbol" pitchFamily="18" charset="2"/>
              </a:rPr>
              <a:t>All other undefined entries of the parsing table are error entries.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586F01-A4DD-4257-897C-F087CF26528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1452E69-C5FA-9F4D-AB5A-64DF41BAFCC9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69653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sz="26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Constructing Predictive Parsing Tables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65514" cy="685800"/>
          </a:xfrm>
        </p:spPr>
        <p:txBody>
          <a:bodyPr/>
          <a:lstStyle/>
          <a:p>
            <a:pPr algn="ctr"/>
            <a:r>
              <a:rPr lang="id-ID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529264" cy="464062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At the end of this meeting, expected student</a:t>
            </a:r>
            <a:br>
              <a:rPr lang="en-US" dirty="0"/>
            </a:br>
            <a:r>
              <a:rPr lang="en-US" dirty="0"/>
              <a:t>will be able to:</a:t>
            </a:r>
          </a:p>
          <a:p>
            <a:pPr algn="just"/>
            <a:r>
              <a:rPr lang="en-US"/>
              <a:t>Students </a:t>
            </a:r>
            <a:r>
              <a:rPr lang="en-US" dirty="0"/>
              <a:t>can demonstrate the working principles of top down parsing with the transition diagram (C3)</a:t>
            </a:r>
          </a:p>
          <a:p>
            <a:pPr algn="just"/>
            <a:r>
              <a:rPr lang="en-US" dirty="0"/>
              <a:t>Students can use the top-down parsing is implemented by the stack and making parsing table (C3)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392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6430617" cy="563217"/>
          </a:xfrm>
        </p:spPr>
        <p:txBody>
          <a:bodyPr>
            <a:normAutofit fontScale="90000"/>
          </a:bodyPr>
          <a:lstStyle/>
          <a:p>
            <a:pPr lvl="0" algn="r"/>
            <a:r>
              <a:rPr lang="en-US" sz="2400" dirty="0"/>
              <a:t>Constructing Predictive Parsing Tables</a:t>
            </a:r>
            <a:br>
              <a:rPr lang="en-US" sz="2400" dirty="0"/>
            </a:br>
            <a:r>
              <a:rPr lang="en-US" sz="2400" dirty="0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775713" cy="446481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 TE</a:t>
            </a:r>
            <a:r>
              <a:rPr lang="en-US" baseline="30000" dirty="0">
                <a:sym typeface="Symbol" pitchFamily="18" charset="2"/>
              </a:rPr>
              <a:t>’	</a:t>
            </a:r>
            <a:r>
              <a:rPr lang="en-US" dirty="0">
                <a:sym typeface="Symbol" pitchFamily="18" charset="2"/>
              </a:rPr>
              <a:t>FIRST(TE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{(,id}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 TE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Wingdings" pitchFamily="2" charset="2"/>
              </a:rPr>
              <a:t>  into M[E,(] and M[</a:t>
            </a:r>
            <a:r>
              <a:rPr lang="en-US" dirty="0" err="1">
                <a:sym typeface="Wingdings" pitchFamily="2" charset="2"/>
              </a:rPr>
              <a:t>E,id</a:t>
            </a:r>
            <a:r>
              <a:rPr lang="en-US" dirty="0">
                <a:sym typeface="Wingdings" pitchFamily="2" charset="2"/>
              </a:rPr>
              <a:t>]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+TE</a:t>
            </a:r>
            <a:r>
              <a:rPr lang="en-US" baseline="30000" dirty="0">
                <a:sym typeface="Symbol" pitchFamily="18" charset="2"/>
              </a:rPr>
              <a:t>’  </a:t>
            </a:r>
            <a:r>
              <a:rPr lang="en-US" baseline="-25000" dirty="0">
                <a:sym typeface="Symbol" pitchFamily="18" charset="2"/>
              </a:rPr>
              <a:t> 	</a:t>
            </a:r>
            <a:r>
              <a:rPr lang="en-US" dirty="0">
                <a:sym typeface="Symbol" pitchFamily="18" charset="2"/>
              </a:rPr>
              <a:t>FIRST(+TE</a:t>
            </a:r>
            <a:r>
              <a:rPr lang="en-US" baseline="30000" dirty="0">
                <a:sym typeface="Symbol" pitchFamily="18" charset="2"/>
              </a:rPr>
              <a:t>’ </a:t>
            </a:r>
            <a:r>
              <a:rPr lang="en-US" dirty="0">
                <a:sym typeface="Symbol" pitchFamily="18" charset="2"/>
              </a:rPr>
              <a:t>) = {+}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+TE</a:t>
            </a:r>
            <a:r>
              <a:rPr lang="en-US" baseline="30000" dirty="0">
                <a:sym typeface="Symbol" pitchFamily="18" charset="2"/>
              </a:rPr>
              <a:t>’  </a:t>
            </a:r>
            <a:r>
              <a:rPr lang="en-US" dirty="0">
                <a:sym typeface="Symbol" pitchFamily="18" charset="2"/>
              </a:rPr>
              <a:t>into M[E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,+]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	FIRST() = {}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none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sym typeface="Symbol" pitchFamily="18" charset="2"/>
              </a:rPr>
              <a:t>but since  in FIRST() and FOLLOW(E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)={$,)}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 pitchFamily="18" charset="2"/>
              </a:rPr>
              <a:t>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   into M[E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,$]  and M[E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,)]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/>
              <a:t>T </a:t>
            </a:r>
            <a:r>
              <a:rPr lang="en-US" dirty="0">
                <a:sym typeface="Symbol" pitchFamily="18" charset="2"/>
              </a:rPr>
              <a:t> FT</a:t>
            </a:r>
            <a:r>
              <a:rPr lang="en-US" baseline="30000" dirty="0">
                <a:sym typeface="Symbol" pitchFamily="18" charset="2"/>
              </a:rPr>
              <a:t>’	</a:t>
            </a:r>
            <a:r>
              <a:rPr lang="en-US" dirty="0">
                <a:sym typeface="Symbol" pitchFamily="18" charset="2"/>
              </a:rPr>
              <a:t>FIRST(FT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{(,id}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T </a:t>
            </a:r>
            <a:r>
              <a:rPr lang="en-US" dirty="0">
                <a:sym typeface="Symbol" pitchFamily="18" charset="2"/>
              </a:rPr>
              <a:t> FT</a:t>
            </a:r>
            <a:r>
              <a:rPr lang="en-US" baseline="30000" dirty="0">
                <a:sym typeface="Symbol" pitchFamily="18" charset="2"/>
              </a:rPr>
              <a:t>’  </a:t>
            </a:r>
            <a:r>
              <a:rPr lang="en-US" dirty="0">
                <a:sym typeface="Wingdings" pitchFamily="2" charset="2"/>
              </a:rPr>
              <a:t>into M[T,(] and M[</a:t>
            </a:r>
            <a:r>
              <a:rPr lang="en-US" dirty="0" err="1">
                <a:sym typeface="Wingdings" pitchFamily="2" charset="2"/>
              </a:rPr>
              <a:t>T,id</a:t>
            </a:r>
            <a:r>
              <a:rPr lang="en-US" dirty="0">
                <a:sym typeface="Wingdings" pitchFamily="2" charset="2"/>
              </a:rPr>
              <a:t>]</a:t>
            </a:r>
            <a:r>
              <a:rPr lang="en-US" baseline="30000" dirty="0">
                <a:sym typeface="Symbol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*FT</a:t>
            </a:r>
            <a:r>
              <a:rPr lang="en-US" baseline="30000" dirty="0">
                <a:sym typeface="Symbol" pitchFamily="18" charset="2"/>
              </a:rPr>
              <a:t>’  	</a:t>
            </a:r>
            <a:r>
              <a:rPr lang="en-US" dirty="0">
                <a:sym typeface="Symbol" pitchFamily="18" charset="2"/>
              </a:rPr>
              <a:t>FIRST(*FT</a:t>
            </a:r>
            <a:r>
              <a:rPr lang="en-US" baseline="30000" dirty="0">
                <a:sym typeface="Symbol" pitchFamily="18" charset="2"/>
              </a:rPr>
              <a:t>’ </a:t>
            </a:r>
            <a:r>
              <a:rPr lang="en-US" dirty="0">
                <a:sym typeface="Symbol" pitchFamily="18" charset="2"/>
              </a:rPr>
              <a:t>) = {*}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*FT</a:t>
            </a:r>
            <a:r>
              <a:rPr lang="en-US" baseline="30000" dirty="0">
                <a:sym typeface="Symbol" pitchFamily="18" charset="2"/>
              </a:rPr>
              <a:t>’ </a:t>
            </a:r>
            <a:r>
              <a:rPr lang="en-US" dirty="0">
                <a:sym typeface="Symbol" pitchFamily="18" charset="2"/>
              </a:rPr>
              <a:t>into M[T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,*]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7653" name="Slide Number Placeholder 5"/>
          <p:cNvSpPr txBox="1">
            <a:spLocks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E700E8-409C-4B47-84B9-206A78DF5926}" type="slidenum">
              <a:rPr lang="en-US" sz="1400">
                <a:latin typeface="Interstate" charset="0"/>
              </a:rPr>
              <a:pPr algn="r"/>
              <a:t>20</a:t>
            </a:fld>
            <a:endParaRPr lang="en-US" sz="1400">
              <a:latin typeface="Interstate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533" y="358981"/>
            <a:ext cx="6430617" cy="563217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Constructing Predictive Parsing Tables</a:t>
            </a:r>
            <a:br>
              <a:rPr lang="en-US" sz="2400" dirty="0"/>
            </a:br>
            <a:r>
              <a:rPr lang="en-US" sz="2400" dirty="0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470913" cy="461721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 	FIRST() = {}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none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but since  in FIRST() and FOLLOW(T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) = {$,),+}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  into M[T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,$], M[T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,)] and M[T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,+] 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 (E) 	FIRST((E) ) = {(} 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 (E) into M[F,(]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endParaRPr 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 id	FIRST(id) = {id}	</a:t>
            </a:r>
          </a:p>
          <a:p>
            <a:pPr marL="0" indent="0">
              <a:spcBef>
                <a:spcPct val="0"/>
              </a:spcBef>
              <a:buFontTx/>
              <a:buNone/>
              <a:tabLst>
                <a:tab pos="1484313" algn="l"/>
                <a:tab pos="3949700" algn="l"/>
                <a:tab pos="4002088" algn="l"/>
                <a:tab pos="4175125" algn="l"/>
                <a:tab pos="42799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F </a:t>
            </a:r>
            <a:r>
              <a:rPr lang="en-US" dirty="0">
                <a:sym typeface="Symbol" pitchFamily="18" charset="2"/>
              </a:rPr>
              <a:t> id  into M[</a:t>
            </a:r>
            <a:r>
              <a:rPr lang="en-US" dirty="0" err="1">
                <a:sym typeface="Symbol" pitchFamily="18" charset="2"/>
              </a:rPr>
              <a:t>F,id</a:t>
            </a:r>
            <a:r>
              <a:rPr lang="en-US" dirty="0">
                <a:sym typeface="Symbol" pitchFamily="18" charset="2"/>
              </a:rPr>
              <a:t>]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7653" name="Slide Number Placeholder 5"/>
          <p:cNvSpPr txBox="1">
            <a:spLocks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E700E8-409C-4B47-84B9-206A78DF5926}" type="slidenum">
              <a:rPr lang="en-US" sz="1400">
                <a:latin typeface="Interstate" charset="0"/>
              </a:rPr>
              <a:pPr algn="r"/>
              <a:t>21</a:t>
            </a:fld>
            <a:endParaRPr lang="en-US" sz="1400">
              <a:latin typeface="Interstate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9287" y="1066800"/>
            <a:ext cx="19161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 TE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 +TE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  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|   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 FT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 *FT</a:t>
            </a:r>
            <a:r>
              <a:rPr lang="en-US" sz="2400" baseline="30000">
                <a:latin typeface="Times New Roman" pitchFamily="18" charset="0"/>
                <a:sym typeface="Symbol" pitchFamily="18" charset="2"/>
              </a:rPr>
              <a:t>’  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|   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F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 (E)   |   id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86586"/>
              </p:ext>
            </p:extLst>
          </p:nvPr>
        </p:nvGraphicFramePr>
        <p:xfrm>
          <a:off x="685799" y="3124201"/>
          <a:ext cx="8305801" cy="3005454"/>
        </p:xfrm>
        <a:graphic>
          <a:graphicData uri="http://schemas.openxmlformats.org/drawingml/2006/table">
            <a:tbl>
              <a:tblPr/>
              <a:tblGrid>
                <a:gridCol w="53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5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1DD84-2794-4C47-B2F4-B5DAB958BA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C46DE6-37D3-8B4B-AD32-D2B529293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533" y="358981"/>
            <a:ext cx="6430617" cy="563217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Constructing Predictive Parsing Tables</a:t>
            </a:r>
            <a:br>
              <a:rPr lang="en-US" sz="2400" dirty="0"/>
            </a:br>
            <a:r>
              <a:rPr lang="en-US" sz="240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A095A-AE56-0142-8116-60FE29EF891E}"/>
              </a:ext>
            </a:extLst>
          </p:cNvPr>
          <p:cNvSpPr txBox="1"/>
          <p:nvPr/>
        </p:nvSpPr>
        <p:spPr>
          <a:xfrm>
            <a:off x="1295400" y="36576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 </a:t>
            </a:r>
            <a:r>
              <a:rPr lang="en-US" sz="2200" dirty="0">
                <a:sym typeface="Wingdings" pitchFamily="2" charset="2"/>
              </a:rPr>
              <a:t> TE’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B23FA-41A0-7A46-91B6-4D317576CB8D}"/>
              </a:ext>
            </a:extLst>
          </p:cNvPr>
          <p:cNvSpPr txBox="1"/>
          <p:nvPr/>
        </p:nvSpPr>
        <p:spPr>
          <a:xfrm>
            <a:off x="5604841" y="36576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 </a:t>
            </a:r>
            <a:r>
              <a:rPr lang="en-US" sz="2200" dirty="0">
                <a:sym typeface="Wingdings" pitchFamily="2" charset="2"/>
              </a:rPr>
              <a:t> TE’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80540-5176-B34F-AED0-D928B9EE6814}"/>
              </a:ext>
            </a:extLst>
          </p:cNvPr>
          <p:cNvSpPr txBox="1"/>
          <p:nvPr/>
        </p:nvSpPr>
        <p:spPr>
          <a:xfrm>
            <a:off x="2465387" y="4112809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E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+TE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92CE1-5CAF-D046-AD8C-F0ABBD4B4630}"/>
              </a:ext>
            </a:extLst>
          </p:cNvPr>
          <p:cNvSpPr txBox="1"/>
          <p:nvPr/>
        </p:nvSpPr>
        <p:spPr>
          <a:xfrm>
            <a:off x="6896100" y="4180815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E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5E1E3-9D24-174C-A45C-CBA71A72B534}"/>
              </a:ext>
            </a:extLst>
          </p:cNvPr>
          <p:cNvSpPr txBox="1"/>
          <p:nvPr/>
        </p:nvSpPr>
        <p:spPr>
          <a:xfrm>
            <a:off x="7943850" y="418081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E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F3236-B2A5-ED41-B316-A7C7E65A268A}"/>
              </a:ext>
            </a:extLst>
          </p:cNvPr>
          <p:cNvSpPr txBox="1"/>
          <p:nvPr/>
        </p:nvSpPr>
        <p:spPr>
          <a:xfrm>
            <a:off x="1263770" y="4701421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</a:rPr>
              <a:t>T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FT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7DB3D-56B7-A74D-B98F-657466EB9BFF}"/>
              </a:ext>
            </a:extLst>
          </p:cNvPr>
          <p:cNvSpPr txBox="1"/>
          <p:nvPr/>
        </p:nvSpPr>
        <p:spPr>
          <a:xfrm>
            <a:off x="5553083" y="471421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</a:rPr>
              <a:t>T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FT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8D342-17B3-594D-AC59-62DF23BE8642}"/>
              </a:ext>
            </a:extLst>
          </p:cNvPr>
          <p:cNvSpPr txBox="1"/>
          <p:nvPr/>
        </p:nvSpPr>
        <p:spPr>
          <a:xfrm>
            <a:off x="2465387" y="5121232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8BF09-AF05-4446-8A5C-A9B3EF5DC4F0}"/>
              </a:ext>
            </a:extLst>
          </p:cNvPr>
          <p:cNvSpPr txBox="1"/>
          <p:nvPr/>
        </p:nvSpPr>
        <p:spPr>
          <a:xfrm>
            <a:off x="3991982" y="518650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*FT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C6402-7C7E-A543-852E-4E9D27892BF7}"/>
              </a:ext>
            </a:extLst>
          </p:cNvPr>
          <p:cNvSpPr txBox="1"/>
          <p:nvPr/>
        </p:nvSpPr>
        <p:spPr>
          <a:xfrm>
            <a:off x="6859298" y="518650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5F78B-D6A9-634A-9FA5-F57B64B1CA71}"/>
              </a:ext>
            </a:extLst>
          </p:cNvPr>
          <p:cNvSpPr txBox="1"/>
          <p:nvPr/>
        </p:nvSpPr>
        <p:spPr>
          <a:xfrm>
            <a:off x="7962900" y="5186502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  <a:sym typeface="Symbol" pitchFamily="18" charset="2"/>
              </a:rPr>
              <a:t>T</a:t>
            </a:r>
            <a:r>
              <a:rPr lang="en-US" sz="2200" baseline="30000" dirty="0">
                <a:latin typeface="Arial" charset="0"/>
                <a:sym typeface="Symbol" pitchFamily="18" charset="2"/>
              </a:rPr>
              <a:t>’</a:t>
            </a:r>
            <a:r>
              <a:rPr lang="en-US" sz="2200" dirty="0">
                <a:latin typeface="Arial" charset="0"/>
                <a:sym typeface="Symbol" pitchFamily="18" charset="2"/>
              </a:rPr>
              <a:t>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C90A8-698B-2841-9ED0-2441F6F744CA}"/>
              </a:ext>
            </a:extLst>
          </p:cNvPr>
          <p:cNvSpPr txBox="1"/>
          <p:nvPr/>
        </p:nvSpPr>
        <p:spPr>
          <a:xfrm>
            <a:off x="1250305" y="5667958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</a:rPr>
              <a:t>F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1A1DE-7933-7C42-8246-18AD5A6ABA92}"/>
              </a:ext>
            </a:extLst>
          </p:cNvPr>
          <p:cNvSpPr txBox="1"/>
          <p:nvPr/>
        </p:nvSpPr>
        <p:spPr>
          <a:xfrm>
            <a:off x="5448300" y="5645165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 charset="0"/>
              </a:rPr>
              <a:t>F </a:t>
            </a:r>
            <a:r>
              <a:rPr lang="en-US" sz="2200" dirty="0">
                <a:latin typeface="Arial" charset="0"/>
                <a:sym typeface="Wingdings" pitchFamily="2" charset="2"/>
              </a:rPr>
              <a:t></a:t>
            </a:r>
            <a:r>
              <a:rPr lang="en-US" sz="2200" dirty="0">
                <a:latin typeface="Arial" charset="0"/>
                <a:sym typeface="Symbol" pitchFamily="18" charset="2"/>
              </a:rPr>
              <a:t> ( E )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9106CED3-D465-1D46-98A6-A6A819967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44797"/>
              </p:ext>
            </p:extLst>
          </p:nvPr>
        </p:nvGraphicFramePr>
        <p:xfrm>
          <a:off x="5909310" y="681414"/>
          <a:ext cx="29375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77">
                  <a:extLst>
                    <a:ext uri="{9D8B030D-6E8A-4147-A177-3AD203B41FA5}">
                      <a16:colId xmlns:a16="http://schemas.microsoft.com/office/drawing/2014/main" val="27522576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646614991"/>
                    </a:ext>
                  </a:extLst>
                </a:gridCol>
                <a:gridCol w="1774253">
                  <a:extLst>
                    <a:ext uri="{9D8B030D-6E8A-4147-A177-3AD203B41FA5}">
                      <a16:colId xmlns:a16="http://schemas.microsoft.com/office/drawing/2014/main" val="376417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9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 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{+, </a:t>
                      </a:r>
                      <a:r>
                        <a:rPr lang="en-US" sz="1800" dirty="0">
                          <a:sym typeface="Symbol" pitchFamily="18" charset="2"/>
                        </a:rPr>
                        <a:t>}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 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{+, $, 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6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{*, </a:t>
                      </a:r>
                      <a:r>
                        <a:rPr lang="en-US" sz="1800" dirty="0">
                          <a:sym typeface="Symbol" pitchFamily="18" charset="2"/>
                        </a:rPr>
                        <a:t>}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{+, $, 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0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{(,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{*, +, $, 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114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96200" cy="477693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90000"/>
              </a:lnSpc>
            </a:pPr>
            <a:r>
              <a:rPr lang="en-US" sz="1600" dirty="0"/>
              <a:t>The symbol at the top of the stack (say X) and the current symbol in the input string (say a) determine the parser action.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sz="1600" dirty="0"/>
              <a:t>There are four possible parser actions:</a:t>
            </a:r>
          </a:p>
          <a:p>
            <a:pPr marL="800100" lvl="1" indent="-342900" algn="just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If X and a are $  </a:t>
            </a:r>
            <a:r>
              <a:rPr lang="en-US" sz="1600" dirty="0">
                <a:sym typeface="Wingdings" pitchFamily="2" charset="2"/>
              </a:rPr>
              <a:t> parser halts (successful completion)</a:t>
            </a:r>
          </a:p>
          <a:p>
            <a:pPr marL="800100" lvl="1" indent="-342900" algn="just">
              <a:lnSpc>
                <a:spcPct val="90000"/>
              </a:lnSpc>
              <a:buFontTx/>
              <a:buAutoNum type="arabicPeriod"/>
            </a:pPr>
            <a:endParaRPr lang="en-US" sz="1600" dirty="0">
              <a:sym typeface="Wingdings" pitchFamily="2" charset="2"/>
            </a:endParaRPr>
          </a:p>
          <a:p>
            <a:pPr marL="800100" lvl="1" indent="-342900" algn="just">
              <a:lnSpc>
                <a:spcPct val="90000"/>
              </a:lnSpc>
              <a:buFontTx/>
              <a:buAutoNum type="arabicPeriod"/>
            </a:pPr>
            <a:r>
              <a:rPr lang="en-US" sz="1600" dirty="0">
                <a:sym typeface="Wingdings" pitchFamily="2" charset="2"/>
              </a:rPr>
              <a:t>If X and a are the same terminal symbol (different from $)  </a:t>
            </a:r>
          </a:p>
          <a:p>
            <a:pPr marL="800100" lvl="1" indent="-342900" algn="just">
              <a:lnSpc>
                <a:spcPct val="90000"/>
              </a:lnSpc>
              <a:buFontTx/>
              <a:buNone/>
            </a:pPr>
            <a:r>
              <a:rPr lang="en-US" sz="1600" dirty="0">
                <a:sym typeface="Wingdings" pitchFamily="2" charset="2"/>
              </a:rPr>
              <a:t>	 parser pops X from the stack, and moves the next symbol in the input buffer.</a:t>
            </a:r>
          </a:p>
          <a:p>
            <a:pPr marL="800100" lvl="1" indent="-342900" algn="just">
              <a:lnSpc>
                <a:spcPct val="90000"/>
              </a:lnSpc>
              <a:buFontTx/>
              <a:buNone/>
            </a:pPr>
            <a:endParaRPr lang="en-US" sz="1600" dirty="0">
              <a:sym typeface="Wingdings" pitchFamily="2" charset="2"/>
            </a:endParaRPr>
          </a:p>
          <a:p>
            <a:pPr marL="800100" lvl="1" indent="-342900" algn="just">
              <a:lnSpc>
                <a:spcPct val="90000"/>
              </a:lnSpc>
              <a:buFontTx/>
              <a:buAutoNum type="arabicPeriod" startAt="3"/>
            </a:pPr>
            <a:r>
              <a:rPr lang="en-US" sz="1600" dirty="0">
                <a:sym typeface="Wingdings" pitchFamily="2" charset="2"/>
              </a:rPr>
              <a:t>If X is a non-terminal  </a:t>
            </a:r>
          </a:p>
          <a:p>
            <a:pPr marL="800100" lvl="1" indent="-342900" algn="just">
              <a:lnSpc>
                <a:spcPct val="90000"/>
              </a:lnSpc>
              <a:buFontTx/>
              <a:buNone/>
            </a:pPr>
            <a:r>
              <a:rPr lang="en-US" sz="1600" dirty="0">
                <a:sym typeface="Wingdings" pitchFamily="2" charset="2"/>
              </a:rPr>
              <a:t>	 parser looks at the parsing table entry M[</a:t>
            </a:r>
            <a:r>
              <a:rPr lang="en-US" sz="1600" dirty="0" err="1">
                <a:sym typeface="Wingdings" pitchFamily="2" charset="2"/>
              </a:rPr>
              <a:t>X,a</a:t>
            </a:r>
            <a:r>
              <a:rPr lang="en-US" sz="1600" dirty="0">
                <a:sym typeface="Wingdings" pitchFamily="2" charset="2"/>
              </a:rPr>
              <a:t>].  If M[</a:t>
            </a:r>
            <a:r>
              <a:rPr lang="en-US" sz="1600" dirty="0" err="1">
                <a:sym typeface="Wingdings" pitchFamily="2" charset="2"/>
              </a:rPr>
              <a:t>X,a</a:t>
            </a:r>
            <a:r>
              <a:rPr lang="en-US" sz="1600" dirty="0">
                <a:sym typeface="Wingdings" pitchFamily="2" charset="2"/>
              </a:rPr>
              <a:t>] holds a production rule   X</a:t>
            </a:r>
            <a:r>
              <a:rPr lang="en-US" sz="1600" dirty="0">
                <a:sym typeface="Symbol" pitchFamily="18" charset="2"/>
              </a:rPr>
              <a:t>Y</a:t>
            </a:r>
            <a:r>
              <a:rPr lang="en-US" sz="1600" baseline="-25000" dirty="0">
                <a:sym typeface="Symbol" pitchFamily="18" charset="2"/>
              </a:rPr>
              <a:t>1</a:t>
            </a:r>
            <a:r>
              <a:rPr lang="en-US" sz="1600" dirty="0">
                <a:sym typeface="Symbol" pitchFamily="18" charset="2"/>
              </a:rPr>
              <a:t>Y</a:t>
            </a:r>
            <a:r>
              <a:rPr lang="en-US" sz="1600" baseline="-25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...</a:t>
            </a:r>
            <a:r>
              <a:rPr lang="en-US" sz="1600" dirty="0" err="1">
                <a:sym typeface="Symbol" pitchFamily="18" charset="2"/>
              </a:rPr>
              <a:t>Y</a:t>
            </a:r>
            <a:r>
              <a:rPr lang="en-US" sz="1600" baseline="-25000" dirty="0" err="1">
                <a:sym typeface="Symbol" pitchFamily="18" charset="2"/>
              </a:rPr>
              <a:t>k</a:t>
            </a:r>
            <a:r>
              <a:rPr lang="en-US" sz="1600" dirty="0">
                <a:sym typeface="Wingdings" pitchFamily="2" charset="2"/>
              </a:rPr>
              <a:t>, it pops X from the stack and pushes Y</a:t>
            </a:r>
            <a:r>
              <a:rPr lang="en-US" sz="1600" baseline="-25000" dirty="0">
                <a:sym typeface="Wingdings" pitchFamily="2" charset="2"/>
              </a:rPr>
              <a:t>k</a:t>
            </a:r>
            <a:r>
              <a:rPr lang="en-US" sz="1600" dirty="0">
                <a:sym typeface="Wingdings" pitchFamily="2" charset="2"/>
              </a:rPr>
              <a:t>,Y</a:t>
            </a:r>
            <a:r>
              <a:rPr lang="en-US" sz="1600" baseline="-25000" dirty="0">
                <a:sym typeface="Wingdings" pitchFamily="2" charset="2"/>
              </a:rPr>
              <a:t>k-1</a:t>
            </a:r>
            <a:r>
              <a:rPr lang="en-US" sz="1600" dirty="0">
                <a:sym typeface="Wingdings" pitchFamily="2" charset="2"/>
              </a:rPr>
              <a:t>,...,Y</a:t>
            </a:r>
            <a:r>
              <a:rPr lang="en-US" sz="1600" baseline="-25000" dirty="0">
                <a:sym typeface="Wingdings" pitchFamily="2" charset="2"/>
              </a:rPr>
              <a:t>1 </a:t>
            </a:r>
            <a:r>
              <a:rPr lang="en-US" sz="1600" dirty="0">
                <a:sym typeface="Wingdings" pitchFamily="2" charset="2"/>
              </a:rPr>
              <a:t>into the stack. The parser also outputs the production rule X</a:t>
            </a:r>
            <a:r>
              <a:rPr lang="en-US" sz="1600" dirty="0">
                <a:sym typeface="Symbol" pitchFamily="18" charset="2"/>
              </a:rPr>
              <a:t>Y</a:t>
            </a:r>
            <a:r>
              <a:rPr lang="en-US" sz="1600" baseline="-25000" dirty="0">
                <a:sym typeface="Symbol" pitchFamily="18" charset="2"/>
              </a:rPr>
              <a:t>1</a:t>
            </a:r>
            <a:r>
              <a:rPr lang="en-US" sz="1600" dirty="0">
                <a:sym typeface="Symbol" pitchFamily="18" charset="2"/>
              </a:rPr>
              <a:t>Y</a:t>
            </a:r>
            <a:r>
              <a:rPr lang="en-US" sz="1600" baseline="-25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...</a:t>
            </a:r>
            <a:r>
              <a:rPr lang="en-US" sz="1600" dirty="0" err="1">
                <a:sym typeface="Symbol" pitchFamily="18" charset="2"/>
              </a:rPr>
              <a:t>Y</a:t>
            </a:r>
            <a:r>
              <a:rPr lang="en-US" sz="1600" baseline="-25000" dirty="0" err="1">
                <a:sym typeface="Symbol" pitchFamily="18" charset="2"/>
              </a:rPr>
              <a:t>k</a:t>
            </a:r>
            <a:r>
              <a:rPr lang="en-US" sz="1600" dirty="0">
                <a:sym typeface="Symbol" pitchFamily="18" charset="2"/>
              </a:rPr>
              <a:t> to represent a step of the derivation.</a:t>
            </a:r>
          </a:p>
          <a:p>
            <a:pPr marL="800100" lvl="1" indent="-342900" algn="just"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 marL="800100" lvl="1" indent="-342900" algn="just">
              <a:lnSpc>
                <a:spcPct val="90000"/>
              </a:lnSpc>
              <a:buFontTx/>
              <a:buAutoNum type="arabicPeriod" startAt="4"/>
            </a:pPr>
            <a:r>
              <a:rPr lang="en-US" sz="1600" dirty="0">
                <a:sym typeface="Wingdings" pitchFamily="2" charset="2"/>
              </a:rPr>
              <a:t>none of the above    error </a:t>
            </a:r>
          </a:p>
          <a:p>
            <a:pPr marL="1219200" lvl="2" indent="-304800" algn="just">
              <a:lnSpc>
                <a:spcPct val="90000"/>
              </a:lnSpc>
            </a:pPr>
            <a:r>
              <a:rPr lang="en-US" sz="1600" dirty="0">
                <a:sym typeface="Wingdings" pitchFamily="2" charset="2"/>
              </a:rPr>
              <a:t>all empty entries in the parsing table are errors. </a:t>
            </a:r>
          </a:p>
          <a:p>
            <a:pPr marL="1219200" lvl="2" indent="-304800" algn="just">
              <a:lnSpc>
                <a:spcPct val="90000"/>
              </a:lnSpc>
            </a:pPr>
            <a:r>
              <a:rPr lang="en-US" sz="1600" dirty="0">
                <a:sym typeface="Wingdings" pitchFamily="2" charset="2"/>
              </a:rPr>
              <a:t>If X is a terminal symbol different from a, this is also an error case.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CB438-3ABF-4802-93D1-4A3EFA6126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81400" y="1524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</p:txBody>
      </p:sp>
    </p:spTree>
    <p:extLst>
      <p:ext uri="{BB962C8B-B14F-4D97-AF65-F5344CB8AC3E}">
        <p14:creationId xmlns:p14="http://schemas.microsoft.com/office/powerpoint/2010/main" val="391123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9287" y="1066800"/>
            <a:ext cx="19161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E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 TE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</a:t>
            </a:r>
          </a:p>
          <a:p>
            <a:pPr eaLnBrk="0" hangingPunct="0"/>
            <a:r>
              <a:rPr lang="en-US" sz="24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 +TE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  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|   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 FT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</a:t>
            </a:r>
          </a:p>
          <a:p>
            <a:pPr eaLnBrk="0" hangingPunct="0"/>
            <a:r>
              <a:rPr lang="en-US" sz="24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 *FT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’  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|   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 (E)   |   id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550862" y="3505200"/>
          <a:ext cx="8440738" cy="2624455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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 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5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1DD84-2794-4C47-B2F4-B5DAB958BAE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9AD7BB-BF36-A849-B357-A6FB01613C85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8922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B98A0-818D-4D8D-84C5-0E31689ADF4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345"/>
              </p:ext>
            </p:extLst>
          </p:nvPr>
        </p:nvGraphicFramePr>
        <p:xfrm>
          <a:off x="1600200" y="1524000"/>
          <a:ext cx="693420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stack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input</a:t>
                      </a:r>
                      <a:r>
                        <a:rPr lang="en-US" sz="1800">
                          <a:sym typeface="Symbol" pitchFamily="18" charset="2"/>
                        </a:rPr>
                        <a:t>	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ym typeface="Symbol" pitchFamily="18" charset="2"/>
                        </a:rPr>
                        <a:t>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</a:t>
                      </a:r>
                      <a:r>
                        <a:rPr lang="en-US" sz="1800" dirty="0">
                          <a:sym typeface="Symbol" pitchFamily="18" charset="2"/>
                        </a:rPr>
                        <a:t>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+id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E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TE’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1800" dirty="0">
                          <a:sym typeface="Symbol" pitchFamily="18" charset="2"/>
                        </a:rPr>
                        <a:t> 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+id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T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FT’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800" dirty="0">
                          <a:sym typeface="Symbol" pitchFamily="18" charset="2"/>
                        </a:rPr>
                        <a:t> T’E’$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+id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id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 T’E’$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+id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T’</a:t>
                      </a:r>
                      <a:r>
                        <a:rPr lang="en-US" sz="1800" dirty="0">
                          <a:sym typeface="Symbol" pitchFamily="18" charset="2"/>
                        </a:rPr>
                        <a:t>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Symbol" pitchFamily="2" charset="2"/>
                        </a:rPr>
                        <a:t>T </a:t>
                      </a:r>
                      <a:r>
                        <a:rPr lang="en-US" sz="1800" dirty="0">
                          <a:latin typeface="Symbol" pitchFamily="2" charset="2"/>
                          <a:sym typeface="Wingdings" pitchFamily="2" charset="2"/>
                        </a:rPr>
                        <a:t> e</a:t>
                      </a:r>
                      <a:endParaRPr lang="en-US" sz="1800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E’</a:t>
                      </a:r>
                      <a:r>
                        <a:rPr lang="en-US" sz="1800" dirty="0">
                          <a:sym typeface="Symbol" pitchFamily="18" charset="2"/>
                        </a:rPr>
                        <a:t>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E’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+TE’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TE’$</a:t>
                      </a:r>
                      <a:r>
                        <a:rPr lang="en-US" sz="1800" dirty="0">
                          <a:sym typeface="Symbol" pitchFamily="18" charset="2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E’$</a:t>
                      </a:r>
                      <a:r>
                        <a:rPr lang="en-US" sz="1800" dirty="0">
                          <a:sym typeface="Symbol" pitchFamily="18" charset="2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FT’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800" dirty="0">
                          <a:sym typeface="Symbol" pitchFamily="18" charset="2"/>
                        </a:rPr>
                        <a:t> T’E’$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id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 T’E’$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T’</a:t>
                      </a:r>
                      <a:r>
                        <a:rPr lang="en-US" sz="1800" dirty="0">
                          <a:sym typeface="Symbol" pitchFamily="18" charset="2"/>
                        </a:rPr>
                        <a:t>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$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ymbol" pitchFamily="2" charset="2"/>
                        </a:rPr>
                        <a:t>T’ </a:t>
                      </a:r>
                      <a:r>
                        <a:rPr lang="en-US" sz="1800" dirty="0">
                          <a:latin typeface="Symbol" pitchFamily="2" charset="2"/>
                          <a:sym typeface="Wingdings" pitchFamily="2" charset="2"/>
                        </a:rPr>
                        <a:t> e</a:t>
                      </a:r>
                      <a:endParaRPr lang="en-US" sz="1800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E’</a:t>
                      </a:r>
                      <a:r>
                        <a:rPr lang="en-US" sz="1800" dirty="0">
                          <a:sym typeface="Symbol" pitchFamily="18" charset="2"/>
                        </a:rPr>
                        <a:t>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$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ymbol" pitchFamily="2" charset="2"/>
                        </a:rPr>
                        <a:t>E’ </a:t>
                      </a:r>
                      <a:r>
                        <a:rPr lang="en-US" sz="1800" dirty="0">
                          <a:latin typeface="Symbol" pitchFamily="2" charset="2"/>
                          <a:sym typeface="Wingdings" pitchFamily="2" charset="2"/>
                        </a:rPr>
                        <a:t> e</a:t>
                      </a:r>
                      <a:endParaRPr lang="en-US" sz="1800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$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$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Halt/Completion/accepted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E3FB9F4-5F79-424E-9506-46BD80C805F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91772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B98A0-818D-4D8D-84C5-0E31689ADF46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4467"/>
              </p:ext>
            </p:extLst>
          </p:nvPr>
        </p:nvGraphicFramePr>
        <p:xfrm>
          <a:off x="1600200" y="1676400"/>
          <a:ext cx="670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stack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input</a:t>
                      </a:r>
                      <a:r>
                        <a:rPr lang="en-US" sz="1800">
                          <a:sym typeface="Symbol" pitchFamily="18" charset="2"/>
                        </a:rPr>
                        <a:t>	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action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</a:t>
                      </a:r>
                      <a:r>
                        <a:rPr lang="en-US" sz="1800" dirty="0">
                          <a:sym typeface="Symbol" pitchFamily="18" charset="2"/>
                        </a:rPr>
                        <a:t>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id+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E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TE’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1800" dirty="0">
                          <a:sym typeface="Symbol" pitchFamily="18" charset="2"/>
                        </a:rPr>
                        <a:t> 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id+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T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FT’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800" dirty="0">
                          <a:sym typeface="Symbol" pitchFamily="18" charset="2"/>
                        </a:rPr>
                        <a:t> T’ 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id+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id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 T’ 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id+</a:t>
                      </a:r>
                      <a:r>
                        <a:rPr lang="en-US" sz="1800" dirty="0" err="1"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T’</a:t>
                      </a:r>
                      <a:r>
                        <a:rPr lang="en-US" sz="1800" dirty="0">
                          <a:sym typeface="Symbol" pitchFamily="18" charset="2"/>
                        </a:rPr>
                        <a:t> E’$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id+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$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E3FB9F4-5F79-424E-9506-46BD80C805F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 (2)</a:t>
            </a:r>
          </a:p>
        </p:txBody>
      </p:sp>
    </p:spTree>
    <p:extLst>
      <p:ext uri="{BB962C8B-B14F-4D97-AF65-F5344CB8AC3E}">
        <p14:creationId xmlns:p14="http://schemas.microsoft.com/office/powerpoint/2010/main" val="105619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B98A0-818D-4D8D-84C5-0E31689ADF46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35410"/>
              </p:ext>
            </p:extLst>
          </p:nvPr>
        </p:nvGraphicFramePr>
        <p:xfrm>
          <a:off x="1600200" y="1676400"/>
          <a:ext cx="670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stack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ym typeface="Symbol" pitchFamily="18" charset="2"/>
                        </a:rPr>
                        <a:t>input</a:t>
                      </a:r>
                      <a:r>
                        <a:rPr lang="en-US" sz="1800" dirty="0">
                          <a:sym typeface="Symbol" pitchFamily="18" charset="2"/>
                        </a:rPr>
                        <a:t>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>
                          <a:sym typeface="Symbol" pitchFamily="18" charset="2"/>
                        </a:rPr>
                        <a:t>action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</a:t>
                      </a:r>
                      <a:r>
                        <a:rPr lang="en-US" sz="1800" dirty="0">
                          <a:sym typeface="Symbol" pitchFamily="18" charset="2"/>
                        </a:rPr>
                        <a:t>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*(+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E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TE’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</a:t>
                      </a:r>
                      <a:r>
                        <a:rPr lang="en-US" sz="1800" dirty="0">
                          <a:sym typeface="Symbol" pitchFamily="18" charset="2"/>
                        </a:rPr>
                        <a:t>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*(+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T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FT’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800" dirty="0">
                          <a:sym typeface="Symbol" pitchFamily="18" charset="2"/>
                        </a:rPr>
                        <a:t>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*(+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 id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ym typeface="Symbol" pitchFamily="18" charset="2"/>
                        </a:rPr>
                        <a:t>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*(+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T’</a:t>
                      </a:r>
                      <a:r>
                        <a:rPr lang="en-US" sz="1800" dirty="0">
                          <a:sym typeface="Symbol" pitchFamily="18" charset="2"/>
                        </a:rPr>
                        <a:t>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*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n-lt"/>
                        </a:rPr>
                        <a:t>T’ </a:t>
                      </a:r>
                      <a:r>
                        <a:rPr lang="en-US" sz="1800" dirty="0">
                          <a:latin typeface="+mn-lt"/>
                          <a:sym typeface="Wingdings" pitchFamily="2" charset="2"/>
                        </a:rPr>
                        <a:t> *FT’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*</a:t>
                      </a:r>
                      <a:r>
                        <a:rPr lang="en-US" sz="1800" dirty="0">
                          <a:sym typeface="Symbol" pitchFamily="18" charset="2"/>
                        </a:rPr>
                        <a:t> F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*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n-lt"/>
                        </a:rPr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97862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800" dirty="0">
                          <a:sym typeface="Symbol" pitchFamily="18" charset="2"/>
                        </a:rPr>
                        <a:t>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n-lt"/>
                        </a:rPr>
                        <a:t>F </a:t>
                      </a:r>
                      <a:r>
                        <a:rPr lang="en-US" sz="1800" dirty="0">
                          <a:latin typeface="+mn-lt"/>
                          <a:sym typeface="Wingdings" pitchFamily="2" charset="2"/>
                        </a:rPr>
                        <a:t> (E 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12179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800" dirty="0">
                          <a:sym typeface="Symbol" pitchFamily="18" charset="2"/>
                        </a:rPr>
                        <a:t> E )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n-lt"/>
                        </a:rPr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6141"/>
                  </a:ext>
                </a:extLst>
              </a:tr>
              <a:tr h="29456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E</a:t>
                      </a:r>
                      <a:r>
                        <a:rPr lang="en-US" sz="1800" dirty="0">
                          <a:sym typeface="Symbol" pitchFamily="18" charset="2"/>
                        </a:rPr>
                        <a:t> ) T’ E’ $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+</a:t>
                      </a:r>
                      <a:r>
                        <a:rPr lang="en-US" sz="1800" dirty="0">
                          <a:sym typeface="Symbol" pitchFamily="18" charset="2"/>
                        </a:rPr>
                        <a:t>id)$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+mn-lt"/>
                        </a:rPr>
                        <a:t>Error/ 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6649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E3FB9F4-5F79-424E-9506-46BD80C805F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 (3)</a:t>
            </a:r>
          </a:p>
        </p:txBody>
      </p:sp>
    </p:spTree>
    <p:extLst>
      <p:ext uri="{BB962C8B-B14F-4D97-AF65-F5344CB8AC3E}">
        <p14:creationId xmlns:p14="http://schemas.microsoft.com/office/powerpoint/2010/main" val="46469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88160"/>
            <a:ext cx="4267200" cy="1158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aBa</a:t>
            </a:r>
            <a:r>
              <a:rPr lang="en-US" dirty="0"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B  </a:t>
            </a:r>
            <a:r>
              <a:rPr lang="en-US" dirty="0" err="1">
                <a:sym typeface="Symbol" pitchFamily="18" charset="2"/>
              </a:rPr>
              <a:t>bB</a:t>
            </a:r>
            <a:r>
              <a:rPr lang="en-US" dirty="0">
                <a:sym typeface="Symbol" pitchFamily="18" charset="2"/>
              </a:rPr>
              <a:t>  | </a:t>
            </a:r>
            <a:endParaRPr lang="en-US" sz="2000" dirty="0">
              <a:sym typeface="Symbol" pitchFamily="18" charset="2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405"/>
              </p:ext>
            </p:extLst>
          </p:nvPr>
        </p:nvGraphicFramePr>
        <p:xfrm>
          <a:off x="5400485" y="3187064"/>
          <a:ext cx="3429000" cy="1417638"/>
        </p:xfrm>
        <a:graphic>
          <a:graphicData uri="http://schemas.openxmlformats.org/drawingml/2006/table">
            <a:tbl>
              <a:tblPr/>
              <a:tblGrid>
                <a:gridCol w="4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aBa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B  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4A188-30BD-40BD-97CC-1C6A9BA3364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693436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itchFamily="18" charset="2"/>
              </a:rPr>
              <a:t>LL(1) Parsing Table</a:t>
            </a:r>
          </a:p>
          <a:p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88206"/>
              </p:ext>
            </p:extLst>
          </p:nvPr>
        </p:nvGraphicFramePr>
        <p:xfrm>
          <a:off x="1066800" y="2758440"/>
          <a:ext cx="36478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S$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 </a:t>
                      </a:r>
                      <a:r>
                        <a:rPr lang="en-US">
                          <a:sym typeface="Wingdings" pitchFamily="2" charset="2"/>
                        </a:rPr>
                        <a:t> aBa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POP – delete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B </a:t>
                      </a:r>
                      <a:r>
                        <a:rPr lang="en-US">
                          <a:sym typeface="Wingdings" pitchFamily="2" charset="2"/>
                        </a:rPr>
                        <a:t> bB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POP – delete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B </a:t>
                      </a:r>
                      <a:r>
                        <a:rPr lang="en-US">
                          <a:sym typeface="Wingdings" pitchFamily="2" charset="2"/>
                        </a:rPr>
                        <a:t>bB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POP – delete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B </a:t>
                      </a:r>
                      <a:r>
                        <a:rPr lang="en-US">
                          <a:sym typeface="Wingdings" pitchFamily="2" charset="2"/>
                        </a:rPr>
                        <a:t></a:t>
                      </a:r>
                      <a:r>
                        <a:rPr lang="en-US">
                          <a:sym typeface="Symbol"/>
                        </a:rPr>
                        <a:t>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4838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FA575190-B913-6946-A100-755DE078F16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3615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76400" y="15240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Outputs: S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 aBa      B  bB      B  bB 	   B  </a:t>
            </a:r>
          </a:p>
          <a:p>
            <a:pPr eaLnBrk="0" hangingPunct="0"/>
            <a:endParaRPr lang="en-US" sz="2400">
              <a:latin typeface="Times New Roman" pitchFamily="18" charset="0"/>
              <a:sym typeface="Symbol" pitchFamily="18" charset="2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Derivation(left-most):   S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aBaabBaabbBaabba</a:t>
            </a:r>
          </a:p>
          <a:p>
            <a:pPr eaLnBrk="0" hangingPunct="0"/>
            <a:r>
              <a:rPr lang="en-US" sz="2400">
                <a:latin typeface="Times New Roman" pitchFamily="18" charset="0"/>
                <a:sym typeface="Symbol" pitchFamily="18" charset="2"/>
              </a:rPr>
              <a:t> 	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20987" y="3062288"/>
            <a:ext cx="1522413" cy="3719512"/>
            <a:chOff x="2181225" y="2757488"/>
            <a:chExt cx="1522413" cy="3719512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2320925" y="3124200"/>
              <a:ext cx="563563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884488" y="3124200"/>
              <a:ext cx="56197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2884488" y="3124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2532063" y="4038600"/>
              <a:ext cx="633412" cy="609600"/>
              <a:chOff x="1728" y="2544"/>
              <a:chExt cx="432" cy="384"/>
            </a:xfrm>
          </p:grpSpPr>
          <p:sp>
            <p:nvSpPr>
              <p:cNvPr id="18457" name="Line 9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10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884488" y="4876800"/>
              <a:ext cx="631825" cy="609600"/>
              <a:chOff x="1728" y="2544"/>
              <a:chExt cx="432" cy="384"/>
            </a:xfrm>
          </p:grpSpPr>
          <p:sp>
            <p:nvSpPr>
              <p:cNvPr id="18455" name="Line 12"/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1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2" name="Line 14"/>
            <p:cNvSpPr>
              <a:spLocks noChangeShapeType="1"/>
            </p:cNvSpPr>
            <p:nvPr/>
          </p:nvSpPr>
          <p:spPr bwMode="auto">
            <a:xfrm>
              <a:off x="3516313" y="5715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5"/>
            <p:cNvSpPr txBox="1">
              <a:spLocks noChangeArrowheads="1"/>
            </p:cNvSpPr>
            <p:nvPr/>
          </p:nvSpPr>
          <p:spPr bwMode="auto">
            <a:xfrm>
              <a:off x="2728913" y="2757488"/>
              <a:ext cx="3000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2743200" y="3657600"/>
              <a:ext cx="32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2181225" y="3657600"/>
              <a:ext cx="2730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3305175" y="3657600"/>
              <a:ext cx="2746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7" name="Text Box 19"/>
            <p:cNvSpPr txBox="1">
              <a:spLocks noChangeArrowheads="1"/>
            </p:cNvSpPr>
            <p:nvPr/>
          </p:nvSpPr>
          <p:spPr bwMode="auto">
            <a:xfrm>
              <a:off x="3024188" y="4572000"/>
              <a:ext cx="32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8" name="Text Box 20"/>
            <p:cNvSpPr txBox="1">
              <a:spLocks noChangeArrowheads="1"/>
            </p:cNvSpPr>
            <p:nvPr/>
          </p:nvSpPr>
          <p:spPr bwMode="auto">
            <a:xfrm>
              <a:off x="3376613" y="5410200"/>
              <a:ext cx="3270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9" name="Text Box 21"/>
            <p:cNvSpPr txBox="1">
              <a:spLocks noChangeArrowheads="1"/>
            </p:cNvSpPr>
            <p:nvPr/>
          </p:nvSpPr>
          <p:spPr bwMode="auto">
            <a:xfrm>
              <a:off x="2743200" y="5410200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22"/>
            <p:cNvSpPr txBox="1">
              <a:spLocks noChangeArrowheads="1"/>
            </p:cNvSpPr>
            <p:nvPr/>
          </p:nvSpPr>
          <p:spPr bwMode="auto">
            <a:xfrm>
              <a:off x="2390775" y="4572000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1" name="Text Box 23"/>
            <p:cNvSpPr txBox="1">
              <a:spLocks noChangeArrowheads="1"/>
            </p:cNvSpPr>
            <p:nvPr/>
          </p:nvSpPr>
          <p:spPr bwMode="auto">
            <a:xfrm>
              <a:off x="3376613" y="6019800"/>
              <a:ext cx="292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4003675" y="2895600"/>
            <a:ext cx="125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parse tree</a:t>
            </a:r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4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5E915-2236-403E-B660-CD4F8CB4047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E99965A-807B-914B-BE1A-29ABBE875BDC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385445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LL(1) Parser – Parser Actions</a:t>
            </a:r>
          </a:p>
          <a:p>
            <a:pPr lvl="0" algn="r">
              <a:spcBef>
                <a:spcPct val="0"/>
              </a:spcBef>
            </a:pPr>
            <a:r>
              <a:rPr lang="en-US" sz="24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387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28600"/>
            <a:ext cx="5390728" cy="685800"/>
          </a:xfrm>
        </p:spPr>
        <p:txBody>
          <a:bodyPr/>
          <a:lstStyle/>
          <a:p>
            <a:r>
              <a:rPr lang="en-US" sz="2800" dirty="0"/>
              <a:t>Content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315200" cy="4090988"/>
          </a:xfrm>
        </p:spPr>
        <p:txBody>
          <a:bodyPr>
            <a:normAutofit/>
          </a:bodyPr>
          <a:lstStyle/>
          <a:p>
            <a:r>
              <a:rPr lang="en-US" dirty="0"/>
              <a:t>The types of top-down parsing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Recursive descent parsing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Predictive parsing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Implementation of the transition diagram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Implementation of the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Construction parsing table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 txBox="1">
            <a:spLocks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2B93C3C-E231-4919-8C35-4F9C03587365}" type="slidenum">
              <a:rPr lang="en-US" sz="1400">
                <a:latin typeface="Interstate" charset="0"/>
              </a:rPr>
              <a:pPr algn="r"/>
              <a:t>3</a:t>
            </a:fld>
            <a:endParaRPr lang="en-US" sz="1400">
              <a:latin typeface="Interstate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25914" cy="762000"/>
          </a:xfrm>
        </p:spPr>
        <p:txBody>
          <a:bodyPr/>
          <a:lstStyle/>
          <a:p>
            <a:r>
              <a:rPr lang="en-US" dirty="0"/>
              <a:t>A Grammar which is not LL(1)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C t S E   |    a		FOLLOW(S) = { $,e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E  </a:t>
            </a:r>
            <a:r>
              <a:rPr lang="en-US" sz="2000" dirty="0">
                <a:highlight>
                  <a:srgbClr val="FFFF00"/>
                </a:highlight>
                <a:sym typeface="Symbol" pitchFamily="18" charset="2"/>
              </a:rPr>
              <a:t>e S</a:t>
            </a:r>
            <a:r>
              <a:rPr lang="en-US" sz="2000" dirty="0">
                <a:sym typeface="Symbol" pitchFamily="18" charset="2"/>
              </a:rPr>
              <a:t>    |  </a:t>
            </a:r>
            <a:r>
              <a:rPr lang="en-US" sz="2000" dirty="0">
                <a:highlight>
                  <a:srgbClr val="00FF00"/>
                </a:highlight>
                <a:sym typeface="Symbol" pitchFamily="18" charset="2"/>
              </a:rPr>
              <a:t> </a:t>
            </a:r>
            <a:r>
              <a:rPr lang="en-US" sz="2000" dirty="0">
                <a:sym typeface="Symbol" pitchFamily="18" charset="2"/>
              </a:rPr>
              <a:t>			FOLLOW(E) = { $,e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C  b				FOLLOW(C) = { t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FIRST(</a:t>
            </a:r>
            <a:r>
              <a:rPr lang="en-US" sz="2000" dirty="0" err="1">
                <a:sym typeface="Symbol" pitchFamily="18" charset="2"/>
              </a:rPr>
              <a:t>iCtSE</a:t>
            </a:r>
            <a:r>
              <a:rPr lang="en-US" sz="2000" dirty="0">
                <a:sym typeface="Symbol" pitchFamily="18" charset="2"/>
              </a:rPr>
              <a:t>) = {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FIRST(a) = {a}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FIRST(</a:t>
            </a:r>
            <a:r>
              <a:rPr lang="en-US" sz="2000" dirty="0" err="1">
                <a:sym typeface="Symbol" pitchFamily="18" charset="2"/>
              </a:rPr>
              <a:t>eS</a:t>
            </a:r>
            <a:r>
              <a:rPr lang="en-US" sz="2000" dirty="0">
                <a:sym typeface="Symbol" pitchFamily="18" charset="2"/>
              </a:rPr>
              <a:t>) = {e}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FIRST() = 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FIRST(b) = {b}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						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id-ID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			          two production rules for M[</a:t>
            </a:r>
            <a:r>
              <a:rPr lang="en-US" sz="2000" dirty="0" err="1">
                <a:sym typeface="Symbol" pitchFamily="18" charset="2"/>
              </a:rPr>
              <a:t>E,e</a:t>
            </a:r>
            <a:r>
              <a:rPr lang="en-US" sz="2000" dirty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Problem  </a:t>
            </a:r>
            <a:r>
              <a:rPr lang="en-US" sz="2000" dirty="0">
                <a:sym typeface="Wingdings" pitchFamily="2" charset="2"/>
              </a:rPr>
              <a:t> ambiguity</a:t>
            </a:r>
            <a:r>
              <a:rPr lang="en-US" sz="2000" dirty="0">
                <a:sym typeface="Symbol" pitchFamily="18" charset="2"/>
              </a:rPr>
              <a:t>	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/>
        </p:nvGraphicFramePr>
        <p:xfrm>
          <a:off x="3305175" y="2971800"/>
          <a:ext cx="5486400" cy="1854645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iCtSE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  e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  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42" name="Line 46"/>
          <p:cNvSpPr>
            <a:spLocks noChangeShapeType="1"/>
          </p:cNvSpPr>
          <p:nvPr/>
        </p:nvSpPr>
        <p:spPr bwMode="auto">
          <a:xfrm flipV="1">
            <a:off x="5205413" y="4343400"/>
            <a:ext cx="21113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3A4C6-63F8-4C8C-9334-219D9113613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BE3D25-C9C6-474D-842D-BB76CA2D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8986"/>
              </p:ext>
            </p:extLst>
          </p:nvPr>
        </p:nvGraphicFramePr>
        <p:xfrm>
          <a:off x="914401" y="91440"/>
          <a:ext cx="25908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9">
                  <a:extLst>
                    <a:ext uri="{9D8B030D-6E8A-4147-A177-3AD203B41FA5}">
                      <a16:colId xmlns:a16="http://schemas.microsoft.com/office/drawing/2014/main" val="148430337"/>
                    </a:ext>
                  </a:extLst>
                </a:gridCol>
                <a:gridCol w="1148451">
                  <a:extLst>
                    <a:ext uri="{9D8B030D-6E8A-4147-A177-3AD203B41FA5}">
                      <a16:colId xmlns:a16="http://schemas.microsoft.com/office/drawing/2014/main" val="742903103"/>
                    </a:ext>
                  </a:extLst>
                </a:gridCol>
                <a:gridCol w="1148451">
                  <a:extLst>
                    <a:ext uri="{9D8B030D-6E8A-4147-A177-3AD203B41FA5}">
                      <a16:colId xmlns:a16="http://schemas.microsoft.com/office/drawing/2014/main" val="386921766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3250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75536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{e, </a:t>
                      </a:r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0578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535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5562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A Grammar which is not LL(1)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7467600" cy="4267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200" dirty="0"/>
              <a:t>What do we have to do it if the resulting parsing table contains multiply defined entries?</a:t>
            </a:r>
          </a:p>
          <a:p>
            <a:pPr algn="just">
              <a:lnSpc>
                <a:spcPct val="90000"/>
              </a:lnSpc>
            </a:pPr>
            <a:r>
              <a:rPr lang="en-US" sz="2200" dirty="0"/>
              <a:t>If  we didn’t eliminate left recursion, eliminate the left recursion in the grammar.</a:t>
            </a:r>
          </a:p>
          <a:p>
            <a:pPr algn="just">
              <a:lnSpc>
                <a:spcPct val="90000"/>
              </a:lnSpc>
            </a:pPr>
            <a:r>
              <a:rPr lang="en-US" sz="2200" dirty="0"/>
              <a:t>If the grammar is not left factored, we have to left factor the grammar.</a:t>
            </a:r>
          </a:p>
          <a:p>
            <a:pPr algn="just">
              <a:lnSpc>
                <a:spcPct val="90000"/>
              </a:lnSpc>
            </a:pPr>
            <a:r>
              <a:rPr lang="en-US" sz="2200" dirty="0"/>
              <a:t>If its (new grammar’s) parsing table still contains multiply defined entries, that grammar is ambiguous or it is inherently not a LL(1) grammar.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DD059-A769-42EF-A9FC-352A5F5D4D0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20000" cy="4800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left recursive grammar cannot be a LL(1) grammar.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A |    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any terminal that appears in FIRST(</a:t>
            </a:r>
            <a:r>
              <a:rPr lang="en-US" dirty="0">
                <a:sym typeface="Symbol" pitchFamily="18" charset="2"/>
              </a:rPr>
              <a:t>)  also appears FIRST(A) because  A  . 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è"/>
            </a:pPr>
            <a:r>
              <a:rPr lang="en-US" dirty="0">
                <a:sym typeface="Symbol" pitchFamily="18" charset="2"/>
              </a:rPr>
              <a:t> If  is , any terminal that appears in FIRST() also appears in FIRST(A) and FOLLOW(A).</a:t>
            </a:r>
          </a:p>
          <a:p>
            <a:pPr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 grammar is not left factored, it cannot be a LL(1) grammar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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| </a:t>
            </a:r>
            <a:r>
              <a:rPr lang="en-US" baseline="-25000" dirty="0">
                <a:sym typeface="Symbol" pitchFamily="18" charset="2"/>
              </a:rPr>
              <a:t>2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any terminal that appears in FIRST(</a:t>
            </a:r>
            <a:r>
              <a:rPr lang="en-US" dirty="0">
                <a:sym typeface="Symbol" pitchFamily="18" charset="2"/>
              </a:rPr>
              <a:t>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Wingdings" pitchFamily="2" charset="2"/>
              </a:rPr>
              <a:t>) also appears in FIRST(</a:t>
            </a:r>
            <a:r>
              <a:rPr lang="en-US" dirty="0">
                <a:sym typeface="Symbol" pitchFamily="18" charset="2"/>
              </a:rPr>
              <a:t>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Wingdings" pitchFamily="2" charset="2"/>
              </a:rPr>
              <a:t>).</a:t>
            </a:r>
            <a:r>
              <a:rPr lang="en-US" baseline="-25000" dirty="0">
                <a:sym typeface="Symbol" pitchFamily="18" charset="2"/>
              </a:rPr>
              <a:t>	</a:t>
            </a:r>
          </a:p>
          <a:p>
            <a:pPr algn="just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An ambiguous grammar cannot be a LL(1) grammar.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endParaRPr lang="en-US" dirty="0">
              <a:sym typeface="Symbol" pitchFamily="18" charset="2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DD059-A769-42EF-A9FC-352A5F5D4D0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672C72-07CF-614E-9272-5D949EEFB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5562600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A Grammar which is not LL(1) (cont.)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076528" cy="914400"/>
          </a:xfrm>
        </p:spPr>
        <p:txBody>
          <a:bodyPr/>
          <a:lstStyle/>
          <a:p>
            <a:r>
              <a:rPr lang="en-US" sz="2800" dirty="0"/>
              <a:t>Properties of LL(1) Grammars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A grammar G is LL(1) if and only if  the following conditions hold for two distinctive production rules   A </a:t>
            </a:r>
            <a:r>
              <a:rPr lang="en-US" sz="2200" dirty="0">
                <a:sym typeface="Symbol" pitchFamily="18" charset="2"/>
              </a:rPr>
              <a:t>    and   </a:t>
            </a:r>
            <a:r>
              <a:rPr lang="en-US" sz="2200" dirty="0"/>
              <a:t>A </a:t>
            </a:r>
            <a:r>
              <a:rPr lang="en-US" sz="2200" dirty="0">
                <a:sym typeface="Symbol" pitchFamily="18" charset="2"/>
              </a:rPr>
              <a:t> </a:t>
            </a:r>
          </a:p>
          <a:p>
            <a:pPr marL="457200" indent="-457200" algn="just">
              <a:buFontTx/>
              <a:buNone/>
            </a:pPr>
            <a:r>
              <a:rPr lang="en-US" sz="2200" dirty="0">
                <a:sym typeface="Symbol" pitchFamily="18" charset="2"/>
              </a:rPr>
              <a:t> 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sz="2200" dirty="0">
                <a:sym typeface="Symbol" pitchFamily="18" charset="2"/>
              </a:rPr>
              <a:t>Both  and  cannot derive strings starting with same terminals.</a:t>
            </a:r>
          </a:p>
          <a:p>
            <a:pPr marL="571500" indent="-457200" algn="just">
              <a:buFont typeface="+mj-lt"/>
              <a:buAutoNum type="arabicPeriod"/>
            </a:pPr>
            <a:endParaRPr lang="en-US" sz="2200" dirty="0">
              <a:sym typeface="Symbol" pitchFamily="18" charset="2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200" dirty="0">
                <a:sym typeface="Symbol" pitchFamily="18" charset="2"/>
              </a:rPr>
              <a:t>At most one of  and  can derive to .</a:t>
            </a:r>
          </a:p>
          <a:p>
            <a:pPr marL="571500" indent="-457200" algn="just">
              <a:buFont typeface="+mj-lt"/>
              <a:buAutoNum type="arabicPeriod"/>
            </a:pPr>
            <a:endParaRPr lang="en-US" sz="2200" dirty="0">
              <a:sym typeface="Symbol" pitchFamily="18" charset="2"/>
            </a:endParaRPr>
          </a:p>
          <a:p>
            <a:pPr marL="571500" indent="-457200" algn="just">
              <a:buFont typeface="+mj-lt"/>
              <a:buAutoNum type="arabicPeriod"/>
            </a:pPr>
            <a:r>
              <a:rPr lang="en-US" sz="2200" dirty="0">
                <a:sym typeface="Symbol" pitchFamily="18" charset="2"/>
              </a:rPr>
              <a:t>If  can derive to , then  cannot derive to any string starting    with a terminal in FOLLOW(A).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BB92D-5D1D-441E-BD4E-895811B150D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5867400" cy="838200"/>
          </a:xfrm>
        </p:spPr>
        <p:txBody>
          <a:bodyPr/>
          <a:lstStyle/>
          <a:p>
            <a:r>
              <a:rPr lang="en-US" sz="2400" dirty="0"/>
              <a:t>Error Recovery in Predictive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1"/>
            <a:ext cx="7543800" cy="464819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An error may occur in the predictive parsing (LL(1) parsing)</a:t>
            </a:r>
          </a:p>
          <a:p>
            <a:pPr lvl="1" algn="just"/>
            <a:r>
              <a:rPr lang="en-US" dirty="0"/>
              <a:t>if the terminal symbol on the top of stack does not match with the current input symbol.</a:t>
            </a:r>
          </a:p>
          <a:p>
            <a:pPr lvl="1" algn="just"/>
            <a:r>
              <a:rPr lang="en-US" dirty="0"/>
              <a:t>if the top of stack is a non-terminal A, the current input symbol is a, and the parsing table entry M[A, a] is empty.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What should the parser do in an error case?</a:t>
            </a:r>
          </a:p>
          <a:p>
            <a:pPr lvl="1" algn="just"/>
            <a:r>
              <a:rPr lang="en-US" dirty="0"/>
              <a:t>The parser should be able to give an error message (as much as possible meaningful error message).</a:t>
            </a:r>
          </a:p>
          <a:p>
            <a:pPr lvl="1" algn="just"/>
            <a:r>
              <a:rPr lang="en-US" dirty="0"/>
              <a:t>It should be recover from that error case, and it should be able to continue the parsing with the rest of the input.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0F832-1C2E-41CE-A495-934266BE73E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91200" cy="838200"/>
          </a:xfrm>
        </p:spPr>
        <p:txBody>
          <a:bodyPr/>
          <a:lstStyle/>
          <a:p>
            <a:r>
              <a:rPr lang="en-US" dirty="0"/>
              <a:t>Error Recovery Techniques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524000"/>
            <a:ext cx="7620001" cy="5181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Panic-Mode Error Recovery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Skipping the input symbols until a synchronizing token is found.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Phrase-Level Error Recovery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Each empty entry in the parsing table is filled with a pointer to a specific error routine to take care that error case. 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Error-Productions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If we have a good idea of the common errors that might be encountered, we can augment the grammar with productions that generate erroneous constructs.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When an error production is used by the parser, we can generate appropriate error diagnostics.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….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FC7FF-EC1A-42B3-B72B-CB03A5DD61E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91200" cy="838200"/>
          </a:xfrm>
        </p:spPr>
        <p:txBody>
          <a:bodyPr/>
          <a:lstStyle/>
          <a:p>
            <a:r>
              <a:rPr lang="en-US" dirty="0"/>
              <a:t>Error Recovery Techniques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543800" cy="4800600"/>
          </a:xfrm>
        </p:spPr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dirty="0"/>
              <a:t>Since it is almost impossible to know all the errors that can be made by the programmers, this  method is not practical.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Global-Correction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Ideally, we </a:t>
            </a:r>
            <a:r>
              <a:rPr lang="en-US" dirty="0" err="1"/>
              <a:t>we</a:t>
            </a:r>
            <a:r>
              <a:rPr lang="en-US" dirty="0"/>
              <a:t> would like a compiler to make as few change as possible in processing incorrect inputs.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We have to globally analyze the input to find the error.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This is an expensive method, and it is not in practice.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FC7FF-EC1A-42B3-B72B-CB03A5DD61E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3400" y="381000"/>
            <a:ext cx="5842000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Panic-Mode Error Recovery in</a:t>
            </a:r>
            <a:br>
              <a:rPr lang="en-US" sz="2400" dirty="0"/>
            </a:br>
            <a:r>
              <a:rPr lang="en-US" sz="2400" dirty="0"/>
              <a:t>LL(1)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620000" cy="4648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In panic-mode error recovery, we skip all the input symbols until a synchronizing token is </a:t>
            </a:r>
            <a:r>
              <a:rPr lang="en-US" sz="2200"/>
              <a:t>found.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What is the synchronizing token?</a:t>
            </a:r>
          </a:p>
          <a:p>
            <a:pPr lvl="1" algn="just"/>
            <a:r>
              <a:rPr lang="en-US" sz="2200" dirty="0"/>
              <a:t>All the terminal-symbols in the follow set of a non-terminal can be used as a synchronizing token set for that </a:t>
            </a:r>
            <a:r>
              <a:rPr lang="en-US" sz="2200"/>
              <a:t>non-terminal.</a:t>
            </a:r>
            <a:endParaRPr lang="en-US" sz="22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7C1F2-999F-4194-8527-BFEC19FC0C1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7391400" cy="48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So, a simple panic-mode error recovery for the LL(1) parsing:</a:t>
            </a:r>
          </a:p>
          <a:p>
            <a:pPr algn="just"/>
            <a:r>
              <a:rPr lang="en-US" dirty="0"/>
              <a:t>All the empty entries are marked as </a:t>
            </a:r>
            <a:r>
              <a:rPr lang="en-US" b="1" i="1" dirty="0"/>
              <a:t>synch</a:t>
            </a:r>
            <a:r>
              <a:rPr lang="en-US" dirty="0"/>
              <a:t> to indicate that the parser will skip all the input symbols until a symbol in the follow set of the non-terminal A which on the top of the stack. Then the parser will pop that non-terminal A from the stack. The parsing continues from that state.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To handle unmatched terminal symbols, the parser pops that unmatched terminal symbol from the stack and it issues an error message saying that that unmatched terminal is inserted.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7C1F2-999F-4194-8527-BFEC19FC0C1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B3D52C-4B32-1B4E-844C-F5037EAE2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3400" y="381000"/>
            <a:ext cx="5842000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Panic-Mode Error Recovery in</a:t>
            </a:r>
            <a:br>
              <a:rPr lang="en-US" sz="2400" dirty="0"/>
            </a:br>
            <a:r>
              <a:rPr lang="en-US" sz="2400" dirty="0"/>
              <a:t>LL(1) Parsing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</a:t>
            </a:r>
            <a:r>
              <a:rPr lang="en-US" sz="1600" dirty="0" err="1">
                <a:sym typeface="Symbol" pitchFamily="18" charset="2"/>
              </a:rPr>
              <a:t>AbS</a:t>
            </a:r>
            <a:r>
              <a:rPr lang="en-US" sz="1600" dirty="0">
                <a:sym typeface="Symbol" pitchFamily="18" charset="2"/>
              </a:rPr>
              <a:t>  |  e  | 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A  a  |  </a:t>
            </a:r>
            <a:r>
              <a:rPr lang="en-US" sz="1600" dirty="0" err="1">
                <a:sym typeface="Symbol" pitchFamily="18" charset="2"/>
              </a:rPr>
              <a:t>cAd</a:t>
            </a: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FOLLOW(S)={$}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FOLLOW(A)={</a:t>
            </a:r>
            <a:r>
              <a:rPr lang="en-US" sz="1600" dirty="0" err="1">
                <a:sym typeface="Symbol" pitchFamily="18" charset="2"/>
              </a:rPr>
              <a:t>b,d</a:t>
            </a:r>
            <a:r>
              <a:rPr lang="en-US" sz="1600" dirty="0"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u="sng" dirty="0">
                <a:sym typeface="Symbol" pitchFamily="18" charset="2"/>
              </a:rPr>
              <a:t>stack</a:t>
            </a:r>
            <a:r>
              <a:rPr lang="en-US" sz="1600" b="1" dirty="0">
                <a:sym typeface="Symbol" pitchFamily="18" charset="2"/>
              </a:rPr>
              <a:t>	</a:t>
            </a:r>
            <a:r>
              <a:rPr lang="en-US" sz="1600" b="1" u="sng" dirty="0">
                <a:sym typeface="Symbol" pitchFamily="18" charset="2"/>
              </a:rPr>
              <a:t>input</a:t>
            </a:r>
            <a:r>
              <a:rPr lang="en-US" sz="1600" b="1" dirty="0">
                <a:sym typeface="Symbol" pitchFamily="18" charset="2"/>
              </a:rPr>
              <a:t>	</a:t>
            </a:r>
            <a:r>
              <a:rPr lang="en-US" sz="1600" b="1" u="sng" dirty="0">
                <a:sym typeface="Symbol" pitchFamily="18" charset="2"/>
              </a:rPr>
              <a:t>output</a:t>
            </a:r>
            <a:r>
              <a:rPr lang="en-US" sz="1600" dirty="0">
                <a:sym typeface="Symbol" pitchFamily="18" charset="2"/>
              </a:rPr>
              <a:t>			</a:t>
            </a:r>
            <a:r>
              <a:rPr lang="en-US" sz="1600" b="1" u="sng" dirty="0">
                <a:sym typeface="Symbol" pitchFamily="18" charset="2"/>
              </a:rPr>
              <a:t>stack</a:t>
            </a:r>
            <a:r>
              <a:rPr lang="en-US" sz="1600" b="1" dirty="0">
                <a:sym typeface="Symbol" pitchFamily="18" charset="2"/>
              </a:rPr>
              <a:t>	</a:t>
            </a:r>
            <a:r>
              <a:rPr lang="en-US" sz="1600" b="1" u="sng" dirty="0">
                <a:sym typeface="Symbol" pitchFamily="18" charset="2"/>
              </a:rPr>
              <a:t>input</a:t>
            </a:r>
            <a:r>
              <a:rPr lang="en-US" sz="1600" b="1" dirty="0">
                <a:sym typeface="Symbol" pitchFamily="18" charset="2"/>
              </a:rPr>
              <a:t>	</a:t>
            </a:r>
            <a:r>
              <a:rPr lang="en-US" sz="1600" b="1" u="sng" dirty="0">
                <a:sym typeface="Symbol" pitchFamily="18" charset="2"/>
              </a:rPr>
              <a:t>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$S		</a:t>
            </a:r>
            <a:r>
              <a:rPr lang="en-US" sz="1600" dirty="0" err="1">
                <a:sym typeface="Symbol" pitchFamily="18" charset="2"/>
              </a:rPr>
              <a:t>aab</a:t>
            </a:r>
            <a:r>
              <a:rPr lang="en-US" sz="1600" dirty="0">
                <a:sym typeface="Symbol" pitchFamily="18" charset="2"/>
              </a:rPr>
              <a:t>$	</a:t>
            </a: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</a:t>
            </a:r>
            <a:r>
              <a:rPr lang="en-US" sz="1600" dirty="0" err="1">
                <a:sym typeface="Symbol" pitchFamily="18" charset="2"/>
              </a:rPr>
              <a:t>AbS</a:t>
            </a:r>
            <a:r>
              <a:rPr lang="en-US" sz="1600" dirty="0">
                <a:sym typeface="Symbol" pitchFamily="18" charset="2"/>
              </a:rPr>
              <a:t>			$S	</a:t>
            </a:r>
            <a:r>
              <a:rPr lang="en-US" sz="1600" dirty="0" err="1">
                <a:sym typeface="Symbol" pitchFamily="18" charset="2"/>
              </a:rPr>
              <a:t>ceadb</a:t>
            </a:r>
            <a:r>
              <a:rPr lang="en-US" sz="1600" dirty="0">
                <a:sym typeface="Symbol" pitchFamily="18" charset="2"/>
              </a:rPr>
              <a:t>$	 </a:t>
            </a: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</a:t>
            </a:r>
            <a:r>
              <a:rPr lang="en-US" sz="1600" dirty="0" err="1">
                <a:sym typeface="Symbol" pitchFamily="18" charset="2"/>
              </a:rPr>
              <a:t>AbS</a:t>
            </a: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aab</a:t>
            </a:r>
            <a:r>
              <a:rPr lang="en-US" sz="1600" dirty="0">
                <a:sym typeface="Symbol" pitchFamily="18" charset="2"/>
              </a:rPr>
              <a:t>$	A  a 			$</a:t>
            </a:r>
            <a:r>
              <a:rPr lang="en-US" sz="1600" dirty="0" err="1">
                <a:sym typeface="Symbol" pitchFamily="18" charset="2"/>
              </a:rPr>
              <a:t>SbA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ceadb</a:t>
            </a:r>
            <a:r>
              <a:rPr lang="en-US" sz="1600" dirty="0">
                <a:sym typeface="Symbol" pitchFamily="18" charset="2"/>
              </a:rPr>
              <a:t>$	 A  </a:t>
            </a:r>
            <a:r>
              <a:rPr lang="en-US" sz="1600" dirty="0" err="1">
                <a:sym typeface="Symbol" pitchFamily="18" charset="2"/>
              </a:rPr>
              <a:t>cAd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aab</a:t>
            </a:r>
            <a:r>
              <a:rPr lang="en-US" sz="1600" dirty="0">
                <a:sym typeface="Symbol" pitchFamily="18" charset="2"/>
              </a:rPr>
              <a:t>$				$</a:t>
            </a:r>
            <a:r>
              <a:rPr lang="en-US" sz="1600" dirty="0" err="1">
                <a:sym typeface="Symbol" pitchFamily="18" charset="2"/>
              </a:rPr>
              <a:t>SbdAc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ceadb</a:t>
            </a:r>
            <a:r>
              <a:rPr lang="en-US" sz="1600" dirty="0">
                <a:sym typeface="Symbol" pitchFamily="18" charset="2"/>
              </a:rPr>
              <a:t>$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ab</a:t>
            </a:r>
            <a:r>
              <a:rPr lang="en-US" sz="1600" dirty="0">
                <a:sym typeface="Symbol" pitchFamily="18" charset="2"/>
              </a:rPr>
              <a:t>$	Error: missing b, inserted	$</a:t>
            </a:r>
            <a:r>
              <a:rPr lang="en-US" sz="1600" dirty="0" err="1">
                <a:sym typeface="Symbol" pitchFamily="18" charset="2"/>
              </a:rPr>
              <a:t>SbdA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eadb</a:t>
            </a:r>
            <a:r>
              <a:rPr lang="en-US" sz="1600" dirty="0">
                <a:sym typeface="Symbol" pitchFamily="18" charset="2"/>
              </a:rPr>
              <a:t>$	</a:t>
            </a:r>
            <a:r>
              <a:rPr lang="en-US" sz="1600" dirty="0" err="1">
                <a:sym typeface="Symbol" pitchFamily="18" charset="2"/>
              </a:rPr>
              <a:t>Error:unexpected</a:t>
            </a:r>
            <a:r>
              <a:rPr lang="en-US" sz="1600" dirty="0">
                <a:sym typeface="Symbol" pitchFamily="18" charset="2"/>
              </a:rPr>
              <a:t> 							e (illegal A)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$S		ab$	</a:t>
            </a: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</a:t>
            </a:r>
            <a:r>
              <a:rPr lang="en-US" sz="1600" dirty="0" err="1">
                <a:sym typeface="Symbol" pitchFamily="18" charset="2"/>
              </a:rPr>
              <a:t>AbS</a:t>
            </a:r>
            <a:r>
              <a:rPr lang="en-US" sz="1600" dirty="0">
                <a:sym typeface="Symbol" pitchFamily="18" charset="2"/>
              </a:rPr>
              <a:t>	(Remove all input tokens until first b or d, pop A)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ab</a:t>
            </a:r>
            <a:r>
              <a:rPr lang="en-US" sz="1600" dirty="0">
                <a:sym typeface="Symbol" pitchFamily="18" charset="2"/>
              </a:rPr>
              <a:t>$	A  a 			$</a:t>
            </a:r>
            <a:r>
              <a:rPr lang="en-US" sz="1600" dirty="0" err="1">
                <a:sym typeface="Symbol" pitchFamily="18" charset="2"/>
              </a:rPr>
              <a:t>Sbd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db</a:t>
            </a:r>
            <a:r>
              <a:rPr lang="en-US" sz="1600" dirty="0">
                <a:sym typeface="Symbol" pitchFamily="18" charset="2"/>
              </a:rPr>
              <a:t>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Sba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 err="1">
                <a:sym typeface="Symbol" pitchFamily="18" charset="2"/>
              </a:rPr>
              <a:t>ab</a:t>
            </a:r>
            <a:r>
              <a:rPr lang="en-US" sz="1600" dirty="0">
                <a:sym typeface="Symbol" pitchFamily="18" charset="2"/>
              </a:rPr>
              <a:t>$				$</a:t>
            </a:r>
            <a:r>
              <a:rPr lang="en-US" sz="1600" dirty="0" err="1">
                <a:sym typeface="Symbol" pitchFamily="18" charset="2"/>
              </a:rPr>
              <a:t>Sb</a:t>
            </a:r>
            <a:r>
              <a:rPr lang="en-US" sz="1600" dirty="0">
                <a:sym typeface="Symbol" pitchFamily="18" charset="2"/>
              </a:rPr>
              <a:t>	b$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</a:t>
            </a:r>
            <a:r>
              <a:rPr lang="en-US" sz="1600" dirty="0" err="1">
                <a:sym typeface="Symbol" pitchFamily="18" charset="2"/>
              </a:rPr>
              <a:t>Sb</a:t>
            </a:r>
            <a:r>
              <a:rPr lang="en-US" sz="1600" dirty="0">
                <a:sym typeface="Symbol" pitchFamily="18" charset="2"/>
              </a:rPr>
              <a:t>	b$				$S	$	 </a:t>
            </a: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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$S		$	</a:t>
            </a:r>
            <a:r>
              <a:rPr lang="en-US" sz="1600" dirty="0"/>
              <a:t>S </a:t>
            </a:r>
            <a:r>
              <a:rPr lang="en-US" sz="1600" dirty="0">
                <a:sym typeface="Symbol" pitchFamily="18" charset="2"/>
              </a:rPr>
              <a:t>  			$	$	accept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$		$	accept	</a:t>
            </a: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73098"/>
              </p:ext>
            </p:extLst>
          </p:nvPr>
        </p:nvGraphicFramePr>
        <p:xfrm>
          <a:off x="3429828" y="1676400"/>
          <a:ext cx="5556250" cy="113982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AbS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AbS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 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  cAd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5329A-181E-42DE-B355-DB26AD9709A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AD1B8D-A4AF-2F43-B73A-235CB2438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3400" y="381000"/>
            <a:ext cx="5842000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Panic-Mode Error Recovery in</a:t>
            </a:r>
            <a:br>
              <a:rPr lang="en-US" sz="2400" dirty="0"/>
            </a:br>
            <a:r>
              <a:rPr lang="en-US" sz="2400" dirty="0"/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66928" cy="838200"/>
          </a:xfrm>
        </p:spPr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dirty="0"/>
              <a:t>The parse tree is created top to bottom.</a:t>
            </a:r>
          </a:p>
          <a:p>
            <a:pPr algn="just">
              <a:lnSpc>
                <a:spcPct val="90000"/>
              </a:lnSpc>
            </a:pPr>
            <a:r>
              <a:rPr lang="en-US" sz="1800" dirty="0"/>
              <a:t>Top-down parser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Recursive-Descent Parsing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Backtracking is needed (If a choice of a production rule does not work, we backtrack to try other alternatives.)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It is a general parsing technique, but not widely used.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Not efficient</a:t>
            </a:r>
          </a:p>
          <a:p>
            <a:pPr marL="914400" lvl="2" indent="0" algn="just">
              <a:lnSpc>
                <a:spcPct val="90000"/>
              </a:lnSpc>
              <a:buNone/>
            </a:pPr>
            <a:endParaRPr lang="en-US" sz="1800" dirty="0"/>
          </a:p>
          <a:p>
            <a:pPr lvl="1" algn="just">
              <a:lnSpc>
                <a:spcPct val="90000"/>
              </a:lnSpc>
            </a:pPr>
            <a:r>
              <a:rPr lang="en-US" sz="1800" dirty="0"/>
              <a:t>Predictive Parsing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no backtracking 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efficient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needs a special form of grammars (LL(1) grammars).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Recursive Predictive Parsing  is a special form of Recursive Descent parsing without backtracking.</a:t>
            </a:r>
          </a:p>
          <a:p>
            <a:pPr lvl="2" algn="just">
              <a:lnSpc>
                <a:spcPct val="90000"/>
              </a:lnSpc>
            </a:pPr>
            <a:r>
              <a:rPr lang="en-US" sz="1800" dirty="0"/>
              <a:t>Non-Recursive (Table Driven) Predictive Parser is also known as LL(1) parser.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1004B-3561-4602-92F4-FDF3C2EBBC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7928" cy="914400"/>
          </a:xfrm>
        </p:spPr>
        <p:txBody>
          <a:bodyPr/>
          <a:lstStyle/>
          <a:p>
            <a:r>
              <a:rPr lang="en-US" dirty="0"/>
              <a:t>Phrase-Level Error Recovery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1910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Each empty entry in the parsing table is  filled with a pointer to a special error routine which will take care that error case.</a:t>
            </a:r>
          </a:p>
          <a:p>
            <a:pPr algn="just"/>
            <a:r>
              <a:rPr lang="en-US" sz="2200" dirty="0"/>
              <a:t>These error routines may:</a:t>
            </a:r>
          </a:p>
          <a:p>
            <a:pPr lvl="1" algn="just"/>
            <a:r>
              <a:rPr lang="en-US" sz="2200" dirty="0"/>
              <a:t>change, insert, or delete input symbols.</a:t>
            </a:r>
          </a:p>
          <a:p>
            <a:pPr lvl="1" algn="just"/>
            <a:r>
              <a:rPr lang="en-US" sz="2200" dirty="0"/>
              <a:t>issue appropriate error messages</a:t>
            </a:r>
          </a:p>
          <a:p>
            <a:pPr lvl="1" algn="just"/>
            <a:r>
              <a:rPr lang="en-US" sz="2200" dirty="0"/>
              <a:t>pop items from the stack.</a:t>
            </a:r>
          </a:p>
          <a:p>
            <a:pPr algn="just"/>
            <a:r>
              <a:rPr lang="en-US" sz="2200" dirty="0"/>
              <a:t>We should be careful when we design these error routines, because we may put the parser into an infinite loop.</a:t>
            </a:r>
          </a:p>
          <a:p>
            <a:pPr algn="just"/>
            <a:endParaRPr lang="en-US" sz="22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BB474-0964-42B3-A5F9-1EE35A25F62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72819"/>
            <a:ext cx="5257800" cy="893981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467600" cy="4373563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dirty="0"/>
              <a:t>For the grammar: 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ABC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/>
              <a:t> | C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</a:t>
            </a:r>
            <a:endParaRPr lang="en-ID" dirty="0"/>
          </a:p>
          <a:p>
            <a:pPr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compute the first and follow and build the predictive parse table.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Trace the execution of the iterative parsing algorithm on input: </a:t>
            </a:r>
            <a:r>
              <a:rPr lang="en-US" dirty="0" err="1"/>
              <a:t>aabc</a:t>
            </a:r>
            <a:r>
              <a:rPr lang="en-US" dirty="0"/>
              <a:t> </a:t>
            </a:r>
            <a:endParaRPr lang="en-US" sz="18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09575"/>
            <a:ext cx="6985000" cy="504825"/>
          </a:xfrm>
        </p:spPr>
        <p:txBody>
          <a:bodyPr>
            <a:normAutofit fontScale="90000"/>
          </a:bodyPr>
          <a:lstStyle/>
          <a:p>
            <a:r>
              <a:rPr lang="en-US" sz="3300"/>
              <a:t>Recursive-Descent  Parsing</a:t>
            </a:r>
            <a:br>
              <a:rPr lang="en-US" sz="3300"/>
            </a:br>
            <a:r>
              <a:rPr lang="en-US" sz="3300"/>
              <a:t>(uses Backtracking)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1671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Backtracking is needed.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tries to find the left-most derivation.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 err="1">
                <a:sym typeface="Symbol" pitchFamily="18" charset="2"/>
              </a:rPr>
              <a:t>aBc</a:t>
            </a: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B  </a:t>
            </a:r>
            <a:r>
              <a:rPr lang="en-US" sz="2800" dirty="0" err="1">
                <a:sym typeface="Symbol" pitchFamily="18" charset="2"/>
              </a:rPr>
              <a:t>bc</a:t>
            </a:r>
            <a:r>
              <a:rPr lang="en-US" sz="2800" dirty="0">
                <a:sym typeface="Symbol" pitchFamily="18" charset="2"/>
              </a:rPr>
              <a:t>  |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			        		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input: </a:t>
            </a:r>
            <a:r>
              <a:rPr lang="en-US" sz="2800" dirty="0" err="1">
                <a:sym typeface="Symbol" pitchFamily="18" charset="2"/>
              </a:rPr>
              <a:t>abc</a:t>
            </a:r>
            <a:r>
              <a:rPr lang="en-US" sz="2800" dirty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	</a:t>
            </a:r>
            <a:r>
              <a:rPr lang="id-ID" sz="2800" dirty="0">
                <a:sym typeface="Symbol" pitchFamily="18" charset="2"/>
              </a:rPr>
              <a:t>   </a:t>
            </a:r>
            <a:r>
              <a:rPr lang="en-US" sz="2800" dirty="0">
                <a:sym typeface="Symbol" pitchFamily="18" charset="2"/>
              </a:rPr>
              <a:t>    	      	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		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sz="2800" dirty="0">
                <a:sym typeface="Symbol" pitchFamily="18" charset="2"/>
              </a:rPr>
              <a:t>		     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572000" y="5410200"/>
            <a:ext cx="204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fails, backtrack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3D3767-4815-47DB-B093-B6967959641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172200" y="3276601"/>
            <a:ext cx="2209800" cy="2514599"/>
            <a:chOff x="6172200" y="3276601"/>
            <a:chExt cx="2209800" cy="2514599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6470650" y="3810000"/>
              <a:ext cx="7747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7245350" y="3810000"/>
              <a:ext cx="773113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7245350" y="3810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7245350" y="47244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4200" y="3276601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0400" y="43434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8600" y="43434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0400" y="53340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3434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9400" y="3352800"/>
            <a:ext cx="2209800" cy="2366665"/>
            <a:chOff x="2819400" y="3352800"/>
            <a:chExt cx="2209800" cy="2366665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 flipH="1">
              <a:off x="3095625" y="3810000"/>
              <a:ext cx="703263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3938588" y="3810000"/>
              <a:ext cx="703262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3886200" y="3810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H="1">
              <a:off x="3446463" y="4648200"/>
              <a:ext cx="422275" cy="6096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868738" y="4648200"/>
              <a:ext cx="422275" cy="685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600" y="33528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24200" y="52578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sym typeface="Symbol" pitchFamily="18" charset="2"/>
                </a:rPr>
                <a:t>b</a:t>
              </a:r>
              <a:endParaRPr lang="en-US" sz="2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1400" y="4267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sym typeface="Symbol" pitchFamily="18" charset="2"/>
                </a:rPr>
                <a:t>B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5800" y="43434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43434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8600" y="52578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sym typeface="Symbol" pitchFamily="18" charset="2"/>
                </a:rPr>
                <a:t>c</a:t>
              </a:r>
              <a:endParaRPr lang="en-US"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71728" cy="914400"/>
          </a:xfrm>
        </p:spPr>
        <p:txBody>
          <a:bodyPr/>
          <a:lstStyle/>
          <a:p>
            <a:r>
              <a:rPr lang="en-US" dirty="0"/>
              <a:t>Predictive Parser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703224"/>
            <a:ext cx="7007012" cy="317706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ym typeface="Wingdings" pitchFamily="2" charset="2"/>
              </a:rPr>
              <a:t>When re-writing a non-terminal in a derivation step, a predictive parser can uniquely choose a production rule by just looking the current symbol in the input string.</a:t>
            </a:r>
          </a:p>
          <a:p>
            <a:pPr algn="just"/>
            <a:endParaRPr lang="en-US" dirty="0">
              <a:sym typeface="Wingdings" pitchFamily="2" charset="2"/>
            </a:endParaRPr>
          </a:p>
          <a:p>
            <a:pPr algn="just">
              <a:buFontTx/>
              <a:buNone/>
            </a:pPr>
            <a:r>
              <a:rPr lang="en-US" dirty="0">
                <a:sym typeface="Wingdings" pitchFamily="2" charset="2"/>
              </a:rPr>
              <a:t>	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| ... | 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		input:  ... a .......</a:t>
            </a:r>
          </a:p>
          <a:p>
            <a:pPr algn="just">
              <a:buFontTx/>
              <a:buNone/>
            </a:pPr>
            <a:endParaRPr lang="en-US" dirty="0">
              <a:sym typeface="Symbol" pitchFamily="18" charset="2"/>
            </a:endParaRPr>
          </a:p>
          <a:p>
            <a:pPr algn="just">
              <a:buFontTx/>
              <a:buNone/>
            </a:pPr>
            <a:endParaRPr lang="en-US" dirty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dirty="0">
                <a:sym typeface="Wingdings" pitchFamily="2" charset="2"/>
              </a:rPr>
              <a:t>						    current token</a:t>
            </a:r>
          </a:p>
          <a:p>
            <a:pPr algn="just">
              <a:buFontTx/>
              <a:buNone/>
            </a:pPr>
            <a:r>
              <a:rPr lang="en-US" dirty="0">
                <a:sym typeface="Wingdings" pitchFamily="2" charset="2"/>
              </a:rPr>
              <a:t>			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61722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77BC2-981E-4F26-9D09-B85ED87863E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66B5B-3ACA-BC42-B077-367D89B33EFB}"/>
              </a:ext>
            </a:extLst>
          </p:cNvPr>
          <p:cNvSpPr txBox="1"/>
          <p:nvPr/>
        </p:nvSpPr>
        <p:spPr>
          <a:xfrm>
            <a:off x="2305050" y="1567934"/>
            <a:ext cx="121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Eliminate</a:t>
            </a:r>
          </a:p>
          <a:p>
            <a:r>
              <a:rPr lang="en-US" dirty="0">
                <a:sym typeface="Wingdings" pitchFamily="2" charset="2"/>
              </a:rPr>
              <a:t>Left Recursion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01B3D-3003-A849-A383-B5B38C4CFFCB}"/>
              </a:ext>
            </a:extLst>
          </p:cNvPr>
          <p:cNvSpPr txBox="1"/>
          <p:nvPr/>
        </p:nvSpPr>
        <p:spPr>
          <a:xfrm>
            <a:off x="914400" y="1547495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grammar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ACE93-791D-AE4D-9E5E-41C4DA87F430}"/>
              </a:ext>
            </a:extLst>
          </p:cNvPr>
          <p:cNvSpPr txBox="1"/>
          <p:nvPr/>
        </p:nvSpPr>
        <p:spPr>
          <a:xfrm>
            <a:off x="1981200" y="1567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	        		 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AEA3D-B990-6E45-8616-3CBDDF9C12AB}"/>
              </a:ext>
            </a:extLst>
          </p:cNvPr>
          <p:cNvSpPr txBox="1"/>
          <p:nvPr/>
        </p:nvSpPr>
        <p:spPr>
          <a:xfrm>
            <a:off x="3657600" y="1547495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Left Factoring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D785B-2534-7641-B3DD-BA8B62781179}"/>
              </a:ext>
            </a:extLst>
          </p:cNvPr>
          <p:cNvSpPr txBox="1"/>
          <p:nvPr/>
        </p:nvSpPr>
        <p:spPr>
          <a:xfrm>
            <a:off x="5184988" y="1567934"/>
            <a:ext cx="3501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Tx/>
              <a:buNone/>
            </a:pPr>
            <a:r>
              <a:rPr lang="en-US" dirty="0">
                <a:sym typeface="Wingdings" pitchFamily="2" charset="2"/>
              </a:rPr>
              <a:t>a grammar suitable for predictive parsing a ( LL(1)grammar)</a:t>
            </a:r>
          </a:p>
          <a:p>
            <a:pPr algn="just">
              <a:buFontTx/>
              <a:buNone/>
            </a:pPr>
            <a:r>
              <a:rPr lang="en-US" dirty="0">
                <a:sym typeface="Wingdings" pitchFamily="2" charset="2"/>
              </a:rPr>
              <a:t>no 100 % guarantee.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71728" cy="914400"/>
          </a:xfrm>
        </p:spPr>
        <p:txBody>
          <a:bodyPr/>
          <a:lstStyle/>
          <a:p>
            <a:r>
              <a:rPr lang="en-US"/>
              <a:t>Predictive Parser (example)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9530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......  	|  </a:t>
            </a:r>
          </a:p>
          <a:p>
            <a:pPr algn="just"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2000" dirty="0">
                <a:sym typeface="Symbol" pitchFamily="18" charset="2"/>
              </a:rPr>
              <a:t> ...... 	|</a:t>
            </a:r>
          </a:p>
          <a:p>
            <a:pPr algn="just"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begin</a:t>
            </a:r>
            <a:r>
              <a:rPr lang="en-US" sz="2000" dirty="0">
                <a:sym typeface="Symbol" pitchFamily="18" charset="2"/>
              </a:rPr>
              <a:t> ......	|</a:t>
            </a:r>
          </a:p>
          <a:p>
            <a:pPr algn="just"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 dirty="0">
                <a:sym typeface="Symbol" pitchFamily="18" charset="2"/>
              </a:rPr>
              <a:t> .....</a:t>
            </a:r>
          </a:p>
          <a:p>
            <a:pPr algn="just"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 algn="just"/>
            <a:r>
              <a:rPr lang="en-US" sz="2000" dirty="0">
                <a:sym typeface="Symbol" pitchFamily="18" charset="2"/>
              </a:rPr>
              <a:t>When we are trying to write the non-terminal </a:t>
            </a:r>
            <a:r>
              <a:rPr lang="en-US" sz="2000" i="1" dirty="0" err="1">
                <a:sym typeface="Symbol" pitchFamily="18" charset="2"/>
              </a:rPr>
              <a:t>stmt</a:t>
            </a:r>
            <a:r>
              <a:rPr lang="en-US" sz="2000" dirty="0">
                <a:sym typeface="Symbol" pitchFamily="18" charset="2"/>
              </a:rPr>
              <a:t>, if the current token is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we have to choose first production rule.	</a:t>
            </a:r>
          </a:p>
          <a:p>
            <a:pPr algn="just"/>
            <a:r>
              <a:rPr lang="en-US" sz="2000" dirty="0">
                <a:sym typeface="Symbol" pitchFamily="18" charset="2"/>
              </a:rPr>
              <a:t>When we are trying to write the non-terminal </a:t>
            </a:r>
            <a:r>
              <a:rPr lang="en-US" sz="2000" i="1" dirty="0" err="1">
                <a:sym typeface="Symbol" pitchFamily="18" charset="2"/>
              </a:rPr>
              <a:t>stmt</a:t>
            </a:r>
            <a:r>
              <a:rPr lang="en-US" sz="2000" dirty="0">
                <a:sym typeface="Symbol" pitchFamily="18" charset="2"/>
              </a:rPr>
              <a:t>, we can uniquely choose the production rule by just looking the current token.</a:t>
            </a:r>
          </a:p>
          <a:p>
            <a:pPr algn="just"/>
            <a:r>
              <a:rPr lang="en-US" sz="2000" dirty="0">
                <a:sym typeface="Symbol" pitchFamily="18" charset="2"/>
              </a:rPr>
              <a:t>We eliminate the left recursion in the grammar, and left factor it. But it may not be suitable for predictive parsing (not LL(1) grammar).	</a:t>
            </a:r>
            <a:r>
              <a:rPr lang="en-US" sz="2000" dirty="0"/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BEF38D-B860-4A8A-A09B-E6C7607709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914400"/>
          </a:xfrm>
        </p:spPr>
        <p:txBody>
          <a:bodyPr/>
          <a:lstStyle/>
          <a:p>
            <a:r>
              <a:rPr lang="en-US" dirty="0"/>
              <a:t>Recursive Predictive Parsing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739140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Each non-terminal corresponds to a procedure.</a:t>
            </a:r>
          </a:p>
          <a:p>
            <a:pPr algn="just">
              <a:buNone/>
            </a:pPr>
            <a:endParaRPr lang="en-US" dirty="0"/>
          </a:p>
          <a:p>
            <a:pPr algn="just">
              <a:buFontTx/>
              <a:buNone/>
            </a:pPr>
            <a:r>
              <a:rPr lang="en-US" dirty="0"/>
              <a:t>Ex:  	</a:t>
            </a:r>
          </a:p>
          <a:p>
            <a:pPr algn="just">
              <a:buFontTx/>
              <a:buNone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aBb</a:t>
            </a:r>
            <a:r>
              <a:rPr lang="en-US" dirty="0">
                <a:sym typeface="Symbol" pitchFamily="18" charset="2"/>
              </a:rPr>
              <a:t> (This is only the production rule for A)</a:t>
            </a:r>
          </a:p>
          <a:p>
            <a:pPr algn="just">
              <a:buFontTx/>
              <a:buNone/>
            </a:pPr>
            <a:endParaRPr lang="en-US" dirty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dirty="0">
                <a:sym typeface="Symbol" pitchFamily="18" charset="2"/>
              </a:rPr>
              <a:t>proc A {</a:t>
            </a:r>
          </a:p>
          <a:p>
            <a:pPr lvl="1" algn="just"/>
            <a:r>
              <a:rPr lang="en-US" dirty="0">
                <a:sym typeface="Symbol" pitchFamily="18" charset="2"/>
              </a:rPr>
              <a:t>match the current token with a, and move to the next  token;</a:t>
            </a:r>
          </a:p>
          <a:p>
            <a:pPr lvl="1" algn="just"/>
            <a:r>
              <a:rPr lang="en-US" dirty="0">
                <a:sym typeface="Symbol" pitchFamily="18" charset="2"/>
              </a:rPr>
              <a:t>call ‘B’;</a:t>
            </a:r>
          </a:p>
          <a:p>
            <a:pPr lvl="1" algn="just"/>
            <a:r>
              <a:rPr lang="en-US" dirty="0">
                <a:sym typeface="Symbol" pitchFamily="18" charset="2"/>
              </a:rPr>
              <a:t>match the current token with b, and move to the next token;</a:t>
            </a:r>
          </a:p>
          <a:p>
            <a:pPr algn="just">
              <a:buNone/>
            </a:pPr>
            <a:r>
              <a:rPr lang="en-US" dirty="0">
                <a:sym typeface="Symbol" pitchFamily="18" charset="2"/>
              </a:rPr>
              <a:t>	}</a:t>
            </a:r>
          </a:p>
          <a:p>
            <a:pPr algn="just">
              <a:buFontTx/>
              <a:buNone/>
            </a:pPr>
            <a:r>
              <a:rPr lang="en-US" dirty="0">
                <a:sym typeface="Symbol" pitchFamily="18" charset="2"/>
              </a:rPr>
              <a:t>	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8C03A-41E0-4708-B59F-A00DF0D350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314528" cy="762000"/>
          </a:xfrm>
        </p:spPr>
        <p:txBody>
          <a:bodyPr>
            <a:normAutofit fontScale="90000"/>
          </a:bodyPr>
          <a:lstStyle/>
          <a:p>
            <a:r>
              <a:rPr lang="en-US" sz="2800"/>
              <a:t>Recursive Predictive Parsing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876800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 err="1">
                <a:sym typeface="Symbol" pitchFamily="18" charset="2"/>
              </a:rPr>
              <a:t>aBb</a:t>
            </a:r>
            <a:r>
              <a:rPr lang="en-US" sz="1800" dirty="0">
                <a:sym typeface="Symbol" pitchFamily="18" charset="2"/>
              </a:rPr>
              <a:t>  | </a:t>
            </a:r>
            <a:r>
              <a:rPr lang="en-US" sz="1800" dirty="0" err="1">
                <a:sym typeface="Symbol" pitchFamily="18" charset="2"/>
              </a:rPr>
              <a:t>bAB</a:t>
            </a:r>
            <a:endParaRPr lang="en-US" sz="1800" dirty="0">
              <a:sym typeface="Symbol" pitchFamily="18" charset="2"/>
            </a:endParaRPr>
          </a:p>
          <a:p>
            <a:pPr algn="just"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proc A {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case of the current token {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‘a’:   - match the current token with a, and move to the 			next token;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        - call ‘B’;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        - match the current token with b, and move to the 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	next token;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‘b’:  - match the current token with b, and move to the next 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	token;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       - call ‘A’;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               - call ‘B’;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	}</a:t>
            </a:r>
          </a:p>
          <a:p>
            <a:pPr algn="just">
              <a:buFontTx/>
              <a:buNone/>
            </a:pPr>
            <a:r>
              <a:rPr lang="en-US" sz="1800" dirty="0">
                <a:sym typeface="Symbol" pitchFamily="18" charset="2"/>
              </a:rPr>
              <a:t>	}</a:t>
            </a:r>
          </a:p>
          <a:p>
            <a:pPr algn="just">
              <a:buFontTx/>
              <a:buNone/>
            </a:pPr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395C6-2B5D-4E60-AA69-8EE6C026C9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1562</TotalTime>
  <Words>4714</Words>
  <Application>Microsoft Macintosh PowerPoint</Application>
  <PresentationFormat>On-screen Show (4:3)</PresentationFormat>
  <Paragraphs>792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Interstate</vt:lpstr>
      <vt:lpstr>Open Sans</vt:lpstr>
      <vt:lpstr>Symbol</vt:lpstr>
      <vt:lpstr>Times New Roman</vt:lpstr>
      <vt:lpstr>Wingdings</vt:lpstr>
      <vt:lpstr>Template PPT 2015</vt:lpstr>
      <vt:lpstr>Top Down Parsing Session  11-12-13</vt:lpstr>
      <vt:lpstr>Learning Outcomes</vt:lpstr>
      <vt:lpstr>Content Outline</vt:lpstr>
      <vt:lpstr>Top-Down Parsing</vt:lpstr>
      <vt:lpstr>Recursive-Descent  Parsing (uses Backtracking)</vt:lpstr>
      <vt:lpstr>Predictive Parser</vt:lpstr>
      <vt:lpstr>Predictive Parser (example)</vt:lpstr>
      <vt:lpstr>Recursive Predictive Parsing</vt:lpstr>
      <vt:lpstr>Recursive Predictive Parsing (cont.)</vt:lpstr>
      <vt:lpstr>Recursive Predictive Parsing (cont.)</vt:lpstr>
      <vt:lpstr>PowerPoint Presentation</vt:lpstr>
      <vt:lpstr>Non-Recursive Predictive Parsing  -- LL(1)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Predictive Parsing Tables Example</vt:lpstr>
      <vt:lpstr>Constructing Predictive Parsing Tables Example</vt:lpstr>
      <vt:lpstr>Constructing Predictive Parsing Tables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Grammar which is not LL(1)</vt:lpstr>
      <vt:lpstr>A Grammar which is not LL(1) (cont.)</vt:lpstr>
      <vt:lpstr>A Grammar which is not LL(1) (cont.)</vt:lpstr>
      <vt:lpstr>Properties of LL(1) Grammars</vt:lpstr>
      <vt:lpstr>Error Recovery in Predictive Parsing</vt:lpstr>
      <vt:lpstr>Error Recovery Techniques</vt:lpstr>
      <vt:lpstr>Error Recovery Techniques</vt:lpstr>
      <vt:lpstr>Panic-Mode Error Recovery in LL(1) Parsing</vt:lpstr>
      <vt:lpstr>Panic-Mode Error Recovery in LL(1) Parsing</vt:lpstr>
      <vt:lpstr>Panic-Mode Error Recovery in Example</vt:lpstr>
      <vt:lpstr>Phrase-Level Error Recovery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91</cp:revision>
  <dcterms:created xsi:type="dcterms:W3CDTF">2015-05-04T03:33:03Z</dcterms:created>
  <dcterms:modified xsi:type="dcterms:W3CDTF">2021-12-21T10:27:55Z</dcterms:modified>
</cp:coreProperties>
</file>