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48" r:id="rId3"/>
    <p:sldId id="349" r:id="rId4"/>
    <p:sldId id="350" r:id="rId5"/>
    <p:sldId id="394" r:id="rId6"/>
    <p:sldId id="396" r:id="rId7"/>
    <p:sldId id="351" r:id="rId8"/>
    <p:sldId id="352" r:id="rId9"/>
    <p:sldId id="397" r:id="rId10"/>
    <p:sldId id="353" r:id="rId11"/>
    <p:sldId id="354" r:id="rId12"/>
    <p:sldId id="355" r:id="rId13"/>
    <p:sldId id="356" r:id="rId14"/>
    <p:sldId id="357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9" r:id="rId25"/>
    <p:sldId id="370" r:id="rId26"/>
    <p:sldId id="381" r:id="rId27"/>
    <p:sldId id="368" r:id="rId28"/>
    <p:sldId id="371" r:id="rId29"/>
    <p:sldId id="372" r:id="rId30"/>
    <p:sldId id="373" r:id="rId31"/>
    <p:sldId id="389" r:id="rId32"/>
    <p:sldId id="390" r:id="rId33"/>
    <p:sldId id="391" r:id="rId34"/>
    <p:sldId id="375" r:id="rId35"/>
    <p:sldId id="379" r:id="rId36"/>
    <p:sldId id="376" r:id="rId3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348"/>
            <p14:sldId id="349"/>
            <p14:sldId id="350"/>
            <p14:sldId id="394"/>
            <p14:sldId id="396"/>
            <p14:sldId id="351"/>
            <p14:sldId id="352"/>
            <p14:sldId id="397"/>
            <p14:sldId id="353"/>
            <p14:sldId id="354"/>
            <p14:sldId id="355"/>
            <p14:sldId id="356"/>
            <p14:sldId id="35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9"/>
            <p14:sldId id="370"/>
            <p14:sldId id="381"/>
            <p14:sldId id="368"/>
            <p14:sldId id="371"/>
            <p14:sldId id="372"/>
            <p14:sldId id="373"/>
            <p14:sldId id="389"/>
            <p14:sldId id="390"/>
            <p14:sldId id="391"/>
            <p14:sldId id="375"/>
            <p14:sldId id="379"/>
            <p14:sldId id="376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BD"/>
    <a:srgbClr val="F7F7F7"/>
    <a:srgbClr val="008FD5"/>
    <a:srgbClr val="558FD5"/>
    <a:srgbClr val="0079B8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/>
    <p:restoredTop sz="94663"/>
  </p:normalViewPr>
  <p:slideViewPr>
    <p:cSldViewPr>
      <p:cViewPr varScale="1">
        <p:scale>
          <a:sx n="112" d="100"/>
          <a:sy n="112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12/21/21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21/12/21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rit.edu/~jmg/courses/cs380/20041/slides/NFAe.pdf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3771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Course		: Comp6062 – Compilation Techniques</a:t>
            </a:r>
          </a:p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r>
              <a:rPr lang="en-US" sz="2000" dirty="0">
                <a:solidFill>
                  <a:schemeClr val="bg1"/>
                </a:solidFill>
                <a:latin typeface="Open Sans"/>
              </a:rPr>
              <a:t>Effective Period	: September 2021</a:t>
            </a:r>
          </a:p>
          <a:p>
            <a:pPr>
              <a:spcBef>
                <a:spcPct val="20000"/>
              </a:spcBef>
              <a:tabLst>
                <a:tab pos="1320800" algn="l"/>
                <a:tab pos="2225675" algn="l"/>
              </a:tabLst>
            </a:pPr>
            <a:endParaRPr lang="en-US" sz="20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4000" dirty="0">
                <a:ea typeface="宋体" charset="-122"/>
                <a:cs typeface="Arial" charset="0"/>
              </a:rPr>
              <a:t>Non Deterministic Finite Automata with </a:t>
            </a:r>
            <a:r>
              <a:rPr lang="en-US" altLang="zh-CN" sz="4000" dirty="0">
                <a:ea typeface="宋体" charset="-122"/>
                <a:cs typeface="Arial" charset="0"/>
                <a:sym typeface="Symbol" pitchFamily="18" charset="2"/>
              </a:rPr>
              <a:t> Transition </a:t>
            </a:r>
            <a:br>
              <a:rPr lang="en-US" altLang="zh-CN" sz="4000" dirty="0">
                <a:ea typeface="宋体" charset="-122"/>
                <a:cs typeface="Arial" charset="0"/>
                <a:sym typeface="Symbol" pitchFamily="18" charset="2"/>
              </a:rPr>
            </a:br>
            <a:r>
              <a:rPr lang="en-US" altLang="zh-CN" sz="4000" dirty="0">
                <a:ea typeface="宋体" charset="-122"/>
                <a:cs typeface="Arial" charset="0"/>
              </a:rPr>
              <a:t>(NFA-</a:t>
            </a:r>
            <a:r>
              <a:rPr lang="en-US" altLang="zh-CN" sz="4000" dirty="0">
                <a:ea typeface="宋体" charset="-122"/>
                <a:cs typeface="Arial" charset="0"/>
                <a:sym typeface="Symbol" pitchFamily="18" charset="2"/>
              </a:rPr>
              <a:t> </a:t>
            </a:r>
            <a:r>
              <a:rPr lang="en-US" altLang="zh-CN" sz="4000" dirty="0">
                <a:ea typeface="宋体" charset="-122"/>
                <a:cs typeface="Arial" charset="0"/>
              </a:rPr>
              <a:t>)</a:t>
            </a:r>
            <a:br>
              <a:rPr lang="en-US" altLang="zh-CN" sz="4000" dirty="0">
                <a:ea typeface="宋体" charset="-122"/>
                <a:cs typeface="Arial" charset="0"/>
              </a:rPr>
            </a:br>
            <a:r>
              <a:rPr lang="en-US" altLang="zh-CN" sz="4000" dirty="0">
                <a:ea typeface="宋体" charset="-122"/>
                <a:cs typeface="Arial" charset="0"/>
              </a:rPr>
              <a:t>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05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467600" cy="4449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T</a:t>
            </a:r>
            <a:r>
              <a:rPr lang="en-US" sz="2200"/>
              <a:t>heorem :</a:t>
            </a:r>
            <a:endParaRPr lang="de-DE" sz="2200"/>
          </a:p>
          <a:p>
            <a:pPr lvl="1" eaLnBrk="1" hangingPunct="1">
              <a:buFontTx/>
              <a:buChar char="•"/>
            </a:pPr>
            <a:r>
              <a:rPr lang="id-ID" sz="2200"/>
              <a:t>If</a:t>
            </a:r>
            <a:r>
              <a:rPr lang="de-DE" sz="2200"/>
              <a:t> L </a:t>
            </a:r>
            <a:r>
              <a:rPr lang="id-ID" sz="2200"/>
              <a:t>is  accepted as </a:t>
            </a:r>
            <a:r>
              <a:rPr lang="de-DE" sz="2200"/>
              <a:t>NFA </a:t>
            </a:r>
            <a:r>
              <a:rPr lang="id-ID" sz="2200"/>
              <a:t>with</a:t>
            </a:r>
            <a:r>
              <a:rPr lang="de-DE" sz="2200"/>
              <a:t> </a:t>
            </a:r>
          </a:p>
          <a:p>
            <a:pPr lvl="1" eaLnBrk="1" hangingPunct="1">
              <a:buFontTx/>
              <a:buNone/>
            </a:pPr>
            <a:r>
              <a:rPr lang="en-US" sz="2200" b="1" i="1">
                <a:sym typeface="Symbol" pitchFamily="18" charset="2"/>
              </a:rPr>
              <a:t>	</a:t>
            </a:r>
            <a:r>
              <a:rPr lang="de-DE" sz="2200"/>
              <a:t>-transition, </a:t>
            </a:r>
            <a:r>
              <a:rPr lang="id-ID" sz="2200"/>
              <a:t>then </a:t>
            </a:r>
            <a:r>
              <a:rPr lang="de-DE" sz="2200"/>
              <a:t>L </a:t>
            </a:r>
            <a:r>
              <a:rPr lang="id-ID" sz="2200"/>
              <a:t>is accepted by</a:t>
            </a:r>
            <a:r>
              <a:rPr lang="de-DE" sz="2200"/>
              <a:t> NFA </a:t>
            </a:r>
            <a:r>
              <a:rPr lang="id-ID" sz="2200"/>
              <a:t>without</a:t>
            </a:r>
            <a:r>
              <a:rPr lang="de-DE" sz="2200"/>
              <a:t> </a:t>
            </a:r>
            <a:r>
              <a:rPr lang="en-US" sz="2200" b="1" i="1">
                <a:sym typeface="Symbol" pitchFamily="18" charset="2"/>
              </a:rPr>
              <a:t></a:t>
            </a:r>
            <a:r>
              <a:rPr lang="de-DE" sz="2200"/>
              <a:t>-Transition.</a:t>
            </a:r>
          </a:p>
          <a:p>
            <a:pPr lvl="1" eaLnBrk="1" hangingPunct="1">
              <a:buFontTx/>
              <a:buNone/>
            </a:pPr>
            <a:endParaRPr lang="en-US" sz="2200"/>
          </a:p>
          <a:p>
            <a:pPr>
              <a:buFont typeface="Wingdings" pitchFamily="2" charset="2"/>
              <a:buChar char="à"/>
            </a:pPr>
            <a:r>
              <a:rPr lang="en-US" sz="2200">
                <a:sym typeface="Wingdings" pitchFamily="2" charset="2"/>
              </a:rPr>
              <a:t> </a:t>
            </a:r>
            <a:r>
              <a:rPr lang="en-US" sz="2200"/>
              <a:t>Every NFA-</a:t>
            </a:r>
            <a:r>
              <a:rPr lang="en-US" sz="2200" b="1" i="1">
                <a:sym typeface="Symbol" pitchFamily="18" charset="2"/>
              </a:rPr>
              <a:t> </a:t>
            </a:r>
            <a:r>
              <a:rPr lang="en-US" sz="2200"/>
              <a:t> can find an equivalent NFA</a:t>
            </a:r>
            <a:endParaRPr lang="id-ID" sz="2200"/>
          </a:p>
          <a:p>
            <a:pPr>
              <a:buFont typeface="Wingdings" pitchFamily="2" charset="2"/>
              <a:buChar char="à"/>
            </a:pPr>
            <a:r>
              <a:rPr lang="en-US" sz="2200"/>
              <a:t> Every NFA-</a:t>
            </a:r>
            <a:r>
              <a:rPr lang="en-US" sz="2200" b="1" i="1">
                <a:sym typeface="Symbol" pitchFamily="18" charset="2"/>
              </a:rPr>
              <a:t> </a:t>
            </a:r>
            <a:r>
              <a:rPr lang="en-US" sz="2200"/>
              <a:t> can find an equivalent DFA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92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753700-D2E4-488E-AAF0-6DE1CC697213}" type="slidenum">
              <a:rPr lang="en-US" smtClean="0">
                <a:latin typeface="Interstate" charset="0"/>
              </a:rPr>
              <a:pPr/>
              <a:t>10</a:t>
            </a:fld>
            <a:endParaRPr lang="en-US">
              <a:latin typeface="Interstate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77D199-7D7F-8248-B42E-84EEC5A1B2F8}"/>
              </a:ext>
            </a:extLst>
          </p:cNvPr>
          <p:cNvSpPr txBox="1">
            <a:spLocks/>
          </p:cNvSpPr>
          <p:nvPr/>
        </p:nvSpPr>
        <p:spPr>
          <a:xfrm>
            <a:off x="2971800" y="152400"/>
            <a:ext cx="6019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l-GR"/>
              <a:t>ε - </a:t>
            </a:r>
            <a:r>
              <a:rPr lang="en-US"/>
              <a:t>NFA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750" cy="609600"/>
          </a:xfrm>
        </p:spPr>
        <p:txBody>
          <a:bodyPr>
            <a:normAutofit fontScale="90000"/>
          </a:bodyPr>
          <a:lstStyle/>
          <a:p>
            <a:r>
              <a:rPr lang="en-US" altLang="zh-CN" sz="3300"/>
              <a:t>Converting</a:t>
            </a:r>
            <a:r>
              <a:rPr lang="en-US" altLang="zh-CN" sz="360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l-GR" sz="3200"/>
              <a:t>ε - </a:t>
            </a:r>
            <a:r>
              <a:rPr lang="en-US" sz="3200"/>
              <a:t>NFA</a:t>
            </a:r>
            <a:r>
              <a:rPr lang="en-US" altLang="zh-CN" sz="3300"/>
              <a:t> to DFA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7724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l-GR" altLang="zh-CN" dirty="0">
                <a:ea typeface="宋体" charset="-122"/>
              </a:rPr>
              <a:t>ε</a:t>
            </a:r>
            <a:r>
              <a:rPr lang="en-US" altLang="zh-CN" dirty="0">
                <a:ea typeface="宋体" charset="-122"/>
              </a:rPr>
              <a:t>- </a:t>
            </a:r>
            <a:r>
              <a:rPr lang="en-US" dirty="0"/>
              <a:t>NFA E = (Q</a:t>
            </a:r>
            <a:r>
              <a:rPr lang="en-US" baseline="-25000" dirty="0"/>
              <a:t>E</a:t>
            </a:r>
            <a:r>
              <a:rPr lang="en-US" dirty="0"/>
              <a:t>, </a:t>
            </a:r>
            <a:r>
              <a:rPr lang="en-US" dirty="0">
                <a:sym typeface="Symbol" pitchFamily="18" charset="2"/>
              </a:rPr>
              <a:t></a:t>
            </a:r>
            <a:r>
              <a:rPr lang="en-US" dirty="0"/>
              <a:t>, </a:t>
            </a:r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E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F</a:t>
            </a:r>
            <a:r>
              <a:rPr lang="en-US" baseline="-25000" dirty="0"/>
              <a:t>E</a:t>
            </a:r>
            <a:r>
              <a:rPr lang="en-US" dirty="0"/>
              <a:t>)</a:t>
            </a:r>
          </a:p>
          <a:p>
            <a:pPr marL="11113" indent="-11113">
              <a:buFontTx/>
              <a:buNone/>
            </a:pPr>
            <a:endParaRPr lang="en-US" dirty="0"/>
          </a:p>
          <a:p>
            <a:pPr marL="11113" indent="-11113">
              <a:buFontTx/>
              <a:buNone/>
            </a:pPr>
            <a:r>
              <a:rPr lang="en-US" dirty="0"/>
              <a:t>Then the equivalent DFA A = (Q</a:t>
            </a:r>
            <a:r>
              <a:rPr lang="en-US" baseline="-25000" dirty="0"/>
              <a:t>D</a:t>
            </a:r>
            <a:r>
              <a:rPr lang="en-US" dirty="0"/>
              <a:t>, </a:t>
            </a:r>
            <a:r>
              <a:rPr lang="en-US" dirty="0">
                <a:sym typeface="Symbol" pitchFamily="18" charset="2"/>
              </a:rPr>
              <a:t></a:t>
            </a:r>
            <a:r>
              <a:rPr lang="en-US" dirty="0"/>
              <a:t>, </a:t>
            </a:r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/>
              <a:t>D</a:t>
            </a:r>
            <a:r>
              <a:rPr lang="en-US" dirty="0"/>
              <a:t>,{</a:t>
            </a:r>
            <a:r>
              <a:rPr lang="en-US" dirty="0" err="1"/>
              <a:t>q</a:t>
            </a:r>
            <a:r>
              <a:rPr lang="en-US" baseline="-25000" dirty="0" err="1"/>
              <a:t>D</a:t>
            </a:r>
            <a:r>
              <a:rPr lang="en-US" dirty="0"/>
              <a:t>}, F</a:t>
            </a:r>
            <a:r>
              <a:rPr lang="en-US" baseline="-25000" dirty="0"/>
              <a:t>D</a:t>
            </a:r>
            <a:r>
              <a:rPr lang="en-US" dirty="0"/>
              <a:t>) is define as followed :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D</a:t>
            </a:r>
            <a:r>
              <a:rPr lang="en-US" dirty="0"/>
              <a:t> is the set of subset Q</a:t>
            </a:r>
            <a:r>
              <a:rPr lang="en-US" baseline="-25000" dirty="0"/>
              <a:t>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q</a:t>
            </a:r>
            <a:r>
              <a:rPr lang="en-US" baseline="-25000" dirty="0" err="1"/>
              <a:t>D</a:t>
            </a:r>
            <a:r>
              <a:rPr lang="en-US" dirty="0"/>
              <a:t> = ECLOSE(q0)</a:t>
            </a:r>
          </a:p>
          <a:p>
            <a:pPr lvl="1" algn="just"/>
            <a:r>
              <a:rPr lang="en-US" dirty="0"/>
              <a:t>F</a:t>
            </a:r>
            <a:r>
              <a:rPr lang="en-US" baseline="-25000" dirty="0"/>
              <a:t>D</a:t>
            </a:r>
            <a:r>
              <a:rPr lang="en-US" dirty="0"/>
              <a:t> is those sets of states that contains at least one accepting state of E</a:t>
            </a:r>
          </a:p>
          <a:p>
            <a:pPr lvl="1" algn="just"/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S,a</a:t>
            </a:r>
            <a:r>
              <a:rPr lang="en-US" dirty="0">
                <a:sym typeface="Symbol" pitchFamily="18" charset="2"/>
              </a:rPr>
              <a:t>) is computed for all a in  and sets S in </a:t>
            </a:r>
            <a:r>
              <a:rPr lang="en-US" dirty="0"/>
              <a:t>Q</a:t>
            </a:r>
            <a:r>
              <a:rPr lang="en-US" baseline="-25000" dirty="0"/>
              <a:t>D</a:t>
            </a:r>
            <a:r>
              <a:rPr lang="en-US" dirty="0"/>
              <a:t>, by :</a:t>
            </a:r>
          </a:p>
          <a:p>
            <a:pPr lvl="1">
              <a:buFontTx/>
              <a:buNone/>
            </a:pPr>
            <a:r>
              <a:rPr lang="en-US" dirty="0"/>
              <a:t>	a.  Let S = {p1,p2,p3,…pk}</a:t>
            </a:r>
          </a:p>
          <a:p>
            <a:pPr lvl="1">
              <a:buFontTx/>
              <a:buNone/>
            </a:pPr>
            <a:r>
              <a:rPr lang="en-US" dirty="0"/>
              <a:t>	b.  Compute </a:t>
            </a:r>
            <a:r>
              <a:rPr lang="en-US" dirty="0" err="1"/>
              <a:t>U</a:t>
            </a:r>
            <a:r>
              <a:rPr lang="en-US" baseline="30000" dirty="0" err="1"/>
              <a:t>k</a:t>
            </a:r>
            <a:r>
              <a:rPr lang="en-US" baseline="-25000" dirty="0" err="1"/>
              <a:t>i</a:t>
            </a:r>
            <a:r>
              <a:rPr lang="en-US" baseline="-25000" dirty="0"/>
              <a:t>=1 </a:t>
            </a:r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Pi,a</a:t>
            </a:r>
            <a:r>
              <a:rPr lang="en-US" dirty="0">
                <a:sym typeface="Symbol" pitchFamily="18" charset="2"/>
              </a:rPr>
              <a:t>) let this set be {r1,r2,r3,…rm) </a:t>
            </a:r>
          </a:p>
          <a:p>
            <a:pPr lvl="1">
              <a:buFontTx/>
              <a:buNone/>
            </a:pPr>
            <a:r>
              <a:rPr lang="en-US" dirty="0">
                <a:sym typeface="Symbol" pitchFamily="18" charset="2"/>
              </a:rPr>
              <a:t>	c.  Then </a:t>
            </a:r>
            <a:r>
              <a:rPr lang="en-US" baseline="-25000" dirty="0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S,a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dirty="0" err="1"/>
              <a:t>U</a:t>
            </a:r>
            <a:r>
              <a:rPr lang="en-US" baseline="30000" dirty="0" err="1"/>
              <a:t>m</a:t>
            </a:r>
            <a:r>
              <a:rPr lang="en-US" baseline="-25000" dirty="0" err="1"/>
              <a:t>j</a:t>
            </a:r>
            <a:r>
              <a:rPr lang="en-US" baseline="-25000" dirty="0"/>
              <a:t>=1 </a:t>
            </a:r>
            <a:r>
              <a:rPr lang="en-US" dirty="0">
                <a:sym typeface="Symbol" pitchFamily="18" charset="2"/>
              </a:rPr>
              <a:t>ECLOSE(</a:t>
            </a:r>
            <a:r>
              <a:rPr lang="en-US" dirty="0" err="1">
                <a:sym typeface="Symbol" pitchFamily="18" charset="2"/>
              </a:rPr>
              <a:t>Rj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  <p:sp>
        <p:nvSpPr>
          <p:cNvPr id="10245" name="Date Placeholder 5"/>
          <p:cNvSpPr>
            <a:spLocks noGrp="1"/>
          </p:cNvSpPr>
          <p:nvPr>
            <p:ph type="dt" sz="half" idx="10"/>
          </p:nvPr>
        </p:nvSpPr>
        <p:spPr>
          <a:xfrm>
            <a:off x="228600" y="6381750"/>
            <a:ext cx="2133600" cy="476250"/>
          </a:xfrm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750" cy="609600"/>
          </a:xfrm>
        </p:spPr>
        <p:txBody>
          <a:bodyPr>
            <a:normAutofit fontScale="90000"/>
          </a:bodyPr>
          <a:lstStyle/>
          <a:p>
            <a:r>
              <a:rPr lang="en-US" altLang="zh-CN" sz="3300"/>
              <a:t>Converting</a:t>
            </a:r>
            <a:r>
              <a:rPr lang="en-US" altLang="zh-CN" sz="360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l-GR" sz="3200"/>
              <a:t>ε - </a:t>
            </a:r>
            <a:r>
              <a:rPr lang="en-US" sz="3200"/>
              <a:t>NFA</a:t>
            </a:r>
            <a:r>
              <a:rPr lang="en-US" altLang="zh-CN" sz="3300"/>
              <a:t> to DFA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8077200" cy="5410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200" dirty="0"/>
              <a:t>Example from </a:t>
            </a:r>
            <a:r>
              <a:rPr lang="el-GR" altLang="zh-CN" sz="2200" dirty="0">
                <a:ea typeface="宋体" charset="-122"/>
              </a:rPr>
              <a:t>ε</a:t>
            </a:r>
            <a:r>
              <a:rPr lang="en-US" altLang="zh-CN" sz="2200" dirty="0">
                <a:ea typeface="宋体" charset="-122"/>
              </a:rPr>
              <a:t> – NFA above :</a:t>
            </a:r>
            <a:endParaRPr lang="en-US" sz="2200" dirty="0"/>
          </a:p>
          <a:p>
            <a:pPr marL="463550" indent="-463550">
              <a:lnSpc>
                <a:spcPct val="80000"/>
              </a:lnSpc>
              <a:buFontTx/>
              <a:buAutoNum type="arabicPeriod"/>
            </a:pPr>
            <a:r>
              <a:rPr lang="en-US" sz="2200" dirty="0"/>
              <a:t>Start State in E = q0, Start State in D = ECLOSE(q0)	 Start State in D = </a:t>
            </a:r>
            <a:r>
              <a:rPr lang="en-US" sz="2200" u="sng" dirty="0">
                <a:solidFill>
                  <a:srgbClr val="FF0000"/>
                </a:solidFill>
              </a:rPr>
              <a:t>{q0,q1}</a:t>
            </a:r>
          </a:p>
          <a:p>
            <a:pPr marL="463550" indent="-463550">
              <a:lnSpc>
                <a:spcPct val="80000"/>
              </a:lnSpc>
              <a:buFontTx/>
              <a:buAutoNum type="arabicPeriod"/>
            </a:pPr>
            <a:endParaRPr lang="en-US" sz="2200" u="sng" dirty="0"/>
          </a:p>
          <a:p>
            <a:pPr marL="463550" indent="-463550">
              <a:lnSpc>
                <a:spcPct val="80000"/>
              </a:lnSpc>
              <a:buFontTx/>
              <a:buAutoNum type="arabicPeriod" startAt="2"/>
            </a:pPr>
            <a:r>
              <a:rPr lang="en-US" sz="2200" dirty="0">
                <a:sym typeface="Symbol" pitchFamily="18" charset="2"/>
              </a:rPr>
              <a:t>({q0,q1},+) = {q1} </a:t>
            </a:r>
            <a:r>
              <a:rPr lang="en-US" sz="2200" dirty="0">
                <a:sym typeface="Wingdings" pitchFamily="2" charset="2"/>
              </a:rPr>
              <a:t> ECLOSE(q1) = {q1}</a:t>
            </a:r>
          </a:p>
          <a:p>
            <a:pPr marL="463550" indent="-463550">
              <a:lnSpc>
                <a:spcPct val="80000"/>
              </a:lnSpc>
              <a:buNone/>
            </a:pPr>
            <a:r>
              <a:rPr lang="en-US" sz="2200" dirty="0">
                <a:sym typeface="Symbol" pitchFamily="18" charset="2"/>
              </a:rPr>
              <a:t>	({q0,q1},+) = </a:t>
            </a:r>
            <a:r>
              <a:rPr lang="en-US" sz="2200" u="sng" dirty="0">
                <a:solidFill>
                  <a:srgbClr val="FF0000"/>
                </a:solidFill>
                <a:sym typeface="Symbol" pitchFamily="18" charset="2"/>
              </a:rPr>
              <a:t>{q1}</a:t>
            </a:r>
          </a:p>
          <a:p>
            <a:pPr marL="463550" indent="-463550">
              <a:lnSpc>
                <a:spcPct val="80000"/>
              </a:lnSpc>
              <a:buNone/>
            </a:pPr>
            <a:endParaRPr lang="en-US" sz="2200" u="sng" dirty="0">
              <a:sym typeface="Symbol" pitchFamily="18" charset="2"/>
            </a:endParaRPr>
          </a:p>
          <a:p>
            <a:pPr marL="463550" indent="-463550">
              <a:lnSpc>
                <a:spcPct val="80000"/>
              </a:lnSpc>
              <a:buAutoNum type="arabicPeriod" startAt="3"/>
            </a:pPr>
            <a:r>
              <a:rPr lang="en-US" sz="2200" dirty="0">
                <a:sym typeface="Symbol" pitchFamily="18" charset="2"/>
              </a:rPr>
              <a:t>({q0,q1},-) = {q1} </a:t>
            </a:r>
            <a:r>
              <a:rPr lang="en-US" sz="2200" dirty="0">
                <a:sym typeface="Wingdings" pitchFamily="2" charset="2"/>
              </a:rPr>
              <a:t> ECLOSE(q1) = {q1}</a:t>
            </a:r>
          </a:p>
          <a:p>
            <a:pPr marL="463550" indent="-463550">
              <a:lnSpc>
                <a:spcPct val="80000"/>
              </a:lnSpc>
              <a:buNone/>
            </a:pPr>
            <a:r>
              <a:rPr lang="en-US" sz="2200" dirty="0">
                <a:sym typeface="Symbol" pitchFamily="18" charset="2"/>
              </a:rPr>
              <a:t>	({q0,q1},-) = {q1}</a:t>
            </a:r>
          </a:p>
          <a:p>
            <a:pPr marL="463550" indent="-463550">
              <a:lnSpc>
                <a:spcPct val="80000"/>
              </a:lnSpc>
              <a:buNone/>
            </a:pPr>
            <a:endParaRPr lang="en-US" sz="2200" dirty="0">
              <a:sym typeface="Symbol" pitchFamily="18" charset="2"/>
            </a:endParaRPr>
          </a:p>
          <a:p>
            <a:pPr marL="463550" indent="-463550">
              <a:lnSpc>
                <a:spcPct val="80000"/>
              </a:lnSpc>
              <a:buAutoNum type="arabicPeriod" startAt="4"/>
            </a:pPr>
            <a:r>
              <a:rPr lang="en-US" sz="2200" dirty="0">
                <a:sym typeface="Symbol" pitchFamily="18" charset="2"/>
              </a:rPr>
              <a:t>({q0,q1},.) = {q2} </a:t>
            </a:r>
            <a:r>
              <a:rPr lang="en-US" sz="2200" dirty="0">
                <a:sym typeface="Wingdings" pitchFamily="2" charset="2"/>
              </a:rPr>
              <a:t> ECLOSE(q2) = {q2}</a:t>
            </a:r>
          </a:p>
          <a:p>
            <a:pPr marL="463550" indent="-463550">
              <a:lnSpc>
                <a:spcPct val="80000"/>
              </a:lnSpc>
              <a:buNone/>
            </a:pPr>
            <a:r>
              <a:rPr lang="en-US" sz="2200" dirty="0">
                <a:sym typeface="Symbol" pitchFamily="18" charset="2"/>
              </a:rPr>
              <a:t>	({q0,q1},.) = </a:t>
            </a:r>
            <a:r>
              <a:rPr lang="en-US" sz="2200" u="sng" dirty="0">
                <a:solidFill>
                  <a:srgbClr val="FF0000"/>
                </a:solidFill>
                <a:sym typeface="Symbol" pitchFamily="18" charset="2"/>
              </a:rPr>
              <a:t>{q2}</a:t>
            </a:r>
          </a:p>
          <a:p>
            <a:pPr marL="463550" indent="-463550">
              <a:lnSpc>
                <a:spcPct val="80000"/>
              </a:lnSpc>
              <a:buAutoNum type="arabicPeriod" startAt="4"/>
            </a:pPr>
            <a:endParaRPr lang="en-US" sz="2200" dirty="0">
              <a:sym typeface="Symbol" pitchFamily="18" charset="2"/>
            </a:endParaRPr>
          </a:p>
          <a:p>
            <a:pPr marL="463550" indent="-463550">
              <a:lnSpc>
                <a:spcPct val="80000"/>
              </a:lnSpc>
              <a:buFont typeface="+mj-lt"/>
              <a:buAutoNum type="arabicPeriod" startAt="5"/>
            </a:pPr>
            <a:r>
              <a:rPr lang="en-US" sz="2200" dirty="0">
                <a:sym typeface="Symbol" pitchFamily="18" charset="2"/>
              </a:rPr>
              <a:t>({q0,q1},0,1…,9) = {q1,q4} </a:t>
            </a:r>
            <a:r>
              <a:rPr lang="en-US" sz="2200" dirty="0">
                <a:sym typeface="Wingdings" pitchFamily="2" charset="2"/>
              </a:rPr>
              <a:t> ECLOSE(q1,q4) = {q1,q4}</a:t>
            </a:r>
          </a:p>
          <a:p>
            <a:pPr marL="463550" indent="-463550">
              <a:lnSpc>
                <a:spcPct val="80000"/>
              </a:lnSpc>
              <a:buNone/>
            </a:pPr>
            <a:r>
              <a:rPr lang="en-US" sz="2200" dirty="0">
                <a:sym typeface="Symbol" pitchFamily="18" charset="2"/>
              </a:rPr>
              <a:t>	({q0,q1},0,1…,9) = </a:t>
            </a:r>
            <a:r>
              <a:rPr lang="en-US" sz="2200" u="sng" dirty="0">
                <a:solidFill>
                  <a:srgbClr val="FF0000"/>
                </a:solidFill>
                <a:sym typeface="Symbol" pitchFamily="18" charset="2"/>
              </a:rPr>
              <a:t>{q1,q4}</a:t>
            </a:r>
            <a:r>
              <a:rPr lang="en-US" sz="2200" dirty="0">
                <a:solidFill>
                  <a:srgbClr val="FF0000"/>
                </a:solidFill>
                <a:sym typeface="Symbol" pitchFamily="18" charset="2"/>
              </a:rPr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200" u="sng" dirty="0">
              <a:sym typeface="Symbol" pitchFamily="18" charset="2"/>
            </a:endParaRPr>
          </a:p>
        </p:txBody>
      </p:sp>
      <p:sp>
        <p:nvSpPr>
          <p:cNvPr id="112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6000750" cy="609600"/>
          </a:xfrm>
        </p:spPr>
        <p:txBody>
          <a:bodyPr>
            <a:normAutofit fontScale="90000"/>
          </a:bodyPr>
          <a:lstStyle/>
          <a:p>
            <a:r>
              <a:rPr lang="en-US" altLang="zh-CN" sz="3300"/>
              <a:t>Converting</a:t>
            </a:r>
            <a:r>
              <a:rPr lang="en-US" altLang="zh-CN" sz="360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l-GR" sz="3200"/>
              <a:t>ε - </a:t>
            </a:r>
            <a:r>
              <a:rPr lang="en-US" sz="3200"/>
              <a:t>NFA</a:t>
            </a:r>
            <a:r>
              <a:rPr lang="en-US" altLang="zh-CN" sz="3300"/>
              <a:t> to DFA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848600" cy="4876800"/>
          </a:xfrm>
        </p:spPr>
        <p:txBody>
          <a:bodyPr/>
          <a:lstStyle/>
          <a:p>
            <a:pPr marL="463550" indent="-463550">
              <a:buFontTx/>
              <a:buAutoNum type="arabicPeriod" startAt="6"/>
            </a:pPr>
            <a:r>
              <a:rPr lang="en-US" sz="2200" dirty="0">
                <a:sym typeface="Symbol" pitchFamily="18" charset="2"/>
              </a:rPr>
              <a:t>({q1},.) = {q2} </a:t>
            </a:r>
            <a:r>
              <a:rPr lang="en-US" sz="2200" dirty="0">
                <a:sym typeface="Wingdings" pitchFamily="2" charset="2"/>
              </a:rPr>
              <a:t> ECLOSE(q2) = {q2}</a:t>
            </a:r>
          </a:p>
          <a:p>
            <a:pPr marL="463550" indent="-463550">
              <a:buNone/>
            </a:pPr>
            <a:r>
              <a:rPr lang="en-US" sz="2200" dirty="0">
                <a:sym typeface="Symbol" pitchFamily="18" charset="2"/>
              </a:rPr>
              <a:t>	({q1},.) = {q2}</a:t>
            </a:r>
          </a:p>
          <a:p>
            <a:pPr marL="463550" indent="-463550">
              <a:buNone/>
            </a:pPr>
            <a:endParaRPr lang="en-US" sz="2200" dirty="0">
              <a:sym typeface="Symbol" pitchFamily="18" charset="2"/>
            </a:endParaRPr>
          </a:p>
          <a:p>
            <a:pPr marL="463550" indent="-463550">
              <a:buAutoNum type="arabicPeriod" startAt="7"/>
            </a:pPr>
            <a:r>
              <a:rPr lang="en-US" sz="2200" dirty="0">
                <a:sym typeface="Symbol" pitchFamily="18" charset="2"/>
              </a:rPr>
              <a:t>({q1},0,1,...,9) = {q1,q4} </a:t>
            </a:r>
            <a:r>
              <a:rPr lang="en-US" sz="2200" dirty="0">
                <a:sym typeface="Wingdings" pitchFamily="2" charset="2"/>
              </a:rPr>
              <a:t> ECLOSE(q1,q4) = {q1,q4}</a:t>
            </a:r>
          </a:p>
          <a:p>
            <a:pPr marL="463550" indent="-463550"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>
                <a:sym typeface="Symbol" pitchFamily="18" charset="2"/>
              </a:rPr>
              <a:t>({q1},0,1,...,9) = {q1,q4}</a:t>
            </a:r>
          </a:p>
          <a:p>
            <a:pPr marL="463550" indent="-463550">
              <a:buNone/>
            </a:pPr>
            <a:endParaRPr lang="en-US" sz="2200" dirty="0">
              <a:sym typeface="Symbol" pitchFamily="18" charset="2"/>
            </a:endParaRPr>
          </a:p>
          <a:p>
            <a:pPr marL="463550" indent="-463550">
              <a:buFontTx/>
              <a:buNone/>
            </a:pPr>
            <a:r>
              <a:rPr lang="en-US" sz="2200" dirty="0">
                <a:sym typeface="Symbol" pitchFamily="18" charset="2"/>
              </a:rPr>
              <a:t>8.	({q2},0,1,...,9) = {q3} </a:t>
            </a:r>
            <a:r>
              <a:rPr lang="en-US" sz="2200" dirty="0">
                <a:sym typeface="Wingdings" pitchFamily="2" charset="2"/>
              </a:rPr>
              <a:t> ECLOSE(q3) = {q3,q5}</a:t>
            </a:r>
          </a:p>
          <a:p>
            <a:pPr marL="463550" indent="-463550">
              <a:buFontTx/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>
                <a:sym typeface="Symbol" pitchFamily="18" charset="2"/>
              </a:rPr>
              <a:t>({q2},0,1,...,9) = </a:t>
            </a:r>
            <a:r>
              <a:rPr lang="en-US" sz="2200" u="sng" dirty="0">
                <a:solidFill>
                  <a:srgbClr val="FF0000"/>
                </a:solidFill>
                <a:sym typeface="Symbol" pitchFamily="18" charset="2"/>
              </a:rPr>
              <a:t>{q3,q5}</a:t>
            </a:r>
          </a:p>
          <a:p>
            <a:pPr marL="463550" indent="-463550">
              <a:buFontTx/>
              <a:buNone/>
            </a:pPr>
            <a:endParaRPr lang="en-US" sz="2200" u="sng" dirty="0">
              <a:sym typeface="Symbol" pitchFamily="18" charset="2"/>
            </a:endParaRPr>
          </a:p>
          <a:p>
            <a:pPr marL="463550" indent="-463550">
              <a:buFontTx/>
              <a:buAutoNum type="arabicPeriod" startAt="9"/>
            </a:pPr>
            <a:r>
              <a:rPr lang="en-US" sz="2200" dirty="0">
                <a:sym typeface="Symbol" pitchFamily="18" charset="2"/>
              </a:rPr>
              <a:t>({q1,q4},0,1,...,9) = {q1,q4} </a:t>
            </a:r>
            <a:r>
              <a:rPr lang="en-US" sz="2200" dirty="0">
                <a:sym typeface="Wingdings" pitchFamily="2" charset="2"/>
              </a:rPr>
              <a:t> ECLOSE(q1,q4) = {q1,q4}</a:t>
            </a:r>
          </a:p>
          <a:p>
            <a:pPr marL="463550" indent="-463550">
              <a:buFontTx/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>
                <a:sym typeface="Symbol" pitchFamily="18" charset="2"/>
              </a:rPr>
              <a:t>({q1,q4},0,1,...,9) = {q1,q4}</a:t>
            </a:r>
          </a:p>
          <a:p>
            <a:pPr marL="463550" indent="-463550">
              <a:buNone/>
            </a:pPr>
            <a:endParaRPr lang="en-US" dirty="0">
              <a:sym typeface="Symbol" pitchFamily="18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76400"/>
            <a:ext cx="7772400" cy="4670425"/>
          </a:xfrm>
        </p:spPr>
        <p:txBody>
          <a:bodyPr>
            <a:normAutofit/>
          </a:bodyPr>
          <a:lstStyle/>
          <a:p>
            <a:pPr marL="463550" indent="-463550">
              <a:buFontTx/>
              <a:buNone/>
            </a:pPr>
            <a:r>
              <a:rPr lang="en-US" sz="2200" dirty="0">
                <a:sym typeface="Symbol" pitchFamily="18" charset="2"/>
              </a:rPr>
              <a:t>10.	({q1,q4},.) = {q2,q3} </a:t>
            </a:r>
            <a:r>
              <a:rPr lang="en-US" sz="2200" dirty="0">
                <a:sym typeface="Wingdings" pitchFamily="2" charset="2"/>
              </a:rPr>
              <a:t> ECLOSE(q2,q3) = {q2,q3,q5}</a:t>
            </a:r>
          </a:p>
          <a:p>
            <a:pPr marL="463550" indent="-463550">
              <a:buFontTx/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>
                <a:sym typeface="Symbol" pitchFamily="18" charset="2"/>
              </a:rPr>
              <a:t>({q1,q4},.) = </a:t>
            </a:r>
            <a:r>
              <a:rPr lang="en-US" sz="2200" u="sng" dirty="0">
                <a:solidFill>
                  <a:srgbClr val="FF0000"/>
                </a:solidFill>
                <a:sym typeface="Symbol" pitchFamily="18" charset="2"/>
              </a:rPr>
              <a:t>{q2,q3,q5}</a:t>
            </a:r>
          </a:p>
          <a:p>
            <a:pPr marL="463550" indent="-463550">
              <a:buFontTx/>
              <a:buNone/>
            </a:pPr>
            <a:endParaRPr lang="en-US" sz="2200" u="sng" dirty="0">
              <a:sym typeface="Symbol" pitchFamily="18" charset="2"/>
            </a:endParaRPr>
          </a:p>
          <a:p>
            <a:pPr marL="463550" indent="-463550">
              <a:buFontTx/>
              <a:buNone/>
            </a:pPr>
            <a:r>
              <a:rPr lang="en-US" sz="2200" dirty="0">
                <a:sym typeface="Symbol" pitchFamily="18" charset="2"/>
              </a:rPr>
              <a:t>11.	({q3,q5},0,1,…,9) = {q3} </a:t>
            </a:r>
            <a:r>
              <a:rPr lang="en-US" sz="2200" dirty="0">
                <a:sym typeface="Wingdings" pitchFamily="2" charset="2"/>
              </a:rPr>
              <a:t> ECLOSE(q3) = {q3,q5}</a:t>
            </a:r>
          </a:p>
          <a:p>
            <a:pPr marL="463550" indent="-463550">
              <a:buFontTx/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>
                <a:sym typeface="Symbol" pitchFamily="18" charset="2"/>
              </a:rPr>
              <a:t>({q3,q5},0,1,…,9) = {q3,q5}</a:t>
            </a:r>
          </a:p>
          <a:p>
            <a:pPr marL="609600" indent="-609600">
              <a:buFontTx/>
              <a:buNone/>
            </a:pPr>
            <a:endParaRPr lang="en-US" sz="2200" dirty="0">
              <a:sym typeface="Symbol" pitchFamily="18" charset="2"/>
            </a:endParaRPr>
          </a:p>
          <a:p>
            <a:pPr marL="463550" indent="-463550">
              <a:buFontTx/>
              <a:buNone/>
            </a:pPr>
            <a:r>
              <a:rPr lang="en-US" sz="2200" dirty="0">
                <a:sym typeface="Symbol" pitchFamily="18" charset="2"/>
              </a:rPr>
              <a:t>12.	({q2,q3,q5},0,1,...,9) = {q3} </a:t>
            </a:r>
            <a:r>
              <a:rPr lang="en-US" sz="2200" dirty="0">
                <a:sym typeface="Wingdings" pitchFamily="2" charset="2"/>
              </a:rPr>
              <a:t> ECLOSE(q3) = {q3,q5}</a:t>
            </a:r>
          </a:p>
          <a:p>
            <a:pPr marL="463550" indent="-463550">
              <a:buFontTx/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>
                <a:sym typeface="Symbol" pitchFamily="18" charset="2"/>
              </a:rPr>
              <a:t>({q2,q3,q5},0,1,...,9) = {q3,q5}</a:t>
            </a:r>
          </a:p>
          <a:p>
            <a:pPr marL="463550" indent="-463550">
              <a:buFontTx/>
              <a:buNone/>
            </a:pPr>
            <a:endParaRPr lang="en-US" sz="2200" dirty="0">
              <a:sym typeface="Symbol" pitchFamily="18" charset="2"/>
            </a:endParaRPr>
          </a:p>
        </p:txBody>
      </p:sp>
      <p:sp>
        <p:nvSpPr>
          <p:cNvPr id="1331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971800" y="152400"/>
            <a:ext cx="60007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Converting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宋体" charset="-122"/>
                <a:cs typeface="+mj-cs"/>
              </a:rPr>
              <a:t> </a:t>
            </a:r>
            <a:r>
              <a:rPr kumimoji="0" lang="el-GR" sz="3200" b="1" i="0" u="none" strike="noStrike" kern="1200" cap="none" spc="0" normalizeH="0" baseline="0" noProof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ε -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NFA</a:t>
            </a:r>
            <a:r>
              <a:rPr kumimoji="0" lang="en-US" altLang="zh-CN" sz="3300" b="1" i="0" u="none" strike="noStrike" kern="1200" cap="none" spc="0" normalizeH="0" baseline="0" noProof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to 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81000" y="609600"/>
            <a:ext cx="8534400" cy="5243513"/>
            <a:chOff x="0" y="0"/>
            <a:chExt cx="5520" cy="3255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15366" name="Oval 7"/>
            <p:cNvSpPr>
              <a:spLocks noChangeArrowheads="1"/>
            </p:cNvSpPr>
            <p:nvPr/>
          </p:nvSpPr>
          <p:spPr bwMode="auto">
            <a:xfrm>
              <a:off x="720" y="1488"/>
              <a:ext cx="52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{q0,q1}</a:t>
              </a:r>
            </a:p>
          </p:txBody>
        </p:sp>
        <p:sp>
          <p:nvSpPr>
            <p:cNvPr id="15367" name="Oval 8"/>
            <p:cNvSpPr>
              <a:spLocks noChangeArrowheads="1"/>
            </p:cNvSpPr>
            <p:nvPr/>
          </p:nvSpPr>
          <p:spPr bwMode="auto">
            <a:xfrm>
              <a:off x="1968" y="1488"/>
              <a:ext cx="43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{q1}</a:t>
              </a:r>
            </a:p>
          </p:txBody>
        </p:sp>
        <p:sp>
          <p:nvSpPr>
            <p:cNvPr id="15368" name="Oval 10"/>
            <p:cNvSpPr>
              <a:spLocks noChangeArrowheads="1"/>
            </p:cNvSpPr>
            <p:nvPr/>
          </p:nvSpPr>
          <p:spPr bwMode="auto">
            <a:xfrm>
              <a:off x="3408" y="1488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{q1,q4}</a:t>
              </a:r>
            </a:p>
          </p:txBody>
        </p:sp>
        <p:sp>
          <p:nvSpPr>
            <p:cNvPr id="15369" name="Oval 11"/>
            <p:cNvSpPr>
              <a:spLocks noChangeArrowheads="1"/>
            </p:cNvSpPr>
            <p:nvPr/>
          </p:nvSpPr>
          <p:spPr bwMode="auto">
            <a:xfrm>
              <a:off x="4704" y="1488"/>
              <a:ext cx="72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{q2,q3,q5}</a:t>
              </a:r>
            </a:p>
          </p:txBody>
        </p:sp>
        <p:sp>
          <p:nvSpPr>
            <p:cNvPr id="15370" name="Oval 12"/>
            <p:cNvSpPr>
              <a:spLocks noChangeArrowheads="1"/>
            </p:cNvSpPr>
            <p:nvPr/>
          </p:nvSpPr>
          <p:spPr bwMode="auto">
            <a:xfrm>
              <a:off x="4656" y="1440"/>
              <a:ext cx="8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5371" name="Oval 13"/>
            <p:cNvSpPr>
              <a:spLocks noChangeArrowheads="1"/>
            </p:cNvSpPr>
            <p:nvPr/>
          </p:nvSpPr>
          <p:spPr bwMode="auto">
            <a:xfrm>
              <a:off x="2832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{q2}</a:t>
              </a:r>
            </a:p>
          </p:txBody>
        </p:sp>
        <p:sp>
          <p:nvSpPr>
            <p:cNvPr id="15372" name="Line 14"/>
            <p:cNvSpPr>
              <a:spLocks noChangeShapeType="1"/>
            </p:cNvSpPr>
            <p:nvPr/>
          </p:nvSpPr>
          <p:spPr bwMode="auto">
            <a:xfrm>
              <a:off x="43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5"/>
            <p:cNvSpPr>
              <a:spLocks noChangeShapeType="1"/>
            </p:cNvSpPr>
            <p:nvPr/>
          </p:nvSpPr>
          <p:spPr bwMode="auto">
            <a:xfrm flipV="1">
              <a:off x="1296" y="16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7"/>
            <p:cNvSpPr>
              <a:spLocks noChangeShapeType="1"/>
            </p:cNvSpPr>
            <p:nvPr/>
          </p:nvSpPr>
          <p:spPr bwMode="auto">
            <a:xfrm>
              <a:off x="2400" y="168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8"/>
            <p:cNvSpPr>
              <a:spLocks noChangeShapeType="1"/>
            </p:cNvSpPr>
            <p:nvPr/>
          </p:nvSpPr>
          <p:spPr bwMode="auto">
            <a:xfrm>
              <a:off x="4032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9"/>
            <p:cNvSpPr>
              <a:spLocks noChangeShapeType="1"/>
            </p:cNvSpPr>
            <p:nvPr/>
          </p:nvSpPr>
          <p:spPr bwMode="auto">
            <a:xfrm>
              <a:off x="2256" y="1872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20"/>
            <p:cNvSpPr>
              <a:spLocks noChangeShapeType="1"/>
            </p:cNvSpPr>
            <p:nvPr/>
          </p:nvSpPr>
          <p:spPr bwMode="auto">
            <a:xfrm flipV="1">
              <a:off x="3216" y="26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378" name="AutoShape 21"/>
            <p:cNvCxnSpPr>
              <a:cxnSpLocks noChangeShapeType="1"/>
              <a:stCxn id="15366" idx="0"/>
              <a:endCxn id="15368" idx="1"/>
            </p:cNvCxnSpPr>
            <p:nvPr/>
          </p:nvCxnSpPr>
          <p:spPr bwMode="auto">
            <a:xfrm rot="5400000" flipV="1">
              <a:off x="2214" y="258"/>
              <a:ext cx="56" cy="2515"/>
            </a:xfrm>
            <a:prstGeom prst="curvedConnector3">
              <a:avLst>
                <a:gd name="adj1" fmla="val -2571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379" name="AutoShape 22"/>
            <p:cNvCxnSpPr>
              <a:cxnSpLocks noChangeShapeType="1"/>
            </p:cNvCxnSpPr>
            <p:nvPr/>
          </p:nvCxnSpPr>
          <p:spPr bwMode="auto">
            <a:xfrm flipH="1" flipV="1">
              <a:off x="3600" y="1392"/>
              <a:ext cx="328" cy="136"/>
            </a:xfrm>
            <a:prstGeom prst="curvedConnector4">
              <a:avLst>
                <a:gd name="adj1" fmla="val -35977"/>
                <a:gd name="adj2" fmla="val 3139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80" name="Text Box 23"/>
            <p:cNvSpPr txBox="1">
              <a:spLocks noChangeArrowheads="1"/>
            </p:cNvSpPr>
            <p:nvPr/>
          </p:nvSpPr>
          <p:spPr bwMode="auto">
            <a:xfrm>
              <a:off x="240" y="148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</a:p>
          </p:txBody>
        </p:sp>
        <p:sp>
          <p:nvSpPr>
            <p:cNvPr id="15381" name="Text Box 24"/>
            <p:cNvSpPr txBox="1">
              <a:spLocks noChangeArrowheads="1"/>
            </p:cNvSpPr>
            <p:nvPr/>
          </p:nvSpPr>
          <p:spPr bwMode="auto">
            <a:xfrm>
              <a:off x="1344" y="1440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+, -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15382" name="Text Box 25"/>
            <p:cNvSpPr txBox="1">
              <a:spLocks noChangeArrowheads="1"/>
            </p:cNvSpPr>
            <p:nvPr/>
          </p:nvSpPr>
          <p:spPr bwMode="auto">
            <a:xfrm>
              <a:off x="4416" y="1440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.</a:t>
              </a:r>
              <a:endParaRPr lang="el-GR" sz="1800" b="1">
                <a:cs typeface="Arial" charset="0"/>
              </a:endParaRPr>
            </a:p>
          </p:txBody>
        </p:sp>
        <p:sp>
          <p:nvSpPr>
            <p:cNvPr id="15383" name="Text Box 26"/>
            <p:cNvSpPr txBox="1">
              <a:spLocks noChangeArrowheads="1"/>
            </p:cNvSpPr>
            <p:nvPr/>
          </p:nvSpPr>
          <p:spPr bwMode="auto">
            <a:xfrm>
              <a:off x="2352" y="2016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.</a:t>
              </a:r>
              <a:endParaRPr lang="el-GR" sz="1800" b="1">
                <a:cs typeface="Arial" charset="0"/>
              </a:endParaRPr>
            </a:p>
          </p:txBody>
        </p:sp>
        <p:sp>
          <p:nvSpPr>
            <p:cNvPr id="15384" name="Text Box 27"/>
            <p:cNvSpPr txBox="1">
              <a:spLocks noChangeArrowheads="1"/>
            </p:cNvSpPr>
            <p:nvPr/>
          </p:nvSpPr>
          <p:spPr bwMode="auto">
            <a:xfrm>
              <a:off x="2736" y="1680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15385" name="Text Box 28"/>
            <p:cNvSpPr txBox="1">
              <a:spLocks noChangeArrowheads="1"/>
            </p:cNvSpPr>
            <p:nvPr/>
          </p:nvSpPr>
          <p:spPr bwMode="auto">
            <a:xfrm>
              <a:off x="2112" y="110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15386" name="Text Box 29"/>
            <p:cNvSpPr txBox="1">
              <a:spLocks noChangeArrowheads="1"/>
            </p:cNvSpPr>
            <p:nvPr/>
          </p:nvSpPr>
          <p:spPr bwMode="auto">
            <a:xfrm>
              <a:off x="3792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15387" name="Text Box 32"/>
            <p:cNvSpPr txBox="1">
              <a:spLocks noChangeArrowheads="1"/>
            </p:cNvSpPr>
            <p:nvPr/>
          </p:nvSpPr>
          <p:spPr bwMode="auto">
            <a:xfrm>
              <a:off x="1680" y="2160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cs typeface="Arial" charset="0"/>
                </a:rPr>
                <a:t>.</a:t>
              </a:r>
              <a:endParaRPr lang="el-GR" sz="1800" b="1">
                <a:cs typeface="Arial" charset="0"/>
              </a:endParaRPr>
            </a:p>
          </p:txBody>
        </p:sp>
        <p:sp>
          <p:nvSpPr>
            <p:cNvPr id="15388" name="Line 33"/>
            <p:cNvSpPr>
              <a:spLocks noChangeShapeType="1"/>
            </p:cNvSpPr>
            <p:nvPr/>
          </p:nvSpPr>
          <p:spPr bwMode="auto">
            <a:xfrm>
              <a:off x="1104" y="1872"/>
              <a:ext cx="172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Oval 34"/>
            <p:cNvSpPr>
              <a:spLocks noChangeArrowheads="1"/>
            </p:cNvSpPr>
            <p:nvPr/>
          </p:nvSpPr>
          <p:spPr bwMode="auto">
            <a:xfrm>
              <a:off x="4128" y="2448"/>
              <a:ext cx="672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{q3,q5}</a:t>
              </a:r>
            </a:p>
          </p:txBody>
        </p:sp>
        <p:sp>
          <p:nvSpPr>
            <p:cNvPr id="15390" name="Oval 35"/>
            <p:cNvSpPr>
              <a:spLocks noChangeArrowheads="1"/>
            </p:cNvSpPr>
            <p:nvPr/>
          </p:nvSpPr>
          <p:spPr bwMode="auto">
            <a:xfrm>
              <a:off x="4080" y="2400"/>
              <a:ext cx="8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5391" name="Line 36"/>
            <p:cNvSpPr>
              <a:spLocks noChangeShapeType="1"/>
            </p:cNvSpPr>
            <p:nvPr/>
          </p:nvSpPr>
          <p:spPr bwMode="auto">
            <a:xfrm flipH="1">
              <a:off x="4560" y="1920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Text Box 37"/>
            <p:cNvSpPr txBox="1">
              <a:spLocks noChangeArrowheads="1"/>
            </p:cNvSpPr>
            <p:nvPr/>
          </p:nvSpPr>
          <p:spPr bwMode="auto">
            <a:xfrm>
              <a:off x="3312" y="244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15393" name="Text Box 38"/>
            <p:cNvSpPr txBox="1">
              <a:spLocks noChangeArrowheads="1"/>
            </p:cNvSpPr>
            <p:nvPr/>
          </p:nvSpPr>
          <p:spPr bwMode="auto">
            <a:xfrm>
              <a:off x="4800" y="20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  <p:cxnSp>
          <p:nvCxnSpPr>
            <p:cNvPr id="15394" name="AutoShape 39"/>
            <p:cNvCxnSpPr>
              <a:cxnSpLocks noChangeShapeType="1"/>
              <a:stCxn id="15390" idx="3"/>
              <a:endCxn id="15390" idx="5"/>
            </p:cNvCxnSpPr>
            <p:nvPr/>
          </p:nvCxnSpPr>
          <p:spPr bwMode="auto">
            <a:xfrm rot="16200000" flipH="1">
              <a:off x="4487" y="2522"/>
              <a:ext cx="1" cy="578"/>
            </a:xfrm>
            <a:prstGeom prst="curvedConnector3">
              <a:avLst>
                <a:gd name="adj1" fmla="val 54600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395" name="Text Box 40"/>
            <p:cNvSpPr txBox="1">
              <a:spLocks noChangeArrowheads="1"/>
            </p:cNvSpPr>
            <p:nvPr/>
          </p:nvSpPr>
          <p:spPr bwMode="auto">
            <a:xfrm>
              <a:off x="3696" y="302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cs typeface="Arial" charset="0"/>
                </a:rPr>
                <a:t>0,1,…,9</a:t>
              </a:r>
              <a:endParaRPr lang="el-GR" sz="1800">
                <a:cs typeface="Arial" charset="0"/>
              </a:endParaRPr>
            </a:p>
          </p:txBody>
        </p:sp>
      </p:grpSp>
      <p:sp>
        <p:nvSpPr>
          <p:cNvPr id="15363" name="Date Placeholder 3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2971800" y="152400"/>
            <a:ext cx="60007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Converting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宋体" charset="-122"/>
                <a:cs typeface="+mj-cs"/>
              </a:rPr>
              <a:t>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ε -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NFA</a:t>
            </a:r>
            <a:r>
              <a:rPr kumimoji="0" lang="en-US" altLang="zh-CN" sz="33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to DFA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260850" y="762000"/>
            <a:ext cx="4502150" cy="1447800"/>
            <a:chOff x="1136650" y="1371600"/>
            <a:chExt cx="4502150" cy="1447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136650" y="1371600"/>
              <a:ext cx="4502150" cy="1447800"/>
              <a:chOff x="1680" y="3168"/>
              <a:chExt cx="3072" cy="912"/>
            </a:xfrm>
          </p:grpSpPr>
          <p:sp>
            <p:nvSpPr>
              <p:cNvPr id="16400" name="Oval 4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4464" y="3408"/>
                <a:ext cx="288" cy="288"/>
                <a:chOff x="1296" y="1056"/>
                <a:chExt cx="288" cy="288"/>
              </a:xfrm>
            </p:grpSpPr>
            <p:sp>
              <p:nvSpPr>
                <p:cNvPr id="16431" name="Oval 6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2" name="Oval 7"/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02" name="Oval 8"/>
              <p:cNvSpPr>
                <a:spLocks noChangeArrowheads="1"/>
              </p:cNvSpPr>
              <p:nvPr/>
            </p:nvSpPr>
            <p:spPr bwMode="auto">
              <a:xfrm>
                <a:off x="3216" y="369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Oval 9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Oval 10"/>
              <p:cNvSpPr>
                <a:spLocks noChangeArrowheads="1"/>
              </p:cNvSpPr>
              <p:nvPr/>
            </p:nvSpPr>
            <p:spPr bwMode="auto">
              <a:xfrm>
                <a:off x="2688" y="369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Oval 1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12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Line 13"/>
              <p:cNvSpPr>
                <a:spLocks noChangeShapeType="1"/>
              </p:cNvSpPr>
              <p:nvPr/>
            </p:nvSpPr>
            <p:spPr bwMode="auto">
              <a:xfrm>
                <a:off x="2016" y="3504"/>
                <a:ext cx="19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Line 14"/>
              <p:cNvSpPr>
                <a:spLocks noChangeShapeType="1"/>
              </p:cNvSpPr>
              <p:nvPr/>
            </p:nvSpPr>
            <p:spPr bwMode="auto">
              <a:xfrm flipV="1">
                <a:off x="2400" y="3360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Line 15"/>
              <p:cNvSpPr>
                <a:spLocks noChangeShapeType="1"/>
              </p:cNvSpPr>
              <p:nvPr/>
            </p:nvSpPr>
            <p:spPr bwMode="auto">
              <a:xfrm>
                <a:off x="2400" y="3552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Line 16"/>
              <p:cNvSpPr>
                <a:spLocks noChangeShapeType="1"/>
              </p:cNvSpPr>
              <p:nvPr/>
            </p:nvSpPr>
            <p:spPr bwMode="auto">
              <a:xfrm>
                <a:off x="2880" y="3312"/>
                <a:ext cx="3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Line 17"/>
              <p:cNvSpPr>
                <a:spLocks noChangeShapeType="1"/>
              </p:cNvSpPr>
              <p:nvPr/>
            </p:nvSpPr>
            <p:spPr bwMode="auto">
              <a:xfrm>
                <a:off x="2880" y="3792"/>
                <a:ext cx="33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Line 18"/>
              <p:cNvSpPr>
                <a:spLocks noChangeShapeType="1"/>
              </p:cNvSpPr>
              <p:nvPr/>
            </p:nvSpPr>
            <p:spPr bwMode="auto">
              <a:xfrm>
                <a:off x="3408" y="3360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Line 19"/>
              <p:cNvSpPr>
                <a:spLocks noChangeShapeType="1"/>
              </p:cNvSpPr>
              <p:nvPr/>
            </p:nvSpPr>
            <p:spPr bwMode="auto">
              <a:xfrm flipV="1">
                <a:off x="3408" y="3648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Text Box 20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16415" name="Text Box 21"/>
              <p:cNvSpPr txBox="1">
                <a:spLocks noChangeArrowheads="1"/>
              </p:cNvSpPr>
              <p:nvPr/>
            </p:nvSpPr>
            <p:spPr bwMode="auto">
              <a:xfrm>
                <a:off x="3408" y="3552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6416" name="Text Box 22"/>
              <p:cNvSpPr txBox="1">
                <a:spLocks noChangeArrowheads="1"/>
              </p:cNvSpPr>
              <p:nvPr/>
            </p:nvSpPr>
            <p:spPr bwMode="auto">
              <a:xfrm>
                <a:off x="3408" y="3216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6417" name="Text Box 23"/>
              <p:cNvSpPr txBox="1">
                <a:spLocks noChangeArrowheads="1"/>
              </p:cNvSpPr>
              <p:nvPr/>
            </p:nvSpPr>
            <p:spPr bwMode="auto">
              <a:xfrm>
                <a:off x="2448" y="3504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6418" name="Text Box 24"/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6419" name="Text Box 25"/>
              <p:cNvSpPr txBox="1">
                <a:spLocks noChangeArrowheads="1"/>
              </p:cNvSpPr>
              <p:nvPr/>
            </p:nvSpPr>
            <p:spPr bwMode="auto">
              <a:xfrm>
                <a:off x="2928" y="3168"/>
                <a:ext cx="1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16420" name="Oval 26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1" name="Oval 27"/>
              <p:cNvSpPr>
                <a:spLocks noChangeArrowheads="1"/>
              </p:cNvSpPr>
              <p:nvPr/>
            </p:nvSpPr>
            <p:spPr bwMode="auto">
              <a:xfrm>
                <a:off x="3600" y="345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Line 28"/>
              <p:cNvSpPr>
                <a:spLocks noChangeShapeType="1"/>
              </p:cNvSpPr>
              <p:nvPr/>
            </p:nvSpPr>
            <p:spPr bwMode="auto">
              <a:xfrm>
                <a:off x="3792" y="35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Text Box 29"/>
              <p:cNvSpPr txBox="1">
                <a:spLocks noChangeArrowheads="1"/>
              </p:cNvSpPr>
              <p:nvPr/>
            </p:nvSpPr>
            <p:spPr bwMode="auto">
              <a:xfrm>
                <a:off x="2016" y="3360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16424" name="Text Box 30"/>
              <p:cNvSpPr txBox="1">
                <a:spLocks noChangeArrowheads="1"/>
              </p:cNvSpPr>
              <p:nvPr/>
            </p:nvSpPr>
            <p:spPr bwMode="auto">
              <a:xfrm>
                <a:off x="3792" y="3408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cxnSp>
            <p:nvCxnSpPr>
              <p:cNvPr id="16425" name="AutoShape 31"/>
              <p:cNvCxnSpPr>
                <a:cxnSpLocks noChangeShapeType="1"/>
                <a:stCxn id="16421" idx="0"/>
                <a:endCxn id="16406" idx="0"/>
              </p:cNvCxnSpPr>
              <p:nvPr/>
            </p:nvCxnSpPr>
            <p:spPr bwMode="auto">
              <a:xfrm rot="5400000" flipH="1">
                <a:off x="2976" y="2736"/>
                <a:ext cx="48" cy="1392"/>
              </a:xfrm>
              <a:prstGeom prst="curvedConnector3">
                <a:avLst>
                  <a:gd name="adj1" fmla="val 74791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26" name="Line 32"/>
              <p:cNvSpPr>
                <a:spLocks noChangeShapeType="1"/>
              </p:cNvSpPr>
              <p:nvPr/>
            </p:nvSpPr>
            <p:spPr bwMode="auto">
              <a:xfrm>
                <a:off x="1680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Text Box 33"/>
              <p:cNvSpPr txBox="1">
                <a:spLocks noChangeArrowheads="1"/>
              </p:cNvSpPr>
              <p:nvPr/>
            </p:nvSpPr>
            <p:spPr bwMode="auto">
              <a:xfrm>
                <a:off x="2928" y="3888"/>
                <a:ext cx="26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cxnSp>
            <p:nvCxnSpPr>
              <p:cNvPr id="16428" name="AutoShape 34"/>
              <p:cNvCxnSpPr>
                <a:cxnSpLocks noChangeShapeType="1"/>
                <a:stCxn id="16420" idx="4"/>
                <a:endCxn id="16400" idx="4"/>
              </p:cNvCxnSpPr>
              <p:nvPr/>
            </p:nvCxnSpPr>
            <p:spPr bwMode="auto">
              <a:xfrm rot="16200000" flipH="1">
                <a:off x="3000" y="2520"/>
                <a:ext cx="48" cy="2208"/>
              </a:xfrm>
              <a:prstGeom prst="curvedConnector3">
                <a:avLst>
                  <a:gd name="adj1" fmla="val 89791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429" name="Line 35"/>
              <p:cNvSpPr>
                <a:spLocks noChangeShapeType="1"/>
              </p:cNvSpPr>
              <p:nvPr/>
            </p:nvSpPr>
            <p:spPr bwMode="auto">
              <a:xfrm>
                <a:off x="4224" y="35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36"/>
              <p:cNvSpPr txBox="1">
                <a:spLocks noChangeArrowheads="1"/>
              </p:cNvSpPr>
              <p:nvPr/>
            </p:nvSpPr>
            <p:spPr bwMode="auto">
              <a:xfrm>
                <a:off x="4224" y="3408"/>
                <a:ext cx="16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a</a:t>
                </a:r>
              </a:p>
            </p:txBody>
          </p:sp>
        </p:grpSp>
        <p:sp>
          <p:nvSpPr>
            <p:cNvPr id="16388" name="Text Box 37"/>
            <p:cNvSpPr txBox="1">
              <a:spLocks noChangeArrowheads="1"/>
            </p:cNvSpPr>
            <p:nvPr/>
          </p:nvSpPr>
          <p:spPr bwMode="auto">
            <a:xfrm>
              <a:off x="1354138" y="1752600"/>
              <a:ext cx="2524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6389" name="Text Box 38"/>
            <p:cNvSpPr txBox="1">
              <a:spLocks noChangeArrowheads="1"/>
            </p:cNvSpPr>
            <p:nvPr/>
          </p:nvSpPr>
          <p:spPr bwMode="auto">
            <a:xfrm>
              <a:off x="1917700" y="1752600"/>
              <a:ext cx="2508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6390" name="Text Box 39"/>
            <p:cNvSpPr txBox="1">
              <a:spLocks noChangeArrowheads="1"/>
            </p:cNvSpPr>
            <p:nvPr/>
          </p:nvSpPr>
          <p:spPr bwMode="auto">
            <a:xfrm>
              <a:off x="3394075" y="1447800"/>
              <a:ext cx="252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6391" name="Text Box 40"/>
            <p:cNvSpPr txBox="1">
              <a:spLocks noChangeArrowheads="1"/>
            </p:cNvSpPr>
            <p:nvPr/>
          </p:nvSpPr>
          <p:spPr bwMode="auto">
            <a:xfrm>
              <a:off x="2620963" y="2209800"/>
              <a:ext cx="2508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6392" name="Text Box 41"/>
            <p:cNvSpPr txBox="1">
              <a:spLocks noChangeArrowheads="1"/>
            </p:cNvSpPr>
            <p:nvPr/>
          </p:nvSpPr>
          <p:spPr bwMode="auto">
            <a:xfrm>
              <a:off x="3394075" y="2209800"/>
              <a:ext cx="252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6393" name="Text Box 42"/>
            <p:cNvSpPr txBox="1">
              <a:spLocks noChangeArrowheads="1"/>
            </p:cNvSpPr>
            <p:nvPr/>
          </p:nvSpPr>
          <p:spPr bwMode="auto">
            <a:xfrm>
              <a:off x="2620963" y="1447800"/>
              <a:ext cx="2508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6394" name="Text Box 43"/>
            <p:cNvSpPr txBox="1">
              <a:spLocks noChangeArrowheads="1"/>
            </p:cNvSpPr>
            <p:nvPr/>
          </p:nvSpPr>
          <p:spPr bwMode="auto">
            <a:xfrm>
              <a:off x="4589463" y="1828800"/>
              <a:ext cx="25241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6395" name="Text Box 44"/>
            <p:cNvSpPr txBox="1">
              <a:spLocks noChangeArrowheads="1"/>
            </p:cNvSpPr>
            <p:nvPr/>
          </p:nvSpPr>
          <p:spPr bwMode="auto">
            <a:xfrm>
              <a:off x="5292725" y="1828800"/>
              <a:ext cx="2524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6396" name="Text Box 45"/>
            <p:cNvSpPr txBox="1">
              <a:spLocks noChangeArrowheads="1"/>
            </p:cNvSpPr>
            <p:nvPr/>
          </p:nvSpPr>
          <p:spPr bwMode="auto">
            <a:xfrm>
              <a:off x="3957638" y="1828800"/>
              <a:ext cx="2508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16397" name="Text Box 46"/>
          <p:cNvSpPr txBox="1">
            <a:spLocks noChangeArrowheads="1"/>
          </p:cNvSpPr>
          <p:nvPr/>
        </p:nvSpPr>
        <p:spPr bwMode="auto">
          <a:xfrm>
            <a:off x="477838" y="2095500"/>
            <a:ext cx="169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6398" name="Text Box 47"/>
          <p:cNvSpPr txBox="1">
            <a:spLocks noChangeArrowheads="1"/>
          </p:cNvSpPr>
          <p:nvPr/>
        </p:nvSpPr>
        <p:spPr bwMode="auto">
          <a:xfrm>
            <a:off x="990600" y="2286000"/>
            <a:ext cx="81248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0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-closure({0}) = {0,1,2,4,7} 	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into DS as an unmarked state</a:t>
            </a:r>
          </a:p>
          <a:p>
            <a:pPr eaLnBrk="0" hangingPunct="0"/>
            <a:r>
              <a:rPr lang="en-US" sz="2000" dirty="0">
                <a:latin typeface="Times New Roman" pitchFamily="18" charset="0"/>
                <a:sym typeface="Wingdings" pitchFamily="2" charset="2"/>
              </a:rPr>
              <a:t>		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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mark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0</a:t>
            </a:r>
            <a:endParaRPr lang="en-US" sz="20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-closure(move(S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,a)) =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-closure({3,8}) = {1,2,3,4,6,7,8} =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 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into DS</a:t>
            </a:r>
          </a:p>
          <a:p>
            <a:pPr eaLnBrk="0" hangingPunct="0"/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-closure(move(S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,b)) =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-closure({5}) = {1,2,4,5,6,7} =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       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 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into DS</a:t>
            </a:r>
          </a:p>
          <a:p>
            <a:pPr eaLnBrk="0" hangingPunct="0"/>
            <a:r>
              <a:rPr lang="en-US" sz="2000" dirty="0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sz="2000" dirty="0" err="1">
                <a:latin typeface="Times New Roman" pitchFamily="18" charset="0"/>
                <a:sym typeface="Wingdings" pitchFamily="2" charset="2"/>
              </a:rPr>
              <a:t>transfunc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[S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,a] 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 	</a:t>
            </a:r>
            <a:r>
              <a:rPr lang="en-US" sz="2000" dirty="0" err="1">
                <a:latin typeface="Times New Roman" pitchFamily="18" charset="0"/>
                <a:sym typeface="Wingdings" pitchFamily="2" charset="2"/>
              </a:rPr>
              <a:t>transfunc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[S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0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,b] 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</a:t>
            </a:r>
            <a:endParaRPr lang="en-US" sz="20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US" sz="2000" dirty="0">
                <a:latin typeface="Times New Roman" pitchFamily="18" charset="0"/>
                <a:sym typeface="Wingdings" pitchFamily="2" charset="2"/>
              </a:rPr>
              <a:t>		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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mark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</a:t>
            </a:r>
            <a:endParaRPr lang="en-US" sz="20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-closure(move(S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,a)) =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-closure({3,8}) = {1,2,3,4,6,7,8} =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      	</a:t>
            </a:r>
          </a:p>
          <a:p>
            <a:pPr eaLnBrk="0" hangingPunct="0"/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-closure(move(S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,b)) =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-closure({5}) = {1,2,4,5,6,7} =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        	</a:t>
            </a:r>
          </a:p>
          <a:p>
            <a:pPr eaLnBrk="0" hangingPunct="0"/>
            <a:r>
              <a:rPr lang="en-US" sz="2000" dirty="0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sz="2000" dirty="0" err="1">
                <a:latin typeface="Times New Roman" pitchFamily="18" charset="0"/>
                <a:sym typeface="Wingdings" pitchFamily="2" charset="2"/>
              </a:rPr>
              <a:t>transfunc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[S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,a] 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 	</a:t>
            </a:r>
            <a:r>
              <a:rPr lang="en-US" sz="2000" dirty="0" err="1">
                <a:latin typeface="Times New Roman" pitchFamily="18" charset="0"/>
                <a:sym typeface="Wingdings" pitchFamily="2" charset="2"/>
              </a:rPr>
              <a:t>transfunc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[S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,b] 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</a:t>
            </a:r>
            <a:endParaRPr lang="en-US" sz="20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US" sz="2000" dirty="0">
                <a:latin typeface="Times New Roman" pitchFamily="18" charset="0"/>
                <a:sym typeface="Wingdings" pitchFamily="2" charset="2"/>
              </a:rPr>
              <a:t>		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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mark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</a:t>
            </a:r>
            <a:endParaRPr lang="en-US" sz="20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-closure(move(S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,a)) =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-closure({3,8}) = {1,2,3,4,6,7,8} =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      	</a:t>
            </a:r>
          </a:p>
          <a:p>
            <a:pPr eaLnBrk="0" hangingPunct="0"/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-closure(move(S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,b)) =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-closure({5}) = {1,2,4,5,6,7} =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         	</a:t>
            </a:r>
          </a:p>
          <a:p>
            <a:pPr eaLnBrk="0" hangingPunct="0"/>
            <a:r>
              <a:rPr lang="en-US" sz="2000" dirty="0"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sz="2000" dirty="0" err="1">
                <a:latin typeface="Times New Roman" pitchFamily="18" charset="0"/>
                <a:sym typeface="Wingdings" pitchFamily="2" charset="2"/>
              </a:rPr>
              <a:t>transfunc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[S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,a] 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1 	</a:t>
            </a:r>
            <a:r>
              <a:rPr lang="en-US" sz="2000" dirty="0" err="1">
                <a:latin typeface="Times New Roman" pitchFamily="18" charset="0"/>
                <a:sym typeface="Wingdings" pitchFamily="2" charset="2"/>
              </a:rPr>
              <a:t>transfunc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[S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en-US" sz="2000" dirty="0">
                <a:latin typeface="Times New Roman" pitchFamily="18" charset="0"/>
                <a:sym typeface="Wingdings" pitchFamily="2" charset="2"/>
              </a:rPr>
              <a:t>,b]  S</a:t>
            </a:r>
            <a:r>
              <a:rPr lang="en-US" sz="2000" baseline="-25000" dirty="0">
                <a:latin typeface="Times New Roman" pitchFamily="18" charset="0"/>
                <a:sym typeface="Wingdings" pitchFamily="2" charset="2"/>
              </a:rPr>
              <a:t>2</a:t>
            </a:r>
            <a:endParaRPr lang="en-US" sz="2000" dirty="0">
              <a:latin typeface="Times New Roman" pitchFamily="18" charset="0"/>
              <a:sym typeface="Wingdings" pitchFamily="2" charset="2"/>
            </a:endParaRPr>
          </a:p>
          <a:p>
            <a:pPr eaLnBrk="0" hangingPunct="0"/>
            <a:endParaRPr lang="en-US" sz="2000" dirty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3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E73742-D856-46C6-AFB1-8D5430B1BE7C}" type="slidenum">
              <a:rPr lang="en-US" smtClean="0">
                <a:latin typeface="Interstate" charset="0"/>
              </a:rPr>
              <a:pPr/>
              <a:t>16</a:t>
            </a:fld>
            <a:endParaRPr lang="en-US">
              <a:latin typeface="Interstate" charset="0"/>
            </a:endParaRP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2A803655-1D0D-6A47-A5B8-BE42AC0CE5C3}"/>
              </a:ext>
            </a:extLst>
          </p:cNvPr>
          <p:cNvSpPr txBox="1">
            <a:spLocks noChangeArrowheads="1"/>
          </p:cNvSpPr>
          <p:nvPr/>
        </p:nvSpPr>
        <p:spPr>
          <a:xfrm>
            <a:off x="2971800" y="152400"/>
            <a:ext cx="60007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Converting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宋体" charset="-122"/>
                <a:cs typeface="+mj-cs"/>
              </a:rPr>
              <a:t>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ε -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NFA</a:t>
            </a:r>
            <a:r>
              <a:rPr kumimoji="0" lang="en-US" altLang="zh-CN" sz="33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to DFA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3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3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3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772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4488" indent="-344488" algn="just" eaLnBrk="0" hangingPunct="0">
              <a:buFont typeface="Arial" pitchFamily="34" charset="0"/>
              <a:buChar char="•"/>
            </a:pPr>
            <a:r>
              <a:rPr lang="en-US" sz="2200">
                <a:latin typeface="Open Sans"/>
              </a:rPr>
              <a:t>S</a:t>
            </a:r>
            <a:r>
              <a:rPr lang="en-US" sz="2200" baseline="-25000">
                <a:latin typeface="Open Sans"/>
              </a:rPr>
              <a:t>0 </a:t>
            </a:r>
            <a:r>
              <a:rPr lang="en-US" sz="2200">
                <a:latin typeface="Open Sans"/>
              </a:rPr>
              <a:t> is the start state of DFA since 0 is a member of S</a:t>
            </a:r>
            <a:r>
              <a:rPr lang="en-US" sz="2200" baseline="-25000">
                <a:latin typeface="Open Sans"/>
              </a:rPr>
              <a:t>0</a:t>
            </a:r>
            <a:r>
              <a:rPr lang="en-US" sz="2200">
                <a:latin typeface="Open Sans"/>
              </a:rPr>
              <a:t>={0,1,2,4,7}</a:t>
            </a:r>
          </a:p>
          <a:p>
            <a:pPr marL="344488" indent="-344488" algn="just" eaLnBrk="0" hangingPunct="0">
              <a:buFont typeface="Arial" pitchFamily="34" charset="0"/>
              <a:buChar char="•"/>
            </a:pPr>
            <a:r>
              <a:rPr lang="en-US" sz="2200">
                <a:latin typeface="Open Sans"/>
              </a:rPr>
              <a:t>S</a:t>
            </a:r>
            <a:r>
              <a:rPr lang="en-US" sz="2200" baseline="-25000">
                <a:latin typeface="Open Sans"/>
              </a:rPr>
              <a:t>1</a:t>
            </a:r>
            <a:r>
              <a:rPr lang="en-US" sz="2200">
                <a:latin typeface="Open Sans"/>
              </a:rPr>
              <a:t> is an accepting state of DFA since 8 is a member of S</a:t>
            </a:r>
            <a:r>
              <a:rPr lang="en-US" sz="2200" baseline="-25000">
                <a:latin typeface="Open Sans"/>
              </a:rPr>
              <a:t>1 </a:t>
            </a:r>
            <a:r>
              <a:rPr lang="en-US" sz="2200">
                <a:latin typeface="Open Sans"/>
              </a:rPr>
              <a:t>= </a:t>
            </a:r>
            <a:r>
              <a:rPr lang="en-US" sz="2200">
                <a:latin typeface="Open Sans"/>
                <a:sym typeface="Wingdings" pitchFamily="2" charset="2"/>
              </a:rPr>
              <a:t>{1,2,3,4,6,7,8}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3200400"/>
            <a:ext cx="3471609" cy="3260928"/>
            <a:chOff x="2039938" y="2819400"/>
            <a:chExt cx="2539243" cy="2805914"/>
          </a:xfrm>
        </p:grpSpPr>
        <p:sp>
          <p:nvSpPr>
            <p:cNvPr id="17412" name="Oval 4"/>
            <p:cNvSpPr>
              <a:spLocks noChangeArrowheads="1"/>
            </p:cNvSpPr>
            <p:nvPr/>
          </p:nvSpPr>
          <p:spPr bwMode="auto">
            <a:xfrm>
              <a:off x="2390775" y="4038600"/>
              <a:ext cx="282575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Open Sans"/>
              </a:endParaRPr>
            </a:p>
          </p:txBody>
        </p:sp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3798888" y="3200400"/>
              <a:ext cx="420687" cy="457200"/>
              <a:chOff x="1296" y="1056"/>
              <a:chExt cx="288" cy="288"/>
            </a:xfrm>
          </p:grpSpPr>
          <p:sp>
            <p:nvSpPr>
              <p:cNvPr id="17433" name="Oval 6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Open Sans"/>
                </a:endParaRPr>
              </a:p>
            </p:txBody>
          </p:sp>
          <p:sp>
            <p:nvSpPr>
              <p:cNvPr id="17434" name="Oval 7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Open Sans"/>
                </a:endParaRPr>
              </a:p>
            </p:txBody>
          </p:sp>
        </p:grpSp>
        <p:sp>
          <p:nvSpPr>
            <p:cNvPr id="17414" name="Oval 8"/>
            <p:cNvSpPr>
              <a:spLocks noChangeArrowheads="1"/>
            </p:cNvSpPr>
            <p:nvPr/>
          </p:nvSpPr>
          <p:spPr bwMode="auto">
            <a:xfrm>
              <a:off x="3868738" y="4876800"/>
              <a:ext cx="280987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Open Sans"/>
              </a:endParaRPr>
            </a:p>
          </p:txBody>
        </p:sp>
        <p:sp>
          <p:nvSpPr>
            <p:cNvPr id="17415" name="Line 9"/>
            <p:cNvSpPr>
              <a:spLocks noChangeShapeType="1"/>
            </p:cNvSpPr>
            <p:nvPr/>
          </p:nvSpPr>
          <p:spPr bwMode="auto">
            <a:xfrm>
              <a:off x="2039938" y="4191000"/>
              <a:ext cx="3508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>
                <a:latin typeface="Open Sans"/>
              </a:endParaRPr>
            </a:p>
          </p:txBody>
        </p:sp>
        <p:sp>
          <p:nvSpPr>
            <p:cNvPr id="17416" name="Line 10"/>
            <p:cNvSpPr>
              <a:spLocks noChangeShapeType="1"/>
            </p:cNvSpPr>
            <p:nvPr/>
          </p:nvSpPr>
          <p:spPr bwMode="auto">
            <a:xfrm flipV="1">
              <a:off x="2673350" y="3581400"/>
              <a:ext cx="112553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>
                <a:latin typeface="Open Sans"/>
              </a:endParaRPr>
            </a:p>
          </p:txBody>
        </p:sp>
        <p:sp>
          <p:nvSpPr>
            <p:cNvPr id="17417" name="Line 11"/>
            <p:cNvSpPr>
              <a:spLocks noChangeShapeType="1"/>
            </p:cNvSpPr>
            <p:nvPr/>
          </p:nvSpPr>
          <p:spPr bwMode="auto">
            <a:xfrm>
              <a:off x="2673350" y="4267200"/>
              <a:ext cx="1195388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>
                <a:latin typeface="Open Sans"/>
              </a:endParaRPr>
            </a:p>
          </p:txBody>
        </p:sp>
        <p:sp>
          <p:nvSpPr>
            <p:cNvPr id="17418" name="Line 12"/>
            <p:cNvSpPr>
              <a:spLocks noChangeShapeType="1"/>
            </p:cNvSpPr>
            <p:nvPr/>
          </p:nvSpPr>
          <p:spPr bwMode="auto">
            <a:xfrm>
              <a:off x="4010025" y="36576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>
                <a:latin typeface="Open Sans"/>
              </a:endParaRPr>
            </a:p>
          </p:txBody>
        </p:sp>
        <p:cxnSp>
          <p:nvCxnSpPr>
            <p:cNvPr id="17419" name="AutoShape 13"/>
            <p:cNvCxnSpPr>
              <a:cxnSpLocks noChangeShapeType="1"/>
            </p:cNvCxnSpPr>
            <p:nvPr/>
          </p:nvCxnSpPr>
          <p:spPr bwMode="auto">
            <a:xfrm rot="-5400000" flipH="1" flipV="1">
              <a:off x="3971131" y="3105944"/>
              <a:ext cx="1588" cy="323850"/>
            </a:xfrm>
            <a:prstGeom prst="curvedConnector3">
              <a:avLst>
                <a:gd name="adj1" fmla="val -18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0" name="AutoShape 14"/>
            <p:cNvCxnSpPr>
              <a:cxnSpLocks noChangeShapeType="1"/>
            </p:cNvCxnSpPr>
            <p:nvPr/>
          </p:nvCxnSpPr>
          <p:spPr bwMode="auto">
            <a:xfrm rot="16200000" flipH="1">
              <a:off x="4006056" y="5029994"/>
              <a:ext cx="1588" cy="215900"/>
            </a:xfrm>
            <a:prstGeom prst="curvedConnector3">
              <a:avLst>
                <a:gd name="adj1" fmla="val 172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21" name="AutoShape 15"/>
            <p:cNvCxnSpPr>
              <a:cxnSpLocks noChangeShapeType="1"/>
              <a:stCxn id="17429" idx="3"/>
              <a:endCxn id="17433" idx="6"/>
            </p:cNvCxnSpPr>
            <p:nvPr/>
          </p:nvCxnSpPr>
          <p:spPr bwMode="auto">
            <a:xfrm flipV="1">
              <a:off x="4158577" y="3429001"/>
              <a:ext cx="60998" cy="1593455"/>
            </a:xfrm>
            <a:prstGeom prst="curvedConnector3">
              <a:avLst>
                <a:gd name="adj1" fmla="val 3741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422" name="Text Box 16"/>
            <p:cNvSpPr txBox="1">
              <a:spLocks noChangeArrowheads="1"/>
            </p:cNvSpPr>
            <p:nvPr/>
          </p:nvSpPr>
          <p:spPr bwMode="auto">
            <a:xfrm>
              <a:off x="3165475" y="4343400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7423" name="Text Box 17"/>
            <p:cNvSpPr txBox="1">
              <a:spLocks noChangeArrowheads="1"/>
            </p:cNvSpPr>
            <p:nvPr/>
          </p:nvSpPr>
          <p:spPr bwMode="auto">
            <a:xfrm>
              <a:off x="4360863" y="3962400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7424" name="Text Box 18"/>
            <p:cNvSpPr txBox="1">
              <a:spLocks noChangeArrowheads="1"/>
            </p:cNvSpPr>
            <p:nvPr/>
          </p:nvSpPr>
          <p:spPr bwMode="auto">
            <a:xfrm>
              <a:off x="4010025" y="2819400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7425" name="Text Box 19"/>
            <p:cNvSpPr txBox="1">
              <a:spLocks noChangeArrowheads="1"/>
            </p:cNvSpPr>
            <p:nvPr/>
          </p:nvSpPr>
          <p:spPr bwMode="auto">
            <a:xfrm>
              <a:off x="3868738" y="5334000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7426" name="Text Box 20"/>
            <p:cNvSpPr txBox="1">
              <a:spLocks noChangeArrowheads="1"/>
            </p:cNvSpPr>
            <p:nvPr/>
          </p:nvSpPr>
          <p:spPr bwMode="auto">
            <a:xfrm>
              <a:off x="3798888" y="4038600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b</a:t>
              </a:r>
            </a:p>
          </p:txBody>
        </p:sp>
        <p:sp>
          <p:nvSpPr>
            <p:cNvPr id="17427" name="Text Box 21"/>
            <p:cNvSpPr txBox="1">
              <a:spLocks noChangeArrowheads="1"/>
            </p:cNvSpPr>
            <p:nvPr/>
          </p:nvSpPr>
          <p:spPr bwMode="auto">
            <a:xfrm>
              <a:off x="3024188" y="3657599"/>
              <a:ext cx="21831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a</a:t>
              </a:r>
            </a:p>
          </p:txBody>
        </p:sp>
        <p:sp>
          <p:nvSpPr>
            <p:cNvPr id="17428" name="Text Box 22"/>
            <p:cNvSpPr txBox="1">
              <a:spLocks noChangeArrowheads="1"/>
            </p:cNvSpPr>
            <p:nvPr/>
          </p:nvSpPr>
          <p:spPr bwMode="auto">
            <a:xfrm>
              <a:off x="3868738" y="3276600"/>
              <a:ext cx="28983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S</a:t>
              </a:r>
              <a:r>
                <a:rPr lang="en-US" sz="1600" baseline="-25000">
                  <a:latin typeface="Open Sans"/>
                </a:rPr>
                <a:t>1</a:t>
              </a:r>
              <a:endParaRPr lang="en-US" sz="1600">
                <a:latin typeface="Open Sans"/>
              </a:endParaRPr>
            </a:p>
          </p:txBody>
        </p: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3868738" y="4876799"/>
              <a:ext cx="28983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S</a:t>
              </a:r>
              <a:r>
                <a:rPr lang="en-US" sz="1600" baseline="-25000">
                  <a:latin typeface="Open Sans"/>
                </a:rPr>
                <a:t>2</a:t>
              </a:r>
              <a:endParaRPr lang="en-US" sz="1600">
                <a:latin typeface="Open Sans"/>
              </a:endParaRPr>
            </a:p>
          </p:txBody>
        </p:sp>
        <p:sp>
          <p:nvSpPr>
            <p:cNvPr id="17430" name="Text Box 24"/>
            <p:cNvSpPr txBox="1">
              <a:spLocks noChangeArrowheads="1"/>
            </p:cNvSpPr>
            <p:nvPr/>
          </p:nvSpPr>
          <p:spPr bwMode="auto">
            <a:xfrm>
              <a:off x="2390775" y="4038600"/>
              <a:ext cx="289838" cy="29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latin typeface="Open Sans"/>
                </a:rPr>
                <a:t>S</a:t>
              </a:r>
              <a:r>
                <a:rPr lang="en-US" sz="1600" baseline="-25000">
                  <a:latin typeface="Open Sans"/>
                </a:rPr>
                <a:t>0</a:t>
              </a:r>
              <a:endParaRPr lang="en-US" sz="1600">
                <a:latin typeface="Open Sans"/>
              </a:endParaRPr>
            </a:p>
          </p:txBody>
        </p:sp>
      </p:grpSp>
      <p:sp>
        <p:nvSpPr>
          <p:cNvPr id="17431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174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B0CC7-3779-4976-980A-24F9A100334A}" type="slidenum">
              <a:rPr lang="en-US" smtClean="0">
                <a:latin typeface="Interstate" charset="0"/>
              </a:rPr>
              <a:pPr/>
              <a:t>17</a:t>
            </a:fld>
            <a:endParaRPr lang="en-US">
              <a:latin typeface="Interstate" charset="0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54670940-5CC0-F546-8640-89ECDC8C9AA3}"/>
              </a:ext>
            </a:extLst>
          </p:cNvPr>
          <p:cNvSpPr txBox="1">
            <a:spLocks noChangeArrowheads="1"/>
          </p:cNvSpPr>
          <p:nvPr/>
        </p:nvSpPr>
        <p:spPr>
          <a:xfrm>
            <a:off x="2971800" y="152400"/>
            <a:ext cx="600075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Converting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/>
                <a:ea typeface="宋体" charset="-122"/>
                <a:cs typeface="+mj-cs"/>
              </a:rPr>
              <a:t> </a:t>
            </a:r>
            <a:r>
              <a:rPr kumimoji="0" lang="el-GR" sz="32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ε -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NFA</a:t>
            </a:r>
            <a:r>
              <a:rPr kumimoji="0" lang="en-US" altLang="zh-CN" sz="33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 to DFA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124200" y="152400"/>
            <a:ext cx="5847928" cy="1066800"/>
          </a:xfrm>
        </p:spPr>
        <p:txBody>
          <a:bodyPr/>
          <a:lstStyle/>
          <a:p>
            <a:r>
              <a:rPr lang="id-ID" sz="2800" dirty="0"/>
              <a:t>C</a:t>
            </a:r>
            <a:r>
              <a:rPr lang="en-US" sz="2800" dirty="0" err="1"/>
              <a:t>onversi</a:t>
            </a:r>
            <a:r>
              <a:rPr lang="id-ID" sz="2800" dirty="0" err="1"/>
              <a:t>on</a:t>
            </a:r>
            <a:r>
              <a:rPr lang="en-US" sz="2800" dirty="0"/>
              <a:t> </a:t>
            </a:r>
            <a:r>
              <a:rPr lang="id-ID" sz="2800" dirty="0" err="1"/>
              <a:t>of</a:t>
            </a:r>
            <a:r>
              <a:rPr lang="en-US" sz="2800" dirty="0"/>
              <a:t> RE </a:t>
            </a:r>
            <a:r>
              <a:rPr lang="id-ID" sz="2800" dirty="0" err="1"/>
              <a:t>to</a:t>
            </a:r>
            <a:r>
              <a:rPr lang="en-US" sz="2800" dirty="0"/>
              <a:t> NFA-Epsilon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200" dirty="0"/>
              <a:t>T</a:t>
            </a:r>
            <a:r>
              <a:rPr lang="id-ID" sz="2200" dirty="0" err="1"/>
              <a:t>h</a:t>
            </a:r>
            <a:r>
              <a:rPr lang="en-US" sz="2200" dirty="0" err="1"/>
              <a:t>eorem</a:t>
            </a:r>
            <a:r>
              <a:rPr lang="en-US" sz="2200" dirty="0"/>
              <a:t> :</a:t>
            </a:r>
          </a:p>
          <a:p>
            <a:pPr algn="just">
              <a:buFontTx/>
              <a:buNone/>
            </a:pPr>
            <a:r>
              <a:rPr lang="en-US" sz="2200" dirty="0"/>
              <a:t>	</a:t>
            </a:r>
            <a:r>
              <a:rPr lang="id-ID" sz="2200" dirty="0" err="1"/>
              <a:t>Every</a:t>
            </a:r>
            <a:r>
              <a:rPr lang="en-US" sz="2200" dirty="0"/>
              <a:t> Regular Expression R </a:t>
            </a:r>
            <a:r>
              <a:rPr lang="id-ID" sz="2200" dirty="0" err="1"/>
              <a:t>can</a:t>
            </a:r>
            <a:r>
              <a:rPr lang="id-ID" sz="2200" dirty="0"/>
              <a:t> </a:t>
            </a:r>
            <a:r>
              <a:rPr lang="id-ID" sz="2200" dirty="0" err="1"/>
              <a:t>be</a:t>
            </a:r>
            <a:r>
              <a:rPr lang="id-ID" sz="2200" dirty="0"/>
              <a:t> </a:t>
            </a:r>
            <a:r>
              <a:rPr lang="id-ID" sz="2200" dirty="0" err="1"/>
              <a:t>made</a:t>
            </a:r>
            <a:r>
              <a:rPr lang="en-US" sz="2200" dirty="0"/>
              <a:t> NFA-</a:t>
            </a:r>
            <a:r>
              <a:rPr lang="en-US" sz="2200" dirty="0">
                <a:sym typeface="Symbol" pitchFamily="18" charset="2"/>
              </a:rPr>
              <a:t>  M</a:t>
            </a:r>
            <a:r>
              <a:rPr lang="id-ID" sz="2200" dirty="0" err="1">
                <a:sym typeface="Symbol" pitchFamily="18" charset="2"/>
              </a:rPr>
              <a:t>achine</a:t>
            </a:r>
            <a:r>
              <a:rPr lang="en-US" sz="2200" dirty="0">
                <a:sym typeface="Symbol" pitchFamily="18" charset="2"/>
              </a:rPr>
              <a:t>, s</a:t>
            </a:r>
            <a:r>
              <a:rPr lang="id-ID" sz="2200" dirty="0" err="1">
                <a:sym typeface="Symbol" pitchFamily="18" charset="2"/>
              </a:rPr>
              <a:t>o</a:t>
            </a:r>
            <a:r>
              <a:rPr lang="id-ID" sz="2200" dirty="0">
                <a:sym typeface="Symbol" pitchFamily="18" charset="2"/>
              </a:rPr>
              <a:t> </a:t>
            </a:r>
            <a:r>
              <a:rPr lang="id-ID" sz="2200" dirty="0" err="1">
                <a:sym typeface="Symbol" pitchFamily="18" charset="2"/>
              </a:rPr>
              <a:t>that</a:t>
            </a:r>
            <a:r>
              <a:rPr lang="id-ID" sz="2200" dirty="0">
                <a:sym typeface="Symbol" pitchFamily="18" charset="2"/>
              </a:rPr>
              <a:t> </a:t>
            </a:r>
            <a:r>
              <a:rPr lang="en-US" sz="2200" dirty="0">
                <a:sym typeface="Symbol" pitchFamily="18" charset="2"/>
              </a:rPr>
              <a:t> L(M) = L(R).</a:t>
            </a:r>
          </a:p>
          <a:p>
            <a:pPr>
              <a:buFontTx/>
              <a:buNone/>
            </a:pPr>
            <a:endParaRPr lang="en-US" sz="22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id-ID" sz="2200" dirty="0" err="1">
                <a:sym typeface="Symbol" pitchFamily="18" charset="2"/>
              </a:rPr>
              <a:t>Evidence</a:t>
            </a:r>
            <a:r>
              <a:rPr lang="id-ID" sz="2200" dirty="0">
                <a:sym typeface="Symbol" pitchFamily="18" charset="2"/>
              </a:rPr>
              <a:t> :</a:t>
            </a:r>
            <a:endParaRPr lang="en-US" sz="2200" dirty="0">
              <a:sym typeface="Symbol" pitchFamily="18" charset="2"/>
            </a:endParaRPr>
          </a:p>
          <a:p>
            <a:pPr>
              <a:buFontTx/>
              <a:buAutoNum type="arabicPeriod"/>
            </a:pPr>
            <a:r>
              <a:rPr lang="en-US" sz="2200" dirty="0">
                <a:sym typeface="Symbol" pitchFamily="18" charset="2"/>
              </a:rPr>
              <a:t>R = </a:t>
            </a:r>
          </a:p>
          <a:p>
            <a:pPr>
              <a:buFontTx/>
              <a:buNone/>
            </a:pPr>
            <a:r>
              <a:rPr lang="en-US" sz="2200" dirty="0">
                <a:sym typeface="Symbol" pitchFamily="18" charset="2"/>
              </a:rPr>
              <a:t>    </a:t>
            </a:r>
          </a:p>
          <a:p>
            <a:pPr>
              <a:buFontTx/>
              <a:buNone/>
            </a:pPr>
            <a:endParaRPr lang="en-US" sz="22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200" dirty="0">
                <a:sym typeface="Symbol" pitchFamily="18" charset="2"/>
              </a:rPr>
              <a:t>2. R = </a:t>
            </a:r>
          </a:p>
          <a:p>
            <a:pPr>
              <a:buFontTx/>
              <a:buNone/>
            </a:pPr>
            <a:endParaRPr lang="en-US" sz="220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2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200" dirty="0">
                <a:sym typeface="Symbol" pitchFamily="18" charset="2"/>
              </a:rPr>
              <a:t>3. R = a</a:t>
            </a:r>
            <a:endParaRPr lang="en-US" sz="2200" dirty="0"/>
          </a:p>
        </p:txBody>
      </p:sp>
      <p:sp>
        <p:nvSpPr>
          <p:cNvPr id="18439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18440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FB98E0-3827-4603-9CB3-3BFFFEC608BF}" type="slidenum">
              <a:rPr lang="en-US" smtClean="0">
                <a:latin typeface="Interstate" charset="0"/>
              </a:rPr>
              <a:pPr/>
              <a:t>18</a:t>
            </a:fld>
            <a:endParaRPr lang="en-US">
              <a:latin typeface="Interstate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DCBEBA-6AA0-D14D-9254-E927643ECF68}"/>
              </a:ext>
            </a:extLst>
          </p:cNvPr>
          <p:cNvGrpSpPr/>
          <p:nvPr/>
        </p:nvGrpSpPr>
        <p:grpSpPr>
          <a:xfrm>
            <a:off x="2719387" y="3346196"/>
            <a:ext cx="2019300" cy="475234"/>
            <a:chOff x="3352800" y="3464794"/>
            <a:chExt cx="2019300" cy="47523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318292-CD45-4B4D-AC12-8F32485D5472}"/>
                </a:ext>
              </a:extLst>
            </p:cNvPr>
            <p:cNvSpPr/>
            <p:nvPr/>
          </p:nvSpPr>
          <p:spPr>
            <a:xfrm>
              <a:off x="3810000" y="3464794"/>
              <a:ext cx="457200" cy="475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C73F9C-3276-E246-AFE8-40F5BF8C74C9}"/>
                </a:ext>
              </a:extLst>
            </p:cNvPr>
            <p:cNvSpPr/>
            <p:nvPr/>
          </p:nvSpPr>
          <p:spPr>
            <a:xfrm>
              <a:off x="4914900" y="3464794"/>
              <a:ext cx="457200" cy="4752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DFBB5C-8370-7340-B6EB-DBFADDC7833F}"/>
                </a:ext>
              </a:extLst>
            </p:cNvPr>
            <p:cNvSpPr/>
            <p:nvPr/>
          </p:nvSpPr>
          <p:spPr>
            <a:xfrm>
              <a:off x="4991100" y="3523097"/>
              <a:ext cx="304800" cy="3586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3FC62D9-58EE-4F4C-8CF2-5FAC12025421}"/>
                </a:ext>
              </a:extLst>
            </p:cNvPr>
            <p:cNvCxnSpPr/>
            <p:nvPr/>
          </p:nvCxnSpPr>
          <p:spPr>
            <a:xfrm>
              <a:off x="3352800" y="370241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BEADAE-C422-2644-9F8A-02EBB97E857A}"/>
              </a:ext>
            </a:extLst>
          </p:cNvPr>
          <p:cNvGrpSpPr/>
          <p:nvPr/>
        </p:nvGrpSpPr>
        <p:grpSpPr>
          <a:xfrm>
            <a:off x="2719387" y="4240827"/>
            <a:ext cx="2019300" cy="645287"/>
            <a:chOff x="2719387" y="4240827"/>
            <a:chExt cx="2019300" cy="64528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7DE239-5AC1-334B-9461-9A3809C2B33D}"/>
                </a:ext>
              </a:extLst>
            </p:cNvPr>
            <p:cNvGrpSpPr/>
            <p:nvPr/>
          </p:nvGrpSpPr>
          <p:grpSpPr>
            <a:xfrm>
              <a:off x="2719387" y="4410880"/>
              <a:ext cx="2019300" cy="475234"/>
              <a:chOff x="3352800" y="3464794"/>
              <a:chExt cx="2019300" cy="475234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E0A457-F7C6-2B4C-9A59-5132AA7212C5}"/>
                  </a:ext>
                </a:extLst>
              </p:cNvPr>
              <p:cNvSpPr/>
              <p:nvPr/>
            </p:nvSpPr>
            <p:spPr>
              <a:xfrm>
                <a:off x="3810000" y="3464794"/>
                <a:ext cx="457200" cy="4752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4124A0A-2F14-8B47-BB29-73EA08FEC292}"/>
                  </a:ext>
                </a:extLst>
              </p:cNvPr>
              <p:cNvSpPr/>
              <p:nvPr/>
            </p:nvSpPr>
            <p:spPr>
              <a:xfrm>
                <a:off x="4914900" y="3464794"/>
                <a:ext cx="457200" cy="4752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58D36E-40E1-5940-94B0-39EDEAA5C6E1}"/>
                  </a:ext>
                </a:extLst>
              </p:cNvPr>
              <p:cNvSpPr/>
              <p:nvPr/>
            </p:nvSpPr>
            <p:spPr>
              <a:xfrm>
                <a:off x="4991100" y="3523097"/>
                <a:ext cx="304800" cy="3586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6D16069-DA93-4146-BFEC-BB52BC85F2DC}"/>
                  </a:ext>
                </a:extLst>
              </p:cNvPr>
              <p:cNvCxnSpPr/>
              <p:nvPr/>
            </p:nvCxnSpPr>
            <p:spPr>
              <a:xfrm>
                <a:off x="3352800" y="370241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FB21A8A-7267-704D-8513-487565CD491D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3633787" y="4648497"/>
              <a:ext cx="647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0835E0-5AF7-9A4A-8C70-1409A7EF5A64}"/>
                </a:ext>
              </a:extLst>
            </p:cNvPr>
            <p:cNvSpPr txBox="1"/>
            <p:nvPr/>
          </p:nvSpPr>
          <p:spPr>
            <a:xfrm>
              <a:off x="3732847" y="424082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ymbol" pitchFamily="2" charset="2"/>
                </a:rPr>
                <a:t>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D707A2-99A9-D64B-B85E-A1BC42445EA0}"/>
              </a:ext>
            </a:extLst>
          </p:cNvPr>
          <p:cNvGrpSpPr/>
          <p:nvPr/>
        </p:nvGrpSpPr>
        <p:grpSpPr>
          <a:xfrm>
            <a:off x="2719387" y="5424096"/>
            <a:ext cx="2019300" cy="645287"/>
            <a:chOff x="2719387" y="4240827"/>
            <a:chExt cx="2019300" cy="6452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483CAE2-CB9F-9B49-B6D1-71FE70C014B7}"/>
                </a:ext>
              </a:extLst>
            </p:cNvPr>
            <p:cNvGrpSpPr/>
            <p:nvPr/>
          </p:nvGrpSpPr>
          <p:grpSpPr>
            <a:xfrm>
              <a:off x="2719387" y="4410880"/>
              <a:ext cx="2019300" cy="475234"/>
              <a:chOff x="3352800" y="3464794"/>
              <a:chExt cx="2019300" cy="47523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509ECAB-C28D-7F46-898A-DDFAF061E78B}"/>
                  </a:ext>
                </a:extLst>
              </p:cNvPr>
              <p:cNvSpPr/>
              <p:nvPr/>
            </p:nvSpPr>
            <p:spPr>
              <a:xfrm>
                <a:off x="3810000" y="3464794"/>
                <a:ext cx="457200" cy="4752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2EE78C0-3CD5-CB43-BED4-62E8FFE7117B}"/>
                  </a:ext>
                </a:extLst>
              </p:cNvPr>
              <p:cNvSpPr/>
              <p:nvPr/>
            </p:nvSpPr>
            <p:spPr>
              <a:xfrm>
                <a:off x="4914900" y="3464794"/>
                <a:ext cx="457200" cy="4752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46481BE-5C05-FF42-9F2A-61A65CABC217}"/>
                  </a:ext>
                </a:extLst>
              </p:cNvPr>
              <p:cNvSpPr/>
              <p:nvPr/>
            </p:nvSpPr>
            <p:spPr>
              <a:xfrm>
                <a:off x="4991100" y="3523097"/>
                <a:ext cx="304800" cy="3586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28EA7A3-4E6D-DD4E-9A1D-2DB6FD4BA95F}"/>
                  </a:ext>
                </a:extLst>
              </p:cNvPr>
              <p:cNvCxnSpPr/>
              <p:nvPr/>
            </p:nvCxnSpPr>
            <p:spPr>
              <a:xfrm>
                <a:off x="3352800" y="3702411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2B16B63-8891-FD4A-9D47-DDB5C5EF230C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3633787" y="4648497"/>
              <a:ext cx="647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5CBB4E-DEDC-B047-AA58-2D8D69A2604B}"/>
                </a:ext>
              </a:extLst>
            </p:cNvPr>
            <p:cNvSpPr txBox="1"/>
            <p:nvPr/>
          </p:nvSpPr>
          <p:spPr>
            <a:xfrm>
              <a:off x="3732847" y="424082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543800" cy="40513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200"/>
              <a:t>3. RE : R+S</a:t>
            </a:r>
          </a:p>
          <a:p>
            <a:pPr>
              <a:buFontTx/>
              <a:buNone/>
            </a:pPr>
            <a:endParaRPr lang="id-ID" sz="2200"/>
          </a:p>
          <a:p>
            <a:pPr>
              <a:buFontTx/>
              <a:buNone/>
            </a:pPr>
            <a:endParaRPr lang="en-US" sz="2200"/>
          </a:p>
          <a:p>
            <a:pPr>
              <a:buFontTx/>
              <a:buNone/>
            </a:pPr>
            <a:endParaRPr lang="en-US" sz="2200"/>
          </a:p>
          <a:p>
            <a:pPr>
              <a:buFontTx/>
              <a:buNone/>
            </a:pPr>
            <a:r>
              <a:rPr lang="en-US" sz="2200"/>
              <a:t>4. RE : R.S</a:t>
            </a:r>
          </a:p>
          <a:p>
            <a:pPr>
              <a:buFontTx/>
              <a:buNone/>
            </a:pPr>
            <a:endParaRPr lang="id-ID" sz="2200"/>
          </a:p>
          <a:p>
            <a:pPr>
              <a:buFontTx/>
              <a:buNone/>
            </a:pPr>
            <a:endParaRPr lang="en-US" sz="2200"/>
          </a:p>
          <a:p>
            <a:pPr>
              <a:buFontTx/>
              <a:buNone/>
            </a:pPr>
            <a:endParaRPr lang="id-ID" sz="2200"/>
          </a:p>
          <a:p>
            <a:pPr>
              <a:buFontTx/>
              <a:buNone/>
            </a:pPr>
            <a:endParaRPr lang="en-US" sz="2200"/>
          </a:p>
          <a:p>
            <a:pPr>
              <a:buFontTx/>
              <a:buNone/>
            </a:pPr>
            <a:r>
              <a:rPr lang="en-US" sz="2200"/>
              <a:t>5. RE : R*</a:t>
            </a:r>
          </a:p>
        </p:txBody>
      </p:sp>
      <p:sp>
        <p:nvSpPr>
          <p:cNvPr id="19463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19464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9D78C3-560B-425E-A1D8-59A26F809944}" type="slidenum">
              <a:rPr lang="en-US" smtClean="0">
                <a:latin typeface="Interstate" charset="0"/>
              </a:rPr>
              <a:pPr/>
              <a:t>19</a:t>
            </a:fld>
            <a:endParaRPr lang="en-US">
              <a:latin typeface="Interstate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447800"/>
            <a:ext cx="34512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476625"/>
            <a:ext cx="44577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4714875"/>
            <a:ext cx="4659313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C6BDE5-0F8D-B64C-BEAC-BB79EBDA79AD}"/>
              </a:ext>
            </a:extLst>
          </p:cNvPr>
          <p:cNvSpPr txBox="1">
            <a:spLocks/>
          </p:cNvSpPr>
          <p:nvPr/>
        </p:nvSpPr>
        <p:spPr>
          <a:xfrm>
            <a:off x="3124200" y="152400"/>
            <a:ext cx="5847928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id-ID" sz="2800"/>
              <a:t>C</a:t>
            </a:r>
            <a:r>
              <a:rPr lang="en-US" sz="2800"/>
              <a:t>onversi</a:t>
            </a:r>
            <a:r>
              <a:rPr lang="id-ID" sz="2800"/>
              <a:t>on</a:t>
            </a:r>
            <a:r>
              <a:rPr lang="en-US" sz="2800"/>
              <a:t> </a:t>
            </a:r>
            <a:r>
              <a:rPr lang="id-ID" sz="2800"/>
              <a:t>of</a:t>
            </a:r>
            <a:r>
              <a:rPr lang="en-US" sz="2800"/>
              <a:t> RE </a:t>
            </a:r>
            <a:r>
              <a:rPr lang="id-ID" sz="2800"/>
              <a:t>to</a:t>
            </a:r>
            <a:r>
              <a:rPr lang="en-US" sz="2800"/>
              <a:t> NFA-Epsilon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24472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/>
              <a:t>Learning 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05000"/>
            <a:ext cx="7391400" cy="4221163"/>
          </a:xfrm>
        </p:spPr>
        <p:txBody>
          <a:bodyPr>
            <a:normAutofit/>
          </a:bodyPr>
          <a:lstStyle/>
          <a:p>
            <a:pPr marL="11113" indent="-11113" algn="just" eaLnBrk="1" hangingPunct="1">
              <a:buFontTx/>
              <a:buNone/>
            </a:pPr>
            <a:r>
              <a:rPr lang="en-US" sz="2400" dirty="0"/>
              <a:t>At the end of this Session, the student will be expected to:</a:t>
            </a:r>
          </a:p>
          <a:p>
            <a:pPr algn="just" eaLnBrk="1" hangingPunct="1"/>
            <a:r>
              <a:rPr lang="id-ID" sz="2400" dirty="0" err="1"/>
              <a:t>Identify</a:t>
            </a:r>
            <a:r>
              <a:rPr lang="id-ID" sz="2400" dirty="0"/>
              <a:t> </a:t>
            </a:r>
            <a:r>
              <a:rPr lang="id-ID" sz="2400" dirty="0" err="1"/>
              <a:t>or</a:t>
            </a:r>
            <a:r>
              <a:rPr lang="id-ID" sz="2400" dirty="0"/>
              <a:t> </a:t>
            </a:r>
            <a:r>
              <a:rPr lang="id-ID" sz="2400" dirty="0" err="1"/>
              <a:t>define</a:t>
            </a:r>
            <a:r>
              <a:rPr lang="id-ID" sz="2400" dirty="0"/>
              <a:t> </a:t>
            </a:r>
            <a:r>
              <a:rPr lang="en-US" altLang="zh-CN" sz="2400" dirty="0">
                <a:ea typeface="宋体" pitchFamily="2" charset="-122"/>
                <a:cs typeface="Arial" pitchFamily="34" charset="0"/>
              </a:rPr>
              <a:t>NFA with </a:t>
            </a:r>
            <a:r>
              <a:rPr lang="en-US" sz="2400" b="1" i="1" dirty="0">
                <a:cs typeface="Arial" pitchFamily="34" charset="0"/>
                <a:sym typeface="Symbol" pitchFamily="18" charset="2"/>
              </a:rPr>
              <a:t></a:t>
            </a:r>
            <a:r>
              <a:rPr lang="en-US" sz="2400" dirty="0">
                <a:cs typeface="Arial" pitchFamily="34" charset="0"/>
              </a:rPr>
              <a:t>-transition</a:t>
            </a:r>
            <a:r>
              <a:rPr lang="en-US" altLang="zh-CN" sz="2400" dirty="0">
                <a:ea typeface="宋体" pitchFamily="2" charset="-122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id-ID" sz="2400" dirty="0">
                <a:cs typeface="Arial" pitchFamily="34" charset="0"/>
              </a:rPr>
              <a:t>C</a:t>
            </a:r>
            <a:r>
              <a:rPr lang="en-US" sz="2400" dirty="0" err="1">
                <a:cs typeface="Arial" pitchFamily="34" charset="0"/>
              </a:rPr>
              <a:t>onverting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id-ID" sz="2400" dirty="0" err="1">
                <a:cs typeface="Arial" pitchFamily="34" charset="0"/>
              </a:rPr>
              <a:t>of</a:t>
            </a:r>
            <a:r>
              <a:rPr lang="en-US" sz="2400" dirty="0">
                <a:cs typeface="Arial" pitchFamily="34" charset="0"/>
              </a:rPr>
              <a:t> RE </a:t>
            </a:r>
            <a:r>
              <a:rPr lang="id-ID" sz="2400" dirty="0" err="1">
                <a:cs typeface="Arial" pitchFamily="34" charset="0"/>
              </a:rPr>
              <a:t>to</a:t>
            </a:r>
            <a:r>
              <a:rPr lang="en-US" sz="2400" dirty="0">
                <a:cs typeface="Arial" pitchFamily="34" charset="0"/>
              </a:rPr>
              <a:t> NFA-Epsilon with T</a:t>
            </a:r>
            <a:r>
              <a:rPr lang="en-US" sz="2400" dirty="0"/>
              <a:t>homson’s Construction  and </a:t>
            </a:r>
            <a:r>
              <a:rPr lang="en-AU" sz="2400" dirty="0">
                <a:cs typeface="Times New Roman" pitchFamily="18" charset="0"/>
              </a:rPr>
              <a:t>Converting NFA-Epsilon to DFA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id-ID">
                <a:latin typeface="Interstate" charset="0"/>
              </a:rPr>
              <a:t>Bina Nusantara University</a:t>
            </a:r>
            <a:endParaRPr lang="en-US">
              <a:latin typeface="Interstate" charset="0"/>
            </a:endParaRPr>
          </a:p>
        </p:txBody>
      </p:sp>
      <p:sp>
        <p:nvSpPr>
          <p:cNvPr id="410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3FAD9E-446F-4826-A41A-69546B39B933}" type="slidenum">
              <a:rPr lang="en-US" smtClean="0">
                <a:latin typeface="Interstate" charset="0"/>
              </a:rPr>
              <a:pPr/>
              <a:t>2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AA61AC-EEF0-1342-9254-9ABAF163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152400"/>
            <a:ext cx="5847928" cy="1066800"/>
          </a:xfrm>
        </p:spPr>
        <p:txBody>
          <a:bodyPr/>
          <a:lstStyle/>
          <a:p>
            <a:r>
              <a:rPr lang="id-ID" sz="2800" dirty="0"/>
              <a:t>C</a:t>
            </a:r>
            <a:r>
              <a:rPr lang="en-US" sz="2800" dirty="0" err="1"/>
              <a:t>onversi</a:t>
            </a:r>
            <a:r>
              <a:rPr lang="id-ID" sz="2800" dirty="0" err="1"/>
              <a:t>on</a:t>
            </a:r>
            <a:r>
              <a:rPr lang="en-US" sz="2800" dirty="0"/>
              <a:t> </a:t>
            </a:r>
            <a:r>
              <a:rPr lang="id-ID" sz="2800" dirty="0" err="1"/>
              <a:t>of</a:t>
            </a:r>
            <a:r>
              <a:rPr lang="en-US" sz="2800" dirty="0"/>
              <a:t> RE </a:t>
            </a:r>
            <a:r>
              <a:rPr lang="id-ID" sz="2800" dirty="0" err="1"/>
              <a:t>to</a:t>
            </a:r>
            <a:r>
              <a:rPr lang="en-US" sz="2800" dirty="0"/>
              <a:t> NFA-Epsilon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543800" cy="46021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id-ID" sz="2200"/>
              <a:t>Example</a:t>
            </a:r>
            <a:r>
              <a:rPr lang="en-US" sz="2200"/>
              <a:t> : </a:t>
            </a:r>
            <a:r>
              <a:rPr lang="id-ID" sz="2200"/>
              <a:t>Make </a:t>
            </a:r>
            <a:r>
              <a:rPr lang="en-US" sz="2200"/>
              <a:t> NFA-</a:t>
            </a:r>
            <a:r>
              <a:rPr lang="en-US" sz="2200">
                <a:sym typeface="Symbol" pitchFamily="18" charset="2"/>
              </a:rPr>
              <a:t>  </a:t>
            </a:r>
            <a:r>
              <a:rPr lang="id-ID" sz="2200">
                <a:sym typeface="Symbol" pitchFamily="18" charset="2"/>
              </a:rPr>
              <a:t>for </a:t>
            </a:r>
            <a:r>
              <a:rPr lang="en-US" sz="2200">
                <a:sym typeface="Symbol" pitchFamily="18" charset="2"/>
              </a:rPr>
              <a:t> RE : (0+1)*1(0+1)</a:t>
            </a:r>
            <a:endParaRPr lang="id-ID" sz="2200">
              <a:sym typeface="Symbol" pitchFamily="18" charset="2"/>
            </a:endParaRPr>
          </a:p>
          <a:p>
            <a:pPr>
              <a:buFontTx/>
              <a:buNone/>
            </a:pPr>
            <a:endParaRPr lang="id-ID" sz="2200">
              <a:sym typeface="Symbol" pitchFamily="18" charset="2"/>
            </a:endParaRPr>
          </a:p>
          <a:p>
            <a:pPr>
              <a:buFontTx/>
              <a:buNone/>
            </a:pPr>
            <a:r>
              <a:rPr lang="id-ID" sz="2200">
                <a:sym typeface="Symbol" pitchFamily="18" charset="2"/>
              </a:rPr>
              <a:t>answer</a:t>
            </a:r>
            <a:r>
              <a:rPr lang="en-US" sz="2200">
                <a:sym typeface="Symbol" pitchFamily="18" charset="2"/>
              </a:rPr>
              <a:t>:</a:t>
            </a:r>
          </a:p>
          <a:p>
            <a:pPr>
              <a:buFontTx/>
              <a:buNone/>
            </a:pPr>
            <a:endParaRPr lang="en-US" sz="2200"/>
          </a:p>
        </p:txBody>
      </p:sp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04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47EE7-86BC-4AE4-A865-A1008A22509E}" type="slidenum">
              <a:rPr lang="en-US" smtClean="0">
                <a:latin typeface="Interstate" charset="0"/>
              </a:rPr>
              <a:pPr/>
              <a:t>20</a:t>
            </a:fld>
            <a:endParaRPr lang="en-US">
              <a:latin typeface="Interstate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09800" y="2590799"/>
            <a:ext cx="6570345" cy="395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91200" cy="990600"/>
          </a:xfrm>
        </p:spPr>
        <p:txBody>
          <a:bodyPr/>
          <a:lstStyle/>
          <a:p>
            <a:r>
              <a:rPr lang="en-US" sz="2800"/>
              <a:t>Thomson’s Construction (Example : </a:t>
            </a:r>
            <a:r>
              <a:rPr lang="en-US" sz="2800" b="1">
                <a:solidFill>
                  <a:schemeClr val="tx1"/>
                </a:solidFill>
              </a:rPr>
              <a:t>(a|b) </a:t>
            </a:r>
            <a:r>
              <a:rPr lang="en-US" sz="2800" b="1" baseline="30000">
                <a:solidFill>
                  <a:schemeClr val="tx1"/>
                </a:solidFill>
              </a:rPr>
              <a:t>* </a:t>
            </a:r>
            <a:r>
              <a:rPr lang="en-US" sz="2800" b="1">
                <a:solidFill>
                  <a:schemeClr val="tx1"/>
                </a:solidFill>
              </a:rPr>
              <a:t>a  </a:t>
            </a:r>
            <a:r>
              <a:rPr lang="en-US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517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15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484A1-BF02-4444-831F-B44A5941467E}" type="slidenum">
              <a:rPr lang="en-US" smtClean="0">
                <a:latin typeface="Interstate" charset="0"/>
              </a:rPr>
              <a:pPr/>
              <a:t>21</a:t>
            </a:fld>
            <a:endParaRPr lang="en-US">
              <a:latin typeface="Interstate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752600"/>
            <a:ext cx="1828800" cy="533400"/>
            <a:chOff x="1584" y="768"/>
            <a:chExt cx="1248" cy="33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920" y="816"/>
              <a:ext cx="912" cy="288"/>
              <a:chOff x="1920" y="816"/>
              <a:chExt cx="912" cy="288"/>
            </a:xfrm>
          </p:grpSpPr>
          <p:sp>
            <p:nvSpPr>
              <p:cNvPr id="21617" name="Oval 5"/>
              <p:cNvSpPr>
                <a:spLocks noChangeArrowheads="1"/>
              </p:cNvSpPr>
              <p:nvPr/>
            </p:nvSpPr>
            <p:spPr bwMode="auto">
              <a:xfrm>
                <a:off x="2064" y="86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544" y="816"/>
                <a:ext cx="288" cy="288"/>
                <a:chOff x="1296" y="1056"/>
                <a:chExt cx="288" cy="288"/>
              </a:xfrm>
            </p:grpSpPr>
            <p:sp>
              <p:nvSpPr>
                <p:cNvPr id="21621" name="Oval 7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622" name="Oval 8"/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619" name="Line 9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0" name="Line 10"/>
              <p:cNvSpPr>
                <a:spLocks noChangeShapeType="1"/>
              </p:cNvSpPr>
              <p:nvPr/>
            </p:nvSpPr>
            <p:spPr bwMode="auto">
              <a:xfrm>
                <a:off x="2256" y="9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15" name="Text Box 11"/>
            <p:cNvSpPr txBox="1">
              <a:spLocks noChangeArrowheads="1"/>
            </p:cNvSpPr>
            <p:nvPr/>
          </p:nvSpPr>
          <p:spPr bwMode="auto">
            <a:xfrm>
              <a:off x="1584" y="816"/>
              <a:ext cx="2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a:</a:t>
              </a:r>
            </a:p>
          </p:txBody>
        </p:sp>
        <p:sp>
          <p:nvSpPr>
            <p:cNvPr id="21616" name="Text Box 12"/>
            <p:cNvSpPr txBox="1">
              <a:spLocks noChangeArrowheads="1"/>
            </p:cNvSpPr>
            <p:nvPr/>
          </p:nvSpPr>
          <p:spPr bwMode="auto">
            <a:xfrm>
              <a:off x="2304" y="768"/>
              <a:ext cx="1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062038" y="2514600"/>
            <a:ext cx="1757362" cy="533400"/>
            <a:chOff x="4176" y="768"/>
            <a:chExt cx="1200" cy="336"/>
          </a:xfrm>
        </p:grpSpPr>
        <p:sp>
          <p:nvSpPr>
            <p:cNvPr id="21605" name="Text Box 14"/>
            <p:cNvSpPr txBox="1">
              <a:spLocks noChangeArrowheads="1"/>
            </p:cNvSpPr>
            <p:nvPr/>
          </p:nvSpPr>
          <p:spPr bwMode="auto">
            <a:xfrm>
              <a:off x="4848" y="768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</a:rPr>
                <a:t>b</a:t>
              </a: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464" y="816"/>
              <a:ext cx="912" cy="288"/>
              <a:chOff x="1920" y="816"/>
              <a:chExt cx="912" cy="288"/>
            </a:xfrm>
          </p:grpSpPr>
          <p:sp>
            <p:nvSpPr>
              <p:cNvPr id="21608" name="Oval 16"/>
              <p:cNvSpPr>
                <a:spLocks noChangeArrowheads="1"/>
              </p:cNvSpPr>
              <p:nvPr/>
            </p:nvSpPr>
            <p:spPr bwMode="auto">
              <a:xfrm>
                <a:off x="2064" y="86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2544" y="816"/>
                <a:ext cx="288" cy="288"/>
                <a:chOff x="1296" y="1056"/>
                <a:chExt cx="288" cy="288"/>
              </a:xfrm>
            </p:grpSpPr>
            <p:sp>
              <p:nvSpPr>
                <p:cNvPr id="21612" name="Oval 18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613" name="Oval 19"/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610" name="Line 20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Line 21"/>
              <p:cNvSpPr>
                <a:spLocks noChangeShapeType="1"/>
              </p:cNvSpPr>
              <p:nvPr/>
            </p:nvSpPr>
            <p:spPr bwMode="auto">
              <a:xfrm>
                <a:off x="2256" y="9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07" name="Text Box 22"/>
            <p:cNvSpPr txBox="1">
              <a:spLocks noChangeArrowheads="1"/>
            </p:cNvSpPr>
            <p:nvPr/>
          </p:nvSpPr>
          <p:spPr bwMode="auto">
            <a:xfrm>
              <a:off x="4176" y="81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b:</a:t>
              </a:r>
            </a:p>
          </p:txBody>
        </p:sp>
      </p:grpSp>
      <p:sp>
        <p:nvSpPr>
          <p:cNvPr id="21509" name="Text Box 23"/>
          <p:cNvSpPr txBox="1">
            <a:spLocks noChangeArrowheads="1"/>
          </p:cNvSpPr>
          <p:nvPr/>
        </p:nvSpPr>
        <p:spPr bwMode="auto">
          <a:xfrm>
            <a:off x="4514850" y="2133600"/>
            <a:ext cx="81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(a | b)</a:t>
            </a: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645150" y="1905000"/>
            <a:ext cx="2813050" cy="1143000"/>
            <a:chOff x="1488" y="1392"/>
            <a:chExt cx="1920" cy="720"/>
          </a:xfrm>
        </p:grpSpPr>
        <p:sp>
          <p:nvSpPr>
            <p:cNvPr id="21583" name="Text Box 25"/>
            <p:cNvSpPr txBox="1">
              <a:spLocks noChangeArrowheads="1"/>
            </p:cNvSpPr>
            <p:nvPr/>
          </p:nvSpPr>
          <p:spPr bwMode="auto">
            <a:xfrm>
              <a:off x="2400" y="1392"/>
              <a:ext cx="1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488" y="1440"/>
              <a:ext cx="1920" cy="672"/>
              <a:chOff x="1392" y="1344"/>
              <a:chExt cx="1920" cy="672"/>
            </a:xfrm>
          </p:grpSpPr>
          <p:sp>
            <p:nvSpPr>
              <p:cNvPr id="21585" name="Oval 27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6" name="Oval 28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7" name="Oval 29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8" name="Oval 30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9" name="Oval 31"/>
              <p:cNvSpPr>
                <a:spLocks noChangeArrowheads="1"/>
              </p:cNvSpPr>
              <p:nvPr/>
            </p:nvSpPr>
            <p:spPr bwMode="auto">
              <a:xfrm>
                <a:off x="1584" y="153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3024" y="1536"/>
                <a:ext cx="288" cy="288"/>
                <a:chOff x="1296" y="1056"/>
                <a:chExt cx="288" cy="288"/>
              </a:xfrm>
            </p:grpSpPr>
            <p:sp>
              <p:nvSpPr>
                <p:cNvPr id="21603" name="Oval 33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604" name="Oval 34"/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91" name="Line 35"/>
              <p:cNvSpPr>
                <a:spLocks noChangeShapeType="1"/>
              </p:cNvSpPr>
              <p:nvPr/>
            </p:nvSpPr>
            <p:spPr bwMode="auto">
              <a:xfrm>
                <a:off x="1392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2" name="Line 36"/>
              <p:cNvSpPr>
                <a:spLocks noChangeShapeType="1"/>
              </p:cNvSpPr>
              <p:nvPr/>
            </p:nvSpPr>
            <p:spPr bwMode="auto">
              <a:xfrm flipV="1">
                <a:off x="1776" y="1488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3" name="Line 37"/>
              <p:cNvSpPr>
                <a:spLocks noChangeShapeType="1"/>
              </p:cNvSpPr>
              <p:nvPr/>
            </p:nvSpPr>
            <p:spPr bwMode="auto">
              <a:xfrm>
                <a:off x="1776" y="1680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4" name="Line 38"/>
              <p:cNvSpPr>
                <a:spLocks noChangeShapeType="1"/>
              </p:cNvSpPr>
              <p:nvPr/>
            </p:nvSpPr>
            <p:spPr bwMode="auto">
              <a:xfrm>
                <a:off x="225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5" name="Line 39"/>
              <p:cNvSpPr>
                <a:spLocks noChangeShapeType="1"/>
              </p:cNvSpPr>
              <p:nvPr/>
            </p:nvSpPr>
            <p:spPr bwMode="auto">
              <a:xfrm>
                <a:off x="2256" y="192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6" name="Line 40"/>
              <p:cNvSpPr>
                <a:spLocks noChangeShapeType="1"/>
              </p:cNvSpPr>
              <p:nvPr/>
            </p:nvSpPr>
            <p:spPr bwMode="auto">
              <a:xfrm>
                <a:off x="2784" y="1488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7" name="Line 41"/>
              <p:cNvSpPr>
                <a:spLocks noChangeShapeType="1"/>
              </p:cNvSpPr>
              <p:nvPr/>
            </p:nvSpPr>
            <p:spPr bwMode="auto">
              <a:xfrm flipV="1">
                <a:off x="2784" y="177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8" name="Text Box 42"/>
              <p:cNvSpPr txBox="1">
                <a:spLocks noChangeArrowheads="1"/>
              </p:cNvSpPr>
              <p:nvPr/>
            </p:nvSpPr>
            <p:spPr bwMode="auto">
              <a:xfrm>
                <a:off x="2304" y="1776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21599" name="Text Box 43"/>
              <p:cNvSpPr txBox="1">
                <a:spLocks noChangeArrowheads="1"/>
              </p:cNvSpPr>
              <p:nvPr/>
            </p:nvSpPr>
            <p:spPr bwMode="auto">
              <a:xfrm>
                <a:off x="2784" y="1680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21600" name="Text Box 44"/>
              <p:cNvSpPr txBox="1">
                <a:spLocks noChangeArrowheads="1"/>
              </p:cNvSpPr>
              <p:nvPr/>
            </p:nvSpPr>
            <p:spPr bwMode="auto">
              <a:xfrm>
                <a:off x="2784" y="1344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21601" name="Text Box 45"/>
              <p:cNvSpPr txBox="1">
                <a:spLocks noChangeArrowheads="1"/>
              </p:cNvSpPr>
              <p:nvPr/>
            </p:nvSpPr>
            <p:spPr bwMode="auto">
              <a:xfrm>
                <a:off x="1824" y="1632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  <p:sp>
            <p:nvSpPr>
              <p:cNvPr id="21602" name="Text Box 46"/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1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>
                    <a:latin typeface="Times New Roman" pitchFamily="18" charset="0"/>
                    <a:sym typeface="Symbol" pitchFamily="18" charset="2"/>
                  </a:rPr>
                  <a:t></a:t>
                </a:r>
              </a:p>
            </p:txBody>
          </p:sp>
        </p:grp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2462213" y="3124200"/>
            <a:ext cx="3868737" cy="1524000"/>
            <a:chOff x="912" y="2352"/>
            <a:chExt cx="2640" cy="960"/>
          </a:xfrm>
        </p:grpSpPr>
        <p:grpSp>
          <p:nvGrpSpPr>
            <p:cNvPr id="12" name="Group 48"/>
            <p:cNvGrpSpPr>
              <a:grpSpLocks/>
            </p:cNvGrpSpPr>
            <p:nvPr/>
          </p:nvGrpSpPr>
          <p:grpSpPr bwMode="auto">
            <a:xfrm>
              <a:off x="3264" y="2832"/>
              <a:ext cx="288" cy="288"/>
              <a:chOff x="1296" y="1056"/>
              <a:chExt cx="288" cy="288"/>
            </a:xfrm>
          </p:grpSpPr>
          <p:sp>
            <p:nvSpPr>
              <p:cNvPr id="21581" name="Oval 49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Oval 50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55" name="Oval 51"/>
            <p:cNvSpPr>
              <a:spLocks noChangeArrowheads="1"/>
            </p:cNvSpPr>
            <p:nvPr/>
          </p:nvSpPr>
          <p:spPr bwMode="auto">
            <a:xfrm>
              <a:off x="2448" y="31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Oval 52"/>
            <p:cNvSpPr>
              <a:spLocks noChangeArrowheads="1"/>
            </p:cNvSpPr>
            <p:nvPr/>
          </p:nvSpPr>
          <p:spPr bwMode="auto">
            <a:xfrm>
              <a:off x="2448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Oval 53"/>
            <p:cNvSpPr>
              <a:spLocks noChangeArrowheads="1"/>
            </p:cNvSpPr>
            <p:nvPr/>
          </p:nvSpPr>
          <p:spPr bwMode="auto">
            <a:xfrm>
              <a:off x="1920" y="31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Oval 54"/>
            <p:cNvSpPr>
              <a:spLocks noChangeArrowheads="1"/>
            </p:cNvSpPr>
            <p:nvPr/>
          </p:nvSpPr>
          <p:spPr bwMode="auto">
            <a:xfrm>
              <a:off x="1920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Oval 55"/>
            <p:cNvSpPr>
              <a:spLocks noChangeArrowheads="1"/>
            </p:cNvSpPr>
            <p:nvPr/>
          </p:nvSpPr>
          <p:spPr bwMode="auto">
            <a:xfrm>
              <a:off x="1440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Line 56"/>
            <p:cNvSpPr>
              <a:spLocks noChangeShapeType="1"/>
            </p:cNvSpPr>
            <p:nvPr/>
          </p:nvSpPr>
          <p:spPr bwMode="auto">
            <a:xfrm>
              <a:off x="1248" y="292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Line 57"/>
            <p:cNvSpPr>
              <a:spLocks noChangeShapeType="1"/>
            </p:cNvSpPr>
            <p:nvPr/>
          </p:nvSpPr>
          <p:spPr bwMode="auto">
            <a:xfrm flipV="1">
              <a:off x="1632" y="278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Line 58"/>
            <p:cNvSpPr>
              <a:spLocks noChangeShapeType="1"/>
            </p:cNvSpPr>
            <p:nvPr/>
          </p:nvSpPr>
          <p:spPr bwMode="auto">
            <a:xfrm>
              <a:off x="1632" y="297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Line 59"/>
            <p:cNvSpPr>
              <a:spLocks noChangeShapeType="1"/>
            </p:cNvSpPr>
            <p:nvPr/>
          </p:nvSpPr>
          <p:spPr bwMode="auto">
            <a:xfrm>
              <a:off x="2112" y="273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Line 60"/>
            <p:cNvSpPr>
              <a:spLocks noChangeShapeType="1"/>
            </p:cNvSpPr>
            <p:nvPr/>
          </p:nvSpPr>
          <p:spPr bwMode="auto">
            <a:xfrm>
              <a:off x="2112" y="321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Line 61"/>
            <p:cNvSpPr>
              <a:spLocks noChangeShapeType="1"/>
            </p:cNvSpPr>
            <p:nvPr/>
          </p:nvSpPr>
          <p:spPr bwMode="auto">
            <a:xfrm>
              <a:off x="2640" y="278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Line 62"/>
            <p:cNvSpPr>
              <a:spLocks noChangeShapeType="1"/>
            </p:cNvSpPr>
            <p:nvPr/>
          </p:nvSpPr>
          <p:spPr bwMode="auto">
            <a:xfrm flipV="1">
              <a:off x="2640" y="30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Text Box 63"/>
            <p:cNvSpPr txBox="1">
              <a:spLocks noChangeArrowheads="1"/>
            </p:cNvSpPr>
            <p:nvPr/>
          </p:nvSpPr>
          <p:spPr bwMode="auto">
            <a:xfrm>
              <a:off x="2160" y="3072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1568" name="Text Box 64"/>
            <p:cNvSpPr txBox="1">
              <a:spLocks noChangeArrowheads="1"/>
            </p:cNvSpPr>
            <p:nvPr/>
          </p:nvSpPr>
          <p:spPr bwMode="auto">
            <a:xfrm>
              <a:off x="2640" y="2976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69" name="Text Box 65"/>
            <p:cNvSpPr txBox="1">
              <a:spLocks noChangeArrowheads="1"/>
            </p:cNvSpPr>
            <p:nvPr/>
          </p:nvSpPr>
          <p:spPr bwMode="auto">
            <a:xfrm>
              <a:off x="2640" y="2640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70" name="Text Box 66"/>
            <p:cNvSpPr txBox="1">
              <a:spLocks noChangeArrowheads="1"/>
            </p:cNvSpPr>
            <p:nvPr/>
          </p:nvSpPr>
          <p:spPr bwMode="auto">
            <a:xfrm>
              <a:off x="1680" y="2928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71" name="Text Box 67"/>
            <p:cNvSpPr txBox="1">
              <a:spLocks noChangeArrowheads="1"/>
            </p:cNvSpPr>
            <p:nvPr/>
          </p:nvSpPr>
          <p:spPr bwMode="auto">
            <a:xfrm>
              <a:off x="1632" y="2688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72" name="Text Box 68"/>
            <p:cNvSpPr txBox="1">
              <a:spLocks noChangeArrowheads="1"/>
            </p:cNvSpPr>
            <p:nvPr/>
          </p:nvSpPr>
          <p:spPr bwMode="auto">
            <a:xfrm>
              <a:off x="2160" y="2592"/>
              <a:ext cx="1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21573" name="Oval 69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4" name="Oval 70"/>
            <p:cNvSpPr>
              <a:spLocks noChangeArrowheads="1"/>
            </p:cNvSpPr>
            <p:nvPr/>
          </p:nvSpPr>
          <p:spPr bwMode="auto">
            <a:xfrm>
              <a:off x="2832" y="28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Line 71"/>
            <p:cNvSpPr>
              <a:spLocks noChangeShapeType="1"/>
            </p:cNvSpPr>
            <p:nvPr/>
          </p:nvSpPr>
          <p:spPr bwMode="auto">
            <a:xfrm>
              <a:off x="3024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Text Box 72"/>
            <p:cNvSpPr txBox="1">
              <a:spLocks noChangeArrowheads="1"/>
            </p:cNvSpPr>
            <p:nvPr/>
          </p:nvSpPr>
          <p:spPr bwMode="auto">
            <a:xfrm>
              <a:off x="2160" y="2352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77" name="Text Box 73"/>
            <p:cNvSpPr txBox="1">
              <a:spLocks noChangeArrowheads="1"/>
            </p:cNvSpPr>
            <p:nvPr/>
          </p:nvSpPr>
          <p:spPr bwMode="auto">
            <a:xfrm>
              <a:off x="1248" y="2784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78" name="Text Box 74"/>
            <p:cNvSpPr txBox="1">
              <a:spLocks noChangeArrowheads="1"/>
            </p:cNvSpPr>
            <p:nvPr/>
          </p:nvSpPr>
          <p:spPr bwMode="auto">
            <a:xfrm>
              <a:off x="3024" y="2832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cxnSp>
          <p:nvCxnSpPr>
            <p:cNvPr id="21579" name="AutoShape 75"/>
            <p:cNvCxnSpPr>
              <a:cxnSpLocks noChangeShapeType="1"/>
              <a:stCxn id="21574" idx="0"/>
              <a:endCxn id="21559" idx="0"/>
            </p:cNvCxnSpPr>
            <p:nvPr/>
          </p:nvCxnSpPr>
          <p:spPr bwMode="auto">
            <a:xfrm rot="5400000" flipH="1">
              <a:off x="2208" y="2160"/>
              <a:ext cx="48" cy="1392"/>
            </a:xfrm>
            <a:prstGeom prst="curvedConnector3">
              <a:avLst>
                <a:gd name="adj1" fmla="val 747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80" name="Line 76"/>
            <p:cNvSpPr>
              <a:spLocks noChangeShapeType="1"/>
            </p:cNvSpPr>
            <p:nvPr/>
          </p:nvSpPr>
          <p:spPr bwMode="auto">
            <a:xfrm>
              <a:off x="912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12" name="Text Box 77"/>
          <p:cNvSpPr txBox="1">
            <a:spLocks noChangeArrowheads="1"/>
          </p:cNvSpPr>
          <p:nvPr/>
        </p:nvSpPr>
        <p:spPr bwMode="auto">
          <a:xfrm>
            <a:off x="1397000" y="3810000"/>
            <a:ext cx="88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(a|b) </a:t>
            </a:r>
            <a:r>
              <a:rPr lang="en-US" sz="2400" baseline="30000">
                <a:latin typeface="Times New Roman" pitchFamily="18" charset="0"/>
              </a:rPr>
              <a:t>* 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3" name="Group 78"/>
          <p:cNvGrpSpPr>
            <a:grpSpLocks/>
          </p:cNvGrpSpPr>
          <p:nvPr/>
        </p:nvGrpSpPr>
        <p:grpSpPr bwMode="auto">
          <a:xfrm>
            <a:off x="2813050" y="4267206"/>
            <a:ext cx="3305175" cy="609601"/>
            <a:chOff x="1920" y="2304"/>
            <a:chExt cx="2255" cy="384"/>
          </a:xfrm>
        </p:grpSpPr>
        <p:sp>
          <p:nvSpPr>
            <p:cNvPr id="21552" name="Text Box 79"/>
            <p:cNvSpPr txBox="1">
              <a:spLocks noChangeArrowheads="1"/>
            </p:cNvSpPr>
            <p:nvPr/>
          </p:nvSpPr>
          <p:spPr bwMode="auto">
            <a:xfrm>
              <a:off x="2976" y="2496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cxnSp>
          <p:nvCxnSpPr>
            <p:cNvPr id="21553" name="AutoShape 80"/>
            <p:cNvCxnSpPr>
              <a:cxnSpLocks noChangeShapeType="1"/>
              <a:stCxn id="21573" idx="4"/>
              <a:endCxn id="21581" idx="4"/>
            </p:cNvCxnSpPr>
            <p:nvPr/>
          </p:nvCxnSpPr>
          <p:spPr bwMode="auto">
            <a:xfrm rot="16200000" flipH="1">
              <a:off x="3000" y="1224"/>
              <a:ext cx="96" cy="2255"/>
            </a:xfrm>
            <a:prstGeom prst="curvedConnector3">
              <a:avLst>
                <a:gd name="adj1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1514" name="Text Box 81"/>
          <p:cNvSpPr txBox="1">
            <a:spLocks noChangeArrowheads="1"/>
          </p:cNvSpPr>
          <p:nvPr/>
        </p:nvSpPr>
        <p:spPr bwMode="auto">
          <a:xfrm>
            <a:off x="4291013" y="5257800"/>
            <a:ext cx="241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latin typeface="Times New Roman" pitchFamily="18" charset="0"/>
                <a:sym typeface="Symbol" pitchFamily="18" charset="2"/>
              </a:rPr>
              <a:t></a:t>
            </a:r>
          </a:p>
        </p:txBody>
      </p:sp>
      <p:grpSp>
        <p:nvGrpSpPr>
          <p:cNvPr id="14" name="Group 82"/>
          <p:cNvGrpSpPr>
            <a:grpSpLocks/>
          </p:cNvGrpSpPr>
          <p:nvPr/>
        </p:nvGrpSpPr>
        <p:grpSpPr bwMode="auto">
          <a:xfrm>
            <a:off x="2590800" y="5181600"/>
            <a:ext cx="4500563" cy="1447800"/>
            <a:chOff x="1680" y="3168"/>
            <a:chExt cx="3072" cy="912"/>
          </a:xfrm>
        </p:grpSpPr>
        <p:sp>
          <p:nvSpPr>
            <p:cNvPr id="21519" name="Oval 83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84"/>
            <p:cNvGrpSpPr>
              <a:grpSpLocks/>
            </p:cNvGrpSpPr>
            <p:nvPr/>
          </p:nvGrpSpPr>
          <p:grpSpPr bwMode="auto">
            <a:xfrm>
              <a:off x="4464" y="3408"/>
              <a:ext cx="288" cy="288"/>
              <a:chOff x="1296" y="1056"/>
              <a:chExt cx="288" cy="288"/>
            </a:xfrm>
          </p:grpSpPr>
          <p:sp>
            <p:nvSpPr>
              <p:cNvPr id="21550" name="Oval 85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Oval 86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1" name="Oval 87"/>
            <p:cNvSpPr>
              <a:spLocks noChangeArrowheads="1"/>
            </p:cNvSpPr>
            <p:nvPr/>
          </p:nvSpPr>
          <p:spPr bwMode="auto">
            <a:xfrm>
              <a:off x="3216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88"/>
            <p:cNvSpPr>
              <a:spLocks noChangeArrowheads="1"/>
            </p:cNvSpPr>
            <p:nvPr/>
          </p:nvSpPr>
          <p:spPr bwMode="auto">
            <a:xfrm>
              <a:off x="3216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89"/>
            <p:cNvSpPr>
              <a:spLocks noChangeArrowheads="1"/>
            </p:cNvSpPr>
            <p:nvPr/>
          </p:nvSpPr>
          <p:spPr bwMode="auto">
            <a:xfrm>
              <a:off x="2688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Oval 90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Oval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92"/>
            <p:cNvSpPr>
              <a:spLocks noChangeShapeType="1"/>
            </p:cNvSpPr>
            <p:nvPr/>
          </p:nvSpPr>
          <p:spPr bwMode="auto">
            <a:xfrm>
              <a:off x="2016" y="350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93"/>
            <p:cNvSpPr>
              <a:spLocks noChangeShapeType="1"/>
            </p:cNvSpPr>
            <p:nvPr/>
          </p:nvSpPr>
          <p:spPr bwMode="auto">
            <a:xfrm flipV="1">
              <a:off x="2400" y="33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94"/>
            <p:cNvSpPr>
              <a:spLocks noChangeShapeType="1"/>
            </p:cNvSpPr>
            <p:nvPr/>
          </p:nvSpPr>
          <p:spPr bwMode="auto">
            <a:xfrm>
              <a:off x="2400" y="35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95"/>
            <p:cNvSpPr>
              <a:spLocks noChangeShapeType="1"/>
            </p:cNvSpPr>
            <p:nvPr/>
          </p:nvSpPr>
          <p:spPr bwMode="auto">
            <a:xfrm>
              <a:off x="2880" y="331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96"/>
            <p:cNvSpPr>
              <a:spLocks noChangeShapeType="1"/>
            </p:cNvSpPr>
            <p:nvPr/>
          </p:nvSpPr>
          <p:spPr bwMode="auto">
            <a:xfrm>
              <a:off x="2880" y="379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97"/>
            <p:cNvSpPr>
              <a:spLocks noChangeShapeType="1"/>
            </p:cNvSpPr>
            <p:nvPr/>
          </p:nvSpPr>
          <p:spPr bwMode="auto">
            <a:xfrm>
              <a:off x="3408" y="336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98"/>
            <p:cNvSpPr>
              <a:spLocks noChangeShapeType="1"/>
            </p:cNvSpPr>
            <p:nvPr/>
          </p:nvSpPr>
          <p:spPr bwMode="auto">
            <a:xfrm flipV="1">
              <a:off x="3408" y="36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Text Box 99"/>
            <p:cNvSpPr txBox="1">
              <a:spLocks noChangeArrowheads="1"/>
            </p:cNvSpPr>
            <p:nvPr/>
          </p:nvSpPr>
          <p:spPr bwMode="auto">
            <a:xfrm>
              <a:off x="2928" y="3648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1534" name="Text Box 100"/>
            <p:cNvSpPr txBox="1">
              <a:spLocks noChangeArrowheads="1"/>
            </p:cNvSpPr>
            <p:nvPr/>
          </p:nvSpPr>
          <p:spPr bwMode="auto">
            <a:xfrm>
              <a:off x="3408" y="3552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35" name="Text Box 101"/>
            <p:cNvSpPr txBox="1">
              <a:spLocks noChangeArrowheads="1"/>
            </p:cNvSpPr>
            <p:nvPr/>
          </p:nvSpPr>
          <p:spPr bwMode="auto">
            <a:xfrm>
              <a:off x="3408" y="3216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36" name="Text Box 102"/>
            <p:cNvSpPr txBox="1">
              <a:spLocks noChangeArrowheads="1"/>
            </p:cNvSpPr>
            <p:nvPr/>
          </p:nvSpPr>
          <p:spPr bwMode="auto">
            <a:xfrm>
              <a:off x="2448" y="3504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37" name="Text Box 103"/>
            <p:cNvSpPr txBox="1">
              <a:spLocks noChangeArrowheads="1"/>
            </p:cNvSpPr>
            <p:nvPr/>
          </p:nvSpPr>
          <p:spPr bwMode="auto">
            <a:xfrm>
              <a:off x="2400" y="3264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38" name="Text Box 104"/>
            <p:cNvSpPr txBox="1">
              <a:spLocks noChangeArrowheads="1"/>
            </p:cNvSpPr>
            <p:nvPr/>
          </p:nvSpPr>
          <p:spPr bwMode="auto">
            <a:xfrm>
              <a:off x="2928" y="3168"/>
              <a:ext cx="1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21539" name="Oval 105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Oval 106"/>
            <p:cNvSpPr>
              <a:spLocks noChangeArrowheads="1"/>
            </p:cNvSpPr>
            <p:nvPr/>
          </p:nvSpPr>
          <p:spPr bwMode="auto">
            <a:xfrm>
              <a:off x="3600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Line 107"/>
            <p:cNvSpPr>
              <a:spLocks noChangeShapeType="1"/>
            </p:cNvSpPr>
            <p:nvPr/>
          </p:nvSpPr>
          <p:spPr bwMode="auto">
            <a:xfrm>
              <a:off x="3792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Text Box 108"/>
            <p:cNvSpPr txBox="1">
              <a:spLocks noChangeArrowheads="1"/>
            </p:cNvSpPr>
            <p:nvPr/>
          </p:nvSpPr>
          <p:spPr bwMode="auto">
            <a:xfrm>
              <a:off x="2016" y="3360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543" name="Text Box 109"/>
            <p:cNvSpPr txBox="1">
              <a:spLocks noChangeArrowheads="1"/>
            </p:cNvSpPr>
            <p:nvPr/>
          </p:nvSpPr>
          <p:spPr bwMode="auto">
            <a:xfrm>
              <a:off x="3792" y="3408"/>
              <a:ext cx="1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cxnSp>
          <p:nvCxnSpPr>
            <p:cNvPr id="21544" name="AutoShape 110"/>
            <p:cNvCxnSpPr>
              <a:cxnSpLocks noChangeShapeType="1"/>
              <a:stCxn id="21540" idx="0"/>
              <a:endCxn id="21525" idx="0"/>
            </p:cNvCxnSpPr>
            <p:nvPr/>
          </p:nvCxnSpPr>
          <p:spPr bwMode="auto">
            <a:xfrm rot="5400000" flipH="1">
              <a:off x="2976" y="2736"/>
              <a:ext cx="48" cy="1392"/>
            </a:xfrm>
            <a:prstGeom prst="curvedConnector3">
              <a:avLst>
                <a:gd name="adj1" fmla="val 747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5" name="Line 111"/>
            <p:cNvSpPr>
              <a:spLocks noChangeShapeType="1"/>
            </p:cNvSpPr>
            <p:nvPr/>
          </p:nvSpPr>
          <p:spPr bwMode="auto">
            <a:xfrm>
              <a:off x="1680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Text Box 112"/>
            <p:cNvSpPr txBox="1">
              <a:spLocks noChangeArrowheads="1"/>
            </p:cNvSpPr>
            <p:nvPr/>
          </p:nvSpPr>
          <p:spPr bwMode="auto">
            <a:xfrm>
              <a:off x="2928" y="3888"/>
              <a:ext cx="2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cxnSp>
          <p:nvCxnSpPr>
            <p:cNvPr id="21547" name="AutoShape 113"/>
            <p:cNvCxnSpPr>
              <a:cxnSpLocks noChangeShapeType="1"/>
              <a:stCxn id="21539" idx="4"/>
              <a:endCxn id="21519" idx="4"/>
            </p:cNvCxnSpPr>
            <p:nvPr/>
          </p:nvCxnSpPr>
          <p:spPr bwMode="auto">
            <a:xfrm rot="16200000" flipH="1">
              <a:off x="3000" y="2520"/>
              <a:ext cx="48" cy="2208"/>
            </a:xfrm>
            <a:prstGeom prst="curvedConnector3">
              <a:avLst>
                <a:gd name="adj1" fmla="val 897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1548" name="Line 114"/>
            <p:cNvSpPr>
              <a:spLocks noChangeShapeType="1"/>
            </p:cNvSpPr>
            <p:nvPr/>
          </p:nvSpPr>
          <p:spPr bwMode="auto">
            <a:xfrm>
              <a:off x="4224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Text Box 115"/>
            <p:cNvSpPr txBox="1">
              <a:spLocks noChangeArrowheads="1"/>
            </p:cNvSpPr>
            <p:nvPr/>
          </p:nvSpPr>
          <p:spPr bwMode="auto">
            <a:xfrm>
              <a:off x="4224" y="3408"/>
              <a:ext cx="16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latin typeface="Times New Roman" pitchFamily="18" charset="0"/>
                  <a:sym typeface="Symbol" pitchFamily="18" charset="2"/>
                </a:rPr>
                <a:t>a</a:t>
              </a:r>
            </a:p>
          </p:txBody>
        </p:sp>
      </p:grpSp>
      <p:sp>
        <p:nvSpPr>
          <p:cNvPr id="21516" name="Text Box 116"/>
          <p:cNvSpPr txBox="1">
            <a:spLocks noChangeArrowheads="1"/>
          </p:cNvSpPr>
          <p:nvPr/>
        </p:nvSpPr>
        <p:spPr bwMode="auto">
          <a:xfrm>
            <a:off x="1295400" y="5486400"/>
            <a:ext cx="106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(a|b) </a:t>
            </a:r>
            <a:r>
              <a:rPr lang="en-US" sz="2400" baseline="30000">
                <a:latin typeface="Times New Roman" pitchFamily="18" charset="0"/>
              </a:rPr>
              <a:t>* </a:t>
            </a:r>
            <a:r>
              <a:rPr lang="en-US" sz="2400">
                <a:latin typeface="Times New Roman" pitchFamily="18" charset="0"/>
              </a:rPr>
              <a:t>a</a:t>
            </a:r>
            <a:r>
              <a:rPr lang="en-US" sz="2400" baseline="300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848600" cy="5029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We may convert a regular expression into a DFA (without creating a NFA first).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First we augment the given regular expression by concatenating it with  a special symbol #.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dirty="0"/>
              <a:t>		r  </a:t>
            </a:r>
            <a:r>
              <a:rPr lang="en-US" dirty="0">
                <a:sym typeface="Wingdings" pitchFamily="2" charset="2"/>
              </a:rPr>
              <a:t>  (r)#   	augmented regular expression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Then, we create a syntax tree for this augmented regular expression.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In this syntax tree, all alphabet symbols (plus # and the empty string) in the augmented regular expression will be on the leaves, and all inner nodes will be the operators in that augmented regular expression.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Then each alphabet symbol (plus #) will  be numbered (position numbers).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A207E-08DC-4A8E-8705-231B70F665E0}" type="slidenum">
              <a:rPr lang="en-US" smtClean="0">
                <a:latin typeface="Interstate" charset="0"/>
              </a:rPr>
              <a:pPr/>
              <a:t>22</a:t>
            </a:fld>
            <a:endParaRPr lang="en-US">
              <a:latin typeface="Interstate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00400" y="228600"/>
            <a:ext cx="57912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Converting Regular Expressions </a:t>
            </a:r>
            <a:b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</a:br>
            <a:r>
              <a:rPr lang="en-US" sz="2800" b="1" dirty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Directly to DFA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28600"/>
            <a:ext cx="5791200" cy="914400"/>
          </a:xfrm>
        </p:spPr>
        <p:txBody>
          <a:bodyPr>
            <a:normAutofit/>
          </a:bodyPr>
          <a:lstStyle/>
          <a:p>
            <a:r>
              <a:rPr lang="en-US" sz="2800" dirty="0"/>
              <a:t>Regular Expression </a:t>
            </a:r>
            <a:r>
              <a:rPr lang="en-US" sz="2800" dirty="0">
                <a:sym typeface="Wingdings" pitchFamily="2" charset="2"/>
              </a:rPr>
              <a:t> DFA</a:t>
            </a:r>
          </a:p>
        </p:txBody>
      </p:sp>
      <p:sp>
        <p:nvSpPr>
          <p:cNvPr id="2355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798E37-CD8C-41E0-85A0-706ED5509DDF}" type="slidenum">
              <a:rPr lang="en-US" smtClean="0">
                <a:latin typeface="Interstate" charset="0"/>
              </a:rPr>
              <a:pPr/>
              <a:t>23</a:t>
            </a:fld>
            <a:endParaRPr lang="en-US">
              <a:latin typeface="Interstate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696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200" dirty="0">
                <a:latin typeface="Open Sans"/>
              </a:rPr>
              <a:t>(</a:t>
            </a:r>
            <a:r>
              <a:rPr lang="en-US" sz="2200" dirty="0" err="1">
                <a:latin typeface="Open Sans"/>
              </a:rPr>
              <a:t>a|b</a:t>
            </a:r>
            <a:r>
              <a:rPr lang="en-US" sz="2200" dirty="0">
                <a:latin typeface="Open Sans"/>
              </a:rPr>
              <a:t>)</a:t>
            </a:r>
            <a:r>
              <a:rPr lang="en-US" sz="2200" baseline="30000" dirty="0">
                <a:latin typeface="Open Sans"/>
              </a:rPr>
              <a:t> *</a:t>
            </a:r>
            <a:r>
              <a:rPr lang="en-US" sz="2200" dirty="0">
                <a:latin typeface="Open Sans"/>
              </a:rPr>
              <a:t> a   </a:t>
            </a:r>
            <a:r>
              <a:rPr lang="en-US" sz="2200" dirty="0">
                <a:latin typeface="Open Sans"/>
                <a:sym typeface="Wingdings" pitchFamily="2" charset="2"/>
              </a:rPr>
              <a:t>  </a:t>
            </a:r>
            <a:r>
              <a:rPr lang="en-US" sz="2200" dirty="0">
                <a:latin typeface="Open Sans"/>
              </a:rPr>
              <a:t>(</a:t>
            </a:r>
            <a:r>
              <a:rPr lang="en-US" sz="2200" dirty="0" err="1">
                <a:latin typeface="Open Sans"/>
              </a:rPr>
              <a:t>a|b</a:t>
            </a:r>
            <a:r>
              <a:rPr lang="en-US" sz="2200" dirty="0">
                <a:latin typeface="Open Sans"/>
              </a:rPr>
              <a:t>)</a:t>
            </a:r>
            <a:r>
              <a:rPr lang="en-US" sz="2200" baseline="30000" dirty="0">
                <a:latin typeface="Open Sans"/>
              </a:rPr>
              <a:t> *</a:t>
            </a:r>
            <a:r>
              <a:rPr lang="en-US" sz="2200" dirty="0">
                <a:latin typeface="Open Sans"/>
              </a:rPr>
              <a:t> a #  augmented regular expression</a:t>
            </a:r>
            <a:r>
              <a:rPr lang="en-US" sz="2200" dirty="0">
                <a:latin typeface="Open Sans"/>
                <a:sym typeface="Wingdings" pitchFamily="2" charset="2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0462" y="2362200"/>
            <a:ext cx="1889009" cy="2743202"/>
            <a:chOff x="672" y="1488"/>
            <a:chExt cx="1289" cy="1728"/>
          </a:xfrm>
        </p:grpSpPr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 flipH="1">
              <a:off x="1296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1" name="Line 6"/>
            <p:cNvSpPr>
              <a:spLocks noChangeShapeType="1"/>
            </p:cNvSpPr>
            <p:nvPr/>
          </p:nvSpPr>
          <p:spPr bwMode="auto">
            <a:xfrm>
              <a:off x="1584" y="16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2" name="Line 7"/>
            <p:cNvSpPr>
              <a:spLocks noChangeShapeType="1"/>
            </p:cNvSpPr>
            <p:nvPr/>
          </p:nvSpPr>
          <p:spPr bwMode="auto">
            <a:xfrm flipH="1">
              <a:off x="1008" y="19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3" name="Line 8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4" name="Line 9"/>
            <p:cNvSpPr>
              <a:spLocks noChangeShapeType="1"/>
            </p:cNvSpPr>
            <p:nvPr/>
          </p:nvSpPr>
          <p:spPr bwMode="auto">
            <a:xfrm>
              <a:off x="1008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5" name="Line 10"/>
            <p:cNvSpPr>
              <a:spLocks noChangeShapeType="1"/>
            </p:cNvSpPr>
            <p:nvPr/>
          </p:nvSpPr>
          <p:spPr bwMode="auto">
            <a:xfrm flipH="1">
              <a:off x="768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6" name="Line 11"/>
            <p:cNvSpPr>
              <a:spLocks noChangeShapeType="1"/>
            </p:cNvSpPr>
            <p:nvPr/>
          </p:nvSpPr>
          <p:spPr bwMode="auto">
            <a:xfrm>
              <a:off x="105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200">
                <a:latin typeface="Open Sans"/>
              </a:endParaRPr>
            </a:p>
          </p:txBody>
        </p:sp>
        <p:sp>
          <p:nvSpPr>
            <p:cNvPr id="23567" name="Text Box 12"/>
            <p:cNvSpPr txBox="1">
              <a:spLocks noChangeArrowheads="1"/>
            </p:cNvSpPr>
            <p:nvPr/>
          </p:nvSpPr>
          <p:spPr bwMode="auto">
            <a:xfrm>
              <a:off x="1440" y="1488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</a:t>
              </a:r>
              <a:endParaRPr lang="en-US" sz="2200">
                <a:latin typeface="Open Sans"/>
              </a:endParaRPr>
            </a:p>
          </p:txBody>
        </p:sp>
        <p:sp>
          <p:nvSpPr>
            <p:cNvPr id="23568" name="Text Box 13"/>
            <p:cNvSpPr txBox="1">
              <a:spLocks noChangeArrowheads="1"/>
            </p:cNvSpPr>
            <p:nvPr/>
          </p:nvSpPr>
          <p:spPr bwMode="auto">
            <a:xfrm>
              <a:off x="912" y="2064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*</a:t>
              </a:r>
              <a:endParaRPr lang="en-US" sz="2200">
                <a:latin typeface="Open Sans"/>
              </a:endParaRPr>
            </a:p>
          </p:txBody>
        </p:sp>
        <p:sp>
          <p:nvSpPr>
            <p:cNvPr id="23569" name="Text Box 14"/>
            <p:cNvSpPr txBox="1">
              <a:spLocks noChangeArrowheads="1"/>
            </p:cNvSpPr>
            <p:nvPr/>
          </p:nvSpPr>
          <p:spPr bwMode="auto">
            <a:xfrm>
              <a:off x="1152" y="1776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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0" name="Text Box 15"/>
            <p:cNvSpPr txBox="1">
              <a:spLocks noChangeArrowheads="1"/>
            </p:cNvSpPr>
            <p:nvPr/>
          </p:nvSpPr>
          <p:spPr bwMode="auto">
            <a:xfrm>
              <a:off x="912" y="2448"/>
              <a:ext cx="175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 |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1" name="Text Box 16"/>
            <p:cNvSpPr txBox="1">
              <a:spLocks noChangeArrowheads="1"/>
            </p:cNvSpPr>
            <p:nvPr/>
          </p:nvSpPr>
          <p:spPr bwMode="auto">
            <a:xfrm>
              <a:off x="1200" y="2736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b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2" name="Text Box 17"/>
            <p:cNvSpPr txBox="1">
              <a:spLocks noChangeArrowheads="1"/>
            </p:cNvSpPr>
            <p:nvPr/>
          </p:nvSpPr>
          <p:spPr bwMode="auto">
            <a:xfrm>
              <a:off x="1440" y="2064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a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3" name="Text Box 18"/>
            <p:cNvSpPr txBox="1">
              <a:spLocks noChangeArrowheads="1"/>
            </p:cNvSpPr>
            <p:nvPr/>
          </p:nvSpPr>
          <p:spPr bwMode="auto">
            <a:xfrm>
              <a:off x="1728" y="1776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#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4" name="Text Box 19"/>
            <p:cNvSpPr txBox="1">
              <a:spLocks noChangeArrowheads="1"/>
            </p:cNvSpPr>
            <p:nvPr/>
          </p:nvSpPr>
          <p:spPr bwMode="auto">
            <a:xfrm>
              <a:off x="672" y="2736"/>
              <a:ext cx="17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  <a:sym typeface="Symbol" pitchFamily="18" charset="2"/>
                </a:rPr>
                <a:t>a</a:t>
              </a:r>
              <a:endParaRPr lang="en-US" sz="2200">
                <a:latin typeface="Open Sans"/>
              </a:endParaRPr>
            </a:p>
          </p:txBody>
        </p:sp>
        <p:sp>
          <p:nvSpPr>
            <p:cNvPr id="23575" name="Text Box 20"/>
            <p:cNvSpPr txBox="1">
              <a:spLocks noChangeArrowheads="1"/>
            </p:cNvSpPr>
            <p:nvPr/>
          </p:nvSpPr>
          <p:spPr bwMode="auto">
            <a:xfrm>
              <a:off x="672" y="2928"/>
              <a:ext cx="2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</a:rPr>
                <a:t>1</a:t>
              </a:r>
            </a:p>
          </p:txBody>
        </p:sp>
        <p:sp>
          <p:nvSpPr>
            <p:cNvPr id="23576" name="Text Box 21"/>
            <p:cNvSpPr txBox="1">
              <a:spLocks noChangeArrowheads="1"/>
            </p:cNvSpPr>
            <p:nvPr/>
          </p:nvSpPr>
          <p:spPr bwMode="auto">
            <a:xfrm>
              <a:off x="1728" y="1968"/>
              <a:ext cx="2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200" dirty="0">
                  <a:latin typeface="Open Sans"/>
                </a:rPr>
                <a:t>4</a:t>
              </a:r>
            </a:p>
          </p:txBody>
        </p:sp>
        <p:sp>
          <p:nvSpPr>
            <p:cNvPr id="23577" name="Text Box 22"/>
            <p:cNvSpPr txBox="1">
              <a:spLocks noChangeArrowheads="1"/>
            </p:cNvSpPr>
            <p:nvPr/>
          </p:nvSpPr>
          <p:spPr bwMode="auto">
            <a:xfrm>
              <a:off x="1440" y="2304"/>
              <a:ext cx="233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200" dirty="0">
                  <a:latin typeface="Open Sans"/>
                </a:rPr>
                <a:t>3</a:t>
              </a:r>
            </a:p>
          </p:txBody>
        </p:sp>
        <p:sp>
          <p:nvSpPr>
            <p:cNvPr id="23578" name="Text Box 23"/>
            <p:cNvSpPr txBox="1">
              <a:spLocks noChangeArrowheads="1"/>
            </p:cNvSpPr>
            <p:nvPr/>
          </p:nvSpPr>
          <p:spPr bwMode="auto">
            <a:xfrm>
              <a:off x="1200" y="2945"/>
              <a:ext cx="18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200">
                  <a:latin typeface="Open Sans"/>
                </a:rPr>
                <a:t>2</a:t>
              </a:r>
            </a:p>
          </p:txBody>
        </p:sp>
      </p:grpSp>
      <p:sp>
        <p:nvSpPr>
          <p:cNvPr id="23557" name="Text Box 24"/>
          <p:cNvSpPr txBox="1">
            <a:spLocks noChangeArrowheads="1"/>
          </p:cNvSpPr>
          <p:nvPr/>
        </p:nvSpPr>
        <p:spPr bwMode="auto">
          <a:xfrm>
            <a:off x="3454400" y="2362200"/>
            <a:ext cx="542969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hangingPunct="0"/>
            <a:r>
              <a:rPr lang="en-US" sz="2400" dirty="0">
                <a:latin typeface="Open Sans"/>
              </a:rPr>
              <a:t>Syntax tree of   (</a:t>
            </a:r>
            <a:r>
              <a:rPr lang="en-US" sz="2400" dirty="0" err="1">
                <a:latin typeface="Open Sans"/>
              </a:rPr>
              <a:t>a|b</a:t>
            </a:r>
            <a:r>
              <a:rPr lang="en-US" sz="2400" dirty="0">
                <a:latin typeface="Open Sans"/>
              </a:rPr>
              <a:t>)</a:t>
            </a:r>
            <a:r>
              <a:rPr lang="en-US" sz="2400" baseline="30000" dirty="0">
                <a:latin typeface="Open Sans"/>
              </a:rPr>
              <a:t> *</a:t>
            </a:r>
            <a:r>
              <a:rPr lang="en-US" sz="2400" dirty="0">
                <a:latin typeface="Open Sans"/>
              </a:rPr>
              <a:t> a # </a:t>
            </a:r>
          </a:p>
          <a:p>
            <a:pPr algn="just" eaLnBrk="0" hangingPunct="0"/>
            <a:endParaRPr lang="en-US" sz="2400" dirty="0">
              <a:latin typeface="Open Sans"/>
            </a:endParaRPr>
          </a:p>
          <a:p>
            <a:pPr algn="just" eaLnBrk="0" hangingPunct="0"/>
            <a:endParaRPr lang="en-US" sz="2400" dirty="0">
              <a:latin typeface="Open Sans"/>
            </a:endParaRPr>
          </a:p>
          <a:p>
            <a:pPr marL="225425" indent="-225425" algn="just" eaLnBrk="0" hangingPunct="0">
              <a:buFontTx/>
              <a:buChar char="•"/>
            </a:pPr>
            <a:r>
              <a:rPr lang="en-US" sz="2400" dirty="0">
                <a:latin typeface="Open Sans"/>
              </a:rPr>
              <a:t>each symbol is numbered (positions)</a:t>
            </a:r>
          </a:p>
          <a:p>
            <a:pPr marL="225425" indent="-225425" algn="just" eaLnBrk="0" hangingPunct="0">
              <a:buFontTx/>
              <a:buChar char="•"/>
            </a:pPr>
            <a:r>
              <a:rPr lang="en-US" sz="2400" dirty="0">
                <a:latin typeface="Open Sans"/>
              </a:rPr>
              <a:t>each symbol is at a leave</a:t>
            </a:r>
          </a:p>
          <a:p>
            <a:pPr marL="225425" indent="-225425" algn="just" eaLnBrk="0" hangingPunct="0">
              <a:buFontTx/>
              <a:buChar char="•"/>
            </a:pPr>
            <a:r>
              <a:rPr lang="en-US" sz="2400" dirty="0">
                <a:latin typeface="Open Sans"/>
              </a:rPr>
              <a:t>inner nodes are operators</a:t>
            </a:r>
          </a:p>
          <a:p>
            <a:pPr algn="just" eaLnBrk="0" hangingPunct="0"/>
            <a:endParaRPr lang="en-US" sz="2400" dirty="0">
              <a:latin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152400"/>
            <a:ext cx="6152728" cy="838200"/>
          </a:xfrm>
        </p:spPr>
        <p:txBody>
          <a:bodyPr>
            <a:normAutofit/>
          </a:bodyPr>
          <a:lstStyle/>
          <a:p>
            <a:r>
              <a:rPr lang="en-US" sz="3200"/>
              <a:t>firstpos, lastpos, nullable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6962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To evaluate </a:t>
            </a:r>
            <a:r>
              <a:rPr lang="en-US" dirty="0" err="1"/>
              <a:t>followpos</a:t>
            </a:r>
            <a:r>
              <a:rPr lang="en-US" dirty="0"/>
              <a:t>, we need three more functions to be defined for the nodes (not just for leaves) of the syntax tree.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firstpos</a:t>
            </a:r>
            <a:r>
              <a:rPr lang="en-US" b="1" dirty="0"/>
              <a:t>(n)</a:t>
            </a:r>
            <a:r>
              <a:rPr lang="en-US" dirty="0"/>
              <a:t>  --  the set of the positions of the </a:t>
            </a:r>
            <a:r>
              <a:rPr lang="en-US" b="1" dirty="0"/>
              <a:t>first</a:t>
            </a:r>
            <a:r>
              <a:rPr lang="en-US" dirty="0"/>
              <a:t> symbols of strings generated by the sub-expression rooted by n.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lastpos</a:t>
            </a:r>
            <a:r>
              <a:rPr lang="en-US" b="1" dirty="0"/>
              <a:t>(n)</a:t>
            </a:r>
            <a:r>
              <a:rPr lang="en-US" dirty="0"/>
              <a:t>  --   the set of the positions of the </a:t>
            </a:r>
            <a:r>
              <a:rPr lang="en-US" b="1" dirty="0"/>
              <a:t>last</a:t>
            </a:r>
            <a:r>
              <a:rPr lang="en-US" dirty="0"/>
              <a:t> symbols of strings generated by the sub-expression rooted by 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nullable(n)</a:t>
            </a:r>
            <a:r>
              <a:rPr lang="en-US" dirty="0"/>
              <a:t>  --  </a:t>
            </a:r>
            <a:r>
              <a:rPr lang="en-US" i="1" dirty="0"/>
              <a:t>true, </a:t>
            </a:r>
            <a:r>
              <a:rPr lang="en-US" dirty="0"/>
              <a:t>if the empty string is a member of strings generated by the sub-expression rooted by n                           </a:t>
            </a:r>
            <a:r>
              <a:rPr lang="en-US" i="1" dirty="0"/>
              <a:t>false</a:t>
            </a:r>
            <a:r>
              <a:rPr lang="en-US" dirty="0"/>
              <a:t>  otherwise</a:t>
            </a:r>
          </a:p>
          <a:p>
            <a:pPr algn="just"/>
            <a:endParaRPr lang="en-US" dirty="0"/>
          </a:p>
        </p:txBody>
      </p:sp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D37D6-DED5-4198-B6B0-9187C9AF0CDF}" type="slidenum">
              <a:rPr lang="en-US" smtClean="0">
                <a:latin typeface="Interstate" charset="0"/>
              </a:rPr>
              <a:pPr/>
              <a:t>24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838200"/>
          </a:xfrm>
        </p:spPr>
        <p:txBody>
          <a:bodyPr>
            <a:noAutofit/>
          </a:bodyPr>
          <a:lstStyle/>
          <a:p>
            <a:r>
              <a:rPr lang="en-US" sz="3200" dirty="0"/>
              <a:t>How to evaluate  </a:t>
            </a:r>
            <a:r>
              <a:rPr lang="en-US" sz="3200" dirty="0" err="1"/>
              <a:t>firstpos</a:t>
            </a:r>
            <a:r>
              <a:rPr lang="en-US" sz="3200" dirty="0"/>
              <a:t>, </a:t>
            </a:r>
            <a:r>
              <a:rPr lang="en-US" sz="3200" dirty="0" err="1"/>
              <a:t>lastpos</a:t>
            </a:r>
            <a:r>
              <a:rPr lang="en-US" sz="3200" dirty="0"/>
              <a:t>, nullable</a:t>
            </a:r>
          </a:p>
        </p:txBody>
      </p:sp>
      <p:sp>
        <p:nvSpPr>
          <p:cNvPr id="2666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66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129F80-4F8D-4FBD-B2AF-73C887853EC2}" type="slidenum">
              <a:rPr lang="en-US" smtClean="0">
                <a:latin typeface="Interstate" charset="0"/>
              </a:rPr>
              <a:pPr/>
              <a:t>25</a:t>
            </a:fld>
            <a:endParaRPr lang="en-US">
              <a:latin typeface="Interstate" charset="0"/>
            </a:endParaRPr>
          </a:p>
        </p:txBody>
      </p:sp>
      <p:graphicFrame>
        <p:nvGraphicFramePr>
          <p:cNvPr id="5125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3381"/>
              </p:ext>
            </p:extLst>
          </p:nvPr>
        </p:nvGraphicFramePr>
        <p:xfrm>
          <a:off x="914405" y="1294798"/>
          <a:ext cx="8077195" cy="5259712"/>
        </p:xfrm>
        <a:graphic>
          <a:graphicData uri="http://schemas.openxmlformats.org/drawingml/2006/table">
            <a:tbl>
              <a:tblPr/>
              <a:tblGrid>
                <a:gridCol w="207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nullable(n)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firstpos(n)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lastpos(n)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5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leaf labeled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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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leaf labeled with position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{i}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{i}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nullable(c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or nullable(c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firstpos(c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 firstpos(c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lastpos(c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 lastpos(c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Open San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6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nullable(c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and nullable(c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if (nullable(c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firstpos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(c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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firstpos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(c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else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firstpos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(c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if (nullable(c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 lastpos(c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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lastpos(c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  <a:sym typeface="Symbol" pitchFamily="18" charset="2"/>
                        </a:rPr>
                        <a:t>else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lastpos(c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54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firstpos(c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lastpos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(c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64" name="Line 42"/>
          <p:cNvSpPr>
            <a:spLocks noChangeShapeType="1"/>
          </p:cNvSpPr>
          <p:nvPr/>
        </p:nvSpPr>
        <p:spPr bwMode="auto">
          <a:xfrm flipH="1">
            <a:off x="1600200" y="3505200"/>
            <a:ext cx="1412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5" name="Line 43"/>
          <p:cNvSpPr>
            <a:spLocks noChangeShapeType="1"/>
          </p:cNvSpPr>
          <p:nvPr/>
        </p:nvSpPr>
        <p:spPr bwMode="auto">
          <a:xfrm>
            <a:off x="2070100" y="3505200"/>
            <a:ext cx="1397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6" name="Line 44"/>
          <p:cNvSpPr>
            <a:spLocks noChangeShapeType="1"/>
          </p:cNvSpPr>
          <p:nvPr/>
        </p:nvSpPr>
        <p:spPr bwMode="auto">
          <a:xfrm flipH="1">
            <a:off x="1676400" y="4495800"/>
            <a:ext cx="14128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7" name="Line 45"/>
          <p:cNvSpPr>
            <a:spLocks noChangeShapeType="1"/>
          </p:cNvSpPr>
          <p:nvPr/>
        </p:nvSpPr>
        <p:spPr bwMode="auto">
          <a:xfrm>
            <a:off x="2057400" y="4495800"/>
            <a:ext cx="1397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68" name="Line 46"/>
          <p:cNvSpPr>
            <a:spLocks noChangeShapeType="1"/>
          </p:cNvSpPr>
          <p:nvPr/>
        </p:nvSpPr>
        <p:spPr bwMode="auto">
          <a:xfrm>
            <a:off x="9144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319147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en Sans"/>
              </a:rPr>
              <a:t>|</a:t>
            </a:r>
          </a:p>
          <a:p>
            <a:pPr algn="ctr"/>
            <a:endParaRPr lang="en-US" dirty="0">
              <a:latin typeface="Open Sans"/>
            </a:endParaRPr>
          </a:p>
          <a:p>
            <a:pPr algn="ctr"/>
            <a:r>
              <a:rPr lang="en-US" dirty="0">
                <a:latin typeface="Open Sans"/>
              </a:rPr>
              <a:t>C1    C2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7800" y="418207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Open Sans"/>
                <a:sym typeface="Symbol"/>
              </a:rPr>
              <a:t></a:t>
            </a:r>
            <a:endParaRPr lang="en-US">
              <a:latin typeface="Open Sans"/>
            </a:endParaRPr>
          </a:p>
          <a:p>
            <a:pPr algn="ctr"/>
            <a:endParaRPr lang="en-US">
              <a:latin typeface="Open Sans"/>
            </a:endParaRPr>
          </a:p>
          <a:p>
            <a:pPr algn="ctr"/>
            <a:r>
              <a:rPr lang="en-US">
                <a:latin typeface="Open Sans"/>
              </a:rPr>
              <a:t>C1    C2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7800" y="56388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Open Sans"/>
                <a:sym typeface="Symbol"/>
              </a:rPr>
              <a:t>*</a:t>
            </a:r>
          </a:p>
          <a:p>
            <a:pPr algn="ctr"/>
            <a:r>
              <a:rPr lang="en-US">
                <a:latin typeface="Open Sans"/>
                <a:sym typeface="Symbol"/>
              </a:rPr>
              <a:t>|</a:t>
            </a:r>
            <a:endParaRPr lang="en-US">
              <a:latin typeface="Open Sans"/>
            </a:endParaRPr>
          </a:p>
          <a:p>
            <a:pPr algn="ctr"/>
            <a:r>
              <a:rPr lang="en-US">
                <a:latin typeface="Open Sans"/>
              </a:rPr>
              <a:t>C1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762000"/>
          </a:xfrm>
        </p:spPr>
        <p:txBody>
          <a:bodyPr>
            <a:normAutofit/>
          </a:bodyPr>
          <a:lstStyle/>
          <a:p>
            <a:r>
              <a:rPr lang="en-US" dirty="0"/>
              <a:t>Example – </a:t>
            </a:r>
            <a:r>
              <a:rPr lang="en-US" dirty="0" err="1"/>
              <a:t>firstpost</a:t>
            </a:r>
            <a:r>
              <a:rPr lang="en-US" dirty="0"/>
              <a:t> &amp; </a:t>
            </a:r>
            <a:r>
              <a:rPr lang="en-US" dirty="0" err="1"/>
              <a:t>lastpos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867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86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6D5E-2D8B-4128-B7D1-5B79AC64C52F}" type="slidenum">
              <a:rPr lang="en-US" smtClean="0">
                <a:latin typeface="Interstate" charset="0"/>
              </a:rPr>
              <a:pPr/>
              <a:t>26</a:t>
            </a:fld>
            <a:endParaRPr lang="en-US">
              <a:latin typeface="Interstate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76531" y="1372876"/>
            <a:ext cx="3194052" cy="3066448"/>
            <a:chOff x="768" y="1104"/>
            <a:chExt cx="1630" cy="163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1104"/>
              <a:ext cx="1231" cy="1637"/>
              <a:chOff x="672" y="1488"/>
              <a:chExt cx="1231" cy="1637"/>
            </a:xfrm>
          </p:grpSpPr>
          <p:sp>
            <p:nvSpPr>
              <p:cNvPr id="28698" name="Line 5"/>
              <p:cNvSpPr>
                <a:spLocks noChangeShapeType="1"/>
              </p:cNvSpPr>
              <p:nvPr/>
            </p:nvSpPr>
            <p:spPr bwMode="auto">
              <a:xfrm flipH="1">
                <a:off x="1296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699" name="Line 6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0" name="Line 7"/>
              <p:cNvSpPr>
                <a:spLocks noChangeShapeType="1"/>
              </p:cNvSpPr>
              <p:nvPr/>
            </p:nvSpPr>
            <p:spPr bwMode="auto">
              <a:xfrm flipH="1">
                <a:off x="1008" y="19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1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2" name="Line 9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3" name="Line 10"/>
              <p:cNvSpPr>
                <a:spLocks noChangeShapeType="1"/>
              </p:cNvSpPr>
              <p:nvPr/>
            </p:nvSpPr>
            <p:spPr bwMode="auto">
              <a:xfrm flipH="1">
                <a:off x="768" y="25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4" name="Line 11"/>
              <p:cNvSpPr>
                <a:spLocks noChangeShapeType="1"/>
              </p:cNvSpPr>
              <p:nvPr/>
            </p:nvSpPr>
            <p:spPr bwMode="auto">
              <a:xfrm>
                <a:off x="1056" y="25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5" name="Text Box 12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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06" name="Text Box 13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*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07" name="Text Box 14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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08" name="Text Box 15"/>
              <p:cNvSpPr txBox="1">
                <a:spLocks noChangeArrowheads="1"/>
              </p:cNvSpPr>
              <p:nvPr/>
            </p:nvSpPr>
            <p:spPr bwMode="auto">
              <a:xfrm>
                <a:off x="882" y="2448"/>
                <a:ext cx="364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dirty="0">
                    <a:latin typeface="Open Sans"/>
                    <a:sym typeface="Symbol" pitchFamily="18" charset="2"/>
                  </a:rPr>
                  <a:t> |</a:t>
                </a:r>
                <a:endParaRPr lang="en-US" dirty="0">
                  <a:latin typeface="Open Sans"/>
                </a:endParaRPr>
              </a:p>
            </p:txBody>
          </p:sp>
          <p:sp>
            <p:nvSpPr>
              <p:cNvPr id="28709" name="Text Box 16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b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10" name="Text Box 17"/>
              <p:cNvSpPr txBox="1">
                <a:spLocks noChangeArrowheads="1"/>
              </p:cNvSpPr>
              <p:nvPr/>
            </p:nvSpPr>
            <p:spPr bwMode="auto">
              <a:xfrm>
                <a:off x="1440" y="2064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a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11" name="Text Box 18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#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12" name="Text Box 19"/>
              <p:cNvSpPr txBox="1">
                <a:spLocks noChangeArrowheads="1"/>
              </p:cNvSpPr>
              <p:nvPr/>
            </p:nvSpPr>
            <p:spPr bwMode="auto">
              <a:xfrm>
                <a:off x="672" y="2736"/>
                <a:ext cx="175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  <a:sym typeface="Symbol" pitchFamily="18" charset="2"/>
                  </a:rPr>
                  <a:t>a</a:t>
                </a:r>
                <a:endParaRPr lang="en-US">
                  <a:latin typeface="Open Sans"/>
                </a:endParaRPr>
              </a:p>
            </p:txBody>
          </p:sp>
          <p:sp>
            <p:nvSpPr>
              <p:cNvPr id="28713" name="Text Box 20"/>
              <p:cNvSpPr txBox="1">
                <a:spLocks noChangeArrowheads="1"/>
              </p:cNvSpPr>
              <p:nvPr/>
            </p:nvSpPr>
            <p:spPr bwMode="auto">
              <a:xfrm>
                <a:off x="672" y="2928"/>
                <a:ext cx="16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</a:rPr>
                  <a:t>1</a:t>
                </a:r>
              </a:p>
            </p:txBody>
          </p:sp>
          <p:sp>
            <p:nvSpPr>
              <p:cNvPr id="28714" name="Text Box 21"/>
              <p:cNvSpPr txBox="1">
                <a:spLocks noChangeArrowheads="1"/>
              </p:cNvSpPr>
              <p:nvPr/>
            </p:nvSpPr>
            <p:spPr bwMode="auto">
              <a:xfrm>
                <a:off x="1728" y="1920"/>
                <a:ext cx="16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</a:rPr>
                  <a:t>4</a:t>
                </a:r>
              </a:p>
            </p:txBody>
          </p:sp>
          <p:sp>
            <p:nvSpPr>
              <p:cNvPr id="28715" name="Text Box 22"/>
              <p:cNvSpPr txBox="1">
                <a:spLocks noChangeArrowheads="1"/>
              </p:cNvSpPr>
              <p:nvPr/>
            </p:nvSpPr>
            <p:spPr bwMode="auto">
              <a:xfrm>
                <a:off x="1440" y="2208"/>
                <a:ext cx="16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</a:rPr>
                  <a:t>3</a:t>
                </a:r>
              </a:p>
            </p:txBody>
          </p:sp>
          <p:sp>
            <p:nvSpPr>
              <p:cNvPr id="28716" name="Text Box 23"/>
              <p:cNvSpPr txBox="1">
                <a:spLocks noChangeArrowheads="1"/>
              </p:cNvSpPr>
              <p:nvPr/>
            </p:nvSpPr>
            <p:spPr bwMode="auto">
              <a:xfrm>
                <a:off x="1200" y="2880"/>
                <a:ext cx="180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>
                    <a:latin typeface="Open Sans"/>
                  </a:rPr>
                  <a:t>2</a:t>
                </a:r>
              </a:p>
            </p:txBody>
          </p:sp>
        </p:grpSp>
        <p:sp>
          <p:nvSpPr>
            <p:cNvPr id="28682" name="Text Box 24"/>
            <p:cNvSpPr txBox="1">
              <a:spLocks noChangeArrowheads="1"/>
            </p:cNvSpPr>
            <p:nvPr/>
          </p:nvSpPr>
          <p:spPr bwMode="auto">
            <a:xfrm>
              <a:off x="1104" y="235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{1}</a:t>
              </a:r>
            </a:p>
          </p:txBody>
        </p:sp>
        <p:sp>
          <p:nvSpPr>
            <p:cNvPr id="28683" name="Text Box 25"/>
            <p:cNvSpPr txBox="1">
              <a:spLocks noChangeArrowheads="1"/>
            </p:cNvSpPr>
            <p:nvPr/>
          </p:nvSpPr>
          <p:spPr bwMode="auto">
            <a:xfrm>
              <a:off x="768" y="235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{1}</a:t>
              </a:r>
            </a:p>
          </p:txBody>
        </p:sp>
        <p:sp>
          <p:nvSpPr>
            <p:cNvPr id="28684" name="Text Box 26"/>
            <p:cNvSpPr txBox="1">
              <a:spLocks noChangeArrowheads="1"/>
            </p:cNvSpPr>
            <p:nvPr/>
          </p:nvSpPr>
          <p:spPr bwMode="auto">
            <a:xfrm>
              <a:off x="1344" y="1104"/>
              <a:ext cx="57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{1,2,3}</a:t>
              </a:r>
            </a:p>
          </p:txBody>
        </p:sp>
        <p:sp>
          <p:nvSpPr>
            <p:cNvPr id="28685" name="Text Box 27"/>
            <p:cNvSpPr txBox="1">
              <a:spLocks noChangeArrowheads="1"/>
            </p:cNvSpPr>
            <p:nvPr/>
          </p:nvSpPr>
          <p:spPr bwMode="auto">
            <a:xfrm>
              <a:off x="1584" y="1680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hlink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86" name="Text Box 28"/>
            <p:cNvSpPr txBox="1">
              <a:spLocks noChangeArrowheads="1"/>
            </p:cNvSpPr>
            <p:nvPr/>
          </p:nvSpPr>
          <p:spPr bwMode="auto">
            <a:xfrm>
              <a:off x="1104" y="1392"/>
              <a:ext cx="43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{1,2,3}</a:t>
              </a:r>
            </a:p>
          </p:txBody>
        </p:sp>
        <p:sp>
          <p:nvSpPr>
            <p:cNvPr id="28687" name="Text Box 29"/>
            <p:cNvSpPr txBox="1">
              <a:spLocks noChangeArrowheads="1"/>
            </p:cNvSpPr>
            <p:nvPr/>
          </p:nvSpPr>
          <p:spPr bwMode="auto">
            <a:xfrm>
              <a:off x="960" y="1632"/>
              <a:ext cx="33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88" name="Text Box 30"/>
            <p:cNvSpPr txBox="1">
              <a:spLocks noChangeArrowheads="1"/>
            </p:cNvSpPr>
            <p:nvPr/>
          </p:nvSpPr>
          <p:spPr bwMode="auto">
            <a:xfrm>
              <a:off x="960" y="2064"/>
              <a:ext cx="33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8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{2}</a:t>
              </a:r>
            </a:p>
          </p:txBody>
        </p:sp>
        <p:sp>
          <p:nvSpPr>
            <p:cNvPr id="28690" name="Text Box 32"/>
            <p:cNvSpPr txBox="1">
              <a:spLocks noChangeArrowheads="1"/>
            </p:cNvSpPr>
            <p:nvPr/>
          </p:nvSpPr>
          <p:spPr bwMode="auto">
            <a:xfrm>
              <a:off x="1872" y="139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hlink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1" name="Text Box 33"/>
            <p:cNvSpPr txBox="1">
              <a:spLocks noChangeArrowheads="1"/>
            </p:cNvSpPr>
            <p:nvPr/>
          </p:nvSpPr>
          <p:spPr bwMode="auto">
            <a:xfrm>
              <a:off x="1872" y="1104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2" name="Text Box 34"/>
            <p:cNvSpPr txBox="1">
              <a:spLocks noChangeArrowheads="1"/>
            </p:cNvSpPr>
            <p:nvPr/>
          </p:nvSpPr>
          <p:spPr bwMode="auto">
            <a:xfrm>
              <a:off x="2160" y="139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3" name="Text Box 35"/>
            <p:cNvSpPr txBox="1">
              <a:spLocks noChangeArrowheads="1"/>
            </p:cNvSpPr>
            <p:nvPr/>
          </p:nvSpPr>
          <p:spPr bwMode="auto">
            <a:xfrm>
              <a:off x="1584" y="139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94" name="Text Box 36"/>
            <p:cNvSpPr txBox="1">
              <a:spLocks noChangeArrowheads="1"/>
            </p:cNvSpPr>
            <p:nvPr/>
          </p:nvSpPr>
          <p:spPr bwMode="auto">
            <a:xfrm>
              <a:off x="1856" y="1679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accent2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95" name="Text Box 37"/>
            <p:cNvSpPr txBox="1">
              <a:spLocks noChangeArrowheads="1"/>
            </p:cNvSpPr>
            <p:nvPr/>
          </p:nvSpPr>
          <p:spPr bwMode="auto">
            <a:xfrm>
              <a:off x="1314" y="1632"/>
              <a:ext cx="33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chemeClr val="accent2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96" name="Text Box 38"/>
            <p:cNvSpPr txBox="1">
              <a:spLocks noChangeArrowheads="1"/>
            </p:cNvSpPr>
            <p:nvPr/>
          </p:nvSpPr>
          <p:spPr bwMode="auto">
            <a:xfrm>
              <a:off x="1344" y="2064"/>
              <a:ext cx="33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97" name="Text Box 39"/>
            <p:cNvSpPr txBox="1">
              <a:spLocks noChangeArrowheads="1"/>
            </p:cNvSpPr>
            <p:nvPr/>
          </p:nvSpPr>
          <p:spPr bwMode="auto">
            <a:xfrm>
              <a:off x="1632" y="2352"/>
              <a:ext cx="238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chemeClr val="accent2"/>
                  </a:solidFill>
                  <a:latin typeface="Open Sans"/>
                </a:rPr>
                <a:t>{2}</a:t>
              </a:r>
            </a:p>
          </p:txBody>
        </p:sp>
      </p:grpSp>
      <p:sp>
        <p:nvSpPr>
          <p:cNvPr id="28678" name="Text Box 42"/>
          <p:cNvSpPr txBox="1">
            <a:spLocks noChangeArrowheads="1"/>
          </p:cNvSpPr>
          <p:nvPr/>
        </p:nvSpPr>
        <p:spPr bwMode="auto">
          <a:xfrm>
            <a:off x="6130320" y="4724400"/>
            <a:ext cx="270887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Open Sans"/>
              </a:rPr>
              <a:t>Firstpos</a:t>
            </a:r>
            <a:r>
              <a:rPr lang="en-US" sz="2400" dirty="0">
                <a:latin typeface="Open Sans"/>
              </a:rPr>
              <a:t> – </a:t>
            </a:r>
            <a:r>
              <a:rPr lang="en-US" sz="2400" dirty="0">
                <a:solidFill>
                  <a:schemeClr val="accent1"/>
                </a:solidFill>
                <a:latin typeface="Open Sans"/>
              </a:rPr>
              <a:t>Blue</a:t>
            </a: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Open Sans"/>
              </a:rPr>
              <a:t>Lastpos</a:t>
            </a:r>
            <a:r>
              <a:rPr lang="en-US" sz="2400" dirty="0">
                <a:latin typeface="Open Sans"/>
              </a:rPr>
              <a:t> – </a:t>
            </a:r>
            <a:r>
              <a:rPr lang="en-US" sz="2400" dirty="0">
                <a:solidFill>
                  <a:srgbClr val="FF0000"/>
                </a:solidFill>
                <a:latin typeface="Open Sans"/>
              </a:rPr>
              <a:t>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1653215"/>
            <a:ext cx="22143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( a | b)</a:t>
            </a:r>
            <a:r>
              <a:rPr lang="en-US" sz="2800" b="1" baseline="30000" dirty="0"/>
              <a:t> *</a:t>
            </a:r>
            <a:r>
              <a:rPr lang="en-US" sz="2800" b="1" dirty="0"/>
              <a:t> a  #</a:t>
            </a:r>
          </a:p>
          <a:p>
            <a:r>
              <a:rPr lang="en-US" sz="2800" b="1" dirty="0"/>
              <a:t>   1    2    3  4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079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5105400" cy="838200"/>
          </a:xfrm>
        </p:spPr>
        <p:txBody>
          <a:bodyPr>
            <a:normAutofit/>
          </a:bodyPr>
          <a:lstStyle/>
          <a:p>
            <a:r>
              <a:rPr lang="en-US" sz="3200"/>
              <a:t>followpos</a:t>
            </a:r>
            <a:endParaRPr lang="en-US" sz="3200">
              <a:sym typeface="Wingdings" pitchFamily="2" charset="2"/>
            </a:endParaRPr>
          </a:p>
        </p:txBody>
      </p:sp>
      <p:sp>
        <p:nvSpPr>
          <p:cNvPr id="24581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09D2B9-1FD6-4E61-BE06-36555C112B1D}" type="slidenum">
              <a:rPr lang="en-US" smtClean="0">
                <a:latin typeface="Interstate" charset="0"/>
              </a:rPr>
              <a:pPr/>
              <a:t>27</a:t>
            </a:fld>
            <a:endParaRPr lang="en-US">
              <a:latin typeface="Interstate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73152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400" dirty="0">
                <a:latin typeface="Open Sans"/>
              </a:rPr>
              <a:t>Then we define the function </a:t>
            </a:r>
            <a:r>
              <a:rPr lang="en-US" sz="2400" b="1" dirty="0" err="1">
                <a:latin typeface="Open Sans"/>
              </a:rPr>
              <a:t>followpos</a:t>
            </a:r>
            <a:r>
              <a:rPr lang="en-US" sz="2400" dirty="0">
                <a:latin typeface="Open Sans"/>
              </a:rPr>
              <a:t> for the positions (positions assigned to leaves).</a:t>
            </a:r>
          </a:p>
          <a:p>
            <a:pPr algn="just" eaLnBrk="0" hangingPunct="0"/>
            <a:endParaRPr lang="en-US" sz="2400" b="1" dirty="0">
              <a:latin typeface="Open Sans"/>
            </a:endParaRPr>
          </a:p>
          <a:p>
            <a:pPr algn="just" eaLnBrk="0" hangingPunct="0"/>
            <a:r>
              <a:rPr lang="en-US" sz="2400" b="1" dirty="0" err="1">
                <a:latin typeface="Open Sans"/>
              </a:rPr>
              <a:t>followpos</a:t>
            </a:r>
            <a:r>
              <a:rPr lang="en-US" sz="2400" b="1" dirty="0">
                <a:latin typeface="Open Sans"/>
              </a:rPr>
              <a:t>(</a:t>
            </a:r>
            <a:r>
              <a:rPr lang="en-US" sz="2400" b="1" dirty="0" err="1">
                <a:latin typeface="Open Sans"/>
              </a:rPr>
              <a:t>i</a:t>
            </a:r>
            <a:r>
              <a:rPr lang="en-US" sz="2400" b="1" dirty="0">
                <a:latin typeface="Open Sans"/>
              </a:rPr>
              <a:t>)</a:t>
            </a:r>
            <a:r>
              <a:rPr lang="en-US" sz="2400" dirty="0">
                <a:latin typeface="Open Sans"/>
              </a:rPr>
              <a:t>  :</a:t>
            </a:r>
          </a:p>
          <a:p>
            <a:pPr algn="just" eaLnBrk="0" hangingPunct="0"/>
            <a:r>
              <a:rPr lang="en-US" sz="2400" dirty="0">
                <a:latin typeface="Open Sans"/>
              </a:rPr>
              <a:t>is the set of positions which can follow 	the position </a:t>
            </a:r>
            <a:r>
              <a:rPr lang="en-US" sz="2400" dirty="0" err="1">
                <a:latin typeface="Open Sans"/>
              </a:rPr>
              <a:t>i</a:t>
            </a:r>
            <a:r>
              <a:rPr lang="en-US" sz="2400" dirty="0">
                <a:latin typeface="Open Sans"/>
              </a:rPr>
              <a:t> in the strings generated by the augmented regular expression.</a:t>
            </a:r>
          </a:p>
          <a:p>
            <a:pPr algn="just" eaLnBrk="0" hangingPunct="0"/>
            <a:endParaRPr lang="en-US" sz="2400" dirty="0">
              <a:latin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076528" cy="838200"/>
          </a:xfrm>
        </p:spPr>
        <p:txBody>
          <a:bodyPr/>
          <a:lstStyle/>
          <a:p>
            <a:r>
              <a:rPr lang="en-US"/>
              <a:t>How to evaluate  followpos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620000" cy="4929188"/>
          </a:xfrm>
        </p:spPr>
        <p:txBody>
          <a:bodyPr>
            <a:normAutofit/>
          </a:bodyPr>
          <a:lstStyle/>
          <a:p>
            <a:pPr marL="457200" indent="-457200" algn="just"/>
            <a:r>
              <a:rPr lang="en-US" sz="2200" dirty="0"/>
              <a:t>Two-rules define the function </a:t>
            </a:r>
            <a:r>
              <a:rPr lang="en-US" sz="2200" dirty="0" err="1"/>
              <a:t>followpos</a:t>
            </a:r>
            <a:r>
              <a:rPr lang="en-US" sz="2200" dirty="0"/>
              <a:t>:</a:t>
            </a:r>
          </a:p>
          <a:p>
            <a:pPr marL="800100" lvl="1" indent="-342900" algn="just">
              <a:buFontTx/>
              <a:buAutoNum type="arabicPeriod"/>
            </a:pPr>
            <a:r>
              <a:rPr lang="en-US" sz="2200" dirty="0"/>
              <a:t>If </a:t>
            </a:r>
            <a:r>
              <a:rPr lang="en-US" sz="2200" b="1" dirty="0"/>
              <a:t>n</a:t>
            </a:r>
            <a:r>
              <a:rPr lang="en-US" sz="2200" dirty="0"/>
              <a:t> is concatenation-node with left child c</a:t>
            </a:r>
            <a:r>
              <a:rPr lang="en-US" sz="2200" baseline="-25000" dirty="0"/>
              <a:t>1</a:t>
            </a:r>
            <a:r>
              <a:rPr lang="en-US" sz="2200" dirty="0"/>
              <a:t> and right child c</a:t>
            </a:r>
            <a:r>
              <a:rPr lang="en-US" sz="2200" baseline="-25000" dirty="0"/>
              <a:t>2</a:t>
            </a:r>
            <a:r>
              <a:rPr lang="en-US" sz="2200" dirty="0"/>
              <a:t>, and </a:t>
            </a:r>
            <a:r>
              <a:rPr lang="en-US" sz="2200" b="1" dirty="0" err="1"/>
              <a:t>i</a:t>
            </a:r>
            <a:r>
              <a:rPr lang="en-US" sz="2200" dirty="0"/>
              <a:t> is a position in </a:t>
            </a:r>
            <a:r>
              <a:rPr lang="en-US" sz="2200" b="1" dirty="0" err="1"/>
              <a:t>lastpos</a:t>
            </a:r>
            <a:r>
              <a:rPr lang="en-US" sz="2200" b="1" dirty="0"/>
              <a:t>(c</a:t>
            </a:r>
            <a:r>
              <a:rPr lang="en-US" sz="2200" b="1" baseline="-25000" dirty="0"/>
              <a:t>1</a:t>
            </a:r>
            <a:r>
              <a:rPr lang="en-US" sz="2200" b="1" dirty="0"/>
              <a:t>)</a:t>
            </a:r>
            <a:r>
              <a:rPr lang="en-US" sz="2200" dirty="0"/>
              <a:t>, then all positions in </a:t>
            </a:r>
            <a:r>
              <a:rPr lang="en-US" sz="2200" b="1" dirty="0" err="1"/>
              <a:t>firstpos</a:t>
            </a:r>
            <a:r>
              <a:rPr lang="en-US" sz="2200" b="1" dirty="0"/>
              <a:t>(c</a:t>
            </a:r>
            <a:r>
              <a:rPr lang="en-US" sz="2200" b="1" baseline="-25000" dirty="0"/>
              <a:t>2</a:t>
            </a:r>
            <a:r>
              <a:rPr lang="en-US" sz="2200" b="1" dirty="0"/>
              <a:t>)</a:t>
            </a:r>
            <a:r>
              <a:rPr lang="en-US" sz="2200" dirty="0"/>
              <a:t> are in </a:t>
            </a:r>
            <a:r>
              <a:rPr lang="en-US" sz="2200" b="1" dirty="0" err="1"/>
              <a:t>followpos</a:t>
            </a:r>
            <a:r>
              <a:rPr lang="en-US" sz="2200" b="1" dirty="0"/>
              <a:t>(</a:t>
            </a:r>
            <a:r>
              <a:rPr lang="en-US" sz="2200" b="1" dirty="0" err="1"/>
              <a:t>i</a:t>
            </a:r>
            <a:r>
              <a:rPr lang="en-US" sz="2200" b="1" dirty="0"/>
              <a:t>)</a:t>
            </a:r>
            <a:r>
              <a:rPr lang="en-US" sz="2200" dirty="0"/>
              <a:t>.</a:t>
            </a:r>
          </a:p>
          <a:p>
            <a:pPr marL="800100" lvl="1" indent="-342900" algn="just">
              <a:buFontTx/>
              <a:buAutoNum type="arabicPeriod"/>
            </a:pPr>
            <a:endParaRPr lang="en-US" sz="2200" dirty="0"/>
          </a:p>
          <a:p>
            <a:pPr marL="800100" lvl="1" indent="-342900" algn="just">
              <a:buFontTx/>
              <a:buAutoNum type="arabicPeriod"/>
            </a:pPr>
            <a:r>
              <a:rPr lang="en-US" sz="2200" dirty="0"/>
              <a:t>If </a:t>
            </a:r>
            <a:r>
              <a:rPr lang="en-US" sz="2200" b="1" dirty="0"/>
              <a:t>n</a:t>
            </a:r>
            <a:r>
              <a:rPr lang="en-US" sz="2200" dirty="0"/>
              <a:t> is a star-node, and </a:t>
            </a:r>
            <a:r>
              <a:rPr lang="en-US" sz="2200" b="1" dirty="0" err="1"/>
              <a:t>i</a:t>
            </a:r>
            <a:r>
              <a:rPr lang="en-US" sz="2200" dirty="0"/>
              <a:t> is a position in </a:t>
            </a:r>
            <a:r>
              <a:rPr lang="en-US" sz="2200" b="1" dirty="0" err="1"/>
              <a:t>lastpos</a:t>
            </a:r>
            <a:r>
              <a:rPr lang="en-US" sz="2200" b="1" dirty="0"/>
              <a:t>(n),</a:t>
            </a:r>
            <a:r>
              <a:rPr lang="en-US" sz="2200" dirty="0"/>
              <a:t> then all positions in </a:t>
            </a:r>
            <a:r>
              <a:rPr lang="en-US" sz="2200" b="1" dirty="0" err="1"/>
              <a:t>firstpos</a:t>
            </a:r>
            <a:r>
              <a:rPr lang="en-US" sz="2200" b="1" dirty="0"/>
              <a:t>(n)</a:t>
            </a:r>
            <a:r>
              <a:rPr lang="en-US" sz="2200" dirty="0"/>
              <a:t> are in </a:t>
            </a:r>
            <a:r>
              <a:rPr lang="en-US" sz="2200" b="1" dirty="0" err="1"/>
              <a:t>followpos</a:t>
            </a:r>
            <a:r>
              <a:rPr lang="en-US" sz="2200" b="1" dirty="0"/>
              <a:t>(</a:t>
            </a:r>
            <a:r>
              <a:rPr lang="en-US" sz="2200" b="1" dirty="0" err="1"/>
              <a:t>i</a:t>
            </a:r>
            <a:r>
              <a:rPr lang="en-US" sz="2200" b="1" dirty="0"/>
              <a:t>)</a:t>
            </a:r>
            <a:r>
              <a:rPr lang="en-US" sz="2200" dirty="0"/>
              <a:t>.</a:t>
            </a:r>
          </a:p>
          <a:p>
            <a:pPr marL="457200" indent="-457200" algn="just">
              <a:buFontTx/>
              <a:buAutoNum type="arabicPeriod"/>
            </a:pPr>
            <a:endParaRPr lang="en-US" sz="2200" dirty="0"/>
          </a:p>
          <a:p>
            <a:pPr marL="457200" indent="-457200" algn="just"/>
            <a:r>
              <a:rPr lang="en-US" sz="2200" dirty="0"/>
              <a:t>If </a:t>
            </a:r>
            <a:r>
              <a:rPr lang="en-US" sz="2200" dirty="0" err="1"/>
              <a:t>firstpos</a:t>
            </a:r>
            <a:r>
              <a:rPr lang="en-US" sz="2200" dirty="0"/>
              <a:t> and </a:t>
            </a:r>
            <a:r>
              <a:rPr lang="en-US" sz="2200" dirty="0" err="1"/>
              <a:t>lastpos</a:t>
            </a:r>
            <a:r>
              <a:rPr lang="en-US" sz="2200" dirty="0"/>
              <a:t> have been computed for each node, </a:t>
            </a:r>
            <a:r>
              <a:rPr lang="en-US" sz="2200" dirty="0" err="1"/>
              <a:t>followpos</a:t>
            </a:r>
            <a:r>
              <a:rPr lang="en-US" sz="2200" dirty="0"/>
              <a:t>   of each position can be computed by making one depth-first traversal of the syntax tree.</a:t>
            </a:r>
          </a:p>
          <a:p>
            <a:pPr marL="457200" indent="-457200" algn="just">
              <a:buFontTx/>
              <a:buNone/>
            </a:pPr>
            <a:endParaRPr lang="en-US" sz="2200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70DE66-1C6A-4777-8727-91BAE493B811}" type="slidenum">
              <a:rPr lang="en-US" smtClean="0">
                <a:latin typeface="Interstate" charset="0"/>
              </a:rPr>
              <a:pPr/>
              <a:t>28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96000" cy="762000"/>
          </a:xfrm>
        </p:spPr>
        <p:txBody>
          <a:bodyPr/>
          <a:lstStyle/>
          <a:p>
            <a:r>
              <a:rPr lang="en-US" dirty="0"/>
              <a:t>Example -- </a:t>
            </a:r>
            <a:r>
              <a:rPr lang="en-US" b="1" dirty="0">
                <a:solidFill>
                  <a:schemeClr val="tx1"/>
                </a:solidFill>
              </a:rPr>
              <a:t>( a | b)</a:t>
            </a:r>
            <a:r>
              <a:rPr lang="en-US" b="1" baseline="30000" dirty="0">
                <a:solidFill>
                  <a:schemeClr val="tx1"/>
                </a:solidFill>
              </a:rPr>
              <a:t> *</a:t>
            </a:r>
            <a:r>
              <a:rPr lang="en-US" b="1" dirty="0">
                <a:solidFill>
                  <a:schemeClr val="tx1"/>
                </a:solidFill>
              </a:rPr>
              <a:t> a  #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8679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86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6D5E-2D8B-4128-B7D1-5B79AC64C52F}" type="slidenum">
              <a:rPr lang="en-US" smtClean="0">
                <a:latin typeface="Interstate" charset="0"/>
              </a:rPr>
              <a:pPr/>
              <a:t>29</a:t>
            </a:fld>
            <a:endParaRPr lang="en-US">
              <a:latin typeface="Interstate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91914" y="1720850"/>
            <a:ext cx="2481263" cy="2624138"/>
            <a:chOff x="768" y="1104"/>
            <a:chExt cx="1694" cy="165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1104"/>
              <a:ext cx="1260" cy="1653"/>
              <a:chOff x="672" y="1488"/>
              <a:chExt cx="1260" cy="1653"/>
            </a:xfrm>
          </p:grpSpPr>
          <p:sp>
            <p:nvSpPr>
              <p:cNvPr id="28698" name="Line 5"/>
              <p:cNvSpPr>
                <a:spLocks noChangeShapeType="1"/>
              </p:cNvSpPr>
              <p:nvPr/>
            </p:nvSpPr>
            <p:spPr bwMode="auto">
              <a:xfrm flipH="1">
                <a:off x="1296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699" name="Line 6"/>
              <p:cNvSpPr>
                <a:spLocks noChangeShapeType="1"/>
              </p:cNvSpPr>
              <p:nvPr/>
            </p:nvSpPr>
            <p:spPr bwMode="auto">
              <a:xfrm>
                <a:off x="1584" y="163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0" name="Line 7"/>
              <p:cNvSpPr>
                <a:spLocks noChangeShapeType="1"/>
              </p:cNvSpPr>
              <p:nvPr/>
            </p:nvSpPr>
            <p:spPr bwMode="auto">
              <a:xfrm flipH="1">
                <a:off x="1008" y="19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1" name="Line 8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2" name="Line 9"/>
              <p:cNvSpPr>
                <a:spLocks noChangeShapeType="1"/>
              </p:cNvSpPr>
              <p:nvPr/>
            </p:nvSpPr>
            <p:spPr bwMode="auto">
              <a:xfrm>
                <a:off x="1008" y="22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3" name="Line 10"/>
              <p:cNvSpPr>
                <a:spLocks noChangeShapeType="1"/>
              </p:cNvSpPr>
              <p:nvPr/>
            </p:nvSpPr>
            <p:spPr bwMode="auto">
              <a:xfrm flipH="1">
                <a:off x="768" y="25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4" name="Line 11"/>
              <p:cNvSpPr>
                <a:spLocks noChangeShapeType="1"/>
              </p:cNvSpPr>
              <p:nvPr/>
            </p:nvSpPr>
            <p:spPr bwMode="auto">
              <a:xfrm>
                <a:off x="1056" y="2592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8705" name="Text Box 12"/>
              <p:cNvSpPr txBox="1">
                <a:spLocks noChangeArrowheads="1"/>
              </p:cNvSpPr>
              <p:nvPr/>
            </p:nvSpPr>
            <p:spPr bwMode="auto">
              <a:xfrm>
                <a:off x="1440" y="1488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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06" name="Text Box 13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*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07" name="Text Box 14"/>
              <p:cNvSpPr txBox="1">
                <a:spLocks noChangeArrowheads="1"/>
              </p:cNvSpPr>
              <p:nvPr/>
            </p:nvSpPr>
            <p:spPr bwMode="auto">
              <a:xfrm>
                <a:off x="1152" y="1776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 dirty="0">
                    <a:latin typeface="Open Sans"/>
                    <a:sym typeface="Symbol" pitchFamily="18" charset="2"/>
                  </a:rPr>
                  <a:t></a:t>
                </a:r>
                <a:endParaRPr lang="en-US" sz="1600" dirty="0">
                  <a:latin typeface="Open Sans"/>
                </a:endParaRPr>
              </a:p>
            </p:txBody>
          </p:sp>
          <p:sp>
            <p:nvSpPr>
              <p:cNvPr id="28708" name="Text Box 15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27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600" dirty="0">
                    <a:latin typeface="Open Sans"/>
                    <a:sym typeface="Symbol" pitchFamily="18" charset="2"/>
                  </a:rPr>
                  <a:t> |</a:t>
                </a:r>
                <a:endParaRPr lang="en-US" sz="1600" dirty="0">
                  <a:latin typeface="Open Sans"/>
                </a:endParaRPr>
              </a:p>
            </p:txBody>
          </p:sp>
          <p:sp>
            <p:nvSpPr>
              <p:cNvPr id="28709" name="Text Box 16"/>
              <p:cNvSpPr txBox="1">
                <a:spLocks noChangeArrowheads="1"/>
              </p:cNvSpPr>
              <p:nvPr/>
            </p:nvSpPr>
            <p:spPr bwMode="auto">
              <a:xfrm>
                <a:off x="1200" y="2736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b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10" name="Text Box 17"/>
              <p:cNvSpPr txBox="1">
                <a:spLocks noChangeArrowheads="1"/>
              </p:cNvSpPr>
              <p:nvPr/>
            </p:nvSpPr>
            <p:spPr bwMode="auto">
              <a:xfrm>
                <a:off x="1440" y="2064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a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11" name="Text Box 18"/>
              <p:cNvSpPr txBox="1">
                <a:spLocks noChangeArrowheads="1"/>
              </p:cNvSpPr>
              <p:nvPr/>
            </p:nvSpPr>
            <p:spPr bwMode="auto">
              <a:xfrm>
                <a:off x="1728" y="1776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  <a:sym typeface="Symbol" pitchFamily="18" charset="2"/>
                  </a:rPr>
                  <a:t>#</a:t>
                </a:r>
                <a:endParaRPr lang="en-US" sz="1600">
                  <a:latin typeface="Open Sans"/>
                </a:endParaRPr>
              </a:p>
            </p:txBody>
          </p:sp>
          <p:sp>
            <p:nvSpPr>
              <p:cNvPr id="28712" name="Text Box 19"/>
              <p:cNvSpPr txBox="1">
                <a:spLocks noChangeArrowheads="1"/>
              </p:cNvSpPr>
              <p:nvPr/>
            </p:nvSpPr>
            <p:spPr bwMode="auto">
              <a:xfrm>
                <a:off x="672" y="2736"/>
                <a:ext cx="1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 dirty="0">
                    <a:latin typeface="Open Sans"/>
                    <a:sym typeface="Symbol" pitchFamily="18" charset="2"/>
                  </a:rPr>
                  <a:t>a</a:t>
                </a:r>
                <a:endParaRPr lang="en-US" sz="1600" dirty="0">
                  <a:latin typeface="Open Sans"/>
                </a:endParaRPr>
              </a:p>
            </p:txBody>
          </p:sp>
          <p:sp>
            <p:nvSpPr>
              <p:cNvPr id="28713" name="Text Box 20"/>
              <p:cNvSpPr txBox="1">
                <a:spLocks noChangeArrowheads="1"/>
              </p:cNvSpPr>
              <p:nvPr/>
            </p:nvSpPr>
            <p:spPr bwMode="auto">
              <a:xfrm>
                <a:off x="672" y="2928"/>
                <a:ext cx="20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</a:rPr>
                  <a:t>1</a:t>
                </a:r>
              </a:p>
            </p:txBody>
          </p:sp>
          <p:sp>
            <p:nvSpPr>
              <p:cNvPr id="28714" name="Text Box 21"/>
              <p:cNvSpPr txBox="1">
                <a:spLocks noChangeArrowheads="1"/>
              </p:cNvSpPr>
              <p:nvPr/>
            </p:nvSpPr>
            <p:spPr bwMode="auto">
              <a:xfrm>
                <a:off x="1728" y="1920"/>
                <a:ext cx="20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</a:rPr>
                  <a:t>4</a:t>
                </a:r>
              </a:p>
            </p:txBody>
          </p:sp>
          <p:sp>
            <p:nvSpPr>
              <p:cNvPr id="28715" name="Text Box 22"/>
              <p:cNvSpPr txBox="1">
                <a:spLocks noChangeArrowheads="1"/>
              </p:cNvSpPr>
              <p:nvPr/>
            </p:nvSpPr>
            <p:spPr bwMode="auto">
              <a:xfrm>
                <a:off x="1440" y="2208"/>
                <a:ext cx="20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</a:rPr>
                  <a:t>3</a:t>
                </a:r>
              </a:p>
            </p:txBody>
          </p:sp>
          <p:sp>
            <p:nvSpPr>
              <p:cNvPr id="28716" name="Text Box 23"/>
              <p:cNvSpPr txBox="1">
                <a:spLocks noChangeArrowheads="1"/>
              </p:cNvSpPr>
              <p:nvPr/>
            </p:nvSpPr>
            <p:spPr bwMode="auto">
              <a:xfrm>
                <a:off x="1200" y="2880"/>
                <a:ext cx="1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600">
                    <a:latin typeface="Open Sans"/>
                  </a:rPr>
                  <a:t>2</a:t>
                </a:r>
              </a:p>
            </p:txBody>
          </p:sp>
        </p:grpSp>
        <p:sp>
          <p:nvSpPr>
            <p:cNvPr id="28682" name="Text Box 24"/>
            <p:cNvSpPr txBox="1">
              <a:spLocks noChangeArrowheads="1"/>
            </p:cNvSpPr>
            <p:nvPr/>
          </p:nvSpPr>
          <p:spPr bwMode="auto">
            <a:xfrm>
              <a:off x="1104" y="2352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{1}</a:t>
              </a:r>
            </a:p>
          </p:txBody>
        </p:sp>
        <p:sp>
          <p:nvSpPr>
            <p:cNvPr id="28683" name="Text Box 25"/>
            <p:cNvSpPr txBox="1">
              <a:spLocks noChangeArrowheads="1"/>
            </p:cNvSpPr>
            <p:nvPr/>
          </p:nvSpPr>
          <p:spPr bwMode="auto">
            <a:xfrm>
              <a:off x="768" y="2352"/>
              <a:ext cx="2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{1}</a:t>
              </a:r>
            </a:p>
          </p:txBody>
        </p:sp>
        <p:sp>
          <p:nvSpPr>
            <p:cNvPr id="28684" name="Text Box 26"/>
            <p:cNvSpPr txBox="1">
              <a:spLocks noChangeArrowheads="1"/>
            </p:cNvSpPr>
            <p:nvPr/>
          </p:nvSpPr>
          <p:spPr bwMode="auto">
            <a:xfrm>
              <a:off x="1344" y="110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chemeClr val="hlink"/>
                  </a:solidFill>
                  <a:latin typeface="Open Sans"/>
                </a:rPr>
                <a:t>{1,2,3}</a:t>
              </a:r>
            </a:p>
          </p:txBody>
        </p:sp>
        <p:sp>
          <p:nvSpPr>
            <p:cNvPr id="28685" name="Text Box 27"/>
            <p:cNvSpPr txBox="1">
              <a:spLocks noChangeArrowheads="1"/>
            </p:cNvSpPr>
            <p:nvPr/>
          </p:nvSpPr>
          <p:spPr bwMode="auto">
            <a:xfrm>
              <a:off x="1584" y="1680"/>
              <a:ext cx="2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86" name="Text Box 28"/>
            <p:cNvSpPr txBox="1">
              <a:spLocks noChangeArrowheads="1"/>
            </p:cNvSpPr>
            <p:nvPr/>
          </p:nvSpPr>
          <p:spPr bwMode="auto">
            <a:xfrm>
              <a:off x="1030" y="1392"/>
              <a:ext cx="5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chemeClr val="hlink"/>
                  </a:solidFill>
                  <a:latin typeface="Open Sans"/>
                </a:rPr>
                <a:t>{1,2,3}</a:t>
              </a:r>
            </a:p>
          </p:txBody>
        </p:sp>
        <p:sp>
          <p:nvSpPr>
            <p:cNvPr id="28687" name="Text Box 29"/>
            <p:cNvSpPr txBox="1">
              <a:spLocks noChangeArrowheads="1"/>
            </p:cNvSpPr>
            <p:nvPr/>
          </p:nvSpPr>
          <p:spPr bwMode="auto">
            <a:xfrm>
              <a:off x="912" y="1632"/>
              <a:ext cx="4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chemeClr val="hlink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88" name="Text Box 30"/>
            <p:cNvSpPr txBox="1">
              <a:spLocks noChangeArrowheads="1"/>
            </p:cNvSpPr>
            <p:nvPr/>
          </p:nvSpPr>
          <p:spPr bwMode="auto">
            <a:xfrm>
              <a:off x="960" y="2064"/>
              <a:ext cx="43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8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2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{2}</a:t>
              </a:r>
            </a:p>
          </p:txBody>
        </p:sp>
        <p:sp>
          <p:nvSpPr>
            <p:cNvPr id="28690" name="Text Box 32"/>
            <p:cNvSpPr txBox="1">
              <a:spLocks noChangeArrowheads="1"/>
            </p:cNvSpPr>
            <p:nvPr/>
          </p:nvSpPr>
          <p:spPr bwMode="auto">
            <a:xfrm>
              <a:off x="1872" y="1392"/>
              <a:ext cx="29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hlink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1" name="Text Box 33"/>
            <p:cNvSpPr txBox="1">
              <a:spLocks noChangeArrowheads="1"/>
            </p:cNvSpPr>
            <p:nvPr/>
          </p:nvSpPr>
          <p:spPr bwMode="auto">
            <a:xfrm>
              <a:off x="1872" y="1104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2" name="Text Box 34"/>
            <p:cNvSpPr txBox="1">
              <a:spLocks noChangeArrowheads="1"/>
            </p:cNvSpPr>
            <p:nvPr/>
          </p:nvSpPr>
          <p:spPr bwMode="auto">
            <a:xfrm>
              <a:off x="2160" y="1392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{4}</a:t>
              </a:r>
            </a:p>
          </p:txBody>
        </p:sp>
        <p:sp>
          <p:nvSpPr>
            <p:cNvPr id="28693" name="Text Box 35"/>
            <p:cNvSpPr txBox="1">
              <a:spLocks noChangeArrowheads="1"/>
            </p:cNvSpPr>
            <p:nvPr/>
          </p:nvSpPr>
          <p:spPr bwMode="auto">
            <a:xfrm>
              <a:off x="1584" y="1392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94" name="Text Box 36"/>
            <p:cNvSpPr txBox="1">
              <a:spLocks noChangeArrowheads="1"/>
            </p:cNvSpPr>
            <p:nvPr/>
          </p:nvSpPr>
          <p:spPr bwMode="auto">
            <a:xfrm>
              <a:off x="1824" y="1680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{3}</a:t>
              </a:r>
            </a:p>
          </p:txBody>
        </p:sp>
        <p:sp>
          <p:nvSpPr>
            <p:cNvPr id="28695" name="Text Box 37"/>
            <p:cNvSpPr txBox="1">
              <a:spLocks noChangeArrowheads="1"/>
            </p:cNvSpPr>
            <p:nvPr/>
          </p:nvSpPr>
          <p:spPr bwMode="auto">
            <a:xfrm>
              <a:off x="1296" y="1632"/>
              <a:ext cx="41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96" name="Text Box 38"/>
            <p:cNvSpPr txBox="1">
              <a:spLocks noChangeArrowheads="1"/>
            </p:cNvSpPr>
            <p:nvPr/>
          </p:nvSpPr>
          <p:spPr bwMode="auto">
            <a:xfrm>
              <a:off x="1344" y="2064"/>
              <a:ext cx="41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{1,2}</a:t>
              </a:r>
            </a:p>
          </p:txBody>
        </p:sp>
        <p:sp>
          <p:nvSpPr>
            <p:cNvPr id="28697" name="Text Box 39"/>
            <p:cNvSpPr txBox="1">
              <a:spLocks noChangeArrowheads="1"/>
            </p:cNvSpPr>
            <p:nvPr/>
          </p:nvSpPr>
          <p:spPr bwMode="auto">
            <a:xfrm>
              <a:off x="1632" y="2352"/>
              <a:ext cx="30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>
                  <a:solidFill>
                    <a:schemeClr val="accent2"/>
                  </a:solidFill>
                  <a:latin typeface="Open Sans"/>
                </a:rPr>
                <a:t>{2}</a:t>
              </a:r>
            </a:p>
          </p:txBody>
        </p:sp>
      </p:grpSp>
      <p:sp>
        <p:nvSpPr>
          <p:cNvPr id="28677" name="Text Box 41"/>
          <p:cNvSpPr txBox="1">
            <a:spLocks noChangeArrowheads="1"/>
          </p:cNvSpPr>
          <p:nvPr/>
        </p:nvSpPr>
        <p:spPr bwMode="auto">
          <a:xfrm>
            <a:off x="4076940" y="2384467"/>
            <a:ext cx="402193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Open Sans"/>
              </a:rPr>
              <a:t>Then we can calculate </a:t>
            </a:r>
            <a:r>
              <a:rPr lang="en-US" sz="2000" dirty="0" err="1">
                <a:latin typeface="Open Sans"/>
              </a:rPr>
              <a:t>followpos</a:t>
            </a:r>
            <a:endParaRPr lang="en-US" sz="2000" dirty="0">
              <a:latin typeface="Open Sans"/>
            </a:endParaRPr>
          </a:p>
          <a:p>
            <a:pPr eaLnBrk="0" hangingPunct="0"/>
            <a:endParaRPr lang="en-US" sz="2000" dirty="0">
              <a:latin typeface="Open Sans"/>
            </a:endParaRPr>
          </a:p>
          <a:p>
            <a:pPr eaLnBrk="0" hangingPunct="0"/>
            <a:r>
              <a:rPr lang="en-US" sz="2000" dirty="0" err="1">
                <a:latin typeface="Open Sans"/>
              </a:rPr>
              <a:t>followpos</a:t>
            </a:r>
            <a:r>
              <a:rPr lang="en-US" sz="2000" dirty="0">
                <a:latin typeface="Open Sans"/>
              </a:rPr>
              <a:t>(1) = {1, 2, 3}</a:t>
            </a:r>
          </a:p>
          <a:p>
            <a:pPr eaLnBrk="0" hangingPunct="0"/>
            <a:r>
              <a:rPr lang="en-US" sz="2000" dirty="0" err="1">
                <a:latin typeface="Open Sans"/>
              </a:rPr>
              <a:t>followpos</a:t>
            </a:r>
            <a:r>
              <a:rPr lang="en-US" sz="2000" dirty="0">
                <a:latin typeface="Open Sans"/>
              </a:rPr>
              <a:t>(2) = {1, 2, 3}</a:t>
            </a:r>
          </a:p>
          <a:p>
            <a:pPr eaLnBrk="0" hangingPunct="0"/>
            <a:r>
              <a:rPr lang="en-US" sz="2000" dirty="0" err="1">
                <a:latin typeface="Open Sans"/>
              </a:rPr>
              <a:t>followpos</a:t>
            </a:r>
            <a:r>
              <a:rPr lang="en-US" sz="2000" dirty="0">
                <a:latin typeface="Open Sans"/>
              </a:rPr>
              <a:t>(3) = {4}</a:t>
            </a:r>
          </a:p>
          <a:p>
            <a:pPr eaLnBrk="0" hangingPunct="0"/>
            <a:r>
              <a:rPr lang="en-US" sz="2000" dirty="0" err="1">
                <a:latin typeface="Open Sans"/>
              </a:rPr>
              <a:t>followpos</a:t>
            </a:r>
            <a:r>
              <a:rPr lang="en-US" sz="2000" dirty="0">
                <a:latin typeface="Open Sans"/>
              </a:rPr>
              <a:t>(4) = {}</a:t>
            </a:r>
          </a:p>
        </p:txBody>
      </p:sp>
      <p:sp>
        <p:nvSpPr>
          <p:cNvPr id="28678" name="Text Box 42"/>
          <p:cNvSpPr txBox="1">
            <a:spLocks noChangeArrowheads="1"/>
          </p:cNvSpPr>
          <p:nvPr/>
        </p:nvSpPr>
        <p:spPr bwMode="auto">
          <a:xfrm>
            <a:off x="4076940" y="1159507"/>
            <a:ext cx="460985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000" dirty="0">
                <a:latin typeface="Open Sans"/>
              </a:rPr>
              <a:t>After we calculate follow positions, we are ready to create DFA  for the regular expression.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40B576-B1AE-FA49-8758-5B2067F66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46049"/>
              </p:ext>
            </p:extLst>
          </p:nvPr>
        </p:nvGraphicFramePr>
        <p:xfrm>
          <a:off x="2673160" y="4462758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76286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9593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609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0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 {1,2,3}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 (1, 3) = </a:t>
                      </a:r>
                    </a:p>
                    <a:p>
                      <a:r>
                        <a:rPr lang="en-US" dirty="0"/>
                        <a:t>{1, 2, 3,4}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Follow(2) = {1, 2,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3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*{1, 2,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 (1, 3) = </a:t>
                      </a:r>
                    </a:p>
                    <a:p>
                      <a:r>
                        <a:rPr lang="en-US" dirty="0"/>
                        <a:t>{1, 2, 3,4}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Follow(2) = {1, 2, 3}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2035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6223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/>
              <a:t>Outline Materi</a:t>
            </a:r>
            <a:r>
              <a:rPr lang="id-ID" sz="2800"/>
              <a:t>al</a:t>
            </a:r>
            <a:endParaRPr lang="en-US" sz="280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828801"/>
            <a:ext cx="7391400" cy="32766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2800">
                <a:ea typeface="宋体" pitchFamily="2" charset="-122"/>
                <a:cs typeface="Arial" pitchFamily="34" charset="0"/>
              </a:rPr>
              <a:t>NFA </a:t>
            </a:r>
            <a:r>
              <a:rPr lang="en-US" altLang="zh-CN" sz="2800" dirty="0">
                <a:ea typeface="宋体" pitchFamily="2" charset="-122"/>
                <a:cs typeface="Arial" pitchFamily="34" charset="0"/>
              </a:rPr>
              <a:t>with </a:t>
            </a:r>
            <a:r>
              <a:rPr lang="en-US" sz="2800" b="1" i="1" dirty="0">
                <a:cs typeface="Arial" pitchFamily="34" charset="0"/>
                <a:sym typeface="Symbol" pitchFamily="18" charset="2"/>
              </a:rPr>
              <a:t></a:t>
            </a:r>
            <a:r>
              <a:rPr lang="en-US" sz="2800" dirty="0">
                <a:cs typeface="Arial" pitchFamily="34" charset="0"/>
              </a:rPr>
              <a:t>-transition</a:t>
            </a:r>
            <a:r>
              <a:rPr lang="en-US" altLang="zh-CN" sz="2800" dirty="0">
                <a:ea typeface="宋体" pitchFamily="2" charset="-122"/>
                <a:cs typeface="Arial" pitchFamily="34" charset="0"/>
              </a:rPr>
              <a:t> </a:t>
            </a:r>
          </a:p>
          <a:p>
            <a:pPr algn="just" eaLnBrk="1" hangingPunct="1">
              <a:defRPr/>
            </a:pPr>
            <a:r>
              <a:rPr lang="id-ID" sz="2800">
                <a:cs typeface="Arial" pitchFamily="34" charset="0"/>
              </a:rPr>
              <a:t>C</a:t>
            </a:r>
            <a:r>
              <a:rPr lang="en-US" sz="2800">
                <a:cs typeface="Arial" pitchFamily="34" charset="0"/>
              </a:rPr>
              <a:t>onverting </a:t>
            </a:r>
            <a:r>
              <a:rPr lang="id-ID" sz="2800">
                <a:cs typeface="Arial" pitchFamily="34" charset="0"/>
              </a:rPr>
              <a:t>of</a:t>
            </a:r>
            <a:r>
              <a:rPr lang="en-US" sz="280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RE </a:t>
            </a:r>
            <a:r>
              <a:rPr lang="id-ID" sz="2800">
                <a:cs typeface="Arial" pitchFamily="34" charset="0"/>
              </a:rPr>
              <a:t>to</a:t>
            </a:r>
            <a:r>
              <a:rPr lang="en-US" sz="2800">
                <a:cs typeface="Arial" pitchFamily="34" charset="0"/>
              </a:rPr>
              <a:t> NFA-Epsilon </a:t>
            </a:r>
            <a:r>
              <a:rPr lang="en-US" sz="2800"/>
              <a:t>(Thomson’s Construction)</a:t>
            </a:r>
          </a:p>
          <a:p>
            <a:pPr algn="just" eaLnBrk="1" hangingPunct="1">
              <a:defRPr/>
            </a:pPr>
            <a:r>
              <a:rPr lang="en-AU" sz="2800">
                <a:cs typeface="Times New Roman" pitchFamily="18" charset="0"/>
              </a:rPr>
              <a:t>Converting NFA-Epsilon to DFA</a:t>
            </a:r>
          </a:p>
          <a:p>
            <a:pPr algn="just" eaLnBrk="1" hangingPunct="1">
              <a:defRPr/>
            </a:pPr>
            <a:r>
              <a:rPr lang="en-AU" sz="2800">
                <a:cs typeface="Times New Roman" pitchFamily="18" charset="0"/>
              </a:rPr>
              <a:t>Converting RE to DFA</a:t>
            </a:r>
          </a:p>
          <a:p>
            <a:pPr eaLnBrk="1" hangingPunct="1">
              <a:defRPr/>
            </a:pPr>
            <a:endParaRPr lang="en-US" sz="2800" dirty="0">
              <a:latin typeface="+mj-lt"/>
              <a:cs typeface="Arial" pitchFamily="34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220E32-F5FE-4A02-8BA7-574E8A6B3C9B}" type="slidenum">
              <a:rPr lang="en-US" smtClean="0">
                <a:latin typeface="Interstate" charset="0"/>
              </a:rPr>
              <a:pPr/>
              <a:t>3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28600"/>
            <a:ext cx="5715000" cy="762000"/>
          </a:xfrm>
        </p:spPr>
        <p:txBody>
          <a:bodyPr/>
          <a:lstStyle/>
          <a:p>
            <a:r>
              <a:rPr lang="en-US"/>
              <a:t>Algorithm (RE </a:t>
            </a:r>
            <a:r>
              <a:rPr lang="en-US">
                <a:sym typeface="Wingdings" pitchFamily="2" charset="2"/>
              </a:rPr>
              <a:t> DFA)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42648"/>
            <a:ext cx="7543800" cy="4343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Create the syntax tree of  (r) #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Calculate the functions: </a:t>
            </a:r>
            <a:r>
              <a:rPr lang="en-US" sz="1800" dirty="0" err="1"/>
              <a:t>followpos</a:t>
            </a:r>
            <a:r>
              <a:rPr lang="en-US" sz="1800" dirty="0"/>
              <a:t>, </a:t>
            </a:r>
            <a:r>
              <a:rPr lang="en-US" sz="1800" dirty="0" err="1"/>
              <a:t>firstpos</a:t>
            </a:r>
            <a:r>
              <a:rPr lang="en-US" sz="1800" dirty="0"/>
              <a:t>, </a:t>
            </a:r>
            <a:r>
              <a:rPr lang="en-US" sz="1800" dirty="0" err="1"/>
              <a:t>lastpos</a:t>
            </a:r>
            <a:r>
              <a:rPr lang="en-US" sz="1800" dirty="0"/>
              <a:t>, </a:t>
            </a:r>
            <a:r>
              <a:rPr lang="en-US" sz="1800" dirty="0" err="1"/>
              <a:t>nullable</a:t>
            </a:r>
            <a:endParaRPr lang="en-US" sz="1800" dirty="0"/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Put </a:t>
            </a:r>
            <a:r>
              <a:rPr lang="en-US" sz="1800" dirty="0" err="1"/>
              <a:t>firstpos</a:t>
            </a:r>
            <a:r>
              <a:rPr lang="en-US" sz="1800" dirty="0"/>
              <a:t>(root) into the states of DFA as an unmarked state.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while (there is an unmarked state S in the states of DFA) </a:t>
            </a:r>
            <a:r>
              <a:rPr lang="en-US" sz="1800" i="1" dirty="0"/>
              <a:t>do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lphaLcPeriod"/>
            </a:pPr>
            <a:r>
              <a:rPr lang="en-US" sz="1800" dirty="0"/>
              <a:t>mark </a:t>
            </a:r>
            <a:r>
              <a:rPr lang="en-US" sz="1800" b="1" dirty="0"/>
              <a:t>S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lphaLcPeriod" startAt="2"/>
            </a:pPr>
            <a:r>
              <a:rPr lang="en-US" sz="1800" i="1" dirty="0"/>
              <a:t>for each</a:t>
            </a:r>
            <a:r>
              <a:rPr lang="en-US" sz="1800" dirty="0"/>
              <a:t>  input symbol </a:t>
            </a:r>
            <a:r>
              <a:rPr lang="en-US" sz="1800" b="1" dirty="0"/>
              <a:t>a</a:t>
            </a:r>
            <a:r>
              <a:rPr lang="en-US" sz="1800" dirty="0"/>
              <a:t>  </a:t>
            </a:r>
            <a:r>
              <a:rPr lang="en-US" sz="1800" i="1" dirty="0"/>
              <a:t>do</a:t>
            </a:r>
            <a:endParaRPr lang="en-US" sz="1800" dirty="0"/>
          </a:p>
          <a:p>
            <a:pPr lvl="2" algn="just">
              <a:lnSpc>
                <a:spcPct val="90000"/>
              </a:lnSpc>
            </a:pPr>
            <a:r>
              <a:rPr lang="en-US" sz="1800" dirty="0"/>
              <a:t>let s</a:t>
            </a:r>
            <a:r>
              <a:rPr lang="en-US" sz="1800" baseline="-25000" dirty="0"/>
              <a:t>1</a:t>
            </a:r>
            <a:r>
              <a:rPr lang="en-US" sz="1800" dirty="0"/>
              <a:t>,...,</a:t>
            </a:r>
            <a:r>
              <a:rPr lang="en-US" sz="1800" dirty="0" err="1"/>
              <a:t>s</a:t>
            </a:r>
            <a:r>
              <a:rPr lang="en-US" sz="1800" baseline="-25000" dirty="0" err="1"/>
              <a:t>n</a:t>
            </a:r>
            <a:r>
              <a:rPr lang="en-US" sz="1800" dirty="0"/>
              <a:t> are positions in </a:t>
            </a:r>
            <a:r>
              <a:rPr lang="en-US" sz="1800" b="1" dirty="0"/>
              <a:t>S</a:t>
            </a:r>
            <a:r>
              <a:rPr lang="en-US" sz="1800" dirty="0"/>
              <a:t> and symbols in those positions are </a:t>
            </a:r>
            <a:r>
              <a:rPr lang="en-US" sz="1800" b="1" dirty="0"/>
              <a:t>a</a:t>
            </a:r>
          </a:p>
          <a:p>
            <a:pPr lvl="2" algn="just">
              <a:lnSpc>
                <a:spcPct val="90000"/>
              </a:lnSpc>
            </a:pPr>
            <a:r>
              <a:rPr lang="en-US" sz="1800" b="1" dirty="0"/>
              <a:t>S</a:t>
            </a:r>
            <a:r>
              <a:rPr lang="en-US" sz="1800" b="1" baseline="30000" dirty="0"/>
              <a:t>’</a:t>
            </a:r>
            <a:r>
              <a:rPr lang="en-US" sz="1800" baseline="-25000" dirty="0"/>
              <a:t>  </a:t>
            </a:r>
            <a:r>
              <a:rPr lang="en-US" sz="1800" dirty="0">
                <a:sym typeface="Wingdings" pitchFamily="2" charset="2"/>
              </a:rPr>
              <a:t> </a:t>
            </a:r>
            <a:r>
              <a:rPr lang="en-US" sz="1800" dirty="0" err="1">
                <a:sym typeface="Wingdings" pitchFamily="2" charset="2"/>
              </a:rPr>
              <a:t>followpos</a:t>
            </a:r>
            <a:r>
              <a:rPr lang="en-US" sz="1800" dirty="0">
                <a:sym typeface="Wingdings" pitchFamily="2" charset="2"/>
              </a:rPr>
              <a:t>(s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) </a:t>
            </a:r>
            <a:r>
              <a:rPr lang="en-US" sz="1800" dirty="0">
                <a:sym typeface="Symbol" pitchFamily="18" charset="2"/>
              </a:rPr>
              <a:t> ... 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followpos</a:t>
            </a: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dirty="0" err="1">
                <a:sym typeface="Wingdings" pitchFamily="2" charset="2"/>
              </a:rPr>
              <a:t>s</a:t>
            </a:r>
            <a:r>
              <a:rPr lang="en-US" sz="1800" baseline="-25000" dirty="0" err="1">
                <a:sym typeface="Wingdings" pitchFamily="2" charset="2"/>
              </a:rPr>
              <a:t>n</a:t>
            </a:r>
            <a:r>
              <a:rPr lang="en-US" sz="1800" dirty="0">
                <a:sym typeface="Wingdings" pitchFamily="2" charset="2"/>
              </a:rPr>
              <a:t>)</a:t>
            </a:r>
          </a:p>
          <a:p>
            <a:pPr lvl="2" algn="just">
              <a:lnSpc>
                <a:spcPct val="90000"/>
              </a:lnSpc>
            </a:pPr>
            <a:r>
              <a:rPr lang="en-US" sz="1800" b="1" dirty="0">
                <a:sym typeface="Wingdings" pitchFamily="2" charset="2"/>
              </a:rPr>
              <a:t>move(</a:t>
            </a:r>
            <a:r>
              <a:rPr lang="en-US" sz="1800" b="1" dirty="0" err="1">
                <a:sym typeface="Wingdings" pitchFamily="2" charset="2"/>
              </a:rPr>
              <a:t>S,a</a:t>
            </a:r>
            <a:r>
              <a:rPr lang="en-US" sz="1800" b="1" dirty="0">
                <a:sym typeface="Wingdings" pitchFamily="2" charset="2"/>
              </a:rPr>
              <a:t>)</a:t>
            </a:r>
            <a:r>
              <a:rPr lang="en-US" sz="1800" dirty="0">
                <a:sym typeface="Wingdings" pitchFamily="2" charset="2"/>
              </a:rPr>
              <a:t>  </a:t>
            </a:r>
            <a:r>
              <a:rPr lang="en-US" sz="1800" b="1" dirty="0">
                <a:sym typeface="Wingdings" pitchFamily="2" charset="2"/>
              </a:rPr>
              <a:t>S’</a:t>
            </a:r>
            <a:endParaRPr lang="en-US" sz="1800" dirty="0">
              <a:sym typeface="Wingdings" pitchFamily="2" charset="2"/>
            </a:endParaRPr>
          </a:p>
          <a:p>
            <a:pPr lvl="2" algn="just">
              <a:lnSpc>
                <a:spcPct val="90000"/>
              </a:lnSpc>
            </a:pPr>
            <a:r>
              <a:rPr lang="en-US" sz="1800" dirty="0">
                <a:sym typeface="Wingdings" pitchFamily="2" charset="2"/>
              </a:rPr>
              <a:t>if (</a:t>
            </a:r>
            <a:r>
              <a:rPr lang="en-US" sz="1800" b="1" dirty="0">
                <a:sym typeface="Wingdings" pitchFamily="2" charset="2"/>
              </a:rPr>
              <a:t>S’</a:t>
            </a:r>
            <a:r>
              <a:rPr lang="en-US" sz="1800" dirty="0">
                <a:sym typeface="Wingdings" pitchFamily="2" charset="2"/>
              </a:rPr>
              <a:t> is not empty  and not in the states of DFA)</a:t>
            </a:r>
          </a:p>
          <a:p>
            <a:pPr lvl="3" algn="just">
              <a:lnSpc>
                <a:spcPct val="90000"/>
              </a:lnSpc>
            </a:pPr>
            <a:r>
              <a:rPr lang="en-US" sz="1800" dirty="0">
                <a:sym typeface="Wingdings" pitchFamily="2" charset="2"/>
              </a:rPr>
              <a:t>put </a:t>
            </a:r>
            <a:r>
              <a:rPr lang="en-US" sz="1800" b="1" dirty="0">
                <a:sym typeface="Wingdings" pitchFamily="2" charset="2"/>
              </a:rPr>
              <a:t>S’</a:t>
            </a:r>
            <a:r>
              <a:rPr lang="en-US" sz="1800" dirty="0">
                <a:sym typeface="Wingdings" pitchFamily="2" charset="2"/>
              </a:rPr>
              <a:t> into the states of DFA as an unmarked state.</a:t>
            </a:r>
          </a:p>
          <a:p>
            <a:pPr algn="just">
              <a:lnSpc>
                <a:spcPct val="90000"/>
              </a:lnSpc>
            </a:pPr>
            <a:endParaRPr lang="en-US" sz="1800" dirty="0">
              <a:sym typeface="Wingdings" pitchFamily="2" charset="2"/>
            </a:endParaRPr>
          </a:p>
          <a:p>
            <a:pPr marL="457200" indent="-457200" algn="just">
              <a:lnSpc>
                <a:spcPct val="90000"/>
              </a:lnSpc>
              <a:buFont typeface="+mj-lt"/>
              <a:buAutoNum type="arabicPeriod" startAt="5"/>
            </a:pPr>
            <a:r>
              <a:rPr lang="en-US" sz="1800" dirty="0">
                <a:sym typeface="Wingdings" pitchFamily="2" charset="2"/>
              </a:rPr>
              <a:t>the start state of DFA is </a:t>
            </a:r>
            <a:r>
              <a:rPr lang="en-US" sz="1800" dirty="0" err="1">
                <a:sym typeface="Wingdings" pitchFamily="2" charset="2"/>
              </a:rPr>
              <a:t>firstpos</a:t>
            </a:r>
            <a:r>
              <a:rPr lang="en-US" sz="1800" dirty="0">
                <a:sym typeface="Wingdings" pitchFamily="2" charset="2"/>
              </a:rPr>
              <a:t>(root)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 startAt="5"/>
            </a:pPr>
            <a:r>
              <a:rPr lang="en-US" sz="1800" dirty="0">
                <a:sym typeface="Wingdings" pitchFamily="2" charset="2"/>
              </a:rPr>
              <a:t>the accepting states of DFA are all states containing the position of  # 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AE7F30-8E3B-499D-8730-E45F4D6F59DF}" type="slidenum">
              <a:rPr lang="en-US" smtClean="0">
                <a:latin typeface="Interstate" charset="0"/>
              </a:rPr>
              <a:pPr/>
              <a:t>30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078" y="360035"/>
            <a:ext cx="7537450" cy="504825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sz="2800" dirty="0"/>
              <a:t>Conversion RE to DFA Directly</a:t>
            </a:r>
            <a:br>
              <a:rPr lang="en-US" sz="2800" dirty="0"/>
            </a:br>
            <a:r>
              <a:rPr lang="en-US" sz="2800" dirty="0"/>
              <a:t>Example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1524000"/>
            <a:ext cx="5695528" cy="68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dirty="0"/>
              <a:t>RE : (</a:t>
            </a:r>
            <a:r>
              <a:rPr lang="en-US" dirty="0" err="1"/>
              <a:t>a|b</a:t>
            </a:r>
            <a:r>
              <a:rPr lang="en-US" dirty="0"/>
              <a:t>)*abb </a:t>
            </a:r>
            <a:r>
              <a:rPr lang="en-US" dirty="0">
                <a:sym typeface="Wingdings" pitchFamily="2" charset="2"/>
              </a:rPr>
              <a:t> Make Augmented RE</a:t>
            </a: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(</a:t>
            </a:r>
            <a:r>
              <a:rPr lang="en-US" dirty="0" err="1"/>
              <a:t>a|b</a:t>
            </a:r>
            <a:r>
              <a:rPr lang="en-US" dirty="0"/>
              <a:t>)*abb # </a:t>
            </a:r>
            <a:r>
              <a:rPr lang="en-US" dirty="0">
                <a:sym typeface="Wingdings" pitchFamily="2" charset="2"/>
              </a:rPr>
              <a:t> Make syntax tree :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4D7806-475C-4D6D-B6A2-8FA287C9341B}" type="slidenum">
              <a:rPr lang="en-US"/>
              <a:pPr/>
              <a:t>31</a:t>
            </a:fld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300" y="2286000"/>
            <a:ext cx="5523900" cy="41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103370" y="1488247"/>
            <a:ext cx="4583430" cy="76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1800" dirty="0"/>
              <a:t>By using the table rules, determine nullable, </a:t>
            </a:r>
            <a:r>
              <a:rPr lang="en-US" sz="1800" dirty="0" err="1"/>
              <a:t>firstpos</a:t>
            </a:r>
            <a:r>
              <a:rPr lang="en-US" sz="1800" dirty="0"/>
              <a:t>, </a:t>
            </a:r>
            <a:r>
              <a:rPr lang="en-US" sz="1800" dirty="0" err="1"/>
              <a:t>lastpos</a:t>
            </a:r>
            <a:r>
              <a:rPr lang="en-US" sz="1800" dirty="0"/>
              <a:t> from RE has given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C72FE6-E02D-4549-8FC7-C8D3AD596952}" type="slidenum">
              <a:rPr lang="en-US"/>
              <a:pPr/>
              <a:t>32</a:t>
            </a:fld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8930" y="2324566"/>
            <a:ext cx="6216548" cy="442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" y="1604010"/>
            <a:ext cx="4038600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1DA68D7-704F-B54A-9330-19A3CC1FE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078" y="360035"/>
            <a:ext cx="7537450" cy="504825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sz="2800" dirty="0"/>
              <a:t>Conversion RE to DFA Directly</a:t>
            </a:r>
            <a:br>
              <a:rPr lang="en-US" sz="2800" dirty="0"/>
            </a:br>
            <a:r>
              <a:rPr lang="en-US" sz="2800" dirty="0"/>
              <a:t>Example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A7124-F91A-4390-99D9-FAAFE63B0FBD}" type="slidenum">
              <a:rPr lang="en-US"/>
              <a:pPr/>
              <a:t>33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D82596-B53E-904C-B213-D208795B3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6078" y="360035"/>
            <a:ext cx="7537450" cy="504825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sz="2800" dirty="0"/>
              <a:t>Conversion RE to DFA Directly</a:t>
            </a:r>
            <a:br>
              <a:rPr lang="en-US" sz="2800" dirty="0"/>
            </a:br>
            <a:r>
              <a:rPr lang="en-US" sz="2800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AE632-6FC8-114A-B104-1065AB17BE57}"/>
              </a:ext>
            </a:extLst>
          </p:cNvPr>
          <p:cNvSpPr txBox="1"/>
          <p:nvPr/>
        </p:nvSpPr>
        <p:spPr>
          <a:xfrm>
            <a:off x="1206078" y="1524000"/>
            <a:ext cx="308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a|b</a:t>
            </a:r>
            <a:r>
              <a:rPr lang="en-US" dirty="0"/>
              <a:t>)*a b b #</a:t>
            </a:r>
          </a:p>
          <a:p>
            <a:pPr marL="342900" indent="-342900">
              <a:buAutoNum type="arabicPlain"/>
            </a:pPr>
            <a:r>
              <a:rPr lang="en-US" dirty="0"/>
              <a:t>2   3 4 5 6</a:t>
            </a:r>
          </a:p>
          <a:p>
            <a:endParaRPr lang="en-US" dirty="0"/>
          </a:p>
          <a:p>
            <a:r>
              <a:rPr lang="en-US" dirty="0" err="1"/>
              <a:t>Firstpos</a:t>
            </a:r>
            <a:r>
              <a:rPr lang="en-US" dirty="0"/>
              <a:t> Root = {1, 2, 3}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DA81487C-E886-B24A-8309-19017F42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00921"/>
              </p:ext>
            </p:extLst>
          </p:nvPr>
        </p:nvGraphicFramePr>
        <p:xfrm>
          <a:off x="1206078" y="2932096"/>
          <a:ext cx="19420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3856092315"/>
                    </a:ext>
                  </a:extLst>
                </a:gridCol>
                <a:gridCol w="1197229">
                  <a:extLst>
                    <a:ext uri="{9D8B030D-6E8A-4147-A177-3AD203B41FA5}">
                      <a16:colId xmlns:a16="http://schemas.microsoft.com/office/drawing/2014/main" val="19507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Followpos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5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 2,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 2,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8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8395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892F491-A032-AB4C-AE5D-3F0C46E2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032379"/>
              </p:ext>
            </p:extLst>
          </p:nvPr>
        </p:nvGraphicFramePr>
        <p:xfrm>
          <a:off x="3374848" y="3383469"/>
          <a:ext cx="534860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605">
                  <a:extLst>
                    <a:ext uri="{9D8B030D-6E8A-4147-A177-3AD203B41FA5}">
                      <a16:colId xmlns:a16="http://schemas.microsoft.com/office/drawing/2014/main" val="24321856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2000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571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74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{1, 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Followpos</a:t>
                      </a:r>
                      <a:r>
                        <a:rPr lang="en-US" dirty="0"/>
                        <a:t>{1, 3}</a:t>
                      </a:r>
                    </a:p>
                    <a:p>
                      <a:r>
                        <a:rPr lang="en-US" dirty="0"/>
                        <a:t>= {1, 2,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Followpos</a:t>
                      </a:r>
                      <a:r>
                        <a:rPr lang="en-US" dirty="0"/>
                        <a:t>{2}</a:t>
                      </a:r>
                    </a:p>
                    <a:p>
                      <a:r>
                        <a:rPr lang="en-US" dirty="0"/>
                        <a:t>= {1, 2, 3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65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{1, 2,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Followpos</a:t>
                      </a:r>
                      <a:r>
                        <a:rPr lang="en-US" dirty="0"/>
                        <a:t>{1, 3}</a:t>
                      </a:r>
                    </a:p>
                    <a:p>
                      <a:r>
                        <a:rPr lang="en-US" dirty="0"/>
                        <a:t>= {1, 2,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Followpos</a:t>
                      </a:r>
                      <a:r>
                        <a:rPr lang="en-US" dirty="0"/>
                        <a:t>{2, 4}</a:t>
                      </a:r>
                    </a:p>
                    <a:p>
                      <a:r>
                        <a:rPr lang="en-US" dirty="0"/>
                        <a:t>= {1, 2, 3, 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9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{1, 2, 3, 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Followpos</a:t>
                      </a:r>
                      <a:r>
                        <a:rPr lang="en-US" dirty="0"/>
                        <a:t>{1, 3}</a:t>
                      </a:r>
                    </a:p>
                    <a:p>
                      <a:r>
                        <a:rPr lang="en-US" dirty="0"/>
                        <a:t>= {1, 2,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Followpos</a:t>
                      </a:r>
                      <a:r>
                        <a:rPr lang="en-US" dirty="0"/>
                        <a:t>{2, 5}</a:t>
                      </a:r>
                    </a:p>
                    <a:p>
                      <a:r>
                        <a:rPr lang="en-US" dirty="0"/>
                        <a:t>= {1, 2, 3, 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5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*{1, 2, 3, 6}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Followpos</a:t>
                      </a:r>
                      <a:r>
                        <a:rPr lang="en-US" dirty="0"/>
                        <a:t>{1, 3}</a:t>
                      </a:r>
                    </a:p>
                    <a:p>
                      <a:r>
                        <a:rPr lang="en-US" dirty="0"/>
                        <a:t>= {1, 2,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Followpos</a:t>
                      </a:r>
                      <a:r>
                        <a:rPr lang="en-US" dirty="0"/>
                        <a:t>{2}</a:t>
                      </a:r>
                    </a:p>
                    <a:p>
                      <a:r>
                        <a:rPr lang="en-US" dirty="0"/>
                        <a:t>= {1, 2, 3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51987"/>
                  </a:ext>
                </a:extLst>
              </a:tr>
            </a:tbl>
          </a:graphicData>
        </a:graphic>
      </p:graphicFrame>
      <p:pic>
        <p:nvPicPr>
          <p:cNvPr id="14" name="Picture 7">
            <a:extLst>
              <a:ext uri="{FF2B5EF4-FFF2-40B4-BE49-F238E27FC236}">
                <a16:creationId xmlns:a16="http://schemas.microsoft.com/office/drawing/2014/main" id="{59E89A6B-AFD4-0541-B998-27242924F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122022"/>
            <a:ext cx="4672162" cy="207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0" y="886442"/>
            <a:ext cx="3276600" cy="7016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( a | </a:t>
            </a:r>
            <a:r>
              <a:rPr lang="en-US" sz="2400" b="1" dirty="0">
                <a:solidFill>
                  <a:schemeClr val="tx1"/>
                </a:solidFill>
                <a:sym typeface="Symbol" pitchFamily="18" charset="2"/>
              </a:rPr>
              <a:t></a:t>
            </a:r>
            <a:r>
              <a:rPr lang="en-US" sz="2400" b="1" dirty="0">
                <a:solidFill>
                  <a:schemeClr val="tx1"/>
                </a:solidFill>
              </a:rPr>
              <a:t>) b c</a:t>
            </a:r>
            <a:r>
              <a:rPr lang="en-US" sz="2400" b="1" baseline="30000" dirty="0">
                <a:solidFill>
                  <a:schemeClr val="tx1"/>
                </a:solidFill>
              </a:rPr>
              <a:t>*</a:t>
            </a:r>
            <a:r>
              <a:rPr lang="en-US" sz="2400" b="1" dirty="0">
                <a:solidFill>
                  <a:schemeClr val="tx1"/>
                </a:solidFill>
              </a:rPr>
              <a:t> #</a:t>
            </a:r>
          </a:p>
        </p:txBody>
      </p:sp>
      <p:sp>
        <p:nvSpPr>
          <p:cNvPr id="317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0075D5-4AC6-425B-A88E-3F8CD4F8FC55}" type="slidenum">
              <a:rPr lang="en-US" smtClean="0">
                <a:latin typeface="Interstate" charset="0"/>
              </a:rPr>
              <a:pPr/>
              <a:t>34</a:t>
            </a:fld>
            <a:endParaRPr lang="en-US">
              <a:latin typeface="Interstate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467100" y="1448417"/>
            <a:ext cx="16273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1           2   3   4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16402" y="1996071"/>
            <a:ext cx="7456488" cy="453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Open Sans"/>
              </a:rPr>
              <a:t>S</a:t>
            </a:r>
            <a:r>
              <a:rPr lang="en-US" sz="2000" baseline="-25000" dirty="0">
                <a:latin typeface="Open Sans"/>
              </a:rPr>
              <a:t>1</a:t>
            </a:r>
            <a:r>
              <a:rPr lang="en-US" sz="2000" dirty="0">
                <a:latin typeface="Open Sans"/>
              </a:rPr>
              <a:t>=</a:t>
            </a:r>
            <a:r>
              <a:rPr lang="en-US" sz="2000" dirty="0" err="1">
                <a:latin typeface="Open Sans"/>
              </a:rPr>
              <a:t>firstpos</a:t>
            </a:r>
            <a:r>
              <a:rPr lang="en-US" sz="2000" dirty="0">
                <a:latin typeface="Open Sans"/>
              </a:rPr>
              <a:t>(root)={1,2}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Open Sans"/>
                <a:sym typeface="Symbol" pitchFamily="18" charset="2"/>
              </a:rPr>
              <a:t>	  mark 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1</a:t>
            </a:r>
            <a:endParaRPr lang="en-US" sz="2000" dirty="0">
              <a:latin typeface="Open Sans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Open Sans"/>
              </a:rPr>
              <a:t>a:  </a:t>
            </a:r>
            <a:r>
              <a:rPr lang="en-US" sz="2000" dirty="0" err="1">
                <a:latin typeface="Open Sans"/>
              </a:rPr>
              <a:t>followpos</a:t>
            </a:r>
            <a:r>
              <a:rPr lang="en-US" sz="2000" dirty="0">
                <a:latin typeface="Open Sans"/>
              </a:rPr>
              <a:t>(1)</a:t>
            </a:r>
            <a:r>
              <a:rPr lang="en-US" sz="2000" dirty="0">
                <a:latin typeface="Open Sans"/>
                <a:sym typeface="Symbol" pitchFamily="18" charset="2"/>
              </a:rPr>
              <a:t>={2}=S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2</a:t>
            </a:r>
            <a:r>
              <a:rPr lang="en-US" sz="2000" dirty="0">
                <a:latin typeface="Open Sans"/>
                <a:sym typeface="Symbol" pitchFamily="18" charset="2"/>
              </a:rPr>
              <a:t>	move(S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1</a:t>
            </a:r>
            <a:r>
              <a:rPr lang="en-US" sz="2000" dirty="0">
                <a:latin typeface="Open Sans"/>
                <a:sym typeface="Symbol" pitchFamily="18" charset="2"/>
              </a:rPr>
              <a:t>,a)=S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2</a:t>
            </a:r>
            <a:endParaRPr lang="en-US" sz="2000" dirty="0">
              <a:latin typeface="Open Sans"/>
              <a:sym typeface="Symbol" pitchFamily="18" charset="2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Open Sans"/>
                <a:sym typeface="Symbol" pitchFamily="18" charset="2"/>
              </a:rPr>
              <a:t>b:  </a:t>
            </a:r>
            <a:r>
              <a:rPr lang="en-US" sz="2000" dirty="0" err="1">
                <a:latin typeface="Open Sans"/>
                <a:sym typeface="Symbol" pitchFamily="18" charset="2"/>
              </a:rPr>
              <a:t>followpos</a:t>
            </a:r>
            <a:r>
              <a:rPr lang="en-US" sz="2000" dirty="0">
                <a:latin typeface="Open Sans"/>
                <a:sym typeface="Symbol" pitchFamily="18" charset="2"/>
              </a:rPr>
              <a:t>(2)={3,4}=S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3</a:t>
            </a:r>
            <a:r>
              <a:rPr lang="en-US" sz="2000" dirty="0">
                <a:latin typeface="Open Sans"/>
                <a:sym typeface="Symbol" pitchFamily="18" charset="2"/>
              </a:rPr>
              <a:t> 	move(S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1</a:t>
            </a:r>
            <a:r>
              <a:rPr lang="en-US" sz="2000" dirty="0">
                <a:latin typeface="Open Sans"/>
                <a:sym typeface="Symbol" pitchFamily="18" charset="2"/>
              </a:rPr>
              <a:t>,b)=S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3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Open Sans"/>
                <a:sym typeface="Symbol" pitchFamily="18" charset="2"/>
              </a:rPr>
              <a:t>	   mark 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2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Open Sans"/>
                <a:sym typeface="Symbol" pitchFamily="18" charset="2"/>
              </a:rPr>
              <a:t>b:  </a:t>
            </a:r>
            <a:r>
              <a:rPr lang="en-US" sz="2000" dirty="0" err="1">
                <a:latin typeface="Open Sans"/>
              </a:rPr>
              <a:t>followpos</a:t>
            </a:r>
            <a:r>
              <a:rPr lang="en-US" sz="2000" dirty="0">
                <a:latin typeface="Open Sans"/>
              </a:rPr>
              <a:t>(2)</a:t>
            </a:r>
            <a:r>
              <a:rPr lang="en-US" sz="2000" dirty="0">
                <a:latin typeface="Open Sans"/>
                <a:sym typeface="Symbol" pitchFamily="18" charset="2"/>
              </a:rPr>
              <a:t>={3,4}=S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3</a:t>
            </a:r>
            <a:r>
              <a:rPr lang="en-US" sz="2000" dirty="0">
                <a:latin typeface="Open Sans"/>
                <a:sym typeface="Symbol" pitchFamily="18" charset="2"/>
              </a:rPr>
              <a:t>	move(S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2</a:t>
            </a:r>
            <a:r>
              <a:rPr lang="en-US" sz="2000" dirty="0">
                <a:latin typeface="Open Sans"/>
                <a:sym typeface="Symbol" pitchFamily="18" charset="2"/>
              </a:rPr>
              <a:t>,b)=S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3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Open Sans"/>
                <a:sym typeface="Symbol" pitchFamily="18" charset="2"/>
              </a:rPr>
              <a:t>	  mark 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3</a:t>
            </a:r>
            <a:endParaRPr lang="en-US" sz="2000" dirty="0">
              <a:latin typeface="Open Sans"/>
              <a:sym typeface="Symbol" pitchFamily="18" charset="2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Open Sans"/>
                <a:sym typeface="Symbol" pitchFamily="18" charset="2"/>
              </a:rPr>
              <a:t>c:  </a:t>
            </a:r>
            <a:r>
              <a:rPr lang="en-US" sz="2000" dirty="0" err="1">
                <a:latin typeface="Open Sans"/>
                <a:sym typeface="Symbol" pitchFamily="18" charset="2"/>
              </a:rPr>
              <a:t>followpos</a:t>
            </a:r>
            <a:r>
              <a:rPr lang="en-US" sz="2000" dirty="0">
                <a:latin typeface="Open Sans"/>
                <a:sym typeface="Symbol" pitchFamily="18" charset="2"/>
              </a:rPr>
              <a:t>(3)={3,4}=S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3</a:t>
            </a:r>
            <a:r>
              <a:rPr lang="en-US" sz="2000" dirty="0">
                <a:latin typeface="Open Sans"/>
                <a:sym typeface="Symbol" pitchFamily="18" charset="2"/>
              </a:rPr>
              <a:t> 	move(S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3</a:t>
            </a:r>
            <a:r>
              <a:rPr lang="en-US" sz="2000" dirty="0">
                <a:latin typeface="Open Sans"/>
                <a:sym typeface="Symbol" pitchFamily="18" charset="2"/>
              </a:rPr>
              <a:t>,c)=S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3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endParaRPr lang="en-US" sz="2000" baseline="-25000" dirty="0">
              <a:latin typeface="Open Sans"/>
              <a:sym typeface="Symbol" pitchFamily="18" charset="2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Open Sans"/>
                <a:sym typeface="Symbol" pitchFamily="18" charset="2"/>
              </a:rPr>
              <a:t>start state: 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1</a:t>
            </a:r>
            <a:endParaRPr lang="en-US" sz="2000" dirty="0">
              <a:latin typeface="Open Sans"/>
              <a:sym typeface="Symbol" pitchFamily="18" charset="2"/>
            </a:endParaRP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Open Sans"/>
                <a:sym typeface="Symbol" pitchFamily="18" charset="2"/>
              </a:rPr>
              <a:t>accepting states: {S</a:t>
            </a:r>
            <a:r>
              <a:rPr lang="en-US" sz="2000" baseline="-25000" dirty="0">
                <a:latin typeface="Open Sans"/>
                <a:sym typeface="Symbol" pitchFamily="18" charset="2"/>
              </a:rPr>
              <a:t>3</a:t>
            </a:r>
            <a:r>
              <a:rPr lang="en-US" sz="2000" dirty="0">
                <a:latin typeface="Open Sans"/>
                <a:sym typeface="Symbol" pitchFamily="18" charset="2"/>
              </a:rPr>
              <a:t>}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191000" y="152401"/>
            <a:ext cx="4359681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Example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D0B290-89C6-894E-B313-D7D40B7D8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520" y="989802"/>
            <a:ext cx="27051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latin typeface="Open Sans"/>
              </a:rPr>
              <a:t>followpos</a:t>
            </a:r>
            <a:r>
              <a:rPr lang="en-US" sz="2000" dirty="0">
                <a:latin typeface="Open Sans"/>
              </a:rPr>
              <a:t>(1)= {2} 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latin typeface="Open Sans"/>
              </a:rPr>
              <a:t>followpos</a:t>
            </a:r>
            <a:r>
              <a:rPr lang="en-US" sz="2000" dirty="0">
                <a:latin typeface="Open Sans"/>
              </a:rPr>
              <a:t>(2)={3,4}     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latin typeface="Open Sans"/>
              </a:rPr>
              <a:t>followpos</a:t>
            </a:r>
            <a:r>
              <a:rPr lang="en-US" sz="2000" dirty="0">
                <a:latin typeface="Open Sans"/>
              </a:rPr>
              <a:t>(3)= {3,4}</a:t>
            </a:r>
          </a:p>
          <a:p>
            <a:pPr algn="just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dirty="0" err="1">
                <a:latin typeface="Open Sans"/>
              </a:rPr>
              <a:t>followpos</a:t>
            </a:r>
            <a:r>
              <a:rPr lang="en-US" sz="2000" dirty="0">
                <a:latin typeface="Open Sans"/>
              </a:rPr>
              <a:t>(4)={}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501F03-F7A6-7C45-8DD5-FDD25DCDE1C2}"/>
              </a:ext>
            </a:extLst>
          </p:cNvPr>
          <p:cNvGrpSpPr/>
          <p:nvPr/>
        </p:nvGrpSpPr>
        <p:grpSpPr>
          <a:xfrm>
            <a:off x="6065520" y="3810000"/>
            <a:ext cx="2933701" cy="1828800"/>
            <a:chOff x="6048375" y="4419600"/>
            <a:chExt cx="2411457" cy="1600200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27E4B2F2-808F-8748-B59C-9262193A7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188" y="4419600"/>
              <a:ext cx="280987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0CF6DFC2-38AC-8046-BDAC-AA27196A9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5105400"/>
              <a:ext cx="280988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Open Sans"/>
              </a:endParaRPr>
            </a:p>
          </p:txBody>
        </p: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521E99EE-DE42-7E4F-8BB1-EA0BE0CF9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6188" y="5562600"/>
              <a:ext cx="422275" cy="457200"/>
              <a:chOff x="1296" y="1056"/>
              <a:chExt cx="288" cy="288"/>
            </a:xfrm>
          </p:grpSpPr>
          <p:sp>
            <p:nvSpPr>
              <p:cNvPr id="25" name="Oval 8">
                <a:extLst>
                  <a:ext uri="{FF2B5EF4-FFF2-40B4-BE49-F238E27FC236}">
                    <a16:creationId xmlns:a16="http://schemas.microsoft.com/office/drawing/2014/main" id="{69446A8E-FF91-8043-B6E9-8563701FD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Open Sans"/>
                </a:endParaRPr>
              </a:p>
            </p:txBody>
          </p:sp>
          <p:sp>
            <p:nvSpPr>
              <p:cNvPr id="26" name="Oval 9">
                <a:extLst>
                  <a:ext uri="{FF2B5EF4-FFF2-40B4-BE49-F238E27FC236}">
                    <a16:creationId xmlns:a16="http://schemas.microsoft.com/office/drawing/2014/main" id="{7E4B4E0D-AA5B-6C45-9EB6-26D947FC5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Open Sans"/>
                </a:endParaRPr>
              </a:p>
            </p:txBody>
          </p:sp>
        </p:grp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5AB121F7-1BA4-8F41-A08A-54A105F39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7625" y="5638800"/>
              <a:ext cx="423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S</a:t>
              </a:r>
              <a:r>
                <a:rPr lang="en-US" baseline="-25000">
                  <a:latin typeface="Open Sans"/>
                </a:rPr>
                <a:t>3</a:t>
              </a:r>
              <a:endParaRPr lang="en-US">
                <a:latin typeface="Open San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C751296-3000-904A-B14F-6055069F6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188" y="4419600"/>
              <a:ext cx="423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S</a:t>
              </a:r>
              <a:r>
                <a:rPr lang="en-US" baseline="-25000">
                  <a:latin typeface="Open Sans"/>
                </a:rPr>
                <a:t>2</a:t>
              </a:r>
              <a:endParaRPr lang="en-US">
                <a:latin typeface="Open Sans"/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12BE88E1-D6F4-3747-85CD-4D3DFC90E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5105400"/>
              <a:ext cx="423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S</a:t>
              </a:r>
              <a:r>
                <a:rPr lang="en-US" baseline="-25000">
                  <a:latin typeface="Open Sans"/>
                </a:rPr>
                <a:t>1</a:t>
              </a:r>
              <a:endParaRPr lang="en-US">
                <a:latin typeface="Open San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88419346-D283-174B-B43D-3677CBB70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8375" y="5257800"/>
              <a:ext cx="352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A48E1F84-9FCA-CD4D-86AC-DA2D95AE5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1788" y="46482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F79D20F8-77F2-A446-B414-DD00937E0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1788" y="5334000"/>
              <a:ext cx="914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AE656173-015E-FD44-89B1-8FAFD2895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7475" y="47244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Open Sans"/>
              </a:endParaRPr>
            </a:p>
          </p:txBody>
        </p:sp>
        <p:cxnSp>
          <p:nvCxnSpPr>
            <p:cNvPr id="19" name="AutoShape 17">
              <a:extLst>
                <a:ext uri="{FF2B5EF4-FFF2-40B4-BE49-F238E27FC236}">
                  <a16:creationId xmlns:a16="http://schemas.microsoft.com/office/drawing/2014/main" id="{C537B103-0E28-5744-8C97-B05552ADFE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833519" y="5774531"/>
              <a:ext cx="336550" cy="1588"/>
            </a:xfrm>
            <a:prstGeom prst="curvedConnector5">
              <a:avLst>
                <a:gd name="adj1" fmla="val -67926"/>
                <a:gd name="adj2" fmla="val 25900009"/>
                <a:gd name="adj3" fmla="val 167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96304FC8-8A4D-E542-8ED9-20C6FCEC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9750" y="556260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c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CCAC34CC-D58D-5844-993C-F93FAD47F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775" y="46482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a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B97FF660-A46F-D94C-A539-D9D7AC0D5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7625" y="4876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b</a:t>
              </a: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8AE79ED9-8AF7-D441-BB13-FBB9B2336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775" y="5257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Open Sans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638800" cy="990600"/>
          </a:xfrm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676400"/>
            <a:ext cx="7467600" cy="44497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/>
              <a:t>Convert the following  </a:t>
            </a:r>
            <a:r>
              <a:rPr lang="en-US" sz="2200" dirty="0">
                <a:sym typeface="Symbol"/>
              </a:rPr>
              <a:t>-NFA to DFA :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200" dirty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200" dirty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200" dirty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200" dirty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en-US" sz="2200" dirty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ym typeface="Symbol"/>
              </a:rPr>
              <a:t>Convert the following RE directly to DFA</a:t>
            </a:r>
          </a:p>
          <a:p>
            <a:pPr marL="457200" indent="-457200">
              <a:buNone/>
              <a:defRPr/>
            </a:pPr>
            <a:r>
              <a:rPr lang="en-US" sz="2200" dirty="0">
                <a:sym typeface="Symbol"/>
              </a:rPr>
              <a:t>	(a | b)* (ab | bb) a*</a:t>
            </a:r>
            <a:endParaRPr lang="en-US" sz="2200" dirty="0"/>
          </a:p>
        </p:txBody>
      </p:sp>
      <p:sp>
        <p:nvSpPr>
          <p:cNvPr id="32772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020B1-4192-4495-9C19-9A78DE065929}" type="slidenum">
              <a:rPr lang="en-US" smtClean="0">
                <a:latin typeface="Interstate" charset="0"/>
              </a:rPr>
              <a:pPr/>
              <a:t>35</a:t>
            </a:fld>
            <a:endParaRPr lang="en-US">
              <a:latin typeface="Interstate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174240"/>
          <a:ext cx="6096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  <a:sym typeface="Symbol"/>
                        </a:rPr>
                        <a:t>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Font typeface="Wingdings"/>
                        <a:buChar char="à"/>
                      </a:pPr>
                      <a:r>
                        <a:rPr lang="en-US" sz="2200">
                          <a:latin typeface="Open Sans"/>
                          <a:sym typeface="Wingdings" pitchFamily="2" charset="2"/>
                        </a:rPr>
                        <a:t>P</a:t>
                      </a:r>
                      <a:endParaRPr lang="en-US" sz="22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Open Sans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352800" y="152400"/>
            <a:ext cx="5638800" cy="990600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676400"/>
            <a:ext cx="7467600" cy="4449763"/>
          </a:xfrm>
        </p:spPr>
        <p:txBody>
          <a:bodyPr>
            <a:normAutofit/>
          </a:bodyPr>
          <a:lstStyle/>
          <a:p>
            <a:pPr marL="228600" lvl="2">
              <a:defRPr/>
            </a:pPr>
            <a:r>
              <a:rPr lang="en-AU" sz="2200" dirty="0"/>
              <a:t>Hopcroft, John E., Motwani, Rajeev, Ullman, Jeffrey D. (2007). </a:t>
            </a:r>
            <a:r>
              <a:rPr lang="en-AU" sz="2200" b="1" i="1" dirty="0"/>
              <a:t>Introduction to automata theory, languages, and computation</a:t>
            </a:r>
            <a:r>
              <a:rPr lang="en-AU" sz="2200" dirty="0"/>
              <a:t>. 3rd. Addison-Wesley. New York. ISBN: 9780321476173, Chapter 2.5 (page 72-80), 3.1 and 3.2 (page 83 -106)</a:t>
            </a:r>
            <a:endParaRPr lang="en-US" sz="2200" dirty="0"/>
          </a:p>
          <a:p>
            <a:pPr marL="228600" lvl="2">
              <a:defRPr/>
            </a:pPr>
            <a:r>
              <a:rPr lang="en-AU" sz="2200" dirty="0" err="1"/>
              <a:t>Aho</a:t>
            </a:r>
            <a:r>
              <a:rPr lang="en-AU" sz="2200" dirty="0"/>
              <a:t>, A.V., Ravi, S., &amp; Ullman, J.D. (2007). </a:t>
            </a:r>
            <a:r>
              <a:rPr lang="en-AU" sz="2200" b="1" i="1" dirty="0"/>
              <a:t>Compiler : Principle, techniques and tools</a:t>
            </a:r>
            <a:r>
              <a:rPr lang="en-AU" sz="2200" dirty="0"/>
              <a:t>. 2nd. Addison-Wesley. New York. ISBN : 0321491696</a:t>
            </a:r>
            <a:r>
              <a:rPr lang="en-AU" sz="2200" dirty="0">
                <a:ea typeface="+mn-ea"/>
                <a:cs typeface="+mn-cs"/>
              </a:rPr>
              <a:t>, Chapter 3.7 (page 152-166)</a:t>
            </a:r>
          </a:p>
          <a:p>
            <a:pPr marL="228600" lvl="2">
              <a:defRPr/>
            </a:pPr>
            <a:r>
              <a:rPr lang="en-AU" sz="2200" u="sng" dirty="0">
                <a:ea typeface="+mn-ea"/>
                <a:cs typeface="+mn-cs"/>
                <a:hlinkClick r:id="rId2"/>
              </a:rPr>
              <a:t>http://www.cs.rit.edu/~jmg/courses/cs380/20041/slides/NFAe.pdf</a:t>
            </a:r>
            <a:endParaRPr lang="en-US" sz="2200" dirty="0">
              <a:ea typeface="+mn-ea"/>
              <a:cs typeface="+mn-cs"/>
            </a:endParaRPr>
          </a:p>
          <a:p>
            <a:pPr>
              <a:defRPr/>
            </a:pPr>
            <a:endParaRPr lang="en-US" sz="2200" dirty="0"/>
          </a:p>
        </p:txBody>
      </p:sp>
      <p:sp>
        <p:nvSpPr>
          <p:cNvPr id="32772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C020B1-4192-4495-9C19-9A78DE065929}" type="slidenum">
              <a:rPr lang="en-US" smtClean="0">
                <a:latin typeface="Interstate" charset="0"/>
              </a:rPr>
              <a:pPr/>
              <a:t>36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772150" cy="685800"/>
          </a:xfrm>
        </p:spPr>
        <p:txBody>
          <a:bodyPr>
            <a:normAutofit/>
          </a:bodyPr>
          <a:lstStyle/>
          <a:p>
            <a:r>
              <a:rPr lang="el-GR" altLang="zh-CN" sz="3600">
                <a:solidFill>
                  <a:srgbClr val="0081BD"/>
                </a:solidFill>
                <a:ea typeface="宋体" charset="-122"/>
              </a:rPr>
              <a:t>ε</a:t>
            </a:r>
            <a:r>
              <a:rPr lang="en-US" altLang="zh-CN" sz="3600">
                <a:solidFill>
                  <a:srgbClr val="0081BD"/>
                </a:solidFill>
                <a:ea typeface="宋体" charset="-122"/>
              </a:rPr>
              <a:t> - NFA</a:t>
            </a:r>
            <a:endParaRPr lang="en-US" sz="4000">
              <a:solidFill>
                <a:srgbClr val="0081BD"/>
              </a:solidFill>
              <a:ea typeface="宋体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620000" cy="5105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Finite Automata with </a:t>
            </a:r>
            <a:r>
              <a:rPr lang="en-US" b="1" i="1" dirty="0">
                <a:sym typeface="Symbol" pitchFamily="18" charset="2"/>
              </a:rPr>
              <a:t></a:t>
            </a:r>
            <a:r>
              <a:rPr lang="en-US" dirty="0"/>
              <a:t>-transition :</a:t>
            </a:r>
          </a:p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en-US" dirty="0"/>
              <a:t>Allow transition on the input is empty (</a:t>
            </a:r>
            <a:r>
              <a:rPr lang="en-US" b="1" i="1" dirty="0">
                <a:sym typeface="Symbol" pitchFamily="18" charset="2"/>
              </a:rPr>
              <a:t></a:t>
            </a:r>
            <a:r>
              <a:rPr lang="en-US" dirty="0"/>
              <a:t>) from the state q.</a:t>
            </a:r>
          </a:p>
          <a:p>
            <a:pPr>
              <a:lnSpc>
                <a:spcPct val="90000"/>
              </a:lnSpc>
            </a:pPr>
            <a:r>
              <a:rPr lang="en-US" dirty="0"/>
              <a:t>Formal definition for NFA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M = (Q, (</a:t>
            </a:r>
            <a:r>
              <a:rPr lang="en-US" dirty="0">
                <a:sym typeface="Symbol" pitchFamily="18" charset="2"/>
              </a:rPr>
              <a:t> U </a:t>
            </a:r>
            <a:r>
              <a:rPr lang="pt-BR" dirty="0"/>
              <a:t>{</a:t>
            </a:r>
            <a:r>
              <a:rPr lang="en-US" b="1" i="1" dirty="0">
                <a:sym typeface="Symbol" pitchFamily="18" charset="2"/>
              </a:rPr>
              <a:t></a:t>
            </a:r>
            <a:r>
              <a:rPr lang="pt-BR" dirty="0"/>
              <a:t>})</a:t>
            </a:r>
            <a:r>
              <a:rPr lang="en-US" dirty="0"/>
              <a:t>, </a:t>
            </a:r>
            <a:r>
              <a:rPr lang="en-US" dirty="0">
                <a:sym typeface="Symbol" pitchFamily="18" charset="2"/>
              </a:rPr>
              <a:t>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Q, </a:t>
            </a:r>
            <a:r>
              <a:rPr lang="en-US" dirty="0">
                <a:sym typeface="Symbol" pitchFamily="18" charset="2"/>
              </a:rPr>
              <a:t></a:t>
            </a:r>
            <a:r>
              <a:rPr lang="en-US" dirty="0"/>
              <a:t>, q</a:t>
            </a:r>
            <a:r>
              <a:rPr lang="en-US" baseline="-25000" dirty="0"/>
              <a:t>0</a:t>
            </a:r>
            <a:r>
              <a:rPr lang="en-US" dirty="0"/>
              <a:t>, F : same as FA</a:t>
            </a:r>
          </a:p>
          <a:p>
            <a:pPr>
              <a:lnSpc>
                <a:spcPct val="90000"/>
              </a:lnSpc>
            </a:pPr>
            <a:r>
              <a:rPr lang="pt-BR" dirty="0" err="1"/>
              <a:t>Transition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/>
              <a:t>			</a:t>
            </a:r>
            <a:r>
              <a:rPr lang="en-US" dirty="0">
                <a:sym typeface="Symbol" pitchFamily="18" charset="2"/>
              </a:rPr>
              <a:t></a:t>
            </a:r>
            <a:r>
              <a:rPr lang="pt-BR" dirty="0"/>
              <a:t> : </a:t>
            </a:r>
            <a:r>
              <a:rPr lang="pt-BR" dirty="0" err="1"/>
              <a:t>Q</a:t>
            </a:r>
            <a:r>
              <a:rPr lang="pt-BR" dirty="0"/>
              <a:t> </a:t>
            </a:r>
            <a:r>
              <a:rPr lang="en-US" dirty="0">
                <a:sym typeface="Symbol" pitchFamily="18" charset="2"/>
              </a:rPr>
              <a:t></a:t>
            </a:r>
            <a:r>
              <a:rPr lang="pt-BR" dirty="0"/>
              <a:t> (</a:t>
            </a:r>
            <a:r>
              <a:rPr lang="en-US" dirty="0">
                <a:sym typeface="Symbol" pitchFamily="18" charset="2"/>
              </a:rPr>
              <a:t></a:t>
            </a:r>
            <a:r>
              <a:rPr lang="pt-BR" dirty="0"/>
              <a:t> </a:t>
            </a:r>
            <a:r>
              <a:rPr lang="en-US" dirty="0">
                <a:sym typeface="Symbol" pitchFamily="18" charset="2"/>
              </a:rPr>
              <a:t></a:t>
            </a:r>
            <a:r>
              <a:rPr lang="pt-BR" dirty="0"/>
              <a:t> {</a:t>
            </a:r>
            <a:r>
              <a:rPr lang="en-US" b="1" i="1" dirty="0">
                <a:sym typeface="Symbol" pitchFamily="18" charset="2"/>
              </a:rPr>
              <a:t></a:t>
            </a:r>
            <a:r>
              <a:rPr lang="pt-BR" dirty="0"/>
              <a:t>}) </a:t>
            </a:r>
            <a:r>
              <a:rPr lang="en-US" dirty="0">
                <a:sym typeface="Symbol" pitchFamily="18" charset="2"/>
              </a:rPr>
              <a:t></a:t>
            </a:r>
            <a:r>
              <a:rPr lang="pt-BR" dirty="0"/>
              <a:t> </a:t>
            </a:r>
            <a:r>
              <a:rPr lang="pt-BR" dirty="0" err="1"/>
              <a:t>Q</a:t>
            </a:r>
            <a:endParaRPr lang="pt-BR" baseline="30000" dirty="0"/>
          </a:p>
          <a:p>
            <a:pPr>
              <a:lnSpc>
                <a:spcPct val="90000"/>
              </a:lnSpc>
              <a:buFontTx/>
              <a:buNone/>
            </a:pPr>
            <a:r>
              <a:rPr lang="pt-BR" dirty="0"/>
              <a:t>			</a:t>
            </a:r>
            <a:r>
              <a:rPr lang="en-US" dirty="0">
                <a:sym typeface="Symbol" pitchFamily="18" charset="2"/>
              </a:rPr>
              <a:t></a:t>
            </a:r>
            <a:r>
              <a:rPr lang="pt-BR" dirty="0"/>
              <a:t>(</a:t>
            </a:r>
            <a:r>
              <a:rPr lang="pt-BR" dirty="0" err="1"/>
              <a:t>q,a</a:t>
            </a:r>
            <a:r>
              <a:rPr lang="pt-BR" dirty="0"/>
              <a:t>) : a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en-US" b="1" i="1" dirty="0">
                <a:sym typeface="Symbol" pitchFamily="18" charset="2"/>
              </a:rPr>
              <a:t></a:t>
            </a:r>
            <a:r>
              <a:rPr lang="pt-BR" dirty="0"/>
              <a:t> OR a </a:t>
            </a:r>
            <a:r>
              <a:rPr lang="en-US" b="1" dirty="0">
                <a:sym typeface="Symbol" pitchFamily="18" charset="2"/>
              </a:rPr>
              <a:t></a:t>
            </a:r>
            <a:r>
              <a:rPr lang="pt-BR" dirty="0"/>
              <a:t> </a:t>
            </a:r>
            <a:r>
              <a:rPr lang="en-US" dirty="0">
                <a:sym typeface="Symbol" pitchFamily="18" charset="2"/>
              </a:rPr>
              <a:t>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Basis :</a:t>
            </a:r>
          </a:p>
          <a:p>
            <a:pPr>
              <a:lnSpc>
                <a:spcPct val="90000"/>
              </a:lnSpc>
            </a:pPr>
            <a:r>
              <a:rPr lang="en-US" dirty="0"/>
              <a:t>State q is in ECLOSE(q)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Induction :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If state p in ECLOSE(q), and there is a transition from p to r labeled by </a:t>
            </a:r>
            <a:r>
              <a:rPr lang="en-US" b="1" i="1" dirty="0">
                <a:sym typeface="Symbol" pitchFamily="18" charset="2"/>
              </a:rPr>
              <a:t>, </a:t>
            </a:r>
            <a:r>
              <a:rPr lang="en-US" dirty="0">
                <a:sym typeface="Symbol" pitchFamily="18" charset="2"/>
              </a:rPr>
              <a:t>then state r is in ECLOSE(q)</a:t>
            </a:r>
            <a:r>
              <a:rPr lang="en-US" dirty="0"/>
              <a:t> </a:t>
            </a:r>
          </a:p>
        </p:txBody>
      </p:sp>
      <p:sp>
        <p:nvSpPr>
          <p:cNvPr id="6149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2AFF1277-66EA-4445-AB14-244ABD3AA3F0}" type="slidenum">
              <a:rPr lang="en-US" smtClean="0">
                <a:latin typeface="Interstate" charset="0"/>
              </a:rPr>
              <a:pPr algn="ctr"/>
              <a:t>4</a:t>
            </a:fld>
            <a:endParaRPr lang="en-US">
              <a:latin typeface="Interstat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2AFF1277-66EA-4445-AB14-244ABD3AA3F0}" type="slidenum">
              <a:rPr lang="en-US" smtClean="0">
                <a:latin typeface="Interstate" charset="0"/>
              </a:rPr>
              <a:pPr algn="ctr"/>
              <a:t>5</a:t>
            </a:fld>
            <a:endParaRPr lang="en-US">
              <a:latin typeface="Interstate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772150" cy="685800"/>
          </a:xfrm>
        </p:spPr>
        <p:txBody>
          <a:bodyPr>
            <a:normAutofit/>
          </a:bodyPr>
          <a:lstStyle/>
          <a:p>
            <a:r>
              <a:rPr lang="el-GR" altLang="zh-CN" sz="3600">
                <a:solidFill>
                  <a:srgbClr val="0081BD"/>
                </a:solidFill>
                <a:ea typeface="宋体" charset="-122"/>
              </a:rPr>
              <a:t>ε</a:t>
            </a:r>
            <a:r>
              <a:rPr lang="en-US" altLang="zh-CN" sz="3600">
                <a:solidFill>
                  <a:srgbClr val="0081BD"/>
                </a:solidFill>
                <a:ea typeface="宋体" charset="-122"/>
              </a:rPr>
              <a:t> - NFA</a:t>
            </a:r>
            <a:endParaRPr lang="en-US" sz="4000">
              <a:solidFill>
                <a:srgbClr val="0081BD"/>
              </a:solidFill>
              <a:ea typeface="宋体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543800" cy="5105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Basis 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State q is in ECLOSE(q)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			</a:t>
            </a:r>
            <a:r>
              <a:rPr lang="en-US" sz="1600" dirty="0" err="1"/>
              <a:t>Eclose</a:t>
            </a:r>
            <a:r>
              <a:rPr lang="en-US" sz="1600" dirty="0"/>
              <a:t> (q) = {q}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/>
              <a:t>Induction :</a:t>
            </a:r>
          </a:p>
          <a:p>
            <a:pPr algn="just">
              <a:lnSpc>
                <a:spcPct val="90000"/>
              </a:lnSpc>
            </a:pPr>
            <a:r>
              <a:rPr lang="en-US" sz="1600" dirty="0"/>
              <a:t>If state p in ECLOSE(q), and there is a transition from p to r labeled by </a:t>
            </a:r>
            <a:r>
              <a:rPr lang="en-US" sz="1600" b="1" i="1" dirty="0">
                <a:sym typeface="Symbol" pitchFamily="18" charset="2"/>
              </a:rPr>
              <a:t>, </a:t>
            </a:r>
            <a:r>
              <a:rPr lang="en-US" sz="1600" dirty="0">
                <a:sym typeface="Symbol" pitchFamily="18" charset="2"/>
              </a:rPr>
              <a:t>then state r is in ECLOSE(q)</a:t>
            </a:r>
            <a:r>
              <a:rPr lang="en-US" sz="16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</p:txBody>
      </p:sp>
      <p:sp>
        <p:nvSpPr>
          <p:cNvPr id="614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98F764-4EB5-DA49-B0E9-9518A5FAFF69}"/>
              </a:ext>
            </a:extLst>
          </p:cNvPr>
          <p:cNvSpPr/>
          <p:nvPr/>
        </p:nvSpPr>
        <p:spPr>
          <a:xfrm>
            <a:off x="1525929" y="2155535"/>
            <a:ext cx="636907" cy="58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B2329F-5223-8D4D-9F25-0E6B9C9704AD}"/>
              </a:ext>
            </a:extLst>
          </p:cNvPr>
          <p:cNvGrpSpPr/>
          <p:nvPr/>
        </p:nvGrpSpPr>
        <p:grpSpPr>
          <a:xfrm>
            <a:off x="1524000" y="3875140"/>
            <a:ext cx="6450957" cy="2754260"/>
            <a:chOff x="1307781" y="3517507"/>
            <a:chExt cx="6669105" cy="29705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80E836-B2ED-D342-95F1-853AD3002701}"/>
                </a:ext>
              </a:extLst>
            </p:cNvPr>
            <p:cNvSpPr/>
            <p:nvPr/>
          </p:nvSpPr>
          <p:spPr>
            <a:xfrm>
              <a:off x="1315155" y="3517507"/>
              <a:ext cx="838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7C006C-3211-AF45-8D9C-3FD0C3B07CD8}"/>
                </a:ext>
              </a:extLst>
            </p:cNvPr>
            <p:cNvSpPr txBox="1"/>
            <p:nvPr/>
          </p:nvSpPr>
          <p:spPr>
            <a:xfrm>
              <a:off x="2502024" y="3637641"/>
              <a:ext cx="2546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Eclose</a:t>
              </a:r>
              <a:r>
                <a:rPr lang="en-US" dirty="0"/>
                <a:t> (q) = {q}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835436-86A0-5C48-98C0-3FBC2A0D4371}"/>
                </a:ext>
              </a:extLst>
            </p:cNvPr>
            <p:cNvSpPr/>
            <p:nvPr/>
          </p:nvSpPr>
          <p:spPr>
            <a:xfrm>
              <a:off x="1307781" y="4393807"/>
              <a:ext cx="838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EC5B36-05BE-2F47-AF88-DCC0C0119632}"/>
                </a:ext>
              </a:extLst>
            </p:cNvPr>
            <p:cNvSpPr/>
            <p:nvPr/>
          </p:nvSpPr>
          <p:spPr>
            <a:xfrm>
              <a:off x="2831781" y="4393807"/>
              <a:ext cx="838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BD0C0F-AEA9-C14F-8B90-C7A338E6CE23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145981" y="4698607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F1C408-67AA-604D-9584-FA4D492606C3}"/>
                </a:ext>
              </a:extLst>
            </p:cNvPr>
            <p:cNvSpPr txBox="1"/>
            <p:nvPr/>
          </p:nvSpPr>
          <p:spPr>
            <a:xfrm>
              <a:off x="2336481" y="4380869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ymbol" pitchFamily="2" charset="2"/>
                </a:rPr>
                <a:t>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E4C675-AF96-D748-A06F-A4F25EACE70A}"/>
                </a:ext>
              </a:extLst>
            </p:cNvPr>
            <p:cNvSpPr txBox="1"/>
            <p:nvPr/>
          </p:nvSpPr>
          <p:spPr>
            <a:xfrm>
              <a:off x="3949824" y="4380869"/>
              <a:ext cx="2546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Eclose</a:t>
              </a:r>
              <a:r>
                <a:rPr lang="en-US" dirty="0"/>
                <a:t> (q) = {q, p}</a:t>
              </a:r>
            </a:p>
            <a:p>
              <a:r>
                <a:rPr lang="en-US" dirty="0" err="1"/>
                <a:t>Eclose</a:t>
              </a:r>
              <a:r>
                <a:rPr lang="en-US" dirty="0"/>
                <a:t> (p) = {p}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A6F54F-56B7-6C4C-8460-3B052193F001}"/>
                </a:ext>
              </a:extLst>
            </p:cNvPr>
            <p:cNvSpPr/>
            <p:nvPr/>
          </p:nvSpPr>
          <p:spPr>
            <a:xfrm>
              <a:off x="1315155" y="5567835"/>
              <a:ext cx="838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F16006F-42F1-AA42-8924-2108FA5876D2}"/>
                </a:ext>
              </a:extLst>
            </p:cNvPr>
            <p:cNvSpPr/>
            <p:nvPr/>
          </p:nvSpPr>
          <p:spPr>
            <a:xfrm>
              <a:off x="2839155" y="5567835"/>
              <a:ext cx="838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EBCC15-32D7-484F-AA6C-5CEBD72B72C0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2153355" y="5872635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A06D35-F60F-464B-A66F-704800389726}"/>
                </a:ext>
              </a:extLst>
            </p:cNvPr>
            <p:cNvSpPr txBox="1"/>
            <p:nvPr/>
          </p:nvSpPr>
          <p:spPr>
            <a:xfrm>
              <a:off x="2343855" y="555489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ymbol" pitchFamily="2" charset="2"/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934AE6C-8485-424F-8327-1C74141D7FFA}"/>
                </a:ext>
              </a:extLst>
            </p:cNvPr>
            <p:cNvSpPr/>
            <p:nvPr/>
          </p:nvSpPr>
          <p:spPr>
            <a:xfrm>
              <a:off x="4368071" y="5529653"/>
              <a:ext cx="8382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B43CB2-F839-2E4F-9E7E-4A68431D36D9}"/>
                </a:ext>
              </a:extLst>
            </p:cNvPr>
            <p:cNvSpPr txBox="1"/>
            <p:nvPr/>
          </p:nvSpPr>
          <p:spPr>
            <a:xfrm>
              <a:off x="3957198" y="5485769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ymbol" pitchFamily="2" charset="2"/>
                </a:rPr>
                <a:t>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2C833B-6730-B64C-A1FF-DC12D93D4824}"/>
                </a:ext>
              </a:extLst>
            </p:cNvPr>
            <p:cNvCxnSpPr/>
            <p:nvPr/>
          </p:nvCxnSpPr>
          <p:spPr>
            <a:xfrm>
              <a:off x="3677355" y="5872635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F88813-DC4E-694A-8B6E-61933EAFC39F}"/>
                </a:ext>
              </a:extLst>
            </p:cNvPr>
            <p:cNvSpPr txBox="1"/>
            <p:nvPr/>
          </p:nvSpPr>
          <p:spPr>
            <a:xfrm>
              <a:off x="5429955" y="5564730"/>
              <a:ext cx="25469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Eclose</a:t>
              </a:r>
              <a:r>
                <a:rPr lang="en-US" dirty="0"/>
                <a:t> (q) = {q, p, r}</a:t>
              </a:r>
            </a:p>
            <a:p>
              <a:r>
                <a:rPr lang="en-US" dirty="0" err="1"/>
                <a:t>Eclose</a:t>
              </a:r>
              <a:r>
                <a:rPr lang="en-US" dirty="0"/>
                <a:t> (p) = {p, r}</a:t>
              </a:r>
            </a:p>
            <a:p>
              <a:r>
                <a:rPr lang="en-US" dirty="0" err="1"/>
                <a:t>Eclose</a:t>
              </a:r>
              <a:r>
                <a:rPr lang="en-US" dirty="0"/>
                <a:t>  (r ) = {r}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</p:spPr>
        <p:txBody>
          <a:bodyPr/>
          <a:lstStyle/>
          <a:p>
            <a:pPr algn="ctr"/>
            <a:fld id="{2AFF1277-66EA-4445-AB14-244ABD3AA3F0}" type="slidenum">
              <a:rPr lang="en-US" smtClean="0">
                <a:latin typeface="Interstate" charset="0"/>
              </a:rPr>
              <a:pPr algn="ctr"/>
              <a:t>6</a:t>
            </a:fld>
            <a:endParaRPr lang="en-US">
              <a:latin typeface="Interstate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5772150" cy="685800"/>
          </a:xfrm>
        </p:spPr>
        <p:txBody>
          <a:bodyPr>
            <a:normAutofit/>
          </a:bodyPr>
          <a:lstStyle/>
          <a:p>
            <a:r>
              <a:rPr lang="el-GR" altLang="zh-CN" sz="3600">
                <a:solidFill>
                  <a:srgbClr val="0081BD"/>
                </a:solidFill>
                <a:ea typeface="宋体" charset="-122"/>
              </a:rPr>
              <a:t>ε</a:t>
            </a:r>
            <a:r>
              <a:rPr lang="en-US" altLang="zh-CN" sz="3600">
                <a:solidFill>
                  <a:srgbClr val="0081BD"/>
                </a:solidFill>
                <a:ea typeface="宋体" charset="-122"/>
              </a:rPr>
              <a:t> - NFA</a:t>
            </a:r>
            <a:endParaRPr lang="en-US" sz="4000">
              <a:solidFill>
                <a:srgbClr val="0081BD"/>
              </a:solidFill>
              <a:ea typeface="宋体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848600" cy="5105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 err="1"/>
              <a:t>Contoh</a:t>
            </a:r>
            <a:r>
              <a:rPr lang="en-US" sz="2200" dirty="0"/>
              <a:t> :</a:t>
            </a:r>
          </a:p>
        </p:txBody>
      </p:sp>
      <p:sp>
        <p:nvSpPr>
          <p:cNvPr id="6149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6DBFD4D-50A9-F448-90B0-585771BABB1C}"/>
              </a:ext>
            </a:extLst>
          </p:cNvPr>
          <p:cNvGrpSpPr/>
          <p:nvPr/>
        </p:nvGrpSpPr>
        <p:grpSpPr>
          <a:xfrm>
            <a:off x="2057400" y="1600200"/>
            <a:ext cx="4341174" cy="2529270"/>
            <a:chOff x="2769917" y="2438400"/>
            <a:chExt cx="4341174" cy="2529270"/>
          </a:xfrm>
        </p:grpSpPr>
        <p:sp>
          <p:nvSpPr>
            <p:cNvPr id="18" name="Text Box 970">
              <a:extLst>
                <a:ext uri="{FF2B5EF4-FFF2-40B4-BE49-F238E27FC236}">
                  <a16:creationId xmlns:a16="http://schemas.microsoft.com/office/drawing/2014/main" id="{4720E426-34ED-7F4B-B93C-C7D770085A71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823185" y="2817245"/>
              <a:ext cx="406400" cy="2923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ID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Text Box 962">
              <a:extLst>
                <a:ext uri="{FF2B5EF4-FFF2-40B4-BE49-F238E27FC236}">
                  <a16:creationId xmlns:a16="http://schemas.microsoft.com/office/drawing/2014/main" id="{75452E3D-0A7F-D448-A12D-3E71AE997980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56762" y="3840311"/>
              <a:ext cx="406400" cy="2913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 dirty="0">
                  <a:latin typeface="Symbol" pitchFamily="2" charset="2"/>
                  <a:ea typeface="Times New Roman" panose="02020603050405020304" pitchFamily="18" charset="0"/>
                </a:rPr>
                <a:t>e</a:t>
              </a:r>
              <a:endParaRPr lang="en-ID" sz="1200" dirty="0">
                <a:effectLst/>
                <a:latin typeface="Symbol" pitchFamily="2" charset="2"/>
                <a:ea typeface="Times New Roman" panose="02020603050405020304" pitchFamily="18" charset="0"/>
              </a:endParaRPr>
            </a:p>
          </p:txBody>
        </p:sp>
        <p:sp>
          <p:nvSpPr>
            <p:cNvPr id="49" name="Text Box 962">
              <a:extLst>
                <a:ext uri="{FF2B5EF4-FFF2-40B4-BE49-F238E27FC236}">
                  <a16:creationId xmlns:a16="http://schemas.microsoft.com/office/drawing/2014/main" id="{716869E5-2AD4-4A4D-9C84-BE2B8ADAB6E0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778611" y="3906828"/>
              <a:ext cx="406400" cy="2913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 dirty="0">
                  <a:latin typeface="Symbol" pitchFamily="2" charset="2"/>
                  <a:ea typeface="Times New Roman" panose="02020603050405020304" pitchFamily="18" charset="0"/>
                </a:rPr>
                <a:t>e</a:t>
              </a:r>
              <a:endParaRPr lang="en-ID" sz="1200" dirty="0">
                <a:effectLst/>
                <a:latin typeface="Symbol" pitchFamily="2" charset="2"/>
                <a:ea typeface="Times New Roman" panose="02020603050405020304" pitchFamily="18" charset="0"/>
              </a:endParaRPr>
            </a:p>
          </p:txBody>
        </p:sp>
        <p:sp>
          <p:nvSpPr>
            <p:cNvPr id="37" name="Text Box 970">
              <a:extLst>
                <a:ext uri="{FF2B5EF4-FFF2-40B4-BE49-F238E27FC236}">
                  <a16:creationId xmlns:a16="http://schemas.microsoft.com/office/drawing/2014/main" id="{BA29D820-E8E4-D34C-9604-B14E29A28A3A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106886" y="2848345"/>
              <a:ext cx="406400" cy="2923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ID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 Box 962">
              <a:extLst>
                <a:ext uri="{FF2B5EF4-FFF2-40B4-BE49-F238E27FC236}">
                  <a16:creationId xmlns:a16="http://schemas.microsoft.com/office/drawing/2014/main" id="{7B6C964C-8DF9-CE4D-9A73-53E270DF528C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4732697" y="3338382"/>
              <a:ext cx="406400" cy="2913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 dirty="0">
                  <a:latin typeface="Symbol" pitchFamily="2" charset="2"/>
                  <a:ea typeface="Times New Roman" panose="02020603050405020304" pitchFamily="18" charset="0"/>
                </a:rPr>
                <a:t>e</a:t>
              </a:r>
              <a:endParaRPr lang="en-ID" sz="1200" dirty="0">
                <a:effectLst/>
                <a:latin typeface="Symbol" pitchFamily="2" charset="2"/>
                <a:ea typeface="Times New Roman" panose="02020603050405020304" pitchFamily="18" charset="0"/>
              </a:endParaRPr>
            </a:p>
          </p:txBody>
        </p:sp>
        <p:sp>
          <p:nvSpPr>
            <p:cNvPr id="30" name="Text Box 962">
              <a:extLst>
                <a:ext uri="{FF2B5EF4-FFF2-40B4-BE49-F238E27FC236}">
                  <a16:creationId xmlns:a16="http://schemas.microsoft.com/office/drawing/2014/main" id="{31A3808D-DFAA-5443-A928-BD2F7E8D97E3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505200" y="2927335"/>
              <a:ext cx="406400" cy="2913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 dirty="0">
                  <a:latin typeface="Symbol" pitchFamily="2" charset="2"/>
                  <a:ea typeface="Times New Roman" panose="02020603050405020304" pitchFamily="18" charset="0"/>
                </a:rPr>
                <a:t>e</a:t>
              </a:r>
              <a:endParaRPr lang="en-ID" sz="1200" dirty="0">
                <a:effectLst/>
                <a:latin typeface="Symbol" pitchFamily="2" charset="2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959">
              <a:extLst>
                <a:ext uri="{FF2B5EF4-FFF2-40B4-BE49-F238E27FC236}">
                  <a16:creationId xmlns:a16="http://schemas.microsoft.com/office/drawing/2014/main" id="{3504D176-E60D-8542-84EB-58B3F97F26F4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968021" y="4530628"/>
              <a:ext cx="406400" cy="4370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ID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960">
              <a:extLst>
                <a:ext uri="{FF2B5EF4-FFF2-40B4-BE49-F238E27FC236}">
                  <a16:creationId xmlns:a16="http://schemas.microsoft.com/office/drawing/2014/main" id="{D5E24AC5-388E-7F40-891F-6F7D221E4EF9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257800" y="4507347"/>
              <a:ext cx="406400" cy="293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ID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 Box 961">
              <a:extLst>
                <a:ext uri="{FF2B5EF4-FFF2-40B4-BE49-F238E27FC236}">
                  <a16:creationId xmlns:a16="http://schemas.microsoft.com/office/drawing/2014/main" id="{1BD8E1A2-84D6-7C4B-8C2E-0BD6E2B6EC5A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481268" y="4098683"/>
              <a:ext cx="406400" cy="293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ID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 Box 962">
              <a:extLst>
                <a:ext uri="{FF2B5EF4-FFF2-40B4-BE49-F238E27FC236}">
                  <a16:creationId xmlns:a16="http://schemas.microsoft.com/office/drawing/2014/main" id="{3BC38788-26A4-1B45-89AD-A503CDBA5D70}"/>
                </a:ext>
              </a:extLst>
            </p:cNvPr>
            <p:cNvSpPr txBox="1"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987800" y="2438400"/>
              <a:ext cx="406400" cy="2913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ID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Oval 12" descr="Q0">
              <a:extLst>
                <a:ext uri="{FF2B5EF4-FFF2-40B4-BE49-F238E27FC236}">
                  <a16:creationId xmlns:a16="http://schemas.microsoft.com/office/drawing/2014/main" id="{C1D7FCD9-E3A8-5A4A-ADAD-5B491FFDC889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176317" y="3448989"/>
              <a:ext cx="608283" cy="4360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400" dirty="0"/>
                <a:t>Q0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02072A-4842-BB4B-B28F-7BF4616F00FF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990428" y="2864374"/>
              <a:ext cx="606972" cy="4365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400" dirty="0"/>
                <a:t>Q1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A6633D-29D4-F64B-9DE3-1747BC70C0AA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410200" y="2864374"/>
              <a:ext cx="606972" cy="4365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400" dirty="0"/>
                <a:t>Q2</a:t>
              </a:r>
            </a:p>
          </p:txBody>
        </p:sp>
        <p:cxnSp>
          <p:nvCxnSpPr>
            <p:cNvPr id="16" name="AutoShape 968">
              <a:extLst>
                <a:ext uri="{FF2B5EF4-FFF2-40B4-BE49-F238E27FC236}">
                  <a16:creationId xmlns:a16="http://schemas.microsoft.com/office/drawing/2014/main" id="{A52AA1AC-39B7-6042-8C74-799E47A2F375}"/>
                </a:ext>
              </a:extLst>
            </p:cNvPr>
            <p:cNvCxnSpPr>
              <a:cxnSpLocks noRot="1" noChangeAspect="1" noEditPoints="1" noChangeArrowheads="1" noChangeShapeType="1"/>
              <a:stCxn id="13" idx="0"/>
              <a:endCxn id="14" idx="2"/>
            </p:cNvCxnSpPr>
            <p:nvPr/>
          </p:nvCxnSpPr>
          <p:spPr bwMode="auto">
            <a:xfrm rot="5400000" flipH="1" flipV="1">
              <a:off x="3552278" y="3010840"/>
              <a:ext cx="366330" cy="509969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969">
              <a:extLst>
                <a:ext uri="{FF2B5EF4-FFF2-40B4-BE49-F238E27FC236}">
                  <a16:creationId xmlns:a16="http://schemas.microsoft.com/office/drawing/2014/main" id="{35EB0C40-555A-C847-88AD-2E4DA9029E5F}"/>
                </a:ext>
              </a:extLst>
            </p:cNvPr>
            <p:cNvCxnSpPr>
              <a:cxnSpLocks noRot="1" noChangeAspect="1" noEditPoints="1" noChangeArrowheads="1" noChangeShapeType="1"/>
              <a:stCxn id="14" idx="6"/>
              <a:endCxn id="15" idx="2"/>
            </p:cNvCxnSpPr>
            <p:nvPr/>
          </p:nvCxnSpPr>
          <p:spPr bwMode="auto">
            <a:xfrm>
              <a:off x="4597400" y="3082659"/>
              <a:ext cx="8128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1174FA-357D-5E4A-A0C6-5747F8565CDC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6513286" y="3427288"/>
              <a:ext cx="597805" cy="427194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400" dirty="0"/>
                <a:t>Q5</a:t>
              </a:r>
            </a:p>
          </p:txBody>
        </p:sp>
        <p:cxnSp>
          <p:nvCxnSpPr>
            <p:cNvPr id="25" name="AutoShape 977">
              <a:extLst>
                <a:ext uri="{FF2B5EF4-FFF2-40B4-BE49-F238E27FC236}">
                  <a16:creationId xmlns:a16="http://schemas.microsoft.com/office/drawing/2014/main" id="{BC1C3C33-4FE1-2F4B-AB62-4F8A6D236673}"/>
                </a:ext>
              </a:extLst>
            </p:cNvPr>
            <p:cNvCxnSpPr>
              <a:cxnSpLocks noRot="1" noChangeAspect="1" noEditPoints="1" noChangeArrowheads="1" noChangeShapeType="1"/>
            </p:cNvCxnSpPr>
            <p:nvPr/>
          </p:nvCxnSpPr>
          <p:spPr bwMode="auto">
            <a:xfrm>
              <a:off x="2769917" y="3658063"/>
              <a:ext cx="406400" cy="9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980">
              <a:extLst>
                <a:ext uri="{FF2B5EF4-FFF2-40B4-BE49-F238E27FC236}">
                  <a16:creationId xmlns:a16="http://schemas.microsoft.com/office/drawing/2014/main" id="{DB9058A0-8779-5543-A3EB-0CEDA2B0C335}"/>
                </a:ext>
              </a:extLst>
            </p:cNvPr>
            <p:cNvCxnSpPr>
              <a:cxnSpLocks noRot="1" noChangeAspect="1" noEditPoints="1" noChangeArrowheads="1" noChangeShapeType="1"/>
              <a:stCxn id="14" idx="1"/>
              <a:endCxn id="14" idx="7"/>
            </p:cNvCxnSpPr>
            <p:nvPr/>
          </p:nvCxnSpPr>
          <p:spPr bwMode="auto">
            <a:xfrm rot="5400000" flipH="1" flipV="1">
              <a:off x="4293914" y="2713711"/>
              <a:ext cx="12700" cy="429194"/>
            </a:xfrm>
            <a:prstGeom prst="curvedConnector3">
              <a:avLst>
                <a:gd name="adj1" fmla="val 230341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981">
              <a:extLst>
                <a:ext uri="{FF2B5EF4-FFF2-40B4-BE49-F238E27FC236}">
                  <a16:creationId xmlns:a16="http://schemas.microsoft.com/office/drawing/2014/main" id="{8736805C-1CFB-8042-A7AF-07E1CE827A1A}"/>
                </a:ext>
              </a:extLst>
            </p:cNvPr>
            <p:cNvCxnSpPr>
              <a:cxnSpLocks noRot="1" noChangeAspect="1" noEditPoints="1" noChangeArrowheads="1" noChangeShapeType="1"/>
              <a:stCxn id="65" idx="3"/>
              <a:endCxn id="65" idx="5"/>
            </p:cNvCxnSpPr>
            <p:nvPr/>
          </p:nvCxnSpPr>
          <p:spPr bwMode="auto">
            <a:xfrm rot="16200000" flipH="1">
              <a:off x="4288254" y="4185268"/>
              <a:ext cx="12700" cy="429194"/>
            </a:xfrm>
            <a:prstGeom prst="curvedConnector3">
              <a:avLst>
                <a:gd name="adj1" fmla="val 230341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969">
              <a:extLst>
                <a:ext uri="{FF2B5EF4-FFF2-40B4-BE49-F238E27FC236}">
                  <a16:creationId xmlns:a16="http://schemas.microsoft.com/office/drawing/2014/main" id="{5CB08281-D057-1D4D-92FE-F85B3AECE3CB}"/>
                </a:ext>
              </a:extLst>
            </p:cNvPr>
            <p:cNvCxnSpPr>
              <a:cxnSpLocks noRot="1" noChangeAspect="1" noEditPoints="1" noChangeArrowheads="1" noChangeShapeType="1"/>
              <a:stCxn id="24" idx="2"/>
              <a:endCxn id="13" idx="6"/>
            </p:cNvCxnSpPr>
            <p:nvPr/>
          </p:nvCxnSpPr>
          <p:spPr bwMode="auto">
            <a:xfrm flipH="1">
              <a:off x="3784600" y="3640885"/>
              <a:ext cx="2728686" cy="26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A2EC89A3-A37F-D84E-AC7A-AC7B4E654136}"/>
                </a:ext>
              </a:extLst>
            </p:cNvPr>
            <p:cNvCxnSpPr>
              <a:cxnSpLocks/>
              <a:stCxn id="13" idx="4"/>
              <a:endCxn id="65" idx="2"/>
            </p:cNvCxnSpPr>
            <p:nvPr/>
          </p:nvCxnSpPr>
          <p:spPr>
            <a:xfrm rot="16200000" flipH="1">
              <a:off x="3552399" y="3813145"/>
              <a:ext cx="360428" cy="5043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BF161B9A-7992-BF43-B8F5-AEE5E6956620}"/>
                </a:ext>
              </a:extLst>
            </p:cNvPr>
            <p:cNvCxnSpPr>
              <a:cxnSpLocks/>
              <a:stCxn id="15" idx="6"/>
              <a:endCxn id="24" idx="0"/>
            </p:cNvCxnSpPr>
            <p:nvPr/>
          </p:nvCxnSpPr>
          <p:spPr>
            <a:xfrm>
              <a:off x="6017172" y="3082659"/>
              <a:ext cx="795017" cy="34462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AutoShape 969">
              <a:extLst>
                <a:ext uri="{FF2B5EF4-FFF2-40B4-BE49-F238E27FC236}">
                  <a16:creationId xmlns:a16="http://schemas.microsoft.com/office/drawing/2014/main" id="{AE2FCE22-79F8-5440-8317-1DE3392E9E20}"/>
                </a:ext>
              </a:extLst>
            </p:cNvPr>
            <p:cNvCxnSpPr>
              <a:cxnSpLocks noRot="1" noChangeAspect="1" noEditPoints="1" noChangeArrowheads="1" noChangeShapeType="1"/>
              <a:stCxn id="65" idx="6"/>
              <a:endCxn id="75" idx="2"/>
            </p:cNvCxnSpPr>
            <p:nvPr/>
          </p:nvCxnSpPr>
          <p:spPr bwMode="auto">
            <a:xfrm flipV="1">
              <a:off x="4591740" y="4225702"/>
              <a:ext cx="718131" cy="198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981">
              <a:extLst>
                <a:ext uri="{FF2B5EF4-FFF2-40B4-BE49-F238E27FC236}">
                  <a16:creationId xmlns:a16="http://schemas.microsoft.com/office/drawing/2014/main" id="{568BA923-A8E7-0E4E-9432-CEE35445492D}"/>
                </a:ext>
              </a:extLst>
            </p:cNvPr>
            <p:cNvCxnSpPr>
              <a:cxnSpLocks noRot="1" noChangeAspect="1" noEditPoints="1" noChangeArrowheads="1" noChangeShapeType="1"/>
              <a:stCxn id="75" idx="3"/>
              <a:endCxn id="75" idx="5"/>
            </p:cNvCxnSpPr>
            <p:nvPr/>
          </p:nvCxnSpPr>
          <p:spPr bwMode="auto">
            <a:xfrm rot="16200000" flipH="1">
              <a:off x="5643705" y="4159430"/>
              <a:ext cx="12700" cy="472113"/>
            </a:xfrm>
            <a:prstGeom prst="curvedConnector3">
              <a:avLst>
                <a:gd name="adj1" fmla="val 235376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22E48022-60F4-8A4B-8515-7EC8732483A1}"/>
                </a:ext>
              </a:extLst>
            </p:cNvPr>
            <p:cNvCxnSpPr>
              <a:cxnSpLocks/>
              <a:stCxn id="75" idx="6"/>
              <a:endCxn id="24" idx="4"/>
            </p:cNvCxnSpPr>
            <p:nvPr/>
          </p:nvCxnSpPr>
          <p:spPr>
            <a:xfrm flipV="1">
              <a:off x="5977540" y="3854482"/>
              <a:ext cx="834649" cy="37122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93262A6-9256-E441-90E1-B46FA0465846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3984768" y="4027229"/>
              <a:ext cx="606972" cy="4365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400" dirty="0"/>
                <a:t>Q3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286662A-D669-684D-B60C-0C5B8FE61F29}"/>
                </a:ext>
              </a:extLst>
            </p:cNvPr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309871" y="3985588"/>
              <a:ext cx="667669" cy="4802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400" dirty="0"/>
                <a:t>Q4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B17310C-1DDE-0A4F-8AB9-5E12E2050E8C}"/>
              </a:ext>
            </a:extLst>
          </p:cNvPr>
          <p:cNvSpPr txBox="1"/>
          <p:nvPr/>
        </p:nvSpPr>
        <p:spPr>
          <a:xfrm>
            <a:off x="1872669" y="4267740"/>
            <a:ext cx="5518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Eclose</a:t>
            </a:r>
            <a:r>
              <a:rPr lang="en-US" dirty="0"/>
              <a:t> (Q0) = {Q0, Q1}</a:t>
            </a:r>
          </a:p>
          <a:p>
            <a:r>
              <a:rPr lang="en-US" dirty="0" err="1"/>
              <a:t>Eclose</a:t>
            </a:r>
            <a:r>
              <a:rPr lang="en-US" dirty="0"/>
              <a:t> (Q1) = {Q1}</a:t>
            </a:r>
          </a:p>
          <a:p>
            <a:r>
              <a:rPr lang="en-US" dirty="0" err="1"/>
              <a:t>Eclose</a:t>
            </a:r>
            <a:r>
              <a:rPr lang="en-US" dirty="0"/>
              <a:t> (Q2) = {Q2}</a:t>
            </a:r>
          </a:p>
          <a:p>
            <a:r>
              <a:rPr lang="en-US" dirty="0" err="1"/>
              <a:t>Eclose</a:t>
            </a:r>
            <a:r>
              <a:rPr lang="en-US" dirty="0"/>
              <a:t> (Q3) = {Q0, Q1, Q3, Q4, Q5}</a:t>
            </a:r>
          </a:p>
          <a:p>
            <a:r>
              <a:rPr lang="en-US" dirty="0" err="1"/>
              <a:t>Eclose</a:t>
            </a:r>
            <a:r>
              <a:rPr lang="en-US" dirty="0"/>
              <a:t> (Q4) = {Q0, Q1, Q4, Q5}</a:t>
            </a:r>
          </a:p>
          <a:p>
            <a:r>
              <a:rPr lang="en-US" dirty="0" err="1"/>
              <a:t>Eclose</a:t>
            </a:r>
            <a:r>
              <a:rPr lang="en-US" dirty="0"/>
              <a:t> (Q5) = {Q0, Q1, Q5}</a:t>
            </a:r>
          </a:p>
        </p:txBody>
      </p:sp>
    </p:spTree>
    <p:extLst>
      <p:ext uri="{BB962C8B-B14F-4D97-AF65-F5344CB8AC3E}">
        <p14:creationId xmlns:p14="http://schemas.microsoft.com/office/powerpoint/2010/main" val="76147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itle 31"/>
          <p:cNvSpPr>
            <a:spLocks noGrp="1"/>
          </p:cNvSpPr>
          <p:nvPr>
            <p:ph type="title"/>
          </p:nvPr>
        </p:nvSpPr>
        <p:spPr>
          <a:xfrm>
            <a:off x="2819400" y="152400"/>
            <a:ext cx="6172200" cy="838200"/>
          </a:xfrm>
        </p:spPr>
        <p:txBody>
          <a:bodyPr/>
          <a:lstStyle/>
          <a:p>
            <a:r>
              <a:rPr lang="el-GR"/>
              <a:t>ε - </a:t>
            </a:r>
            <a:r>
              <a:rPr lang="en-US"/>
              <a:t>NFA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772400" cy="1905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Language Accepted :</a:t>
            </a:r>
            <a:endParaRPr lang="de-DE" dirty="0"/>
          </a:p>
          <a:p>
            <a:pPr>
              <a:lnSpc>
                <a:spcPct val="80000"/>
              </a:lnSpc>
              <a:buFontTx/>
              <a:buNone/>
            </a:pPr>
            <a:r>
              <a:rPr lang="de-DE" dirty="0"/>
              <a:t>L </a:t>
            </a:r>
            <a:r>
              <a:rPr lang="de-DE" dirty="0" err="1"/>
              <a:t>accepted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NFA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en-US" b="1" i="1" dirty="0">
                <a:sym typeface="Symbol" pitchFamily="18" charset="2"/>
              </a:rPr>
              <a:t></a:t>
            </a:r>
            <a:r>
              <a:rPr lang="de-DE" dirty="0"/>
              <a:t>-transition : L(M) = {</a:t>
            </a:r>
            <a:r>
              <a:rPr lang="de-DE" dirty="0" err="1"/>
              <a:t>w</a:t>
            </a:r>
            <a:r>
              <a:rPr lang="en-US" dirty="0">
                <a:sym typeface="Symbol" pitchFamily="18" charset="2"/>
              </a:rPr>
              <a:t></a:t>
            </a:r>
            <a:r>
              <a:rPr lang="de-DE" dirty="0"/>
              <a:t>(q</a:t>
            </a:r>
            <a:r>
              <a:rPr lang="de-DE" baseline="-25000" dirty="0"/>
              <a:t>0</a:t>
            </a:r>
            <a:r>
              <a:rPr lang="de-DE" dirty="0"/>
              <a:t>,w) in F}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ea typeface="宋体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ea typeface="宋体" charset="-122"/>
              </a:rPr>
              <a:t>Example 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dirty="0">
                <a:ea typeface="宋体" charset="-122"/>
              </a:rPr>
              <a:t>	Consider </a:t>
            </a:r>
            <a:r>
              <a:rPr lang="el-GR" dirty="0">
                <a:ea typeface="宋体" charset="-122"/>
                <a:cs typeface="Arial" charset="0"/>
              </a:rPr>
              <a:t>ε</a:t>
            </a:r>
            <a:r>
              <a:rPr lang="en-US" dirty="0">
                <a:ea typeface="宋体" charset="-122"/>
                <a:cs typeface="Arial" charset="0"/>
              </a:rPr>
              <a:t>-NFA accepting decimal numbers, consisting of sign (+/-), digit, decimal  point dan digit. One of the digit may empty</a:t>
            </a:r>
            <a:endParaRPr lang="el-GR" dirty="0">
              <a:ea typeface="宋体" charset="-122"/>
              <a:cs typeface="Arial" charset="0"/>
            </a:endParaRPr>
          </a:p>
        </p:txBody>
      </p:sp>
      <p:sp>
        <p:nvSpPr>
          <p:cNvPr id="7173" name="Date Placeholder 3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914400" y="3429000"/>
            <a:ext cx="8077200" cy="3276600"/>
            <a:chOff x="0" y="1920"/>
            <a:chExt cx="5088" cy="1872"/>
          </a:xfrm>
        </p:grpSpPr>
        <p:sp>
          <p:nvSpPr>
            <p:cNvPr id="7176" name="Oval 5"/>
            <p:cNvSpPr>
              <a:spLocks noChangeArrowheads="1"/>
            </p:cNvSpPr>
            <p:nvPr/>
          </p:nvSpPr>
          <p:spPr bwMode="auto">
            <a:xfrm>
              <a:off x="576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q0</a:t>
              </a:r>
            </a:p>
          </p:txBody>
        </p:sp>
        <p:sp>
          <p:nvSpPr>
            <p:cNvPr id="7177" name="Oval 6"/>
            <p:cNvSpPr>
              <a:spLocks noChangeArrowheads="1"/>
            </p:cNvSpPr>
            <p:nvPr/>
          </p:nvSpPr>
          <p:spPr bwMode="auto">
            <a:xfrm>
              <a:off x="1584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q1</a:t>
              </a:r>
            </a:p>
          </p:txBody>
        </p:sp>
        <p:sp>
          <p:nvSpPr>
            <p:cNvPr id="7178" name="Oval 7"/>
            <p:cNvSpPr>
              <a:spLocks noChangeArrowheads="1"/>
            </p:cNvSpPr>
            <p:nvPr/>
          </p:nvSpPr>
          <p:spPr bwMode="auto">
            <a:xfrm>
              <a:off x="2592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q2</a:t>
              </a:r>
            </a:p>
          </p:txBody>
        </p:sp>
        <p:sp>
          <p:nvSpPr>
            <p:cNvPr id="7179" name="Oval 8"/>
            <p:cNvSpPr>
              <a:spLocks noChangeArrowheads="1"/>
            </p:cNvSpPr>
            <p:nvPr/>
          </p:nvSpPr>
          <p:spPr bwMode="auto">
            <a:xfrm>
              <a:off x="3600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q3</a:t>
              </a:r>
            </a:p>
          </p:txBody>
        </p:sp>
        <p:sp>
          <p:nvSpPr>
            <p:cNvPr id="7180" name="Oval 9"/>
            <p:cNvSpPr>
              <a:spLocks noChangeArrowheads="1"/>
            </p:cNvSpPr>
            <p:nvPr/>
          </p:nvSpPr>
          <p:spPr bwMode="auto">
            <a:xfrm>
              <a:off x="4656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q5</a:t>
              </a:r>
            </a:p>
          </p:txBody>
        </p:sp>
        <p:sp>
          <p:nvSpPr>
            <p:cNvPr id="7181" name="Oval 10"/>
            <p:cNvSpPr>
              <a:spLocks noChangeArrowheads="1"/>
            </p:cNvSpPr>
            <p:nvPr/>
          </p:nvSpPr>
          <p:spPr bwMode="auto">
            <a:xfrm>
              <a:off x="4608" y="2400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182" name="Oval 11"/>
            <p:cNvSpPr>
              <a:spLocks noChangeArrowheads="1"/>
            </p:cNvSpPr>
            <p:nvPr/>
          </p:nvSpPr>
          <p:spPr bwMode="auto">
            <a:xfrm>
              <a:off x="2592" y="340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q4</a:t>
              </a:r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>
              <a:off x="192" y="26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 flipV="1">
              <a:off x="960" y="26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>
              <a:off x="1968" y="26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5"/>
            <p:cNvSpPr>
              <a:spLocks noChangeShapeType="1"/>
            </p:cNvSpPr>
            <p:nvPr/>
          </p:nvSpPr>
          <p:spPr bwMode="auto">
            <a:xfrm>
              <a:off x="2976" y="26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>
              <a:off x="3984" y="26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17"/>
            <p:cNvSpPr>
              <a:spLocks noChangeShapeType="1"/>
            </p:cNvSpPr>
            <p:nvPr/>
          </p:nvSpPr>
          <p:spPr bwMode="auto">
            <a:xfrm>
              <a:off x="1872" y="2832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 flipV="1">
              <a:off x="2976" y="2784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90" name="AutoShape 19"/>
            <p:cNvCxnSpPr>
              <a:cxnSpLocks noChangeShapeType="1"/>
            </p:cNvCxnSpPr>
            <p:nvPr/>
          </p:nvCxnSpPr>
          <p:spPr bwMode="auto">
            <a:xfrm flipH="1" flipV="1">
              <a:off x="1632" y="2400"/>
              <a:ext cx="328" cy="136"/>
            </a:xfrm>
            <a:prstGeom prst="curvedConnector4">
              <a:avLst>
                <a:gd name="adj1" fmla="val -35977"/>
                <a:gd name="adj2" fmla="val 3139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191" name="AutoShape 20"/>
            <p:cNvCxnSpPr>
              <a:cxnSpLocks noChangeShapeType="1"/>
            </p:cNvCxnSpPr>
            <p:nvPr/>
          </p:nvCxnSpPr>
          <p:spPr bwMode="auto">
            <a:xfrm flipH="1" flipV="1">
              <a:off x="3648" y="2400"/>
              <a:ext cx="328" cy="136"/>
            </a:xfrm>
            <a:prstGeom prst="curvedConnector4">
              <a:avLst>
                <a:gd name="adj1" fmla="val -35977"/>
                <a:gd name="adj2" fmla="val 31396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92" name="Text Box 21"/>
            <p:cNvSpPr txBox="1">
              <a:spLocks noChangeArrowheads="1"/>
            </p:cNvSpPr>
            <p:nvPr/>
          </p:nvSpPr>
          <p:spPr bwMode="auto">
            <a:xfrm>
              <a:off x="0" y="2448"/>
              <a:ext cx="57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Start</a:t>
              </a:r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1008" y="2400"/>
              <a:ext cx="52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>
                  <a:cs typeface="Arial" charset="0"/>
                </a:rPr>
                <a:t>ε</a:t>
              </a:r>
              <a:r>
                <a:rPr lang="en-US" sz="2000">
                  <a:cs typeface="Arial" charset="0"/>
                </a:rPr>
                <a:t>, +, -</a:t>
              </a:r>
              <a:endParaRPr lang="el-GR" sz="2000">
                <a:cs typeface="Arial" charset="0"/>
              </a:endParaRPr>
            </a:p>
          </p:txBody>
        </p:sp>
        <p:sp>
          <p:nvSpPr>
            <p:cNvPr id="7194" name="Text Box 23"/>
            <p:cNvSpPr txBox="1">
              <a:spLocks noChangeArrowheads="1"/>
            </p:cNvSpPr>
            <p:nvPr/>
          </p:nvSpPr>
          <p:spPr bwMode="auto">
            <a:xfrm>
              <a:off x="4224" y="2448"/>
              <a:ext cx="19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000">
                  <a:cs typeface="Arial" charset="0"/>
                </a:rPr>
                <a:t>ε</a:t>
              </a:r>
            </a:p>
          </p:txBody>
        </p:sp>
        <p:sp>
          <p:nvSpPr>
            <p:cNvPr id="7195" name="Text Box 24"/>
            <p:cNvSpPr txBox="1">
              <a:spLocks noChangeArrowheads="1"/>
            </p:cNvSpPr>
            <p:nvPr/>
          </p:nvSpPr>
          <p:spPr bwMode="auto">
            <a:xfrm>
              <a:off x="1632" y="3120"/>
              <a:ext cx="72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Arial" charset="0"/>
                </a:rPr>
                <a:t>0,1,…,9</a:t>
              </a:r>
              <a:endParaRPr lang="el-GR" sz="2000">
                <a:cs typeface="Arial" charset="0"/>
              </a:endParaRPr>
            </a:p>
          </p:txBody>
        </p:sp>
        <p:sp>
          <p:nvSpPr>
            <p:cNvPr id="7196" name="Text Box 25"/>
            <p:cNvSpPr txBox="1">
              <a:spLocks noChangeArrowheads="1"/>
            </p:cNvSpPr>
            <p:nvPr/>
          </p:nvSpPr>
          <p:spPr bwMode="auto">
            <a:xfrm>
              <a:off x="2976" y="2640"/>
              <a:ext cx="72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Arial" charset="0"/>
                </a:rPr>
                <a:t>0,1,…,9</a:t>
              </a:r>
              <a:endParaRPr lang="el-GR" sz="2000">
                <a:cs typeface="Arial" charset="0"/>
              </a:endParaRPr>
            </a:p>
          </p:txBody>
        </p:sp>
        <p:sp>
          <p:nvSpPr>
            <p:cNvPr id="7197" name="Text Box 26"/>
            <p:cNvSpPr txBox="1">
              <a:spLocks noChangeArrowheads="1"/>
            </p:cNvSpPr>
            <p:nvPr/>
          </p:nvSpPr>
          <p:spPr bwMode="auto">
            <a:xfrm>
              <a:off x="1824" y="1920"/>
              <a:ext cx="72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Arial" charset="0"/>
                </a:rPr>
                <a:t>0,1,…,9</a:t>
              </a:r>
              <a:endParaRPr lang="el-GR" sz="2000">
                <a:cs typeface="Arial" charset="0"/>
              </a:endParaRPr>
            </a:p>
          </p:txBody>
        </p:sp>
        <p:sp>
          <p:nvSpPr>
            <p:cNvPr id="7198" name="Text Box 27"/>
            <p:cNvSpPr txBox="1">
              <a:spLocks noChangeArrowheads="1"/>
            </p:cNvSpPr>
            <p:nvPr/>
          </p:nvSpPr>
          <p:spPr bwMode="auto">
            <a:xfrm>
              <a:off x="3840" y="1920"/>
              <a:ext cx="720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cs typeface="Arial" charset="0"/>
                </a:rPr>
                <a:t>0,1,…,9</a:t>
              </a:r>
              <a:endParaRPr lang="el-GR" sz="2000">
                <a:cs typeface="Arial" charset="0"/>
              </a:endParaRPr>
            </a:p>
          </p:txBody>
        </p:sp>
        <p:sp>
          <p:nvSpPr>
            <p:cNvPr id="7199" name="Text Box 28"/>
            <p:cNvSpPr txBox="1">
              <a:spLocks noChangeArrowheads="1"/>
            </p:cNvSpPr>
            <p:nvPr/>
          </p:nvSpPr>
          <p:spPr bwMode="auto">
            <a:xfrm>
              <a:off x="2160" y="2352"/>
              <a:ext cx="19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.</a:t>
              </a:r>
            </a:p>
          </p:txBody>
        </p:sp>
        <p:sp>
          <p:nvSpPr>
            <p:cNvPr id="7200" name="Text Box 29"/>
            <p:cNvSpPr txBox="1">
              <a:spLocks noChangeArrowheads="1"/>
            </p:cNvSpPr>
            <p:nvPr/>
          </p:nvSpPr>
          <p:spPr bwMode="auto">
            <a:xfrm>
              <a:off x="3216" y="3120"/>
              <a:ext cx="19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itle 5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019800" cy="914400"/>
          </a:xfrm>
        </p:spPr>
        <p:txBody>
          <a:bodyPr/>
          <a:lstStyle/>
          <a:p>
            <a:r>
              <a:rPr lang="el-GR" dirty="0"/>
              <a:t>ε - </a:t>
            </a:r>
            <a:r>
              <a:rPr lang="en-US" dirty="0"/>
              <a:t>NFA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7543800" cy="4648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ea typeface="宋体" charset="-122"/>
              </a:rPr>
              <a:t>compute string 5.6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sym typeface="Symbol" pitchFamily="18" charset="2"/>
              </a:rPr>
              <a:t>(q0, </a:t>
            </a:r>
            <a:r>
              <a:rPr lang="el-GR" altLang="zh-CN" sz="2200">
                <a:ea typeface="宋体" charset="-122"/>
              </a:rPr>
              <a:t>ε</a:t>
            </a:r>
            <a:r>
              <a:rPr lang="en-US" sz="2200">
                <a:sym typeface="Symbol" pitchFamily="18" charset="2"/>
              </a:rPr>
              <a:t>)	= ECLOSE(q0) = {q0,q1}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sym typeface="Symbol" pitchFamily="18" charset="2"/>
              </a:rPr>
              <a:t>(q0, 5)	= (q0,5) U  (q1,5) = {q1,q4}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sym typeface="Symbol" pitchFamily="18" charset="2"/>
              </a:rPr>
              <a:t>			= ECLOSE(q1) U ECLOSE(q4)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sym typeface="Symbol" pitchFamily="18" charset="2"/>
              </a:rPr>
              <a:t>			= {q1,q4}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sym typeface="Symbol" pitchFamily="18" charset="2"/>
              </a:rPr>
              <a:t>(q0, 5.)	= (q1, .) U (q4, .) = {q2,q3}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sym typeface="Symbol" pitchFamily="18" charset="2"/>
              </a:rPr>
              <a:t>			= ECLOSE(q2) U ECLOSE(q3)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sym typeface="Symbol" pitchFamily="18" charset="2"/>
              </a:rPr>
              <a:t>			={q2,q3,</a:t>
            </a:r>
            <a:r>
              <a:rPr lang="en-US" sz="2200" u="sng">
                <a:sym typeface="Symbol" pitchFamily="18" charset="2"/>
              </a:rPr>
              <a:t>q5</a:t>
            </a:r>
            <a:r>
              <a:rPr lang="en-US" sz="2200">
                <a:sym typeface="Symbol" pitchFamily="18" charset="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sym typeface="Symbol" pitchFamily="18" charset="2"/>
              </a:rPr>
              <a:t>(q0, 5.6)	= (q2,6) U (q3,6) U (q5,6)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sym typeface="Symbol" pitchFamily="18" charset="2"/>
              </a:rPr>
              <a:t>			= {q3} = ECLOSE(q3)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sym typeface="Symbol" pitchFamily="18" charset="2"/>
              </a:rPr>
              <a:t>			= {q3,</a:t>
            </a:r>
            <a:r>
              <a:rPr lang="en-US" sz="2200" u="sng">
                <a:sym typeface="Symbol" pitchFamily="18" charset="2"/>
              </a:rPr>
              <a:t>q5</a:t>
            </a:r>
            <a:r>
              <a:rPr lang="en-US" sz="2200">
                <a:sym typeface="Symbol" pitchFamily="18" charset="2"/>
              </a:rPr>
              <a:t>} </a:t>
            </a:r>
            <a:r>
              <a:rPr lang="en-US" sz="2200">
                <a:sym typeface="Wingdings" pitchFamily="2" charset="2"/>
              </a:rPr>
              <a:t> Accepted</a:t>
            </a:r>
            <a:endParaRPr lang="en-US" sz="2200">
              <a:sym typeface="Symbol" pitchFamily="18" charset="2"/>
            </a:endParaRP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itle 5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019800" cy="9144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00200"/>
            <a:ext cx="7543800" cy="4648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ea typeface="宋体" charset="-122"/>
              </a:rPr>
              <a:t>compute string +.12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(q0, </a:t>
            </a:r>
            <a:r>
              <a:rPr lang="el-GR" altLang="zh-CN" sz="1800" dirty="0">
                <a:ea typeface="宋体" charset="-122"/>
              </a:rPr>
              <a:t>ε</a:t>
            </a:r>
            <a:r>
              <a:rPr lang="en-US" sz="1800" dirty="0">
                <a:sym typeface="Symbol" pitchFamily="18" charset="2"/>
              </a:rPr>
              <a:t>)	= ECLOSE(q0) = {q0,q1}</a:t>
            </a:r>
          </a:p>
          <a:p>
            <a:pPr>
              <a:lnSpc>
                <a:spcPct val="80000"/>
              </a:lnSpc>
              <a:buFont typeface="Symbol" pitchFamily="2" charset="2"/>
              <a:buChar char="s"/>
            </a:pPr>
            <a:r>
              <a:rPr lang="en-US" sz="1800" dirty="0">
                <a:sym typeface="Symbol" pitchFamily="18" charset="2"/>
              </a:rPr>
              <a:t>(q0, +) = (q0, +) U (q1, +) = {q1}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 err="1">
                <a:sym typeface="Wingdings" pitchFamily="2" charset="2"/>
              </a:rPr>
              <a:t>eclose</a:t>
            </a:r>
            <a:r>
              <a:rPr lang="en-US" sz="1800" dirty="0">
                <a:sym typeface="Wingdings" pitchFamily="2" charset="2"/>
              </a:rPr>
              <a:t>(q1) = {q1}</a:t>
            </a:r>
          </a:p>
          <a:p>
            <a:pPr>
              <a:lnSpc>
                <a:spcPct val="80000"/>
              </a:lnSpc>
              <a:buFont typeface="Symbol" pitchFamily="2" charset="2"/>
              <a:buChar char="s"/>
            </a:pP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dirty="0">
                <a:sym typeface="Symbol" pitchFamily="18" charset="2"/>
              </a:rPr>
              <a:t>q0, +.</a:t>
            </a:r>
            <a:r>
              <a:rPr lang="en-US" sz="1800" dirty="0">
                <a:sym typeface="Wingdings" pitchFamily="2" charset="2"/>
              </a:rPr>
              <a:t>) = (q1, .) = {q2}   </a:t>
            </a:r>
            <a:r>
              <a:rPr lang="en-US" sz="1800" dirty="0" err="1">
                <a:sym typeface="Wingdings" pitchFamily="2" charset="2"/>
              </a:rPr>
              <a:t>eclose</a:t>
            </a:r>
            <a:r>
              <a:rPr lang="en-US" sz="1800" dirty="0">
                <a:sym typeface="Wingdings" pitchFamily="2" charset="2"/>
              </a:rPr>
              <a:t> (q2) = {q2}</a:t>
            </a:r>
          </a:p>
          <a:p>
            <a:pPr>
              <a:lnSpc>
                <a:spcPct val="80000"/>
              </a:lnSpc>
              <a:buFont typeface="Symbol" pitchFamily="2" charset="2"/>
              <a:buChar char="s"/>
            </a:pP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dirty="0">
                <a:sym typeface="Symbol" pitchFamily="18" charset="2"/>
              </a:rPr>
              <a:t>q0, +.1</a:t>
            </a:r>
            <a:r>
              <a:rPr lang="en-US" sz="1800" dirty="0">
                <a:sym typeface="Wingdings" pitchFamily="2" charset="2"/>
              </a:rPr>
              <a:t>) = (q2, 1) = {q3}  </a:t>
            </a:r>
            <a:r>
              <a:rPr lang="en-US" sz="1800" dirty="0" err="1">
                <a:sym typeface="Wingdings" pitchFamily="2" charset="2"/>
              </a:rPr>
              <a:t>eclose</a:t>
            </a:r>
            <a:r>
              <a:rPr lang="en-US" sz="1800" dirty="0">
                <a:sym typeface="Wingdings" pitchFamily="2" charset="2"/>
              </a:rPr>
              <a:t> (q3) = {q3, q5}</a:t>
            </a:r>
          </a:p>
          <a:p>
            <a:pPr>
              <a:lnSpc>
                <a:spcPct val="80000"/>
              </a:lnSpc>
              <a:buFont typeface="Symbol" pitchFamily="2" charset="2"/>
              <a:buChar char="s"/>
            </a:pPr>
            <a:r>
              <a:rPr lang="en-US" sz="1800" dirty="0">
                <a:sym typeface="Wingdings" pitchFamily="2" charset="2"/>
              </a:rPr>
              <a:t>(</a:t>
            </a:r>
            <a:r>
              <a:rPr lang="en-US" sz="1800" dirty="0">
                <a:sym typeface="Symbol" pitchFamily="18" charset="2"/>
              </a:rPr>
              <a:t>q0, +.12</a:t>
            </a:r>
            <a:r>
              <a:rPr lang="en-US" sz="1800" dirty="0">
                <a:sym typeface="Wingdings" pitchFamily="2" charset="2"/>
              </a:rPr>
              <a:t>) = (q3, 2) U (q5, 2) = {q3} </a:t>
            </a:r>
          </a:p>
          <a:p>
            <a:pPr>
              <a:lnSpc>
                <a:spcPct val="80000"/>
              </a:lnSpc>
              <a:buFont typeface="Wingdings" pitchFamily="2" charset="2"/>
              <a:buChar char="à"/>
            </a:pPr>
            <a:r>
              <a:rPr lang="en-US" sz="1800" dirty="0" err="1">
                <a:sym typeface="Wingdings" pitchFamily="2" charset="2"/>
              </a:rPr>
              <a:t>eclose</a:t>
            </a:r>
            <a:r>
              <a:rPr lang="en-US" sz="1800" dirty="0">
                <a:sym typeface="Wingdings" pitchFamily="2" charset="2"/>
              </a:rPr>
              <a:t> (q3) = {q3, q5}  Accepted</a:t>
            </a: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sym typeface="Wingdings" pitchFamily="2" charset="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ym typeface="Wingdings" pitchFamily="2" charset="2"/>
              </a:rPr>
              <a:t>Compute string -31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ym typeface="Symbol" pitchFamily="18" charset="2"/>
              </a:rPr>
              <a:t>(q0, </a:t>
            </a:r>
            <a:r>
              <a:rPr lang="el-GR" altLang="zh-CN" sz="1800" dirty="0">
                <a:ea typeface="宋体" charset="-122"/>
              </a:rPr>
              <a:t>ε</a:t>
            </a:r>
            <a:r>
              <a:rPr lang="en-US" sz="1800" dirty="0">
                <a:sym typeface="Symbol" pitchFamily="18" charset="2"/>
              </a:rPr>
              <a:t>)	= ECLOSE(q0) = {q0,q1}</a:t>
            </a:r>
          </a:p>
          <a:p>
            <a:pPr>
              <a:lnSpc>
                <a:spcPct val="80000"/>
              </a:lnSpc>
              <a:buFont typeface="Symbol" pitchFamily="2" charset="2"/>
              <a:buChar char="s"/>
            </a:pPr>
            <a:r>
              <a:rPr lang="en-US" sz="1800" dirty="0">
                <a:sym typeface="Symbol" pitchFamily="18" charset="2"/>
              </a:rPr>
              <a:t>(q0, -) = (q0, -) U (q1, -) = {q1}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 err="1">
                <a:sym typeface="Wingdings" pitchFamily="2" charset="2"/>
              </a:rPr>
              <a:t>eclose</a:t>
            </a:r>
            <a:r>
              <a:rPr lang="en-US" sz="1800" dirty="0">
                <a:sym typeface="Wingdings" pitchFamily="2" charset="2"/>
              </a:rPr>
              <a:t> (q1) = {q1}</a:t>
            </a:r>
          </a:p>
          <a:p>
            <a:pPr>
              <a:lnSpc>
                <a:spcPct val="80000"/>
              </a:lnSpc>
              <a:buFont typeface="Symbol" pitchFamily="2" charset="2"/>
              <a:buChar char="s"/>
            </a:pPr>
            <a:r>
              <a:rPr lang="en-US" sz="1800" dirty="0">
                <a:sym typeface="Wingdings" pitchFamily="2" charset="2"/>
              </a:rPr>
              <a:t>(q0, -3) = (q1, 3) = {q1, q4}  </a:t>
            </a:r>
            <a:r>
              <a:rPr lang="en-US" sz="1800" dirty="0" err="1">
                <a:sym typeface="Wingdings" pitchFamily="2" charset="2"/>
              </a:rPr>
              <a:t>eclose</a:t>
            </a:r>
            <a:r>
              <a:rPr lang="en-US" sz="1800" dirty="0">
                <a:sym typeface="Wingdings" pitchFamily="2" charset="2"/>
              </a:rPr>
              <a:t> (q1, q4) = {q1, q4}</a:t>
            </a:r>
          </a:p>
          <a:p>
            <a:pPr>
              <a:lnSpc>
                <a:spcPct val="80000"/>
              </a:lnSpc>
              <a:buFont typeface="Symbol" pitchFamily="2" charset="2"/>
              <a:buChar char="s"/>
            </a:pPr>
            <a:r>
              <a:rPr lang="en-US" sz="1800" dirty="0">
                <a:sym typeface="Wingdings" pitchFamily="2" charset="2"/>
              </a:rPr>
              <a:t>(q0, -31) = (q1, 1)U (q4, 1) = (q1)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 err="1">
                <a:sym typeface="Wingdings" pitchFamily="2" charset="2"/>
              </a:rPr>
              <a:t>eclose</a:t>
            </a:r>
            <a:r>
              <a:rPr lang="en-US" sz="1800" dirty="0">
                <a:sym typeface="Wingdings" pitchFamily="2" charset="2"/>
              </a:rPr>
              <a:t> (q1) = {q1}  rejected</a:t>
            </a:r>
          </a:p>
          <a:p>
            <a:pPr>
              <a:lnSpc>
                <a:spcPct val="80000"/>
              </a:lnSpc>
              <a:buFont typeface="Symbol" pitchFamily="2" charset="2"/>
              <a:buChar char="s"/>
            </a:pPr>
            <a:endParaRPr lang="en-US" sz="1800" dirty="0">
              <a:sym typeface="Symbol" pitchFamily="18" charset="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800" dirty="0">
              <a:sym typeface="Wingdings" pitchFamily="2" charset="2"/>
            </a:endParaRPr>
          </a:p>
          <a:p>
            <a:pPr>
              <a:lnSpc>
                <a:spcPct val="80000"/>
              </a:lnSpc>
              <a:buNone/>
            </a:pPr>
            <a:endParaRPr lang="en-US" sz="1800" dirty="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ym typeface="Symbol" pitchFamily="18" charset="2"/>
            </a:endParaRPr>
          </a:p>
        </p:txBody>
      </p:sp>
      <p:sp>
        <p:nvSpPr>
          <p:cNvPr id="819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>
                <a:latin typeface="Interstate" charset="0"/>
              </a:rPr>
              <a:t>Bina Nusantara University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8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3883</Words>
  <Application>Microsoft Macintosh PowerPoint</Application>
  <PresentationFormat>On-screen Show (4:3)</PresentationFormat>
  <Paragraphs>660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Interstate</vt:lpstr>
      <vt:lpstr>Open Sans</vt:lpstr>
      <vt:lpstr>Symbol</vt:lpstr>
      <vt:lpstr>Times New Roman</vt:lpstr>
      <vt:lpstr>Wingdings</vt:lpstr>
      <vt:lpstr>Template PPT 2015</vt:lpstr>
      <vt:lpstr>Non Deterministic Finite Automata with  Transition  (NFA- )   Session  05</vt:lpstr>
      <vt:lpstr>Learning Outcomes</vt:lpstr>
      <vt:lpstr>Outline Material</vt:lpstr>
      <vt:lpstr>ε - NFA</vt:lpstr>
      <vt:lpstr>ε - NFA</vt:lpstr>
      <vt:lpstr>ε - NFA</vt:lpstr>
      <vt:lpstr>ε - NFA</vt:lpstr>
      <vt:lpstr>ε - NFA</vt:lpstr>
      <vt:lpstr>Example</vt:lpstr>
      <vt:lpstr> </vt:lpstr>
      <vt:lpstr>Converting ε - NFA to DFA</vt:lpstr>
      <vt:lpstr>Converting ε - NFA to DFA</vt:lpstr>
      <vt:lpstr>Converting ε - NFA to DFA</vt:lpstr>
      <vt:lpstr>PowerPoint Presentation</vt:lpstr>
      <vt:lpstr>PowerPoint Presentation</vt:lpstr>
      <vt:lpstr>PowerPoint Presentation</vt:lpstr>
      <vt:lpstr>PowerPoint Presentation</vt:lpstr>
      <vt:lpstr>Conversion of RE to NFA-Epsilon</vt:lpstr>
      <vt:lpstr>  </vt:lpstr>
      <vt:lpstr>Conversion of RE to NFA-Epsilon</vt:lpstr>
      <vt:lpstr>Thomson’s Construction (Example : (a|b) * a  )</vt:lpstr>
      <vt:lpstr>PowerPoint Presentation</vt:lpstr>
      <vt:lpstr>Regular Expression  DFA</vt:lpstr>
      <vt:lpstr>firstpos, lastpos, nullable</vt:lpstr>
      <vt:lpstr>How to evaluate  firstpos, lastpos, nullable</vt:lpstr>
      <vt:lpstr>Example – firstpost &amp; lastpos</vt:lpstr>
      <vt:lpstr>followpos</vt:lpstr>
      <vt:lpstr>How to evaluate  followpos</vt:lpstr>
      <vt:lpstr>Example -- ( a | b) * a  #</vt:lpstr>
      <vt:lpstr>Algorithm (RE  DFA)</vt:lpstr>
      <vt:lpstr>Conversion RE to DFA Directly Example</vt:lpstr>
      <vt:lpstr>Conversion RE to DFA Directly Example</vt:lpstr>
      <vt:lpstr>Conversion RE to DFA Directly Example</vt:lpstr>
      <vt:lpstr>( a | ) b c* #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Ayuliana, S.T., MMSI.</cp:lastModifiedBy>
  <cp:revision>67</cp:revision>
  <dcterms:created xsi:type="dcterms:W3CDTF">2015-05-04T03:33:03Z</dcterms:created>
  <dcterms:modified xsi:type="dcterms:W3CDTF">2021-12-21T09:57:24Z</dcterms:modified>
</cp:coreProperties>
</file>