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7" r:id="rId16"/>
    <p:sldId id="428" r:id="rId17"/>
    <p:sldId id="426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7"/>
            <p14:sldId id="428"/>
            <p14:sldId id="426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63"/>
  </p:normalViewPr>
  <p:slideViewPr>
    <p:cSldViewPr>
      <p:cViewPr varScale="1">
        <p:scale>
          <a:sx n="112" d="100"/>
          <a:sy n="112" d="100"/>
        </p:scale>
        <p:origin x="21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DC8389-5950-406E-A4AE-537B11648C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35179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F0DBA-2CE1-463F-95CF-FBD47F1F7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ecs.pdx.edu/~harry/compilers/slides/LexicalPart4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Comp6062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/>
              <a:t> Minimization OF DFA STATE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06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0714DEA5-CA4E-4B26-9194-8244F57FBE76}" type="slidenum">
              <a:rPr lang="en-US" smtClean="0">
                <a:latin typeface="Interstate" charset="0"/>
              </a:rPr>
              <a:pPr algn="ctr"/>
              <a:t>10</a:t>
            </a:fld>
            <a:endParaRPr lang="en-US">
              <a:latin typeface="Interstate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64770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id-ID" sz="2800"/>
              <a:t>We make </a:t>
            </a:r>
            <a:r>
              <a:rPr lang="en-US" sz="2800"/>
              <a:t>tabel </a:t>
            </a:r>
            <a:r>
              <a:rPr lang="id-ID" sz="2800"/>
              <a:t>as follows</a:t>
            </a:r>
            <a:r>
              <a:rPr lang="en-US" sz="2800"/>
              <a:t> :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r>
              <a:rPr lang="en-US" altLang="zh-CN" sz="2800">
                <a:ea typeface="宋体" charset="-122"/>
              </a:rPr>
              <a:t>	</a:t>
            </a:r>
            <a:endParaRPr lang="id-ID" altLang="zh-CN" sz="280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id-ID" altLang="zh-CN" sz="2800">
                <a:ea typeface="宋体" charset="-122"/>
              </a:rPr>
              <a:t>	</a:t>
            </a:r>
            <a:r>
              <a:rPr lang="en-US" altLang="zh-CN" sz="2800">
                <a:ea typeface="宋体" charset="-122"/>
              </a:rPr>
              <a:t>X </a:t>
            </a:r>
            <a:r>
              <a:rPr lang="id-ID" altLang="zh-CN" sz="2800">
                <a:ea typeface="宋体" charset="-122"/>
              </a:rPr>
              <a:t>  </a:t>
            </a:r>
            <a:r>
              <a:rPr lang="en-US" altLang="zh-CN" sz="2800">
                <a:ea typeface="宋体" charset="-122"/>
              </a:rPr>
              <a:t>: </a:t>
            </a:r>
            <a:r>
              <a:rPr lang="en-US" sz="2800"/>
              <a:t>state pairs can be distinguished</a:t>
            </a:r>
            <a:endParaRPr lang="en-US" altLang="zh-CN" sz="280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>
                <a:ea typeface="宋体" charset="-122"/>
              </a:rPr>
              <a:t>	</a:t>
            </a:r>
            <a:r>
              <a:rPr lang="id-ID" altLang="zh-CN" sz="2800">
                <a:ea typeface="宋体" charset="-122"/>
              </a:rPr>
              <a:t>  </a:t>
            </a:r>
            <a:r>
              <a:rPr lang="en-US" altLang="zh-CN" sz="2800">
                <a:ea typeface="宋体" charset="-122"/>
              </a:rPr>
              <a:t>   </a:t>
            </a:r>
            <a:r>
              <a:rPr lang="id-ID" altLang="zh-CN" sz="2800">
                <a:ea typeface="宋体" charset="-122"/>
              </a:rPr>
              <a:t>: the input of state pairs are the same</a:t>
            </a:r>
            <a:endParaRPr lang="en-US" sz="280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1981200"/>
            <a:ext cx="6629400" cy="2918937"/>
            <a:chOff x="1066800" y="2057400"/>
            <a:chExt cx="6705600" cy="3336925"/>
          </a:xfrm>
        </p:grpSpPr>
        <p:pic>
          <p:nvPicPr>
            <p:cNvPr id="1126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057400"/>
              <a:ext cx="6705600" cy="333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/>
            <p:nvPr/>
          </p:nvSpPr>
          <p:spPr>
            <a:xfrm>
              <a:off x="2209800" y="3352800"/>
              <a:ext cx="304800" cy="3810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71800" y="4495800"/>
              <a:ext cx="304800" cy="3810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48200" y="3733800"/>
              <a:ext cx="304800" cy="3810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600200" y="5867400"/>
            <a:ext cx="381000" cy="381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FD9796C-F760-CE4A-8EC7-34783E5CB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914400"/>
          </a:xfrm>
        </p:spPr>
        <p:txBody>
          <a:bodyPr/>
          <a:lstStyle/>
          <a:p>
            <a:pPr algn="r"/>
            <a:r>
              <a:rPr lang="en-US" sz="2400" dirty="0"/>
              <a:t> </a:t>
            </a:r>
            <a:r>
              <a:rPr lang="en-US" sz="2400" dirty="0">
                <a:ea typeface="宋体" charset="-122"/>
              </a:rPr>
              <a:t> DFA</a:t>
            </a:r>
            <a:r>
              <a:rPr lang="id-ID" sz="2400" dirty="0">
                <a:ea typeface="宋体" charset="-122"/>
              </a:rPr>
              <a:t> </a:t>
            </a:r>
            <a:r>
              <a:rPr lang="id-ID" sz="2400" dirty="0" err="1">
                <a:ea typeface="宋体" charset="-122"/>
              </a:rPr>
              <a:t>Minimization</a:t>
            </a:r>
            <a:r>
              <a:rPr lang="id-ID" sz="2400" dirty="0">
                <a:ea typeface="宋体" charset="-122"/>
              </a:rPr>
              <a:t> (</a:t>
            </a:r>
            <a:r>
              <a:rPr lang="id-ID" sz="2400" dirty="0" err="1">
                <a:ea typeface="宋体" charset="-122"/>
              </a:rPr>
              <a:t>Example</a:t>
            </a:r>
            <a:r>
              <a:rPr lang="id-ID" sz="2400" dirty="0">
                <a:ea typeface="宋体" charset="-122"/>
              </a:rPr>
              <a:t>)</a:t>
            </a:r>
            <a:endParaRPr lang="en-US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585E1067-0BBD-48BC-8C95-06361E8E05D7}" type="slidenum">
              <a:rPr lang="en-US" smtClean="0">
                <a:latin typeface="Interstate" charset="0"/>
              </a:rPr>
              <a:pPr algn="ctr"/>
              <a:t>11</a:t>
            </a:fld>
            <a:endParaRPr lang="en-US">
              <a:latin typeface="Interstate" charset="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1814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447800" y="1981200"/>
            <a:ext cx="7162800" cy="3719513"/>
            <a:chOff x="240" y="1248"/>
            <a:chExt cx="4512" cy="2343"/>
          </a:xfrm>
        </p:grpSpPr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816" y="220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A, E</a:t>
              </a: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2208" y="148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2208" y="288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B, H</a:t>
              </a: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3888" y="288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3840" y="148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D, F</a:t>
              </a:r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3936" y="29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1296" y="2400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H="1">
              <a:off x="1248" y="1776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V="1">
              <a:off x="2448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2688" y="312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H="1">
              <a:off x="2688" y="168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4080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307" name="AutoShape 19"/>
            <p:cNvCxnSpPr>
              <a:cxnSpLocks noChangeShapeType="1"/>
              <a:stCxn id="12298" idx="6"/>
              <a:endCxn id="12298" idx="4"/>
            </p:cNvCxnSpPr>
            <p:nvPr/>
          </p:nvCxnSpPr>
          <p:spPr bwMode="auto">
            <a:xfrm flipH="1">
              <a:off x="4128" y="3120"/>
              <a:ext cx="240" cy="240"/>
            </a:xfrm>
            <a:prstGeom prst="curvedConnector4">
              <a:avLst>
                <a:gd name="adj1" fmla="val -60000"/>
                <a:gd name="adj2" fmla="val 16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8" name="AutoShape 20"/>
            <p:cNvCxnSpPr>
              <a:cxnSpLocks noChangeShapeType="1"/>
              <a:stCxn id="12296" idx="7"/>
              <a:endCxn id="12296" idx="2"/>
            </p:cNvCxnSpPr>
            <p:nvPr/>
          </p:nvCxnSpPr>
          <p:spPr bwMode="auto">
            <a:xfrm rot="-5400000" flipH="1" flipV="1">
              <a:off x="2328" y="1438"/>
              <a:ext cx="170" cy="410"/>
            </a:xfrm>
            <a:prstGeom prst="curvedConnector4">
              <a:avLst>
                <a:gd name="adj1" fmla="val -125884"/>
                <a:gd name="adj2" fmla="val 13512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9" name="AutoShape 21"/>
            <p:cNvCxnSpPr>
              <a:cxnSpLocks noChangeShapeType="1"/>
              <a:stCxn id="12295" idx="0"/>
              <a:endCxn id="12299" idx="0"/>
            </p:cNvCxnSpPr>
            <p:nvPr/>
          </p:nvCxnSpPr>
          <p:spPr bwMode="auto">
            <a:xfrm rot="-5400000">
              <a:off x="2208" y="336"/>
              <a:ext cx="720" cy="3024"/>
            </a:xfrm>
            <a:prstGeom prst="curvedConnector3">
              <a:avLst>
                <a:gd name="adj1" fmla="val 152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10" name="AutoShape 22"/>
            <p:cNvCxnSpPr>
              <a:cxnSpLocks noChangeShapeType="1"/>
              <a:stCxn id="12298" idx="3"/>
              <a:endCxn id="12295" idx="4"/>
            </p:cNvCxnSpPr>
            <p:nvPr/>
          </p:nvCxnSpPr>
          <p:spPr bwMode="auto">
            <a:xfrm rot="16200000" flipV="1">
              <a:off x="2206" y="1538"/>
              <a:ext cx="602" cy="2902"/>
            </a:xfrm>
            <a:prstGeom prst="curvedConnector3">
              <a:avLst>
                <a:gd name="adj1" fmla="val -609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240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240" y="216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1728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2448" y="230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4080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1872" y="139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12318" name="Text Box 30"/>
            <p:cNvSpPr txBox="1">
              <a:spLocks noChangeArrowheads="1"/>
            </p:cNvSpPr>
            <p:nvPr/>
          </p:nvSpPr>
          <p:spPr bwMode="auto">
            <a:xfrm>
              <a:off x="1440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12319" name="Text Box 31"/>
            <p:cNvSpPr txBox="1">
              <a:spLocks noChangeArrowheads="1"/>
            </p:cNvSpPr>
            <p:nvPr/>
          </p:nvSpPr>
          <p:spPr bwMode="auto">
            <a:xfrm>
              <a:off x="1536" y="18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3120" y="29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12322" name="Text Box 34"/>
            <p:cNvSpPr txBox="1">
              <a:spLocks noChangeArrowheads="1"/>
            </p:cNvSpPr>
            <p:nvPr/>
          </p:nvSpPr>
          <p:spPr bwMode="auto">
            <a:xfrm>
              <a:off x="4512" y="31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3276600" y="152400"/>
            <a:ext cx="5695528" cy="990600"/>
          </a:xfrm>
        </p:spPr>
        <p:txBody>
          <a:bodyPr/>
          <a:lstStyle/>
          <a:p>
            <a:r>
              <a:rPr lang="en-US"/>
              <a:t>The Result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619328" cy="1066800"/>
          </a:xfrm>
        </p:spPr>
        <p:txBody>
          <a:bodyPr/>
          <a:lstStyle/>
          <a:p>
            <a:pPr algn="r"/>
            <a:r>
              <a:rPr lang="en-US" sz="2400" dirty="0"/>
              <a:t>Minimizing Number of States of a DFA (Partition Method)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848600" cy="5105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partition the set of states into two groups: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 :  set of accepting states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/>
              <a:t> :  set of non-accepting states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For each new group 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partition G into subgroups such that states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dirty="0"/>
              <a:t> are in the same group </a:t>
            </a:r>
            <a:r>
              <a:rPr lang="id-ID" dirty="0"/>
              <a:t>if and only if </a:t>
            </a:r>
            <a:r>
              <a:rPr lang="en-US"/>
              <a:t>for </a:t>
            </a:r>
            <a:r>
              <a:rPr lang="en-US" dirty="0"/>
              <a:t>all input symbols a, states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2</a:t>
            </a:r>
            <a:r>
              <a:rPr lang="en-US" dirty="0"/>
              <a:t> have transitions to states in the same group.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algn="just">
              <a:lnSpc>
                <a:spcPct val="90000"/>
              </a:lnSpc>
            </a:pPr>
            <a:r>
              <a:rPr lang="en-US" sz="2000" dirty="0"/>
              <a:t>Start state of the minimized DFA is the group containing                     the start state of the original DFA.</a:t>
            </a:r>
          </a:p>
          <a:p>
            <a:pPr algn="just">
              <a:lnSpc>
                <a:spcPct val="90000"/>
              </a:lnSpc>
            </a:pPr>
            <a:r>
              <a:rPr lang="en-US" sz="2000" dirty="0"/>
              <a:t>Accepting states of the minimized DFA are the groups containing       the accepting states of the original DFA.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4F666-BDDA-4BB2-BB88-1A7C39BBF69D}" type="slidenum">
              <a:rPr lang="en-US" smtClean="0">
                <a:latin typeface="Interstate" charset="0"/>
              </a:rPr>
              <a:pPr/>
              <a:t>12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638800" cy="838200"/>
          </a:xfrm>
        </p:spPr>
        <p:txBody>
          <a:bodyPr>
            <a:normAutofit/>
          </a:bodyPr>
          <a:lstStyle/>
          <a:p>
            <a:r>
              <a:rPr lang="en-US"/>
              <a:t>Minimizing DFA - Example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358900" y="1447800"/>
            <a:ext cx="2739420" cy="2472154"/>
            <a:chOff x="1358900" y="1447800"/>
            <a:chExt cx="2739420" cy="2472154"/>
          </a:xfrm>
        </p:grpSpPr>
        <p:sp>
          <p:nvSpPr>
            <p:cNvPr id="14339" name="Oval 3"/>
            <p:cNvSpPr>
              <a:spLocks noChangeArrowheads="1"/>
            </p:cNvSpPr>
            <p:nvPr/>
          </p:nvSpPr>
          <p:spPr bwMode="auto">
            <a:xfrm>
              <a:off x="3102991" y="3177436"/>
              <a:ext cx="348424" cy="3306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3016377" y="2020031"/>
              <a:ext cx="521652" cy="496031"/>
              <a:chOff x="1296" y="1056"/>
              <a:chExt cx="288" cy="288"/>
            </a:xfrm>
          </p:grpSpPr>
          <p:sp>
            <p:nvSpPr>
              <p:cNvPr id="14377" name="Oval 5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14378" name="Oval 6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</p:grpSp>
        <p:sp>
          <p:nvSpPr>
            <p:cNvPr id="14341" name="Oval 7"/>
            <p:cNvSpPr>
              <a:spLocks noChangeArrowheads="1"/>
            </p:cNvSpPr>
            <p:nvPr/>
          </p:nvSpPr>
          <p:spPr bwMode="auto">
            <a:xfrm>
              <a:off x="1707324" y="2598733"/>
              <a:ext cx="348425" cy="3306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4342" name="Line 8"/>
            <p:cNvSpPr>
              <a:spLocks noChangeShapeType="1"/>
            </p:cNvSpPr>
            <p:nvPr/>
          </p:nvSpPr>
          <p:spPr bwMode="auto">
            <a:xfrm>
              <a:off x="1358900" y="2764077"/>
              <a:ext cx="348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 flipV="1">
              <a:off x="2055749" y="2350718"/>
              <a:ext cx="960628" cy="330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4344" name="Line 10"/>
            <p:cNvSpPr>
              <a:spLocks noChangeShapeType="1"/>
            </p:cNvSpPr>
            <p:nvPr/>
          </p:nvSpPr>
          <p:spPr bwMode="auto">
            <a:xfrm>
              <a:off x="2055749" y="2846748"/>
              <a:ext cx="1047242" cy="4960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4345" name="Line 11"/>
            <p:cNvSpPr>
              <a:spLocks noChangeShapeType="1"/>
            </p:cNvSpPr>
            <p:nvPr/>
          </p:nvSpPr>
          <p:spPr bwMode="auto">
            <a:xfrm>
              <a:off x="3278187" y="2516061"/>
              <a:ext cx="0" cy="661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cxnSp>
          <p:nvCxnSpPr>
            <p:cNvPr id="14346" name="AutoShape 12"/>
            <p:cNvCxnSpPr>
              <a:cxnSpLocks noChangeShapeType="1"/>
            </p:cNvCxnSpPr>
            <p:nvPr/>
          </p:nvCxnSpPr>
          <p:spPr bwMode="auto">
            <a:xfrm flipV="1">
              <a:off x="3505200" y="2268046"/>
              <a:ext cx="94488" cy="1074733"/>
            </a:xfrm>
            <a:prstGeom prst="curvedConnector3">
              <a:avLst>
                <a:gd name="adj1" fmla="val 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47" name="AutoShape 13"/>
            <p:cNvCxnSpPr>
              <a:cxnSpLocks noChangeShapeType="1"/>
            </p:cNvCxnSpPr>
            <p:nvPr/>
          </p:nvCxnSpPr>
          <p:spPr bwMode="auto">
            <a:xfrm rot="16200000" flipH="1" flipV="1">
              <a:off x="3303551" y="1892443"/>
              <a:ext cx="1723" cy="401574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48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3257197" y="3326901"/>
              <a:ext cx="1723" cy="267716"/>
            </a:xfrm>
            <a:prstGeom prst="curvedConnector3">
              <a:avLst>
                <a:gd name="adj1" fmla="val 17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49" name="Text Box 15"/>
            <p:cNvSpPr txBox="1">
              <a:spLocks noChangeArrowheads="1"/>
            </p:cNvSpPr>
            <p:nvPr/>
          </p:nvSpPr>
          <p:spPr bwMode="auto">
            <a:xfrm>
              <a:off x="3189605" y="2598733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>
              <a:off x="3799840" y="2598733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4351" name="Text Box 17"/>
            <p:cNvSpPr txBox="1">
              <a:spLocks noChangeArrowheads="1"/>
            </p:cNvSpPr>
            <p:nvPr/>
          </p:nvSpPr>
          <p:spPr bwMode="auto">
            <a:xfrm>
              <a:off x="3124644" y="1447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4352" name="Text Box 18"/>
            <p:cNvSpPr txBox="1">
              <a:spLocks noChangeArrowheads="1"/>
            </p:cNvSpPr>
            <p:nvPr/>
          </p:nvSpPr>
          <p:spPr bwMode="auto">
            <a:xfrm>
              <a:off x="2317559" y="2268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4353" name="Text Box 19"/>
            <p:cNvSpPr txBox="1">
              <a:spLocks noChangeArrowheads="1"/>
            </p:cNvSpPr>
            <p:nvPr/>
          </p:nvSpPr>
          <p:spPr bwMode="auto">
            <a:xfrm>
              <a:off x="3330829" y="35814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4354" name="Text Box 20"/>
            <p:cNvSpPr txBox="1">
              <a:spLocks noChangeArrowheads="1"/>
            </p:cNvSpPr>
            <p:nvPr/>
          </p:nvSpPr>
          <p:spPr bwMode="auto">
            <a:xfrm>
              <a:off x="2492756" y="2764077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4355" name="Text Box 21"/>
            <p:cNvSpPr txBox="1">
              <a:spLocks noChangeArrowheads="1"/>
            </p:cNvSpPr>
            <p:nvPr/>
          </p:nvSpPr>
          <p:spPr bwMode="auto">
            <a:xfrm>
              <a:off x="3102991" y="317743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3</a:t>
              </a:r>
            </a:p>
          </p:txBody>
        </p:sp>
        <p:sp>
          <p:nvSpPr>
            <p:cNvPr id="14356" name="Text Box 22"/>
            <p:cNvSpPr txBox="1">
              <a:spLocks noChangeArrowheads="1"/>
            </p:cNvSpPr>
            <p:nvPr/>
          </p:nvSpPr>
          <p:spPr bwMode="auto">
            <a:xfrm>
              <a:off x="3102991" y="210270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2</a:t>
              </a:r>
            </a:p>
          </p:txBody>
        </p:sp>
        <p:sp>
          <p:nvSpPr>
            <p:cNvPr id="14357" name="Text Box 23"/>
            <p:cNvSpPr txBox="1">
              <a:spLocks noChangeArrowheads="1"/>
            </p:cNvSpPr>
            <p:nvPr/>
          </p:nvSpPr>
          <p:spPr bwMode="auto">
            <a:xfrm>
              <a:off x="1707324" y="2598733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1</a:t>
              </a:r>
            </a:p>
          </p:txBody>
        </p:sp>
      </p:grp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4765675" y="1609725"/>
            <a:ext cx="40302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Open Sans"/>
              </a:rPr>
              <a:t>G</a:t>
            </a:r>
            <a:r>
              <a:rPr lang="en-US" sz="2000" baseline="-25000">
                <a:latin typeface="Open Sans"/>
              </a:rPr>
              <a:t>1</a:t>
            </a:r>
            <a:r>
              <a:rPr lang="en-US" sz="2000">
                <a:latin typeface="Open Sans"/>
              </a:rPr>
              <a:t> = {2}</a:t>
            </a:r>
          </a:p>
          <a:p>
            <a:pPr eaLnBrk="0" hangingPunct="0"/>
            <a:r>
              <a:rPr lang="en-US" sz="2000">
                <a:latin typeface="Open Sans"/>
              </a:rPr>
              <a:t>G</a:t>
            </a:r>
            <a:r>
              <a:rPr lang="en-US" sz="2000" baseline="-25000">
                <a:latin typeface="Open Sans"/>
              </a:rPr>
              <a:t>2</a:t>
            </a:r>
            <a:r>
              <a:rPr lang="en-US" sz="2000">
                <a:latin typeface="Open Sans"/>
              </a:rPr>
              <a:t> = {1,3}</a:t>
            </a:r>
          </a:p>
          <a:p>
            <a:pPr eaLnBrk="0" hangingPunct="0"/>
            <a:endParaRPr lang="en-US" sz="2000">
              <a:latin typeface="Open Sans"/>
            </a:endParaRPr>
          </a:p>
          <a:p>
            <a:pPr eaLnBrk="0" hangingPunct="0"/>
            <a:r>
              <a:rPr lang="en-US" sz="2000">
                <a:latin typeface="Open Sans"/>
              </a:rPr>
              <a:t>G</a:t>
            </a:r>
            <a:r>
              <a:rPr lang="en-US" sz="2000" baseline="-25000">
                <a:latin typeface="Open Sans"/>
              </a:rPr>
              <a:t>2 </a:t>
            </a:r>
            <a:r>
              <a:rPr lang="en-US" sz="2000">
                <a:latin typeface="Open Sans"/>
              </a:rPr>
              <a:t> cannot be partitioned because</a:t>
            </a:r>
          </a:p>
          <a:p>
            <a:pPr eaLnBrk="0" hangingPunct="0"/>
            <a:r>
              <a:rPr lang="en-US" sz="2000">
                <a:latin typeface="Open Sans"/>
              </a:rPr>
              <a:t>move(1,a)=2	move(1,b)=3</a:t>
            </a:r>
          </a:p>
          <a:p>
            <a:pPr eaLnBrk="0" hangingPunct="0"/>
            <a:r>
              <a:rPr lang="en-US" sz="2000">
                <a:latin typeface="Open Sans"/>
              </a:rPr>
              <a:t>move(3,a)=2	move(2,b)=3</a:t>
            </a:r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1160462" y="4267200"/>
            <a:ext cx="6378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Open Sans"/>
              </a:rPr>
              <a:t>So, the minimized DFA (with minimum states)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81225" y="4921250"/>
            <a:ext cx="3117850" cy="1329154"/>
            <a:chOff x="2181225" y="4921250"/>
            <a:chExt cx="3117850" cy="1329154"/>
          </a:xfrm>
        </p:grpSpPr>
        <p:sp>
          <p:nvSpPr>
            <p:cNvPr id="14360" name="Text Box 26"/>
            <p:cNvSpPr txBox="1">
              <a:spLocks noChangeArrowheads="1"/>
            </p:cNvSpPr>
            <p:nvPr/>
          </p:nvSpPr>
          <p:spPr bwMode="auto">
            <a:xfrm>
              <a:off x="2390775" y="5454650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{1,3}</a:t>
              </a:r>
            </a:p>
          </p:txBody>
        </p:sp>
        <p:sp>
          <p:nvSpPr>
            <p:cNvPr id="14361" name="Oval 27"/>
            <p:cNvSpPr>
              <a:spLocks noChangeArrowheads="1"/>
            </p:cNvSpPr>
            <p:nvPr/>
          </p:nvSpPr>
          <p:spPr bwMode="auto">
            <a:xfrm>
              <a:off x="2462213" y="5454650"/>
              <a:ext cx="661987" cy="412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4191000" y="5410200"/>
              <a:ext cx="1108075" cy="609600"/>
              <a:chOff x="1296" y="1056"/>
              <a:chExt cx="288" cy="288"/>
            </a:xfrm>
          </p:grpSpPr>
          <p:sp>
            <p:nvSpPr>
              <p:cNvPr id="14375" name="Oval 29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14376" name="Oval 30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</p:grpSp>
        <p:sp>
          <p:nvSpPr>
            <p:cNvPr id="14363" name="Line 31"/>
            <p:cNvSpPr>
              <a:spLocks noChangeShapeType="1"/>
            </p:cNvSpPr>
            <p:nvPr/>
          </p:nvSpPr>
          <p:spPr bwMode="auto">
            <a:xfrm>
              <a:off x="2181225" y="5607050"/>
              <a:ext cx="280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4364" name="Line 32"/>
            <p:cNvSpPr>
              <a:spLocks noChangeShapeType="1"/>
            </p:cNvSpPr>
            <p:nvPr/>
          </p:nvSpPr>
          <p:spPr bwMode="auto">
            <a:xfrm>
              <a:off x="3206750" y="5715000"/>
              <a:ext cx="984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cxnSp>
          <p:nvCxnSpPr>
            <p:cNvPr id="14365" name="AutoShape 33"/>
            <p:cNvCxnSpPr>
              <a:cxnSpLocks noChangeShapeType="1"/>
              <a:stCxn id="14361" idx="7"/>
              <a:endCxn id="14361" idx="1"/>
            </p:cNvCxnSpPr>
            <p:nvPr/>
          </p:nvCxnSpPr>
          <p:spPr bwMode="auto">
            <a:xfrm rot="16200000" flipV="1">
              <a:off x="2793207" y="5281048"/>
              <a:ext cx="1588" cy="468095"/>
            </a:xfrm>
            <a:prstGeom prst="curvedConnector3">
              <a:avLst>
                <a:gd name="adj1" fmla="val 182018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66" name="AutoShape 34"/>
            <p:cNvCxnSpPr>
              <a:cxnSpLocks noChangeShapeType="1"/>
            </p:cNvCxnSpPr>
            <p:nvPr/>
          </p:nvCxnSpPr>
          <p:spPr bwMode="auto">
            <a:xfrm rot="-5400000" flipH="1" flipV="1">
              <a:off x="4714081" y="5249069"/>
              <a:ext cx="1588" cy="32385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367" name="AutoShape 35"/>
            <p:cNvCxnSpPr>
              <a:cxnSpLocks noChangeShapeType="1"/>
              <a:stCxn id="14375" idx="3"/>
              <a:endCxn id="14361" idx="4"/>
            </p:cNvCxnSpPr>
            <p:nvPr/>
          </p:nvCxnSpPr>
          <p:spPr bwMode="auto">
            <a:xfrm rot="5400000" flipH="1">
              <a:off x="3541678" y="5118930"/>
              <a:ext cx="63126" cy="1560067"/>
            </a:xfrm>
            <a:prstGeom prst="curvedConnector3">
              <a:avLst>
                <a:gd name="adj1" fmla="val -5035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8" name="Text Box 36"/>
            <p:cNvSpPr txBox="1">
              <a:spLocks noChangeArrowheads="1"/>
            </p:cNvSpPr>
            <p:nvPr/>
          </p:nvSpPr>
          <p:spPr bwMode="auto">
            <a:xfrm>
              <a:off x="4318000" y="492125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4369" name="Text Box 37"/>
            <p:cNvSpPr txBox="1">
              <a:spLocks noChangeArrowheads="1"/>
            </p:cNvSpPr>
            <p:nvPr/>
          </p:nvSpPr>
          <p:spPr bwMode="auto">
            <a:xfrm>
              <a:off x="3095625" y="537845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4370" name="Text Box 38"/>
            <p:cNvSpPr txBox="1">
              <a:spLocks noChangeArrowheads="1"/>
            </p:cNvSpPr>
            <p:nvPr/>
          </p:nvSpPr>
          <p:spPr bwMode="auto">
            <a:xfrm>
              <a:off x="3470275" y="591185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4371" name="Text Box 39"/>
            <p:cNvSpPr txBox="1">
              <a:spLocks noChangeArrowheads="1"/>
            </p:cNvSpPr>
            <p:nvPr/>
          </p:nvSpPr>
          <p:spPr bwMode="auto">
            <a:xfrm>
              <a:off x="2462213" y="492125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4372" name="Text Box 40"/>
            <p:cNvSpPr txBox="1">
              <a:spLocks noChangeArrowheads="1"/>
            </p:cNvSpPr>
            <p:nvPr/>
          </p:nvSpPr>
          <p:spPr bwMode="auto">
            <a:xfrm>
              <a:off x="4500562" y="5562600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{2}</a:t>
              </a:r>
            </a:p>
          </p:txBody>
        </p:sp>
      </p:grpSp>
      <p:sp>
        <p:nvSpPr>
          <p:cNvPr id="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43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38D0F-49DD-41EA-8F40-02D0B380D4DA}" type="slidenum">
              <a:rPr lang="en-US" smtClean="0">
                <a:latin typeface="Interstate" charset="0"/>
              </a:rPr>
              <a:pPr/>
              <a:t>13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52400"/>
            <a:ext cx="5562600" cy="1143000"/>
          </a:xfrm>
        </p:spPr>
        <p:txBody>
          <a:bodyPr/>
          <a:lstStyle/>
          <a:p>
            <a:r>
              <a:rPr lang="en-US" sz="2800"/>
              <a:t>Minimizing DFA – Another Example</a:t>
            </a:r>
          </a:p>
        </p:txBody>
      </p:sp>
      <p:sp>
        <p:nvSpPr>
          <p:cNvPr id="15388" name="Text Box 30"/>
          <p:cNvSpPr txBox="1">
            <a:spLocks noChangeArrowheads="1"/>
          </p:cNvSpPr>
          <p:nvPr/>
        </p:nvSpPr>
        <p:spPr bwMode="auto">
          <a:xfrm>
            <a:off x="3938588" y="1600200"/>
            <a:ext cx="311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Groups:     {1,2,3}	{4}</a:t>
            </a:r>
          </a:p>
        </p:txBody>
      </p:sp>
      <p:sp>
        <p:nvSpPr>
          <p:cNvPr id="15389" name="Text Box 31"/>
          <p:cNvSpPr txBox="1">
            <a:spLocks noChangeArrowheads="1"/>
          </p:cNvSpPr>
          <p:nvPr/>
        </p:nvSpPr>
        <p:spPr bwMode="auto">
          <a:xfrm>
            <a:off x="7456488" y="2209800"/>
            <a:ext cx="1412875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  </a:t>
            </a:r>
            <a:r>
              <a:rPr lang="en-US" sz="2400" u="sng">
                <a:latin typeface="Times New Roman" charset="0"/>
              </a:rPr>
              <a:t>a       	  b </a:t>
            </a:r>
          </a:p>
          <a:p>
            <a:pPr eaLnBrk="0" hangingPunct="0"/>
            <a:r>
              <a:rPr lang="en-US">
                <a:latin typeface="Times New Roman" charset="0"/>
              </a:rPr>
              <a:t>1-&gt;2	1-&gt;3</a:t>
            </a:r>
          </a:p>
          <a:p>
            <a:pPr eaLnBrk="0" hangingPunct="0"/>
            <a:r>
              <a:rPr lang="en-US">
                <a:latin typeface="Times New Roman" charset="0"/>
              </a:rPr>
              <a:t>2-&gt;2	2-&gt;3</a:t>
            </a:r>
          </a:p>
          <a:p>
            <a:pPr eaLnBrk="0" hangingPunct="0"/>
            <a:r>
              <a:rPr lang="en-US">
                <a:latin typeface="Times New Roman" charset="0"/>
              </a:rPr>
              <a:t>3-&gt;4	3-&gt;3</a:t>
            </a:r>
          </a:p>
        </p:txBody>
      </p:sp>
      <p:sp>
        <p:nvSpPr>
          <p:cNvPr id="15390" name="Line 32"/>
          <p:cNvSpPr>
            <a:spLocks noChangeShapeType="1"/>
          </p:cNvSpPr>
          <p:nvPr/>
        </p:nvSpPr>
        <p:spPr bwMode="auto">
          <a:xfrm flipH="1">
            <a:off x="4360863" y="2133600"/>
            <a:ext cx="12668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91" name="Line 33"/>
          <p:cNvSpPr>
            <a:spLocks noChangeShapeType="1"/>
          </p:cNvSpPr>
          <p:nvPr/>
        </p:nvSpPr>
        <p:spPr bwMode="auto">
          <a:xfrm>
            <a:off x="5627688" y="2133600"/>
            <a:ext cx="1054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4010025" y="2286000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{1,2}</a:t>
            </a:r>
          </a:p>
        </p:txBody>
      </p:sp>
      <p:sp>
        <p:nvSpPr>
          <p:cNvPr id="15393" name="Text Box 35"/>
          <p:cNvSpPr txBox="1">
            <a:spLocks noChangeArrowheads="1"/>
          </p:cNvSpPr>
          <p:nvPr/>
        </p:nvSpPr>
        <p:spPr bwMode="auto">
          <a:xfrm>
            <a:off x="6330950" y="2286000"/>
            <a:ext cx="57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{3}</a:t>
            </a:r>
          </a:p>
        </p:txBody>
      </p:sp>
      <p:sp>
        <p:nvSpPr>
          <p:cNvPr id="15394" name="Text Box 36"/>
          <p:cNvSpPr txBox="1">
            <a:spLocks noChangeArrowheads="1"/>
          </p:cNvSpPr>
          <p:nvPr/>
        </p:nvSpPr>
        <p:spPr bwMode="auto">
          <a:xfrm>
            <a:off x="3962400" y="25908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charset="0"/>
              </a:rPr>
              <a:t>no more partitioning</a:t>
            </a:r>
          </a:p>
        </p:txBody>
      </p:sp>
      <p:sp>
        <p:nvSpPr>
          <p:cNvPr id="15395" name="Text Box 37"/>
          <p:cNvSpPr txBox="1">
            <a:spLocks noChangeArrowheads="1"/>
          </p:cNvSpPr>
          <p:nvPr/>
        </p:nvSpPr>
        <p:spPr bwMode="auto">
          <a:xfrm>
            <a:off x="1030287" y="4343400"/>
            <a:ext cx="285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So, the minimized DFA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84263" y="1371600"/>
            <a:ext cx="2743200" cy="2590800"/>
            <a:chOff x="1084263" y="1371600"/>
            <a:chExt cx="2743200" cy="2590800"/>
          </a:xfrm>
        </p:grpSpPr>
        <p:sp>
          <p:nvSpPr>
            <p:cNvPr id="15363" name="Oval 3"/>
            <p:cNvSpPr>
              <a:spLocks noChangeArrowheads="1"/>
            </p:cNvSpPr>
            <p:nvPr/>
          </p:nvSpPr>
          <p:spPr bwMode="auto">
            <a:xfrm>
              <a:off x="1295400" y="2559050"/>
              <a:ext cx="280988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2279650" y="1949450"/>
              <a:ext cx="282575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2279650" y="3397250"/>
              <a:ext cx="282575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Line 9"/>
            <p:cNvSpPr>
              <a:spLocks noChangeShapeType="1"/>
            </p:cNvSpPr>
            <p:nvPr/>
          </p:nvSpPr>
          <p:spPr bwMode="auto">
            <a:xfrm>
              <a:off x="1084263" y="2711450"/>
              <a:ext cx="211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10"/>
            <p:cNvSpPr>
              <a:spLocks noChangeShapeType="1"/>
            </p:cNvSpPr>
            <p:nvPr/>
          </p:nvSpPr>
          <p:spPr bwMode="auto">
            <a:xfrm flipV="1">
              <a:off x="1506538" y="2178050"/>
              <a:ext cx="77311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11"/>
            <p:cNvSpPr>
              <a:spLocks noChangeShapeType="1"/>
            </p:cNvSpPr>
            <p:nvPr/>
          </p:nvSpPr>
          <p:spPr bwMode="auto">
            <a:xfrm>
              <a:off x="1506538" y="2863850"/>
              <a:ext cx="773112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12"/>
            <p:cNvSpPr>
              <a:spLocks noChangeShapeType="1"/>
            </p:cNvSpPr>
            <p:nvPr/>
          </p:nvSpPr>
          <p:spPr bwMode="auto">
            <a:xfrm>
              <a:off x="2420938" y="225425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3"/>
            <p:cNvSpPr>
              <a:spLocks noChangeShapeType="1"/>
            </p:cNvSpPr>
            <p:nvPr/>
          </p:nvSpPr>
          <p:spPr bwMode="auto">
            <a:xfrm flipV="1">
              <a:off x="2562225" y="2863850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4"/>
            <p:cNvSpPr>
              <a:spLocks noChangeShapeType="1"/>
            </p:cNvSpPr>
            <p:nvPr/>
          </p:nvSpPr>
          <p:spPr bwMode="auto">
            <a:xfrm flipH="1" flipV="1">
              <a:off x="2562225" y="217805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373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2393156" y="1886744"/>
              <a:ext cx="1588" cy="215900"/>
            </a:xfrm>
            <a:prstGeom prst="curvedConnector3">
              <a:avLst>
                <a:gd name="adj1" fmla="val -17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4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2393156" y="3550444"/>
              <a:ext cx="1588" cy="215900"/>
            </a:xfrm>
            <a:prstGeom prst="curvedConnector3">
              <a:avLst>
                <a:gd name="adj1" fmla="val 17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5" name="AutoShape 17"/>
            <p:cNvCxnSpPr>
              <a:cxnSpLocks noChangeShapeType="1"/>
            </p:cNvCxnSpPr>
            <p:nvPr/>
          </p:nvCxnSpPr>
          <p:spPr bwMode="auto">
            <a:xfrm rot="5400000">
              <a:off x="2819400" y="2711450"/>
              <a:ext cx="685800" cy="11430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76" name="Text Box 18"/>
            <p:cNvSpPr txBox="1">
              <a:spLocks noChangeArrowheads="1"/>
            </p:cNvSpPr>
            <p:nvPr/>
          </p:nvSpPr>
          <p:spPr bwMode="auto">
            <a:xfrm>
              <a:off x="2057400" y="362585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b</a:t>
              </a:r>
            </a:p>
          </p:txBody>
        </p:sp>
        <p:sp>
          <p:nvSpPr>
            <p:cNvPr id="15377" name="Text Box 19"/>
            <p:cNvSpPr txBox="1">
              <a:spLocks noChangeArrowheads="1"/>
            </p:cNvSpPr>
            <p:nvPr/>
          </p:nvSpPr>
          <p:spPr bwMode="auto">
            <a:xfrm>
              <a:off x="1787525" y="294005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b</a:t>
              </a:r>
            </a:p>
          </p:txBody>
        </p:sp>
        <p:sp>
          <p:nvSpPr>
            <p:cNvPr id="15378" name="Text Box 20"/>
            <p:cNvSpPr txBox="1">
              <a:spLocks noChangeArrowheads="1"/>
            </p:cNvSpPr>
            <p:nvPr/>
          </p:nvSpPr>
          <p:spPr bwMode="auto">
            <a:xfrm>
              <a:off x="3194050" y="347345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b</a:t>
              </a:r>
            </a:p>
          </p:txBody>
        </p:sp>
        <p:sp>
          <p:nvSpPr>
            <p:cNvPr id="15379" name="Text Box 21"/>
            <p:cNvSpPr txBox="1">
              <a:spLocks noChangeArrowheads="1"/>
            </p:cNvSpPr>
            <p:nvPr/>
          </p:nvSpPr>
          <p:spPr bwMode="auto">
            <a:xfrm>
              <a:off x="2843213" y="28638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a</a:t>
              </a:r>
            </a:p>
          </p:txBody>
        </p:sp>
        <p:sp>
          <p:nvSpPr>
            <p:cNvPr id="15380" name="Text Box 22"/>
            <p:cNvSpPr txBox="1">
              <a:spLocks noChangeArrowheads="1"/>
            </p:cNvSpPr>
            <p:nvPr/>
          </p:nvSpPr>
          <p:spPr bwMode="auto">
            <a:xfrm>
              <a:off x="2913063" y="2101850"/>
              <a:ext cx="254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a</a:t>
              </a:r>
            </a:p>
          </p:txBody>
        </p:sp>
        <p:sp>
          <p:nvSpPr>
            <p:cNvPr id="15381" name="Text Box 23"/>
            <p:cNvSpPr txBox="1">
              <a:spLocks noChangeArrowheads="1"/>
            </p:cNvSpPr>
            <p:nvPr/>
          </p:nvSpPr>
          <p:spPr bwMode="auto">
            <a:xfrm>
              <a:off x="2209800" y="1371600"/>
              <a:ext cx="254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a</a:t>
              </a:r>
            </a:p>
          </p:txBody>
        </p:sp>
        <p:sp>
          <p:nvSpPr>
            <p:cNvPr id="15382" name="Text Box 24"/>
            <p:cNvSpPr txBox="1">
              <a:spLocks noChangeArrowheads="1"/>
            </p:cNvSpPr>
            <p:nvPr/>
          </p:nvSpPr>
          <p:spPr bwMode="auto">
            <a:xfrm>
              <a:off x="1717675" y="2101850"/>
              <a:ext cx="254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a</a:t>
              </a:r>
            </a:p>
          </p:txBody>
        </p:sp>
        <p:sp>
          <p:nvSpPr>
            <p:cNvPr id="15383" name="Text Box 25"/>
            <p:cNvSpPr txBox="1">
              <a:spLocks noChangeArrowheads="1"/>
            </p:cNvSpPr>
            <p:nvPr/>
          </p:nvSpPr>
          <p:spPr bwMode="auto">
            <a:xfrm>
              <a:off x="2403475" y="263525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b</a:t>
              </a:r>
            </a:p>
          </p:txBody>
        </p:sp>
        <p:sp>
          <p:nvSpPr>
            <p:cNvPr id="15384" name="Text Box 26"/>
            <p:cNvSpPr txBox="1">
              <a:spLocks noChangeArrowheads="1"/>
            </p:cNvSpPr>
            <p:nvPr/>
          </p:nvSpPr>
          <p:spPr bwMode="auto">
            <a:xfrm>
              <a:off x="3476625" y="255905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4</a:t>
              </a:r>
            </a:p>
          </p:txBody>
        </p:sp>
        <p:sp>
          <p:nvSpPr>
            <p:cNvPr id="15385" name="Text Box 27"/>
            <p:cNvSpPr txBox="1">
              <a:spLocks noChangeArrowheads="1"/>
            </p:cNvSpPr>
            <p:nvPr/>
          </p:nvSpPr>
          <p:spPr bwMode="auto">
            <a:xfrm>
              <a:off x="2279650" y="339725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3</a:t>
              </a:r>
            </a:p>
          </p:txBody>
        </p:sp>
        <p:sp>
          <p:nvSpPr>
            <p:cNvPr id="15386" name="Text Box 28"/>
            <p:cNvSpPr txBox="1">
              <a:spLocks noChangeArrowheads="1"/>
            </p:cNvSpPr>
            <p:nvPr/>
          </p:nvSpPr>
          <p:spPr bwMode="auto">
            <a:xfrm>
              <a:off x="2279650" y="194945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2</a:t>
              </a:r>
            </a:p>
          </p:txBody>
        </p:sp>
        <p:sp>
          <p:nvSpPr>
            <p:cNvPr id="15387" name="Text Box 29"/>
            <p:cNvSpPr txBox="1">
              <a:spLocks noChangeArrowheads="1"/>
            </p:cNvSpPr>
            <p:nvPr/>
          </p:nvSpPr>
          <p:spPr bwMode="auto">
            <a:xfrm>
              <a:off x="1295400" y="2559050"/>
              <a:ext cx="26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</a:rPr>
                <a:t>1</a:t>
              </a: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3405188" y="2482850"/>
              <a:ext cx="422275" cy="457200"/>
              <a:chOff x="1296" y="1056"/>
              <a:chExt cx="288" cy="288"/>
            </a:xfrm>
          </p:grpSpPr>
          <p:sp>
            <p:nvSpPr>
              <p:cNvPr id="15417" name="Oval 42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Oval 43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454525" y="4038600"/>
            <a:ext cx="2667030" cy="2057400"/>
            <a:chOff x="4454525" y="4038600"/>
            <a:chExt cx="2667030" cy="2057400"/>
          </a:xfrm>
        </p:grpSpPr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6224588" y="5486400"/>
              <a:ext cx="785812" cy="609600"/>
              <a:chOff x="1296" y="1056"/>
              <a:chExt cx="288" cy="288"/>
            </a:xfrm>
          </p:grpSpPr>
          <p:sp>
            <p:nvSpPr>
              <p:cNvPr id="15419" name="Oval 7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15420" name="Oval 8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</p:grpSp>
        <p:sp>
          <p:nvSpPr>
            <p:cNvPr id="15396" name="Text Box 38"/>
            <p:cNvSpPr txBox="1">
              <a:spLocks noChangeArrowheads="1"/>
            </p:cNvSpPr>
            <p:nvPr/>
          </p:nvSpPr>
          <p:spPr bwMode="auto">
            <a:xfrm>
              <a:off x="4735513" y="5029200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{1,2}</a:t>
              </a:r>
            </a:p>
          </p:txBody>
        </p:sp>
        <p:sp>
          <p:nvSpPr>
            <p:cNvPr id="15397" name="Oval 39"/>
            <p:cNvSpPr>
              <a:spLocks noChangeArrowheads="1"/>
            </p:cNvSpPr>
            <p:nvPr/>
          </p:nvSpPr>
          <p:spPr bwMode="auto">
            <a:xfrm>
              <a:off x="4806950" y="5029200"/>
              <a:ext cx="52705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5398" name="Oval 40"/>
            <p:cNvSpPr>
              <a:spLocks noChangeArrowheads="1"/>
            </p:cNvSpPr>
            <p:nvPr/>
          </p:nvSpPr>
          <p:spPr bwMode="auto">
            <a:xfrm>
              <a:off x="6400800" y="4495800"/>
              <a:ext cx="4572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5400" name="Line 44"/>
            <p:cNvSpPr>
              <a:spLocks noChangeShapeType="1"/>
            </p:cNvSpPr>
            <p:nvPr/>
          </p:nvSpPr>
          <p:spPr bwMode="auto">
            <a:xfrm flipV="1">
              <a:off x="5345113" y="4724400"/>
              <a:ext cx="105568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5401" name="Line 45"/>
            <p:cNvSpPr>
              <a:spLocks noChangeShapeType="1"/>
            </p:cNvSpPr>
            <p:nvPr/>
          </p:nvSpPr>
          <p:spPr bwMode="auto">
            <a:xfrm flipH="1" flipV="1">
              <a:off x="5340350" y="5334000"/>
              <a:ext cx="9842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5402" name="Line 46"/>
            <p:cNvSpPr>
              <a:spLocks noChangeShapeType="1"/>
            </p:cNvSpPr>
            <p:nvPr/>
          </p:nvSpPr>
          <p:spPr bwMode="auto">
            <a:xfrm>
              <a:off x="6629400" y="48006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cxnSp>
          <p:nvCxnSpPr>
            <p:cNvPr id="15403" name="AutoShape 47"/>
            <p:cNvCxnSpPr>
              <a:cxnSpLocks noChangeShapeType="1"/>
              <a:stCxn id="15397" idx="7"/>
              <a:endCxn id="15397" idx="1"/>
            </p:cNvCxnSpPr>
            <p:nvPr/>
          </p:nvCxnSpPr>
          <p:spPr bwMode="auto">
            <a:xfrm rot="16200000" flipV="1">
              <a:off x="5070475" y="4909815"/>
              <a:ext cx="1588" cy="372680"/>
            </a:xfrm>
            <a:prstGeom prst="curvedConnector3">
              <a:avLst>
                <a:gd name="adj1" fmla="val 186117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404" name="AutoShape 48"/>
            <p:cNvCxnSpPr>
              <a:cxnSpLocks noChangeShapeType="1"/>
              <a:stCxn id="15398" idx="7"/>
              <a:endCxn id="15398" idx="1"/>
            </p:cNvCxnSpPr>
            <p:nvPr/>
          </p:nvCxnSpPr>
          <p:spPr bwMode="auto">
            <a:xfrm rot="16200000" flipV="1">
              <a:off x="6629400" y="4378792"/>
              <a:ext cx="1588" cy="323290"/>
            </a:xfrm>
            <a:prstGeom prst="curvedConnector3">
              <a:avLst>
                <a:gd name="adj1" fmla="val 1720636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405" name="AutoShape 49"/>
            <p:cNvCxnSpPr>
              <a:cxnSpLocks noChangeShapeType="1"/>
              <a:stCxn id="15419" idx="6"/>
              <a:endCxn id="15398" idx="6"/>
            </p:cNvCxnSpPr>
            <p:nvPr/>
          </p:nvCxnSpPr>
          <p:spPr bwMode="auto">
            <a:xfrm flipH="1" flipV="1">
              <a:off x="6858000" y="4648200"/>
              <a:ext cx="152400" cy="1143000"/>
            </a:xfrm>
            <a:prstGeom prst="curvedConnector3">
              <a:avLst>
                <a:gd name="adj1" fmla="val -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406" name="Line 50"/>
            <p:cNvSpPr>
              <a:spLocks noChangeShapeType="1"/>
            </p:cNvSpPr>
            <p:nvPr/>
          </p:nvSpPr>
          <p:spPr bwMode="auto">
            <a:xfrm>
              <a:off x="4454525" y="5181600"/>
              <a:ext cx="35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5407" name="Text Box 51"/>
            <p:cNvSpPr txBox="1">
              <a:spLocks noChangeArrowheads="1"/>
            </p:cNvSpPr>
            <p:nvPr/>
          </p:nvSpPr>
          <p:spPr bwMode="auto">
            <a:xfrm>
              <a:off x="6405563" y="5592762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{4}</a:t>
              </a:r>
            </a:p>
          </p:txBody>
        </p:sp>
        <p:sp>
          <p:nvSpPr>
            <p:cNvPr id="15408" name="Text Box 52"/>
            <p:cNvSpPr txBox="1">
              <a:spLocks noChangeArrowheads="1"/>
            </p:cNvSpPr>
            <p:nvPr/>
          </p:nvSpPr>
          <p:spPr bwMode="auto">
            <a:xfrm>
              <a:off x="6405563" y="4495800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{3}</a:t>
              </a:r>
            </a:p>
          </p:txBody>
        </p:sp>
        <p:sp>
          <p:nvSpPr>
            <p:cNvPr id="15409" name="Text Box 53"/>
            <p:cNvSpPr txBox="1">
              <a:spLocks noChangeArrowheads="1"/>
            </p:cNvSpPr>
            <p:nvPr/>
          </p:nvSpPr>
          <p:spPr bwMode="auto">
            <a:xfrm>
              <a:off x="5438775" y="46482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5410" name="Text Box 54"/>
            <p:cNvSpPr txBox="1">
              <a:spLocks noChangeArrowheads="1"/>
            </p:cNvSpPr>
            <p:nvPr/>
          </p:nvSpPr>
          <p:spPr bwMode="auto">
            <a:xfrm>
              <a:off x="6299200" y="49530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5411" name="Text Box 55"/>
            <p:cNvSpPr txBox="1">
              <a:spLocks noChangeArrowheads="1"/>
            </p:cNvSpPr>
            <p:nvPr/>
          </p:nvSpPr>
          <p:spPr bwMode="auto">
            <a:xfrm>
              <a:off x="5438775" y="54864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5412" name="Text Box 56"/>
            <p:cNvSpPr txBox="1">
              <a:spLocks noChangeArrowheads="1"/>
            </p:cNvSpPr>
            <p:nvPr/>
          </p:nvSpPr>
          <p:spPr bwMode="auto">
            <a:xfrm>
              <a:off x="4806950" y="45720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5413" name="Text Box 57"/>
            <p:cNvSpPr txBox="1">
              <a:spLocks noChangeArrowheads="1"/>
            </p:cNvSpPr>
            <p:nvPr/>
          </p:nvSpPr>
          <p:spPr bwMode="auto">
            <a:xfrm>
              <a:off x="6823075" y="50292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5414" name="Text Box 58"/>
            <p:cNvSpPr txBox="1">
              <a:spLocks noChangeArrowheads="1"/>
            </p:cNvSpPr>
            <p:nvPr/>
          </p:nvSpPr>
          <p:spPr bwMode="auto">
            <a:xfrm>
              <a:off x="6143625" y="40386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</p:grpSp>
      <p:sp>
        <p:nvSpPr>
          <p:cNvPr id="6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154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22E56-2AB9-4DB0-96D2-BBC0C7C41C3E}" type="slidenum">
              <a:rPr lang="en-US" smtClean="0">
                <a:latin typeface="Interstate" charset="0"/>
              </a:rPr>
              <a:pPr/>
              <a:t>14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AU"/>
              <a:t>Consider the table below</a:t>
            </a:r>
            <a:r>
              <a:rPr lang="en-US"/>
              <a:t> 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Construct  a minimum DFA equivalent by using partition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1CC68-9E35-410B-9F21-A9F7830CB043}" type="slidenum">
              <a:rPr lang="en-US" smtClean="0">
                <a:latin typeface="Interstate" charset="0"/>
              </a:rPr>
              <a:pPr/>
              <a:t>15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930400"/>
          <a:ext cx="1524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Wingdings"/>
                        <a:buChar char="à"/>
                      </a:pPr>
                      <a:r>
                        <a:rPr lang="en-US">
                          <a:sym typeface="Wingdings" pitchFamily="2" charset="2"/>
                        </a:rPr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/>
              <a:t>Consider the table below</a:t>
            </a:r>
            <a:r>
              <a:rPr lang="en-US" dirty="0"/>
              <a:t>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Construct  a minimum DFA equivalent by using partition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1CC68-9E35-410B-9F21-A9F7830CB043}" type="slidenum">
              <a:rPr lang="en-US" smtClean="0">
                <a:latin typeface="Interstate" charset="0"/>
              </a:rPr>
              <a:pPr/>
              <a:t>16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2133600"/>
          <a:ext cx="2857501" cy="2245856"/>
        </p:xfrm>
        <a:graphic>
          <a:graphicData uri="http://schemas.openxmlformats.org/drawingml/2006/table">
            <a:tbl>
              <a:tblPr/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0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1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sym typeface="Wingdings"/>
                        </a:rPr>
                        <a:t></a:t>
                      </a:r>
                      <a:r>
                        <a:rPr lang="en-US" sz="1800" b="1">
                          <a:latin typeface="+mn-lt"/>
                          <a:ea typeface="Times New Roman"/>
                        </a:rPr>
                        <a:t>A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B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C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D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E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*F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G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Hopcroft, John E., Motwani, Rajeev, Ullman, Jeffrey D. (2007). </a:t>
            </a:r>
            <a:r>
              <a:rPr lang="en-AU" b="1" i="1"/>
              <a:t>Introduction to automata theory, languages, and computation</a:t>
            </a:r>
            <a:r>
              <a:rPr lang="en-AU"/>
              <a:t>. 3rd. Addison-Wesley. New York. ISBN: 9780321476173, Chapter 4.4 (page 154-164)</a:t>
            </a:r>
            <a:endParaRPr lang="en-US"/>
          </a:p>
          <a:p>
            <a:r>
              <a:rPr lang="en-AU"/>
              <a:t>Aho, A.V., Ravi, S., &amp; Ullman, J.D. (2007). </a:t>
            </a:r>
            <a:r>
              <a:rPr lang="en-AU" b="1" i="1"/>
              <a:t>Compiler : Principle, techniques and tools</a:t>
            </a:r>
            <a:r>
              <a:rPr lang="en-AU"/>
              <a:t>. 2nd. Addison-Wesley. New York. ISBN : 0321491696, Chapter 3.9 (PAGE 173-186)</a:t>
            </a:r>
            <a:endParaRPr lang="en-US"/>
          </a:p>
          <a:p>
            <a:r>
              <a:rPr lang="en-AU" u="sng">
                <a:hlinkClick r:id="rId2"/>
              </a:rPr>
              <a:t>http://web.cecs.pdx.edu/~harry/compilers/slides/LexicalPart4.pdf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E1CC68-9E35-410B-9F21-A9F7830CB043}" type="slidenum">
              <a:rPr lang="en-US" smtClean="0">
                <a:latin typeface="Interstate" charset="0"/>
              </a:rPr>
              <a:pPr/>
              <a:t>17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E40FBABD-6C68-453A-861D-62AE3AC49698}" type="slidenum">
              <a:rPr lang="en-US" smtClean="0">
                <a:latin typeface="Interstate" charset="0"/>
              </a:rPr>
              <a:pPr algn="ctr"/>
              <a:t>2</a:t>
            </a:fld>
            <a:endParaRPr lang="en-US">
              <a:latin typeface="Interstate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dirty="0"/>
              <a:t>Learning Outcomes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620000" cy="4319588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Tx/>
              <a:buNone/>
            </a:pPr>
            <a:r>
              <a:rPr lang="en-US" sz="2800" dirty="0"/>
              <a:t>At the end of this meeting, students are expected will be able to:</a:t>
            </a:r>
            <a:endParaRPr lang="id-ID" sz="2800" dirty="0"/>
          </a:p>
          <a:p>
            <a:pPr marL="0" indent="0" algn="just" eaLnBrk="1" hangingPunct="1">
              <a:spcBef>
                <a:spcPts val="0"/>
              </a:spcBef>
              <a:buFontTx/>
              <a:buNone/>
            </a:pPr>
            <a:endParaRPr lang="id-ID" sz="2800" dirty="0"/>
          </a:p>
          <a:p>
            <a:pPr algn="just">
              <a:spcBef>
                <a:spcPts val="0"/>
              </a:spcBef>
            </a:pPr>
            <a:r>
              <a:rPr lang="id-ID" sz="2800" dirty="0" err="1"/>
              <a:t>Identify</a:t>
            </a:r>
            <a:r>
              <a:rPr lang="id-ID" sz="2800" dirty="0"/>
              <a:t> </a:t>
            </a:r>
            <a:r>
              <a:rPr lang="id-ID" sz="2800" dirty="0" err="1"/>
              <a:t>equivalent</a:t>
            </a:r>
            <a:r>
              <a:rPr lang="id-ID" sz="2800" dirty="0"/>
              <a:t> </a:t>
            </a:r>
            <a:r>
              <a:rPr lang="id-ID" sz="2800" dirty="0" err="1"/>
              <a:t>state</a:t>
            </a:r>
            <a:endParaRPr lang="id-ID" sz="2800" dirty="0"/>
          </a:p>
          <a:p>
            <a:pPr algn="just">
              <a:spcBef>
                <a:spcPts val="0"/>
              </a:spcBef>
            </a:pPr>
            <a:r>
              <a:rPr lang="id-ID" sz="2800" dirty="0" err="1"/>
              <a:t>Minimize</a:t>
            </a:r>
            <a:r>
              <a:rPr lang="id-ID" sz="2800" dirty="0"/>
              <a:t> States </a:t>
            </a:r>
            <a:r>
              <a:rPr lang="id-ID" sz="2800" dirty="0" err="1"/>
              <a:t>of</a:t>
            </a:r>
            <a:r>
              <a:rPr lang="id-ID" sz="2800" dirty="0"/>
              <a:t> </a:t>
            </a:r>
            <a:r>
              <a:rPr lang="id-ID" sz="2800" dirty="0" err="1"/>
              <a:t>Deterministic</a:t>
            </a:r>
            <a:r>
              <a:rPr lang="id-ID" sz="2800" dirty="0"/>
              <a:t> </a:t>
            </a:r>
            <a:r>
              <a:rPr lang="id-ID" sz="2800" dirty="0" err="1"/>
              <a:t>Finite</a:t>
            </a:r>
            <a:r>
              <a:rPr lang="id-ID" sz="2800" dirty="0"/>
              <a:t> </a:t>
            </a:r>
            <a:r>
              <a:rPr lang="id-ID" sz="2800" dirty="0" err="1"/>
              <a:t>Automata</a:t>
            </a:r>
            <a:r>
              <a:rPr lang="id-ID" sz="2800" dirty="0"/>
              <a:t>.</a:t>
            </a:r>
            <a:endParaRPr lang="en-US" sz="2800" dirty="0"/>
          </a:p>
          <a:p>
            <a:pPr marL="0" indent="0" algn="just" eaLnBrk="1" hangingPunct="1">
              <a:spcBef>
                <a:spcPts val="0"/>
              </a:spcBef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E49944AE-B77B-42E1-9BF9-7BD54B389504}" type="slidenum">
              <a:rPr lang="en-US" smtClean="0">
                <a:latin typeface="Interstate" charset="0"/>
              </a:rPr>
              <a:pPr algn="ctr"/>
              <a:t>3</a:t>
            </a:fld>
            <a:endParaRPr lang="en-US">
              <a:latin typeface="Interstate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Outline Materi</a:t>
            </a:r>
            <a:r>
              <a:rPr lang="id-ID"/>
              <a:t>al</a:t>
            </a:r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209800"/>
            <a:ext cx="7467600" cy="3594100"/>
          </a:xfrm>
        </p:spPr>
        <p:txBody>
          <a:bodyPr/>
          <a:lstStyle/>
          <a:p>
            <a:pPr eaLnBrk="1" hangingPunct="1"/>
            <a:r>
              <a:rPr lang="id-ID" sz="2800"/>
              <a:t>DFA minimization </a:t>
            </a:r>
            <a:r>
              <a:rPr lang="en-US" sz="2800"/>
              <a:t>with filling table</a:t>
            </a:r>
          </a:p>
          <a:p>
            <a:pPr eaLnBrk="1" hangingPunct="1"/>
            <a:r>
              <a:rPr lang="id-ID" sz="2800"/>
              <a:t>DFA minimization </a:t>
            </a:r>
            <a:r>
              <a:rPr lang="en-US" sz="2800"/>
              <a:t>with partition</a:t>
            </a:r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882561C6-17CB-4459-ADDA-14593C0D3473}" type="slidenum">
              <a:rPr lang="en-US" smtClean="0">
                <a:latin typeface="Interstate" charset="0"/>
              </a:rPr>
              <a:pPr algn="ctr"/>
              <a:t>4</a:t>
            </a:fld>
            <a:endParaRPr lang="en-US">
              <a:latin typeface="Interstate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24128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 DFA</a:t>
            </a:r>
            <a:r>
              <a:rPr lang="id-ID" altLang="zh-CN" sz="3200" dirty="0">
                <a:ea typeface="宋体" charset="-122"/>
              </a:rPr>
              <a:t> </a:t>
            </a:r>
            <a:r>
              <a:rPr lang="id-ID" altLang="zh-CN" sz="3200" dirty="0" err="1">
                <a:ea typeface="宋体" charset="-122"/>
              </a:rPr>
              <a:t>Minimization</a:t>
            </a:r>
            <a:endParaRPr lang="en-US" sz="3200" dirty="0">
              <a:ea typeface="宋体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4602162"/>
          </a:xfrm>
        </p:spPr>
        <p:txBody>
          <a:bodyPr>
            <a:normAutofit/>
          </a:bodyPr>
          <a:lstStyle/>
          <a:p>
            <a:pPr algn="just"/>
            <a:r>
              <a:rPr lang="id-ID" sz="2200" dirty="0" err="1"/>
              <a:t>F</a:t>
            </a:r>
            <a:r>
              <a:rPr lang="en-US" sz="2200" dirty="0"/>
              <a:t>or the same Language can be a DFA with a number of different state</a:t>
            </a:r>
            <a:r>
              <a:rPr lang="id-ID" sz="2200" dirty="0"/>
              <a:t> </a:t>
            </a:r>
            <a:r>
              <a:rPr lang="id-ID" sz="2200" dirty="0" err="1"/>
              <a:t>pairs</a:t>
            </a:r>
            <a:r>
              <a:rPr lang="en-US" sz="2200" dirty="0"/>
              <a:t>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Example: DFA for binary string that ends with 1.</a:t>
            </a:r>
            <a:endParaRPr lang="id-ID" sz="2200" dirty="0"/>
          </a:p>
          <a:p>
            <a:pPr eaLnBrk="1" hangingPunct="1">
              <a:buFontTx/>
              <a:buNone/>
            </a:pPr>
            <a:r>
              <a:rPr lang="id-ID" sz="2200" dirty="0"/>
              <a:t>     </a:t>
            </a:r>
            <a:r>
              <a:rPr lang="en-US" sz="2200" dirty="0"/>
              <a:t>   </a:t>
            </a:r>
            <a:r>
              <a:rPr lang="id-ID" sz="2200" dirty="0"/>
              <a:t>  </a:t>
            </a:r>
            <a:r>
              <a:rPr lang="en-US" sz="2200" dirty="0"/>
              <a:t>M1	</a:t>
            </a:r>
            <a:r>
              <a:rPr lang="id-ID" sz="2200" dirty="0"/>
              <a:t>            </a:t>
            </a:r>
            <a:r>
              <a:rPr lang="en-US" sz="2200" dirty="0"/>
              <a:t>   M2	</a:t>
            </a:r>
            <a:r>
              <a:rPr lang="id-ID" sz="2200" dirty="0"/>
              <a:t>          		  </a:t>
            </a:r>
            <a:r>
              <a:rPr lang="en-US" sz="2200" dirty="0"/>
              <a:t>M3</a:t>
            </a:r>
          </a:p>
          <a:p>
            <a:pPr eaLnBrk="1" hangingPunct="1">
              <a:buFontTx/>
              <a:buNone/>
            </a:pPr>
            <a:endParaRPr lang="en-US" sz="2200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pSp>
        <p:nvGrpSpPr>
          <p:cNvPr id="67" name="Group 66"/>
          <p:cNvGrpSpPr/>
          <p:nvPr/>
        </p:nvGrpSpPr>
        <p:grpSpPr>
          <a:xfrm>
            <a:off x="1140460" y="3657600"/>
            <a:ext cx="6858000" cy="1981200"/>
            <a:chOff x="762000" y="4114800"/>
            <a:chExt cx="6858000" cy="1981200"/>
          </a:xfrm>
        </p:grpSpPr>
        <p:sp>
          <p:nvSpPr>
            <p:cNvPr id="10" name="Oval 9"/>
            <p:cNvSpPr/>
            <p:nvPr/>
          </p:nvSpPr>
          <p:spPr>
            <a:xfrm>
              <a:off x="2286000" y="42672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76" name="TextBox 10"/>
            <p:cNvSpPr txBox="1">
              <a:spLocks noChangeArrowheads="1"/>
            </p:cNvSpPr>
            <p:nvPr/>
          </p:nvSpPr>
          <p:spPr bwMode="auto">
            <a:xfrm>
              <a:off x="2362200" y="4343400"/>
              <a:ext cx="3381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219200" y="42672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95400" y="52578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86000" y="52578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09800" y="5181600"/>
              <a:ext cx="685800" cy="76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81" name="TextBox 15"/>
            <p:cNvSpPr txBox="1">
              <a:spLocks noChangeArrowheads="1"/>
            </p:cNvSpPr>
            <p:nvPr/>
          </p:nvSpPr>
          <p:spPr bwMode="auto">
            <a:xfrm>
              <a:off x="1295400" y="4430713"/>
              <a:ext cx="3381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182" name="TextBox 16"/>
            <p:cNvSpPr txBox="1">
              <a:spLocks noChangeArrowheads="1"/>
            </p:cNvSpPr>
            <p:nvPr/>
          </p:nvSpPr>
          <p:spPr bwMode="auto">
            <a:xfrm>
              <a:off x="2362200" y="5345113"/>
              <a:ext cx="3508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7183" name="TextBox 17"/>
            <p:cNvSpPr txBox="1">
              <a:spLocks noChangeArrowheads="1"/>
            </p:cNvSpPr>
            <p:nvPr/>
          </p:nvSpPr>
          <p:spPr bwMode="auto">
            <a:xfrm>
              <a:off x="1414463" y="5345113"/>
              <a:ext cx="3508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62000" y="45720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6"/>
            </p:cNvCxnSpPr>
            <p:nvPr/>
          </p:nvCxnSpPr>
          <p:spPr>
            <a:xfrm>
              <a:off x="1752600" y="4572000"/>
              <a:ext cx="5334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1752600" y="4800600"/>
              <a:ext cx="5334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5" idx="2"/>
            </p:cNvCxnSpPr>
            <p:nvPr/>
          </p:nvCxnSpPr>
          <p:spPr>
            <a:xfrm>
              <a:off x="1828800" y="5561013"/>
              <a:ext cx="3810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2304257" y="5010943"/>
              <a:ext cx="304800" cy="365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9" name="TextBox 33"/>
            <p:cNvSpPr txBox="1">
              <a:spLocks noChangeArrowheads="1"/>
            </p:cNvSpPr>
            <p:nvPr/>
          </p:nvSpPr>
          <p:spPr bwMode="auto">
            <a:xfrm>
              <a:off x="1795463" y="426720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190" name="TextBox 34"/>
            <p:cNvSpPr txBox="1">
              <a:spLocks noChangeArrowheads="1"/>
            </p:cNvSpPr>
            <p:nvPr/>
          </p:nvSpPr>
          <p:spPr bwMode="auto">
            <a:xfrm>
              <a:off x="2481263" y="4887913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191" name="TextBox 35"/>
            <p:cNvSpPr txBox="1">
              <a:spLocks noChangeArrowheads="1"/>
            </p:cNvSpPr>
            <p:nvPr/>
          </p:nvSpPr>
          <p:spPr bwMode="auto">
            <a:xfrm>
              <a:off x="1905000" y="5116513"/>
              <a:ext cx="3127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192" name="TextBox 36"/>
            <p:cNvSpPr txBox="1">
              <a:spLocks noChangeArrowheads="1"/>
            </p:cNvSpPr>
            <p:nvPr/>
          </p:nvSpPr>
          <p:spPr bwMode="auto">
            <a:xfrm>
              <a:off x="1871663" y="5573713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10800000" flipV="1">
              <a:off x="1600200" y="4724400"/>
              <a:ext cx="6858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4" name="TextBox 39"/>
            <p:cNvSpPr txBox="1">
              <a:spLocks noChangeArrowheads="1"/>
            </p:cNvSpPr>
            <p:nvPr/>
          </p:nvSpPr>
          <p:spPr bwMode="auto">
            <a:xfrm>
              <a:off x="1947863" y="457200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41" name="Straight Arrow Connector 40"/>
            <p:cNvCxnSpPr>
              <a:endCxn id="12" idx="4"/>
            </p:cNvCxnSpPr>
            <p:nvPr/>
          </p:nvCxnSpPr>
          <p:spPr>
            <a:xfrm rot="16200000" flipV="1">
              <a:off x="1314450" y="5048250"/>
              <a:ext cx="381000" cy="38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6" name="TextBox 42"/>
            <p:cNvSpPr txBox="1">
              <a:spLocks noChangeArrowheads="1"/>
            </p:cNvSpPr>
            <p:nvPr/>
          </p:nvSpPr>
          <p:spPr bwMode="auto">
            <a:xfrm>
              <a:off x="1219200" y="4887913"/>
              <a:ext cx="3127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197" name="TextBox 43"/>
            <p:cNvSpPr txBox="1">
              <a:spLocks noChangeArrowheads="1"/>
            </p:cNvSpPr>
            <p:nvPr/>
          </p:nvSpPr>
          <p:spPr bwMode="auto">
            <a:xfrm>
              <a:off x="2811463" y="472440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2516188" y="4951413"/>
              <a:ext cx="606425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15" idx="4"/>
              <a:endCxn id="15" idx="6"/>
            </p:cNvCxnSpPr>
            <p:nvPr/>
          </p:nvCxnSpPr>
          <p:spPr>
            <a:xfrm rot="5400000" flipH="1" flipV="1">
              <a:off x="2533650" y="5581650"/>
              <a:ext cx="381000" cy="342900"/>
            </a:xfrm>
            <a:prstGeom prst="curvedConnector4">
              <a:avLst>
                <a:gd name="adj1" fmla="val -60000"/>
                <a:gd name="adj2" fmla="val 16666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0" name="TextBox 49"/>
            <p:cNvSpPr txBox="1">
              <a:spLocks noChangeArrowheads="1"/>
            </p:cNvSpPr>
            <p:nvPr/>
          </p:nvSpPr>
          <p:spPr bwMode="auto">
            <a:xfrm>
              <a:off x="3040063" y="5726113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3810000" y="43434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43434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419600" y="51816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43400" y="5105400"/>
              <a:ext cx="685800" cy="76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5" name="Curved Connector 47"/>
            <p:cNvCxnSpPr/>
            <p:nvPr/>
          </p:nvCxnSpPr>
          <p:spPr>
            <a:xfrm rot="5400000" flipH="1" flipV="1">
              <a:off x="4667250" y="5505450"/>
              <a:ext cx="381000" cy="342900"/>
            </a:xfrm>
            <a:prstGeom prst="curvedConnector4">
              <a:avLst>
                <a:gd name="adj1" fmla="val -60000"/>
                <a:gd name="adj2" fmla="val 16666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6" name="TextBox 55"/>
            <p:cNvSpPr txBox="1">
              <a:spLocks noChangeArrowheads="1"/>
            </p:cNvSpPr>
            <p:nvPr/>
          </p:nvSpPr>
          <p:spPr bwMode="auto">
            <a:xfrm>
              <a:off x="5181600" y="556260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207" name="TextBox 56"/>
            <p:cNvSpPr txBox="1">
              <a:spLocks noChangeArrowheads="1"/>
            </p:cNvSpPr>
            <p:nvPr/>
          </p:nvSpPr>
          <p:spPr bwMode="auto">
            <a:xfrm>
              <a:off x="5148263" y="4495800"/>
              <a:ext cx="3381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208" name="TextBox 57"/>
            <p:cNvSpPr txBox="1">
              <a:spLocks noChangeArrowheads="1"/>
            </p:cNvSpPr>
            <p:nvPr/>
          </p:nvSpPr>
          <p:spPr bwMode="auto">
            <a:xfrm>
              <a:off x="3929063" y="4495800"/>
              <a:ext cx="3381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209" name="TextBox 58"/>
            <p:cNvSpPr txBox="1">
              <a:spLocks noChangeArrowheads="1"/>
            </p:cNvSpPr>
            <p:nvPr/>
          </p:nvSpPr>
          <p:spPr bwMode="auto">
            <a:xfrm>
              <a:off x="4495800" y="5345113"/>
              <a:ext cx="3508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3352800" y="46482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343400" y="464820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1"/>
              <a:endCxn id="51" idx="7"/>
            </p:cNvCxnSpPr>
            <p:nvPr/>
          </p:nvCxnSpPr>
          <p:spPr>
            <a:xfrm rot="16200000" flipV="1">
              <a:off x="4686300" y="4011613"/>
              <a:ext cx="1588" cy="8429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54" idx="1"/>
            </p:cNvCxnSpPr>
            <p:nvPr/>
          </p:nvCxnSpPr>
          <p:spPr>
            <a:xfrm>
              <a:off x="4038600" y="4953000"/>
              <a:ext cx="404813" cy="263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>
              <a:off x="4953000" y="4953000"/>
              <a:ext cx="228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5105400" y="4953000"/>
              <a:ext cx="304800" cy="3032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6" name="TextBox 72"/>
            <p:cNvSpPr txBox="1">
              <a:spLocks noChangeArrowheads="1"/>
            </p:cNvSpPr>
            <p:nvPr/>
          </p:nvSpPr>
          <p:spPr bwMode="auto">
            <a:xfrm>
              <a:off x="4487863" y="457200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217" name="TextBox 73"/>
            <p:cNvSpPr txBox="1">
              <a:spLocks noChangeArrowheads="1"/>
            </p:cNvSpPr>
            <p:nvPr/>
          </p:nvSpPr>
          <p:spPr bwMode="auto">
            <a:xfrm>
              <a:off x="4411663" y="411480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218" name="TextBox 74"/>
            <p:cNvSpPr txBox="1">
              <a:spLocks noChangeArrowheads="1"/>
            </p:cNvSpPr>
            <p:nvPr/>
          </p:nvSpPr>
          <p:spPr bwMode="auto">
            <a:xfrm>
              <a:off x="5181600" y="5040313"/>
              <a:ext cx="31273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219" name="TextBox 75"/>
            <p:cNvSpPr txBox="1">
              <a:spLocks noChangeArrowheads="1"/>
            </p:cNvSpPr>
            <p:nvPr/>
          </p:nvSpPr>
          <p:spPr bwMode="auto">
            <a:xfrm>
              <a:off x="4038600" y="502920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220" name="TextBox 76"/>
            <p:cNvSpPr txBox="1">
              <a:spLocks noChangeArrowheads="1"/>
            </p:cNvSpPr>
            <p:nvPr/>
          </p:nvSpPr>
          <p:spPr bwMode="auto">
            <a:xfrm>
              <a:off x="4868863" y="480060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6477000" y="44196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553200" y="5410200"/>
              <a:ext cx="533400" cy="609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77000" y="5334000"/>
              <a:ext cx="685800" cy="76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1" name="Curved Connector 47"/>
            <p:cNvCxnSpPr/>
            <p:nvPr/>
          </p:nvCxnSpPr>
          <p:spPr>
            <a:xfrm rot="5400000" flipH="1" flipV="1">
              <a:off x="6762750" y="5734050"/>
              <a:ext cx="381000" cy="342900"/>
            </a:xfrm>
            <a:prstGeom prst="curvedConnector4">
              <a:avLst>
                <a:gd name="adj1" fmla="val -60000"/>
                <a:gd name="adj2" fmla="val 16666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47"/>
            <p:cNvCxnSpPr/>
            <p:nvPr/>
          </p:nvCxnSpPr>
          <p:spPr>
            <a:xfrm rot="16200000" flipH="1">
              <a:off x="6610350" y="4438650"/>
              <a:ext cx="381000" cy="342900"/>
            </a:xfrm>
            <a:prstGeom prst="curvedConnector4">
              <a:avLst>
                <a:gd name="adj1" fmla="val -60000"/>
                <a:gd name="adj2" fmla="val 16666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019800" y="47244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0" idx="1"/>
            </p:cNvCxnSpPr>
            <p:nvPr/>
          </p:nvCxnSpPr>
          <p:spPr>
            <a:xfrm rot="16200000" flipH="1">
              <a:off x="6319044" y="5187156"/>
              <a:ext cx="492125" cy="238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78" idx="5"/>
            </p:cNvCxnSpPr>
            <p:nvPr/>
          </p:nvCxnSpPr>
          <p:spPr>
            <a:xfrm rot="16200000" flipV="1">
              <a:off x="6737350" y="5135563"/>
              <a:ext cx="392113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9" name="TextBox 88"/>
            <p:cNvSpPr txBox="1">
              <a:spLocks noChangeArrowheads="1"/>
            </p:cNvSpPr>
            <p:nvPr/>
          </p:nvSpPr>
          <p:spPr bwMode="auto">
            <a:xfrm>
              <a:off x="6596063" y="5497513"/>
              <a:ext cx="3381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230" name="TextBox 89"/>
            <p:cNvSpPr txBox="1">
              <a:spLocks noChangeArrowheads="1"/>
            </p:cNvSpPr>
            <p:nvPr/>
          </p:nvSpPr>
          <p:spPr bwMode="auto">
            <a:xfrm>
              <a:off x="6553200" y="4572000"/>
              <a:ext cx="3381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231" name="TextBox 90"/>
            <p:cNvSpPr txBox="1">
              <a:spLocks noChangeArrowheads="1"/>
            </p:cNvSpPr>
            <p:nvPr/>
          </p:nvSpPr>
          <p:spPr bwMode="auto">
            <a:xfrm>
              <a:off x="7086600" y="411480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232" name="TextBox 91"/>
            <p:cNvSpPr txBox="1">
              <a:spLocks noChangeArrowheads="1"/>
            </p:cNvSpPr>
            <p:nvPr/>
          </p:nvSpPr>
          <p:spPr bwMode="auto">
            <a:xfrm>
              <a:off x="6926263" y="4964113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233" name="TextBox 92"/>
            <p:cNvSpPr txBox="1">
              <a:spLocks noChangeArrowheads="1"/>
            </p:cNvSpPr>
            <p:nvPr/>
          </p:nvSpPr>
          <p:spPr bwMode="auto">
            <a:xfrm>
              <a:off x="6240463" y="5040313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234" name="TextBox 93"/>
            <p:cNvSpPr txBox="1">
              <a:spLocks noChangeArrowheads="1"/>
            </p:cNvSpPr>
            <p:nvPr/>
          </p:nvSpPr>
          <p:spPr bwMode="auto">
            <a:xfrm>
              <a:off x="7307263" y="5649913"/>
              <a:ext cx="31273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 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1143000" y="1752600"/>
            <a:ext cx="7543800" cy="43735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200" dirty="0"/>
              <a:t>DFA has a minimal number of state if all </a:t>
            </a:r>
            <a:r>
              <a:rPr lang="id-ID" sz="2200" dirty="0" err="1"/>
              <a:t>its</a:t>
            </a:r>
            <a:r>
              <a:rPr lang="id-ID" sz="2200" dirty="0"/>
              <a:t> </a:t>
            </a:r>
            <a:r>
              <a:rPr lang="en-US" sz="2200" dirty="0"/>
              <a:t>states distinguishable.</a:t>
            </a:r>
            <a:r>
              <a:rPr lang="id-ID" sz="2200" dirty="0"/>
              <a:t> </a:t>
            </a:r>
            <a:endParaRPr lang="en-US" sz="2200" dirty="0"/>
          </a:p>
          <a:p>
            <a:pPr algn="just" eaLnBrk="1" hangingPunct="1">
              <a:buFontTx/>
              <a:buNone/>
            </a:pPr>
            <a:endParaRPr lang="en-US" sz="2200" dirty="0"/>
          </a:p>
          <a:p>
            <a:pPr algn="just" eaLnBrk="1" hangingPunct="1"/>
            <a:r>
              <a:rPr lang="en-US" sz="2200" dirty="0"/>
              <a:t>State p </a:t>
            </a:r>
            <a:r>
              <a:rPr lang="id-ID" sz="2200" dirty="0" err="1"/>
              <a:t>and</a:t>
            </a:r>
            <a:r>
              <a:rPr lang="en-US" sz="2200" dirty="0"/>
              <a:t> q </a:t>
            </a:r>
            <a:r>
              <a:rPr lang="id-ID" sz="2200" dirty="0"/>
              <a:t>are </a:t>
            </a:r>
            <a:r>
              <a:rPr lang="id-ID" sz="2200" dirty="0" err="1"/>
              <a:t>called</a:t>
            </a:r>
            <a:r>
              <a:rPr lang="en-US" sz="2200" dirty="0"/>
              <a:t> “distinguishable” </a:t>
            </a:r>
            <a:r>
              <a:rPr lang="id-ID" sz="2200" dirty="0" err="1"/>
              <a:t>if</a:t>
            </a:r>
            <a:r>
              <a:rPr lang="id-ID" sz="2200" dirty="0"/>
              <a:t> </a:t>
            </a:r>
            <a:r>
              <a:rPr lang="id-ID" sz="2200" dirty="0" err="1"/>
              <a:t>there</a:t>
            </a:r>
            <a:r>
              <a:rPr lang="id-ID" sz="2200" dirty="0"/>
              <a:t> are </a:t>
            </a:r>
            <a:r>
              <a:rPr lang="id-ID" sz="2200" dirty="0" err="1"/>
              <a:t>string</a:t>
            </a:r>
            <a:r>
              <a:rPr lang="en-US" sz="2200" dirty="0"/>
              <a:t> x</a:t>
            </a:r>
            <a:r>
              <a:rPr lang="id-ID" sz="2200" dirty="0"/>
              <a:t>,</a:t>
            </a:r>
            <a:r>
              <a:rPr lang="en-US" sz="2200" dirty="0"/>
              <a:t> </a:t>
            </a:r>
            <a:r>
              <a:rPr lang="id-ID" sz="2200" dirty="0" err="1"/>
              <a:t>where</a:t>
            </a:r>
            <a:r>
              <a:rPr lang="en-US" sz="2200" dirty="0"/>
              <a:t>    </a:t>
            </a:r>
            <a:r>
              <a:rPr lang="id-ID" sz="2200" dirty="0"/>
              <a:t>  </a:t>
            </a:r>
            <a:r>
              <a:rPr lang="en-US" sz="2200" dirty="0"/>
              <a:t>(p, x) </a:t>
            </a:r>
            <a:r>
              <a:rPr lang="id-ID" sz="2200" dirty="0"/>
              <a:t>in</a:t>
            </a:r>
            <a:r>
              <a:rPr lang="en-US" sz="2200" dirty="0"/>
              <a:t> F, </a:t>
            </a:r>
            <a:r>
              <a:rPr lang="id-ID" sz="2200" dirty="0" err="1"/>
              <a:t>and</a:t>
            </a:r>
            <a:r>
              <a:rPr lang="en-US" sz="2200" dirty="0"/>
              <a:t>   </a:t>
            </a:r>
            <a:r>
              <a:rPr lang="id-ID" sz="2200" dirty="0"/>
              <a:t>  </a:t>
            </a:r>
            <a:r>
              <a:rPr lang="en-US" sz="2200" dirty="0"/>
              <a:t>(q, x) </a:t>
            </a:r>
            <a:r>
              <a:rPr lang="id-ID" sz="2200" dirty="0" err="1"/>
              <a:t>is</a:t>
            </a:r>
            <a:r>
              <a:rPr lang="id-ID" sz="2200" dirty="0"/>
              <a:t> not in </a:t>
            </a:r>
            <a:r>
              <a:rPr lang="en-US" sz="2200" dirty="0"/>
              <a:t> F.</a:t>
            </a:r>
          </a:p>
          <a:p>
            <a:pPr algn="just" eaLnBrk="1" hangingPunct="1"/>
            <a:endParaRPr lang="en-US" sz="2200" dirty="0"/>
          </a:p>
          <a:p>
            <a:pPr algn="just"/>
            <a:r>
              <a:rPr lang="id-ID" sz="2200" dirty="0" err="1"/>
              <a:t>Example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(</a:t>
            </a:r>
            <a:r>
              <a:rPr lang="en-US" sz="2200" dirty="0" err="1">
                <a:sym typeface="Symbol" pitchFamily="18" charset="2"/>
              </a:rPr>
              <a:t>p,a</a:t>
            </a:r>
            <a:r>
              <a:rPr lang="en-US" sz="2200" dirty="0">
                <a:sym typeface="Symbol" pitchFamily="18" charset="2"/>
              </a:rPr>
              <a:t>) = p’ </a:t>
            </a:r>
            <a:r>
              <a:rPr lang="id-ID" sz="2200" dirty="0" err="1">
                <a:sym typeface="Symbol" pitchFamily="18" charset="2"/>
              </a:rPr>
              <a:t>and</a:t>
            </a:r>
            <a:r>
              <a:rPr lang="en-US" sz="2200" dirty="0">
                <a:sym typeface="Symbol" pitchFamily="18" charset="2"/>
              </a:rPr>
              <a:t> (</a:t>
            </a:r>
            <a:r>
              <a:rPr lang="en-US" sz="2200" dirty="0" err="1">
                <a:sym typeface="Symbol" pitchFamily="18" charset="2"/>
              </a:rPr>
              <a:t>q,a</a:t>
            </a:r>
            <a:r>
              <a:rPr lang="en-US" sz="2200" dirty="0">
                <a:sym typeface="Symbol" pitchFamily="18" charset="2"/>
              </a:rPr>
              <a:t>) = q’. </a:t>
            </a:r>
            <a:r>
              <a:rPr lang="id-ID" sz="2200" dirty="0">
                <a:sym typeface="Symbol" pitchFamily="18" charset="2"/>
              </a:rPr>
              <a:t>If</a:t>
            </a:r>
            <a:r>
              <a:rPr lang="en-US" sz="2200" dirty="0">
                <a:sym typeface="Symbol" pitchFamily="18" charset="2"/>
              </a:rPr>
              <a:t> p’ </a:t>
            </a:r>
            <a:r>
              <a:rPr lang="id-ID" sz="2200" dirty="0" err="1">
                <a:sym typeface="Symbol" pitchFamily="18" charset="2"/>
              </a:rPr>
              <a:t>and</a:t>
            </a:r>
            <a:r>
              <a:rPr lang="id-ID" sz="2200" dirty="0"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q’ distinguishable, </a:t>
            </a:r>
            <a:r>
              <a:rPr lang="id-ID" sz="2200" dirty="0" err="1">
                <a:sym typeface="Symbol" pitchFamily="18" charset="2"/>
              </a:rPr>
              <a:t>then</a:t>
            </a:r>
            <a:r>
              <a:rPr lang="en-US" sz="2200" dirty="0">
                <a:sym typeface="Symbol" pitchFamily="18" charset="2"/>
              </a:rPr>
              <a:t> p an</a:t>
            </a:r>
            <a:r>
              <a:rPr lang="id-ID" sz="2200" dirty="0">
                <a:sym typeface="Symbol" pitchFamily="18" charset="2"/>
              </a:rPr>
              <a:t>d</a:t>
            </a:r>
            <a:r>
              <a:rPr lang="en-US" sz="2200" dirty="0">
                <a:sym typeface="Symbol" pitchFamily="18" charset="2"/>
              </a:rPr>
              <a:t> q </a:t>
            </a:r>
            <a:r>
              <a:rPr lang="id-ID" sz="2200" dirty="0">
                <a:sym typeface="Symbol" pitchFamily="18" charset="2"/>
              </a:rPr>
              <a:t>are </a:t>
            </a:r>
            <a:r>
              <a:rPr lang="id-ID" sz="2200" dirty="0" err="1">
                <a:sym typeface="Symbol" pitchFamily="18" charset="2"/>
              </a:rPr>
              <a:t>also</a:t>
            </a:r>
            <a:r>
              <a:rPr lang="en-US" sz="2200" dirty="0">
                <a:sym typeface="Symbol" pitchFamily="18" charset="2"/>
              </a:rPr>
              <a:t> distinguishable. </a:t>
            </a:r>
            <a:endParaRPr lang="en-US" sz="2200" dirty="0"/>
          </a:p>
          <a:p>
            <a:pPr algn="just"/>
            <a:endParaRPr lang="en-US" sz="2200" dirty="0"/>
          </a:p>
          <a:p>
            <a:pPr eaLnBrk="1" hangingPunct="1"/>
            <a:endParaRPr lang="en-US" sz="2200" dirty="0"/>
          </a:p>
        </p:txBody>
      </p:sp>
      <p:sp>
        <p:nvSpPr>
          <p:cNvPr id="10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F86A03A9-D60B-4E02-B33D-ACB037C24CF7}" type="slidenum">
              <a:rPr lang="en-US" smtClean="0">
                <a:latin typeface="Interstate" charset="0"/>
              </a:rPr>
              <a:pPr algn="ctr"/>
              <a:t>5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505200" y="3276600"/>
          <a:ext cx="304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203112" imgH="380835" progId="Equation.3">
                  <p:embed/>
                </p:oleObj>
              </mc:Choice>
              <mc:Fallback>
                <p:oleObj name="Equation" r:id="rId3" imgW="203112" imgH="380835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76600"/>
                        <a:ext cx="304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715000" y="3276600"/>
          <a:ext cx="304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203112" imgH="393529" progId="Equation.3">
                  <p:embed/>
                </p:oleObj>
              </mc:Choice>
              <mc:Fallback>
                <p:oleObj name="Equation" r:id="rId5" imgW="203112" imgH="393529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3048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24200" y="152400"/>
            <a:ext cx="5867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DFA</a:t>
            </a:r>
            <a:r>
              <a:rPr kumimoji="0" lang="id-ID" sz="32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Minimization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0079B8"/>
              </a:solidFill>
              <a:effectLst/>
              <a:uLnTx/>
              <a:uFillTx/>
              <a:latin typeface="Open Sans"/>
              <a:ea typeface="宋体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DF7D956E-AC8F-4198-847B-F36DE9BB6D8B}" type="slidenum">
              <a:rPr lang="en-US" smtClean="0">
                <a:latin typeface="Interstate" charset="0"/>
              </a:rPr>
              <a:pPr algn="ctr"/>
              <a:t>6</a:t>
            </a:fld>
            <a:endParaRPr lang="en-US">
              <a:latin typeface="Interstate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410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 </a:t>
            </a:r>
            <a:r>
              <a:rPr lang="en-US" sz="3200" dirty="0">
                <a:ea typeface="宋体" charset="-122"/>
              </a:rPr>
              <a:t> DFA</a:t>
            </a:r>
            <a:r>
              <a:rPr lang="id-ID" sz="3200" dirty="0">
                <a:ea typeface="宋体" charset="-122"/>
              </a:rPr>
              <a:t> Minimization</a:t>
            </a:r>
            <a:endParaRPr lang="en-US" sz="3200" dirty="0">
              <a:ea typeface="宋体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467600" cy="4449763"/>
          </a:xfrm>
        </p:spPr>
        <p:txBody>
          <a:bodyPr>
            <a:noAutofit/>
          </a:bodyPr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sz="2200"/>
              <a:t>Algorit</a:t>
            </a:r>
            <a:r>
              <a:rPr lang="id-ID" sz="2200"/>
              <a:t>hm</a:t>
            </a:r>
            <a:r>
              <a:rPr lang="en-US" sz="2200"/>
              <a:t> : (Table-filling)</a:t>
            </a:r>
            <a:endParaRPr lang="en-US" sz="2200" u="sng"/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endParaRPr lang="en-US" sz="2200" u="sng"/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US" sz="2200" u="sng"/>
              <a:t>Begin</a:t>
            </a:r>
          </a:p>
          <a:p>
            <a:pPr marL="609600" indent="-609600" algn="just" eaLnBrk="1" hangingPunct="1">
              <a:lnSpc>
                <a:spcPct val="80000"/>
              </a:lnSpc>
              <a:buFont typeface="Interstate" charset="0"/>
              <a:buAutoNum type="arabicPeriod"/>
            </a:pPr>
            <a:r>
              <a:rPr lang="en-US" sz="2200" u="sng"/>
              <a:t>for</a:t>
            </a:r>
            <a:r>
              <a:rPr lang="en-US" sz="2200"/>
              <a:t> p in F and q in Q-F </a:t>
            </a:r>
            <a:r>
              <a:rPr lang="en-US" sz="2200" u="sng"/>
              <a:t>do</a:t>
            </a:r>
            <a:r>
              <a:rPr lang="en-US" sz="2200"/>
              <a:t> mark (p, q);</a:t>
            </a:r>
          </a:p>
          <a:p>
            <a:pPr marL="609600" indent="-609600" algn="just" eaLnBrk="1" hangingPunct="1">
              <a:lnSpc>
                <a:spcPct val="80000"/>
              </a:lnSpc>
              <a:buFont typeface="Interstate" charset="0"/>
              <a:buAutoNum type="arabicPeriod"/>
            </a:pPr>
            <a:r>
              <a:rPr lang="en-US" sz="2200" u="sng"/>
              <a:t>for</a:t>
            </a:r>
            <a:r>
              <a:rPr lang="en-US" sz="2200"/>
              <a:t> </a:t>
            </a:r>
            <a:r>
              <a:rPr lang="id-ID" sz="2200"/>
              <a:t>the every pairs of  </a:t>
            </a:r>
            <a:r>
              <a:rPr lang="en-US" sz="2200"/>
              <a:t>(p, q) </a:t>
            </a:r>
            <a:r>
              <a:rPr lang="id-ID" sz="2200"/>
              <a:t>in</a:t>
            </a:r>
            <a:r>
              <a:rPr lang="en-US" sz="2200"/>
              <a:t> F </a:t>
            </a:r>
            <a:r>
              <a:rPr lang="en-US" sz="2200">
                <a:sym typeface="Symbol" pitchFamily="18" charset="2"/>
              </a:rPr>
              <a:t></a:t>
            </a:r>
            <a:r>
              <a:rPr lang="en-US" sz="2200"/>
              <a:t> F  </a:t>
            </a:r>
            <a:r>
              <a:rPr lang="id-ID" sz="2200"/>
              <a:t>or</a:t>
            </a:r>
            <a:r>
              <a:rPr lang="en-US" sz="2200"/>
              <a:t>  (Q-F) </a:t>
            </a:r>
            <a:r>
              <a:rPr lang="en-US" sz="2200">
                <a:sym typeface="Symbol" pitchFamily="18" charset="2"/>
              </a:rPr>
              <a:t></a:t>
            </a:r>
            <a:r>
              <a:rPr lang="en-US" sz="2200"/>
              <a:t> (Q-F) </a:t>
            </a:r>
            <a:r>
              <a:rPr lang="en-US" sz="2200" u="sng"/>
              <a:t>do</a:t>
            </a:r>
          </a:p>
          <a:p>
            <a:pPr marL="609600" indent="-609600" algn="just" eaLnBrk="1" hangingPunct="1">
              <a:lnSpc>
                <a:spcPct val="80000"/>
              </a:lnSpc>
              <a:buFont typeface="Interstate" charset="0"/>
              <a:buAutoNum type="arabicPeriod"/>
            </a:pPr>
            <a:r>
              <a:rPr lang="en-US" sz="2200"/>
              <a:t>      </a:t>
            </a:r>
            <a:r>
              <a:rPr lang="en-US" sz="2200" u="sng"/>
              <a:t>if </a:t>
            </a:r>
            <a:r>
              <a:rPr lang="id-ID" sz="2200" u="sng"/>
              <a:t>for</a:t>
            </a:r>
            <a:r>
              <a:rPr lang="en-US" sz="2200"/>
              <a:t> </a:t>
            </a:r>
            <a:r>
              <a:rPr lang="id-ID" sz="2200"/>
              <a:t>an</a:t>
            </a:r>
            <a:r>
              <a:rPr lang="en-US" sz="2200"/>
              <a:t> input a, (</a:t>
            </a:r>
            <a:r>
              <a:rPr lang="en-US" sz="2200">
                <a:sym typeface="Symbol" pitchFamily="18" charset="2"/>
              </a:rPr>
              <a:t></a:t>
            </a:r>
            <a:r>
              <a:rPr lang="en-US" sz="2200"/>
              <a:t>(p,a), </a:t>
            </a:r>
            <a:r>
              <a:rPr lang="en-US" sz="2200">
                <a:sym typeface="Symbol" pitchFamily="18" charset="2"/>
              </a:rPr>
              <a:t></a:t>
            </a:r>
            <a:r>
              <a:rPr lang="en-US" sz="2200"/>
              <a:t>(q, a))</a:t>
            </a:r>
            <a:r>
              <a:rPr lang="id-ID" sz="2200"/>
              <a:t>,</a:t>
            </a:r>
            <a:r>
              <a:rPr lang="en-US" sz="2200"/>
              <a:t> </a:t>
            </a:r>
            <a:r>
              <a:rPr lang="id-ID" sz="2200"/>
              <a:t>we give a</a:t>
            </a:r>
            <a:r>
              <a:rPr lang="en-US" sz="2200"/>
              <a:t> mark  </a:t>
            </a:r>
          </a:p>
          <a:p>
            <a:pPr marL="1009650" lvl="1" indent="-609600" algn="just" eaLnBrk="1" hangingPunct="1">
              <a:lnSpc>
                <a:spcPct val="80000"/>
              </a:lnSpc>
              <a:buFontTx/>
              <a:buNone/>
            </a:pPr>
            <a:r>
              <a:rPr lang="en-US" sz="2200"/>
              <a:t>		</a:t>
            </a:r>
            <a:r>
              <a:rPr lang="en-US" sz="2200" u="sng"/>
              <a:t>then begin </a:t>
            </a:r>
          </a:p>
          <a:p>
            <a:pPr marL="609600" indent="-609600" algn="just" eaLnBrk="1" hangingPunct="1">
              <a:lnSpc>
                <a:spcPct val="80000"/>
              </a:lnSpc>
              <a:buFont typeface="Interstate" charset="0"/>
              <a:buAutoNum type="arabicPeriod"/>
            </a:pPr>
            <a:r>
              <a:rPr lang="en-US" sz="2200"/>
              <a:t>               mark (p, q)</a:t>
            </a:r>
          </a:p>
          <a:p>
            <a:pPr marL="609600" indent="-609600" algn="just" eaLnBrk="1" hangingPunct="1">
              <a:lnSpc>
                <a:spcPct val="80000"/>
              </a:lnSpc>
              <a:buFont typeface="Interstate" charset="0"/>
              <a:buAutoNum type="arabicPeriod"/>
            </a:pPr>
            <a:r>
              <a:rPr lang="id-ID" sz="2200"/>
              <a:t>R</a:t>
            </a:r>
            <a:r>
              <a:rPr lang="en-US" sz="2200"/>
              <a:t>ecursively mark all </a:t>
            </a:r>
            <a:r>
              <a:rPr lang="id-ID" sz="2200"/>
              <a:t>pairs</a:t>
            </a:r>
            <a:r>
              <a:rPr lang="en-US" sz="2200"/>
              <a:t> to list (p, q) end</a:t>
            </a:r>
          </a:p>
          <a:p>
            <a:pPr marL="609600" indent="-609600" algn="just" eaLnBrk="1" hangingPunct="1">
              <a:lnSpc>
                <a:spcPct val="80000"/>
              </a:lnSpc>
              <a:buFont typeface="Interstate" charset="0"/>
              <a:buAutoNum type="arabicPeriod"/>
            </a:pPr>
            <a:r>
              <a:rPr lang="en-US" sz="2200" u="sng"/>
              <a:t>for</a:t>
            </a:r>
            <a:r>
              <a:rPr lang="en-US" sz="2200"/>
              <a:t> </a:t>
            </a:r>
            <a:r>
              <a:rPr lang="id-ID" sz="2200"/>
              <a:t>the all input </a:t>
            </a:r>
            <a:r>
              <a:rPr lang="en-US" sz="2200"/>
              <a:t>s</a:t>
            </a:r>
            <a:r>
              <a:rPr lang="id-ID" sz="2200"/>
              <a:t>y</a:t>
            </a:r>
            <a:r>
              <a:rPr lang="en-US" sz="2200"/>
              <a:t>mbol a </a:t>
            </a:r>
            <a:r>
              <a:rPr lang="en-US" sz="2200" u="sng"/>
              <a:t>do</a:t>
            </a:r>
          </a:p>
          <a:p>
            <a:pPr marL="609600" indent="-609600" algn="just" eaLnBrk="1" hangingPunct="1">
              <a:lnSpc>
                <a:spcPct val="80000"/>
              </a:lnSpc>
              <a:buFont typeface="Interstate" charset="0"/>
              <a:buAutoNum type="arabicPeriod"/>
            </a:pPr>
            <a:r>
              <a:rPr lang="id-ID" sz="2200"/>
              <a:t>place</a:t>
            </a:r>
            <a:r>
              <a:rPr lang="en-US" sz="2200"/>
              <a:t> </a:t>
            </a:r>
            <a:r>
              <a:rPr lang="id-ID" sz="2200"/>
              <a:t>all</a:t>
            </a:r>
            <a:r>
              <a:rPr lang="en-US" sz="2200"/>
              <a:t> (p, q) </a:t>
            </a:r>
            <a:r>
              <a:rPr lang="id-ID" sz="2200"/>
              <a:t>on the</a:t>
            </a:r>
            <a:r>
              <a:rPr lang="en-US" sz="2200"/>
              <a:t> list </a:t>
            </a:r>
            <a:r>
              <a:rPr lang="id-ID" sz="2200"/>
              <a:t>for </a:t>
            </a:r>
            <a:r>
              <a:rPr lang="en-US" sz="2200"/>
              <a:t>(</a:t>
            </a:r>
            <a:r>
              <a:rPr lang="en-US" sz="2200">
                <a:sym typeface="Symbol" pitchFamily="18" charset="2"/>
              </a:rPr>
              <a:t></a:t>
            </a:r>
            <a:r>
              <a:rPr lang="en-US" sz="2200"/>
              <a:t>(p,a), </a:t>
            </a:r>
            <a:r>
              <a:rPr lang="en-US" sz="2200">
                <a:sym typeface="Symbol" pitchFamily="18" charset="2"/>
              </a:rPr>
              <a:t></a:t>
            </a:r>
            <a:r>
              <a:rPr lang="en-US" sz="2200"/>
              <a:t>(q, a))</a:t>
            </a:r>
            <a:r>
              <a:rPr lang="id-ID" sz="2200"/>
              <a:t>,</a:t>
            </a:r>
            <a:r>
              <a:rPr lang="en-US" sz="2200"/>
              <a:t> </a:t>
            </a:r>
            <a:r>
              <a:rPr lang="id-ID" sz="2200"/>
              <a:t>except if</a:t>
            </a:r>
            <a:r>
              <a:rPr lang="id-ID" sz="2200">
                <a:sym typeface="Symbol" pitchFamily="18" charset="2"/>
              </a:rPr>
              <a:t>           </a:t>
            </a:r>
            <a:r>
              <a:rPr lang="en-US" sz="2200">
                <a:sym typeface="Symbol" pitchFamily="18" charset="2"/>
              </a:rPr>
              <a:t></a:t>
            </a:r>
            <a:r>
              <a:rPr lang="en-US" sz="2200"/>
              <a:t>(p,a) = </a:t>
            </a:r>
            <a:r>
              <a:rPr lang="en-US" sz="2200">
                <a:sym typeface="Symbol" pitchFamily="18" charset="2"/>
              </a:rPr>
              <a:t></a:t>
            </a:r>
            <a:r>
              <a:rPr lang="en-US" sz="2200"/>
              <a:t>(q, a)</a:t>
            </a:r>
            <a:endParaRPr lang="en-US" sz="2200" u="sng"/>
          </a:p>
          <a:p>
            <a:pPr marL="609600" indent="-609600" algn="just" eaLnBrk="1" hangingPunct="1">
              <a:buFontTx/>
              <a:buNone/>
            </a:pPr>
            <a:r>
              <a:rPr lang="en-US" sz="2200" u="sng"/>
              <a:t>end</a:t>
            </a:r>
          </a:p>
          <a:p>
            <a:pPr marL="609600" indent="-609600" eaLnBrk="1" hangingPunct="1">
              <a:lnSpc>
                <a:spcPct val="80000"/>
              </a:lnSpc>
              <a:buFont typeface="Interstate" charset="0"/>
              <a:buAutoNum type="arabicPeriod"/>
            </a:pPr>
            <a:endParaRPr lang="en-US" altLang="zh-CN" sz="2200">
              <a:ea typeface="宋体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br>
              <a:rPr lang="en-US" altLang="zh-CN" sz="2200" u="sng">
                <a:ea typeface="宋体" charset="-122"/>
              </a:rPr>
            </a:br>
            <a:endParaRPr lang="en-US" sz="22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46A58DE1-A81B-41D7-B5A3-69B3DC788A3E}" type="slidenum">
              <a:rPr lang="en-US" smtClean="0">
                <a:latin typeface="Interstate" charset="0"/>
              </a:rPr>
              <a:pPr algn="ctr"/>
              <a:t>7</a:t>
            </a:fld>
            <a:endParaRPr lang="en-US">
              <a:latin typeface="Interstate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914400"/>
          </a:xfrm>
        </p:spPr>
        <p:txBody>
          <a:bodyPr/>
          <a:lstStyle/>
          <a:p>
            <a:pPr algn="r"/>
            <a:r>
              <a:rPr lang="en-US" sz="2400" dirty="0"/>
              <a:t> </a:t>
            </a:r>
            <a:r>
              <a:rPr lang="en-US" sz="2400" dirty="0">
                <a:ea typeface="宋体" charset="-122"/>
              </a:rPr>
              <a:t> DFA</a:t>
            </a:r>
            <a:r>
              <a:rPr lang="id-ID" sz="2400" dirty="0">
                <a:ea typeface="宋体" charset="-122"/>
              </a:rPr>
              <a:t> </a:t>
            </a:r>
            <a:r>
              <a:rPr lang="id-ID" sz="2400" dirty="0" err="1">
                <a:ea typeface="宋体" charset="-122"/>
              </a:rPr>
              <a:t>Minimization</a:t>
            </a:r>
            <a:r>
              <a:rPr lang="id-ID" sz="2400" dirty="0">
                <a:ea typeface="宋体" charset="-122"/>
              </a:rPr>
              <a:t> (</a:t>
            </a:r>
            <a:r>
              <a:rPr lang="id-ID" sz="2400" dirty="0" err="1">
                <a:ea typeface="宋体" charset="-122"/>
              </a:rPr>
              <a:t>Example</a:t>
            </a:r>
            <a:r>
              <a:rPr lang="id-ID" sz="2400" dirty="0">
                <a:ea typeface="宋体" charset="-122"/>
              </a:rPr>
              <a:t>)</a:t>
            </a:r>
            <a:endParaRPr lang="en-US" sz="2400" dirty="0">
              <a:ea typeface="宋体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6705600" cy="175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Contoh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/>
              <a:t>	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295400" y="1995487"/>
            <a:ext cx="6934200" cy="4176713"/>
            <a:chOff x="432" y="960"/>
            <a:chExt cx="4368" cy="2631"/>
          </a:xfrm>
        </p:grpSpPr>
        <p:sp>
          <p:nvSpPr>
            <p:cNvPr id="9223" name="Oval 60"/>
            <p:cNvSpPr>
              <a:spLocks noChangeArrowheads="1"/>
            </p:cNvSpPr>
            <p:nvPr/>
          </p:nvSpPr>
          <p:spPr bwMode="auto">
            <a:xfrm>
              <a:off x="1056" y="144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9224" name="Oval 61"/>
            <p:cNvSpPr>
              <a:spLocks noChangeArrowheads="1"/>
            </p:cNvSpPr>
            <p:nvPr/>
          </p:nvSpPr>
          <p:spPr bwMode="auto">
            <a:xfrm>
              <a:off x="2160" y="144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9225" name="Oval 62"/>
            <p:cNvSpPr>
              <a:spLocks noChangeArrowheads="1"/>
            </p:cNvSpPr>
            <p:nvPr/>
          </p:nvSpPr>
          <p:spPr bwMode="auto">
            <a:xfrm>
              <a:off x="3312" y="144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9226" name="Oval 63"/>
            <p:cNvSpPr>
              <a:spLocks noChangeArrowheads="1"/>
            </p:cNvSpPr>
            <p:nvPr/>
          </p:nvSpPr>
          <p:spPr bwMode="auto">
            <a:xfrm>
              <a:off x="4416" y="144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9227" name="Oval 64"/>
            <p:cNvSpPr>
              <a:spLocks noChangeArrowheads="1"/>
            </p:cNvSpPr>
            <p:nvPr/>
          </p:nvSpPr>
          <p:spPr bwMode="auto">
            <a:xfrm>
              <a:off x="4416" y="25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sp>
          <p:nvSpPr>
            <p:cNvPr id="9228" name="Oval 65"/>
            <p:cNvSpPr>
              <a:spLocks noChangeArrowheads="1"/>
            </p:cNvSpPr>
            <p:nvPr/>
          </p:nvSpPr>
          <p:spPr bwMode="auto">
            <a:xfrm>
              <a:off x="3312" y="254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9229" name="Oval 66"/>
            <p:cNvSpPr>
              <a:spLocks noChangeArrowheads="1"/>
            </p:cNvSpPr>
            <p:nvPr/>
          </p:nvSpPr>
          <p:spPr bwMode="auto">
            <a:xfrm>
              <a:off x="2160" y="254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9230" name="Oval 67"/>
            <p:cNvSpPr>
              <a:spLocks noChangeArrowheads="1"/>
            </p:cNvSpPr>
            <p:nvPr/>
          </p:nvSpPr>
          <p:spPr bwMode="auto">
            <a:xfrm>
              <a:off x="1056" y="254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9231" name="Line 68"/>
            <p:cNvSpPr>
              <a:spLocks noChangeShapeType="1"/>
            </p:cNvSpPr>
            <p:nvPr/>
          </p:nvSpPr>
          <p:spPr bwMode="auto">
            <a:xfrm>
              <a:off x="1440" y="15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69"/>
            <p:cNvSpPr>
              <a:spLocks noChangeShapeType="1"/>
            </p:cNvSpPr>
            <p:nvPr/>
          </p:nvSpPr>
          <p:spPr bwMode="auto">
            <a:xfrm>
              <a:off x="2544" y="15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70"/>
            <p:cNvSpPr>
              <a:spLocks noChangeShapeType="1"/>
            </p:cNvSpPr>
            <p:nvPr/>
          </p:nvSpPr>
          <p:spPr bwMode="auto">
            <a:xfrm flipH="1">
              <a:off x="374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Oval 71"/>
            <p:cNvSpPr>
              <a:spLocks noChangeArrowheads="1"/>
            </p:cNvSpPr>
            <p:nvPr/>
          </p:nvSpPr>
          <p:spPr bwMode="auto">
            <a:xfrm>
              <a:off x="3264" y="139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235" name="Line 72"/>
            <p:cNvSpPr>
              <a:spLocks noChangeShapeType="1"/>
            </p:cNvSpPr>
            <p:nvPr/>
          </p:nvSpPr>
          <p:spPr bwMode="auto">
            <a:xfrm>
              <a:off x="1440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73"/>
            <p:cNvSpPr>
              <a:spLocks noChangeShapeType="1"/>
            </p:cNvSpPr>
            <p:nvPr/>
          </p:nvSpPr>
          <p:spPr bwMode="auto">
            <a:xfrm>
              <a:off x="2544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74"/>
            <p:cNvSpPr>
              <a:spLocks noChangeShapeType="1"/>
            </p:cNvSpPr>
            <p:nvPr/>
          </p:nvSpPr>
          <p:spPr bwMode="auto">
            <a:xfrm flipH="1">
              <a:off x="3696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75"/>
            <p:cNvSpPr>
              <a:spLocks noChangeShapeType="1"/>
            </p:cNvSpPr>
            <p:nvPr/>
          </p:nvSpPr>
          <p:spPr bwMode="auto">
            <a:xfrm>
              <a:off x="1440" y="1584"/>
              <a:ext cx="864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76"/>
            <p:cNvSpPr>
              <a:spLocks noChangeShapeType="1"/>
            </p:cNvSpPr>
            <p:nvPr/>
          </p:nvSpPr>
          <p:spPr bwMode="auto">
            <a:xfrm>
              <a:off x="2544" y="1584"/>
              <a:ext cx="96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77"/>
            <p:cNvSpPr>
              <a:spLocks noChangeShapeType="1"/>
            </p:cNvSpPr>
            <p:nvPr/>
          </p:nvSpPr>
          <p:spPr bwMode="auto">
            <a:xfrm flipV="1">
              <a:off x="2544" y="1872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78"/>
            <p:cNvSpPr>
              <a:spLocks noChangeShapeType="1"/>
            </p:cNvSpPr>
            <p:nvPr/>
          </p:nvSpPr>
          <p:spPr bwMode="auto">
            <a:xfrm flipH="1">
              <a:off x="3504" y="1824"/>
              <a:ext cx="100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79"/>
            <p:cNvSpPr>
              <a:spLocks noChangeShapeType="1"/>
            </p:cNvSpPr>
            <p:nvPr/>
          </p:nvSpPr>
          <p:spPr bwMode="auto">
            <a:xfrm flipH="1" flipV="1">
              <a:off x="3504" y="1872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9243" name="AutoShape 80"/>
            <p:cNvCxnSpPr>
              <a:cxnSpLocks noChangeShapeType="1"/>
              <a:stCxn id="9230" idx="4"/>
              <a:endCxn id="9227" idx="4"/>
            </p:cNvCxnSpPr>
            <p:nvPr/>
          </p:nvCxnSpPr>
          <p:spPr bwMode="auto">
            <a:xfrm rot="16200000" flipH="1">
              <a:off x="2904" y="1272"/>
              <a:ext cx="48" cy="3360"/>
            </a:xfrm>
            <a:prstGeom prst="curvedConnector3">
              <a:avLst>
                <a:gd name="adj1" fmla="val 9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4" name="AutoShape 81"/>
            <p:cNvCxnSpPr>
              <a:cxnSpLocks noChangeShapeType="1"/>
              <a:stCxn id="9228" idx="3"/>
              <a:endCxn id="9230" idx="5"/>
            </p:cNvCxnSpPr>
            <p:nvPr/>
          </p:nvCxnSpPr>
          <p:spPr bwMode="auto">
            <a:xfrm rot="5400000">
              <a:off x="2375" y="1881"/>
              <a:ext cx="1" cy="1984"/>
            </a:xfrm>
            <a:prstGeom prst="curvedConnector3">
              <a:avLst>
                <a:gd name="adj1" fmla="val 30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5" name="AutoShape 82"/>
            <p:cNvCxnSpPr>
              <a:cxnSpLocks noChangeShapeType="1"/>
              <a:stCxn id="9234" idx="1"/>
              <a:endCxn id="9223" idx="7"/>
            </p:cNvCxnSpPr>
            <p:nvPr/>
          </p:nvCxnSpPr>
          <p:spPr bwMode="auto">
            <a:xfrm rot="-5400000" flipH="1" flipV="1">
              <a:off x="2342" y="504"/>
              <a:ext cx="34" cy="1950"/>
            </a:xfrm>
            <a:prstGeom prst="curvedConnector3">
              <a:avLst>
                <a:gd name="adj1" fmla="val -6294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6" name="AutoShape 84"/>
            <p:cNvCxnSpPr>
              <a:cxnSpLocks noChangeShapeType="1"/>
              <a:stCxn id="9234" idx="1"/>
              <a:endCxn id="9234" idx="7"/>
            </p:cNvCxnSpPr>
            <p:nvPr/>
          </p:nvCxnSpPr>
          <p:spPr bwMode="auto">
            <a:xfrm rot="5400000" flipV="1">
              <a:off x="3503" y="1293"/>
              <a:ext cx="1" cy="340"/>
            </a:xfrm>
            <a:prstGeom prst="curvedConnector3">
              <a:avLst>
                <a:gd name="adj1" fmla="val -419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7" name="AutoShape 85"/>
            <p:cNvCxnSpPr>
              <a:cxnSpLocks noChangeShapeType="1"/>
              <a:stCxn id="9228" idx="3"/>
              <a:endCxn id="9228" idx="5"/>
            </p:cNvCxnSpPr>
            <p:nvPr/>
          </p:nvCxnSpPr>
          <p:spPr bwMode="auto">
            <a:xfrm rot="16200000" flipH="1">
              <a:off x="3503" y="2737"/>
              <a:ext cx="1" cy="272"/>
            </a:xfrm>
            <a:prstGeom prst="curvedConnector3">
              <a:avLst>
                <a:gd name="adj1" fmla="val 315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48" name="Text Box 86"/>
            <p:cNvSpPr txBox="1">
              <a:spLocks noChangeArrowheads="1"/>
            </p:cNvSpPr>
            <p:nvPr/>
          </p:nvSpPr>
          <p:spPr bwMode="auto">
            <a:xfrm>
              <a:off x="2112" y="100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9249" name="Text Box 87"/>
            <p:cNvSpPr txBox="1">
              <a:spLocks noChangeArrowheads="1"/>
            </p:cNvSpPr>
            <p:nvPr/>
          </p:nvSpPr>
          <p:spPr bwMode="auto">
            <a:xfrm>
              <a:off x="1632" y="139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9250" name="Text Box 88"/>
            <p:cNvSpPr txBox="1">
              <a:spLocks noChangeArrowheads="1"/>
            </p:cNvSpPr>
            <p:nvPr/>
          </p:nvSpPr>
          <p:spPr bwMode="auto">
            <a:xfrm>
              <a:off x="3984" y="139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9251" name="Text Box 89"/>
            <p:cNvSpPr txBox="1">
              <a:spLocks noChangeArrowheads="1"/>
            </p:cNvSpPr>
            <p:nvPr/>
          </p:nvSpPr>
          <p:spPr bwMode="auto">
            <a:xfrm>
              <a:off x="2592" y="172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9252" name="Text Box 90"/>
            <p:cNvSpPr txBox="1">
              <a:spLocks noChangeArrowheads="1"/>
            </p:cNvSpPr>
            <p:nvPr/>
          </p:nvSpPr>
          <p:spPr bwMode="auto">
            <a:xfrm>
              <a:off x="2544" y="235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9253" name="Text Box 91"/>
            <p:cNvSpPr txBox="1">
              <a:spLocks noChangeArrowheads="1"/>
            </p:cNvSpPr>
            <p:nvPr/>
          </p:nvSpPr>
          <p:spPr bwMode="auto">
            <a:xfrm>
              <a:off x="2880" y="336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9254" name="Text Box 92"/>
            <p:cNvSpPr txBox="1">
              <a:spLocks noChangeArrowheads="1"/>
            </p:cNvSpPr>
            <p:nvPr/>
          </p:nvSpPr>
          <p:spPr bwMode="auto">
            <a:xfrm>
              <a:off x="3600" y="30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9255" name="Text Box 93"/>
            <p:cNvSpPr txBox="1">
              <a:spLocks noChangeArrowheads="1"/>
            </p:cNvSpPr>
            <p:nvPr/>
          </p:nvSpPr>
          <p:spPr bwMode="auto">
            <a:xfrm>
              <a:off x="3888" y="24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  <p:sp>
          <p:nvSpPr>
            <p:cNvPr id="9256" name="Text Box 94"/>
            <p:cNvSpPr txBox="1">
              <a:spLocks noChangeArrowheads="1"/>
            </p:cNvSpPr>
            <p:nvPr/>
          </p:nvSpPr>
          <p:spPr bwMode="auto">
            <a:xfrm>
              <a:off x="1488" y="182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9257" name="Text Box 95"/>
            <p:cNvSpPr txBox="1">
              <a:spLocks noChangeArrowheads="1"/>
            </p:cNvSpPr>
            <p:nvPr/>
          </p:nvSpPr>
          <p:spPr bwMode="auto">
            <a:xfrm>
              <a:off x="1632" y="24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9258" name="Text Box 96"/>
            <p:cNvSpPr txBox="1">
              <a:spLocks noChangeArrowheads="1"/>
            </p:cNvSpPr>
            <p:nvPr/>
          </p:nvSpPr>
          <p:spPr bwMode="auto">
            <a:xfrm>
              <a:off x="2736" y="139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9259" name="Text Box 97"/>
            <p:cNvSpPr txBox="1">
              <a:spLocks noChangeArrowheads="1"/>
            </p:cNvSpPr>
            <p:nvPr/>
          </p:nvSpPr>
          <p:spPr bwMode="auto">
            <a:xfrm>
              <a:off x="3552" y="96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9260" name="Text Box 98"/>
            <p:cNvSpPr txBox="1">
              <a:spLocks noChangeArrowheads="1"/>
            </p:cNvSpPr>
            <p:nvPr/>
          </p:nvSpPr>
          <p:spPr bwMode="auto">
            <a:xfrm>
              <a:off x="41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9261" name="Text Box 99"/>
            <p:cNvSpPr txBox="1">
              <a:spLocks noChangeArrowheads="1"/>
            </p:cNvSpPr>
            <p:nvPr/>
          </p:nvSpPr>
          <p:spPr bwMode="auto">
            <a:xfrm>
              <a:off x="4128" y="230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9262" name="Text Box 100"/>
            <p:cNvSpPr txBox="1">
              <a:spLocks noChangeArrowheads="1"/>
            </p:cNvSpPr>
            <p:nvPr/>
          </p:nvSpPr>
          <p:spPr bwMode="auto">
            <a:xfrm>
              <a:off x="2880" y="249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9263" name="Text Box 101"/>
            <p:cNvSpPr txBox="1">
              <a:spLocks noChangeArrowheads="1"/>
            </p:cNvSpPr>
            <p:nvPr/>
          </p:nvSpPr>
          <p:spPr bwMode="auto">
            <a:xfrm>
              <a:off x="2448" y="29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9264" name="Line 102"/>
            <p:cNvSpPr>
              <a:spLocks noChangeShapeType="1"/>
            </p:cNvSpPr>
            <p:nvPr/>
          </p:nvSpPr>
          <p:spPr bwMode="auto">
            <a:xfrm>
              <a:off x="432" y="158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103"/>
            <p:cNvSpPr txBox="1">
              <a:spLocks noChangeArrowheads="1"/>
            </p:cNvSpPr>
            <p:nvPr/>
          </p:nvSpPr>
          <p:spPr bwMode="auto">
            <a:xfrm>
              <a:off x="432" y="134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5B47DF8A-2E7E-4535-8E88-9474F2AAE923}" type="slidenum">
              <a:rPr lang="en-US" smtClean="0">
                <a:latin typeface="Interstate" charset="0"/>
              </a:rPr>
              <a:pPr algn="ctr"/>
              <a:t>8</a:t>
            </a:fld>
            <a:endParaRPr lang="en-US">
              <a:latin typeface="Interstate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57668"/>
            <a:ext cx="7696200" cy="5029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200" dirty="0"/>
              <a:t>Basis :</a:t>
            </a:r>
            <a:endParaRPr lang="en-US" sz="2200" i="1" dirty="0"/>
          </a:p>
          <a:p>
            <a:pPr algn="just" eaLnBrk="1" hangingPunct="1"/>
            <a:r>
              <a:rPr lang="en-US" sz="2200" dirty="0"/>
              <a:t>If p is an accepting state and q is non-accepting, then the pair {p, q} is </a:t>
            </a:r>
            <a:r>
              <a:rPr lang="en-US" sz="2200" i="1" dirty="0"/>
              <a:t>distinguishable.</a:t>
            </a:r>
            <a:endParaRPr lang="en-US" sz="2200" dirty="0"/>
          </a:p>
          <a:p>
            <a:pPr algn="just" eaLnBrk="1" hangingPunct="1"/>
            <a:endParaRPr lang="en-US" sz="2200" dirty="0">
              <a:cs typeface="Arial" charset="0"/>
            </a:endParaRPr>
          </a:p>
          <a:p>
            <a:pPr algn="just" eaLnBrk="1" hangingPunct="1">
              <a:buFontTx/>
              <a:buNone/>
            </a:pPr>
            <a:r>
              <a:rPr lang="en-US" sz="2200" dirty="0">
                <a:cs typeface="Arial" charset="0"/>
              </a:rPr>
              <a:t>Induction :</a:t>
            </a:r>
          </a:p>
          <a:p>
            <a:pPr algn="just" eaLnBrk="1" hangingPunct="1"/>
            <a:r>
              <a:rPr lang="en-US" sz="2200" dirty="0">
                <a:cs typeface="Arial" charset="0"/>
              </a:rPr>
              <a:t>Let p and q be the states such that for some input symbol </a:t>
            </a:r>
            <a:r>
              <a:rPr lang="en-US" sz="2200" i="1" dirty="0">
                <a:cs typeface="Arial" charset="0"/>
              </a:rPr>
              <a:t>a, r </a:t>
            </a:r>
            <a:r>
              <a:rPr lang="en-US" sz="2200" dirty="0">
                <a:cs typeface="Arial" charset="0"/>
              </a:rPr>
              <a:t>=   (p, a) and s =   (</a:t>
            </a:r>
            <a:r>
              <a:rPr lang="en-US" sz="2200" dirty="0" err="1">
                <a:cs typeface="Arial" charset="0"/>
              </a:rPr>
              <a:t>q,a</a:t>
            </a:r>
            <a:r>
              <a:rPr lang="en-US" sz="2200" dirty="0">
                <a:cs typeface="Arial" charset="0"/>
              </a:rPr>
              <a:t>) are a pair of states known </a:t>
            </a:r>
            <a:r>
              <a:rPr lang="en-US" sz="2200" dirty="0" err="1">
                <a:cs typeface="Arial" charset="0"/>
              </a:rPr>
              <a:t>tobe</a:t>
            </a:r>
            <a:r>
              <a:rPr lang="en-US" sz="2200" dirty="0">
                <a:cs typeface="Arial" charset="0"/>
              </a:rPr>
              <a:t> </a:t>
            </a:r>
            <a:r>
              <a:rPr lang="en-US" sz="2200" dirty="0" err="1">
                <a:cs typeface="Arial" charset="0"/>
              </a:rPr>
              <a:t>distinguisable</a:t>
            </a:r>
            <a:r>
              <a:rPr lang="en-US" sz="2200" dirty="0">
                <a:cs typeface="Arial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sz="2200" dirty="0">
                <a:cs typeface="Arial" charset="0"/>
              </a:rPr>
              <a:t>	Then {p, q} is the pair of </a:t>
            </a:r>
            <a:r>
              <a:rPr lang="en-US" sz="2200" dirty="0" err="1">
                <a:cs typeface="Arial" charset="0"/>
              </a:rPr>
              <a:t>distinguisable</a:t>
            </a:r>
            <a:r>
              <a:rPr lang="en-US" sz="2200" dirty="0">
                <a:cs typeface="Arial" charset="0"/>
              </a:rPr>
              <a:t> states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73258"/>
              </p:ext>
            </p:extLst>
          </p:nvPr>
        </p:nvGraphicFramePr>
        <p:xfrm>
          <a:off x="3257550" y="3989864"/>
          <a:ext cx="193489" cy="36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203112" imgH="380835" progId="Equation.3">
                  <p:embed/>
                </p:oleObj>
              </mc:Choice>
              <mc:Fallback>
                <p:oleObj name="Equation" r:id="rId3" imgW="203112" imgH="380835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989864"/>
                        <a:ext cx="193489" cy="3648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07EE7A8-E4C1-AA4A-9126-B4F5A912D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914400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>
                <a:ea typeface="宋体" charset="-122"/>
              </a:rPr>
              <a:t> DFA</a:t>
            </a:r>
            <a:r>
              <a:rPr lang="id-ID" sz="2400" dirty="0">
                <a:ea typeface="宋体" charset="-122"/>
              </a:rPr>
              <a:t> Minimization</a:t>
            </a:r>
            <a:endParaRPr lang="en-US" sz="2400" dirty="0">
              <a:ea typeface="宋体" charset="-122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12BFFA6-9270-8C4F-85DF-740B109F9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956768"/>
              </p:ext>
            </p:extLst>
          </p:nvPr>
        </p:nvGraphicFramePr>
        <p:xfrm>
          <a:off x="5257800" y="3989864"/>
          <a:ext cx="193489" cy="36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203112" imgH="380835" progId="Equation.3">
                  <p:embed/>
                </p:oleObj>
              </mc:Choice>
              <mc:Fallback>
                <p:oleObj name="Equation" r:id="rId3" imgW="203112" imgH="380835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989864"/>
                        <a:ext cx="193489" cy="3648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A4518E5-9410-4EC1-9BCD-78E66C79AF3F}" type="slidenum">
              <a:rPr lang="en-US" smtClean="0">
                <a:latin typeface="Interstate" charset="0"/>
              </a:rPr>
              <a:pPr algn="ctr"/>
              <a:t>9</a:t>
            </a:fld>
            <a:endParaRPr lang="en-US">
              <a:latin typeface="Interstate" charset="0"/>
            </a:endParaRPr>
          </a:p>
        </p:txBody>
      </p:sp>
      <p:grpSp>
        <p:nvGrpSpPr>
          <p:cNvPr id="2" name="Group 1024"/>
          <p:cNvGrpSpPr>
            <a:grpSpLocks/>
          </p:cNvGrpSpPr>
          <p:nvPr/>
        </p:nvGrpSpPr>
        <p:grpSpPr bwMode="auto">
          <a:xfrm>
            <a:off x="1295400" y="1828800"/>
            <a:ext cx="6096000" cy="3048000"/>
            <a:chOff x="816" y="1152"/>
            <a:chExt cx="3840" cy="1920"/>
          </a:xfrm>
        </p:grpSpPr>
        <p:sp>
          <p:nvSpPr>
            <p:cNvPr id="10270" name="Rectangle 995"/>
            <p:cNvSpPr>
              <a:spLocks noChangeArrowheads="1"/>
            </p:cNvSpPr>
            <p:nvPr/>
          </p:nvSpPr>
          <p:spPr bwMode="auto">
            <a:xfrm>
              <a:off x="1776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71" name="Rectangle 997"/>
            <p:cNvSpPr>
              <a:spLocks noChangeArrowheads="1"/>
            </p:cNvSpPr>
            <p:nvPr/>
          </p:nvSpPr>
          <p:spPr bwMode="auto">
            <a:xfrm>
              <a:off x="1296" y="235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72" name="Rectangle 998"/>
            <p:cNvSpPr>
              <a:spLocks noChangeArrowheads="1"/>
            </p:cNvSpPr>
            <p:nvPr/>
          </p:nvSpPr>
          <p:spPr bwMode="auto">
            <a:xfrm>
              <a:off x="1776" y="25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73" name="Rectangle 999"/>
            <p:cNvSpPr>
              <a:spLocks noChangeArrowheads="1"/>
            </p:cNvSpPr>
            <p:nvPr/>
          </p:nvSpPr>
          <p:spPr bwMode="auto">
            <a:xfrm>
              <a:off x="1296" y="187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74" name="Rectangle 1000"/>
            <p:cNvSpPr>
              <a:spLocks noChangeArrowheads="1"/>
            </p:cNvSpPr>
            <p:nvPr/>
          </p:nvSpPr>
          <p:spPr bwMode="auto">
            <a:xfrm>
              <a:off x="1776" y="21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75" name="Rectangle 1001"/>
            <p:cNvSpPr>
              <a:spLocks noChangeArrowheads="1"/>
            </p:cNvSpPr>
            <p:nvPr/>
          </p:nvSpPr>
          <p:spPr bwMode="auto">
            <a:xfrm>
              <a:off x="1296" y="13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76" name="Rectangle 1002"/>
            <p:cNvSpPr>
              <a:spLocks noChangeArrowheads="1"/>
            </p:cNvSpPr>
            <p:nvPr/>
          </p:nvSpPr>
          <p:spPr bwMode="auto">
            <a:xfrm>
              <a:off x="1296" y="115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77" name="Rectangle 1003"/>
            <p:cNvSpPr>
              <a:spLocks noChangeArrowheads="1"/>
            </p:cNvSpPr>
            <p:nvPr/>
          </p:nvSpPr>
          <p:spPr bwMode="auto">
            <a:xfrm>
              <a:off x="1776" y="13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" name="Group 1012"/>
            <p:cNvGrpSpPr>
              <a:grpSpLocks/>
            </p:cNvGrpSpPr>
            <p:nvPr/>
          </p:nvGrpSpPr>
          <p:grpSpPr bwMode="auto">
            <a:xfrm>
              <a:off x="816" y="1152"/>
              <a:ext cx="3840" cy="1920"/>
              <a:chOff x="816" y="1152"/>
              <a:chExt cx="3840" cy="1920"/>
            </a:xfrm>
          </p:grpSpPr>
          <p:grpSp>
            <p:nvGrpSpPr>
              <p:cNvPr id="4" name="Group 994"/>
              <p:cNvGrpSpPr>
                <a:grpSpLocks/>
              </p:cNvGrpSpPr>
              <p:nvPr/>
            </p:nvGrpSpPr>
            <p:grpSpPr bwMode="auto">
              <a:xfrm>
                <a:off x="816" y="1152"/>
                <a:ext cx="480" cy="1491"/>
                <a:chOff x="480" y="1152"/>
                <a:chExt cx="480" cy="1491"/>
              </a:xfrm>
            </p:grpSpPr>
            <p:sp>
              <p:nvSpPr>
                <p:cNvPr id="10300" name="Text Box 987"/>
                <p:cNvSpPr txBox="1">
                  <a:spLocks noChangeArrowheads="1"/>
                </p:cNvSpPr>
                <p:nvPr/>
              </p:nvSpPr>
              <p:spPr bwMode="auto">
                <a:xfrm>
                  <a:off x="480" y="1152"/>
                  <a:ext cx="480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/>
                    <a:t>B</a:t>
                  </a:r>
                </a:p>
              </p:txBody>
            </p:sp>
            <p:sp>
              <p:nvSpPr>
                <p:cNvPr id="10301" name="Text Box 988"/>
                <p:cNvSpPr txBox="1">
                  <a:spLocks noChangeArrowheads="1"/>
                </p:cNvSpPr>
                <p:nvPr/>
              </p:nvSpPr>
              <p:spPr bwMode="auto">
                <a:xfrm>
                  <a:off x="480" y="1392"/>
                  <a:ext cx="480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/>
                    <a:t>C</a:t>
                  </a:r>
                </a:p>
              </p:txBody>
            </p:sp>
            <p:sp>
              <p:nvSpPr>
                <p:cNvPr id="10302" name="Text Box 989"/>
                <p:cNvSpPr txBox="1">
                  <a:spLocks noChangeArrowheads="1"/>
                </p:cNvSpPr>
                <p:nvPr/>
              </p:nvSpPr>
              <p:spPr bwMode="auto">
                <a:xfrm>
                  <a:off x="480" y="2112"/>
                  <a:ext cx="480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/>
                    <a:t>F</a:t>
                  </a:r>
                </a:p>
              </p:txBody>
            </p:sp>
            <p:sp>
              <p:nvSpPr>
                <p:cNvPr id="10303" name="Text Box 990"/>
                <p:cNvSpPr txBox="1">
                  <a:spLocks noChangeArrowheads="1"/>
                </p:cNvSpPr>
                <p:nvPr/>
              </p:nvSpPr>
              <p:spPr bwMode="auto">
                <a:xfrm>
                  <a:off x="480" y="1872"/>
                  <a:ext cx="480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/>
                    <a:t>E</a:t>
                  </a:r>
                </a:p>
              </p:txBody>
            </p:sp>
            <p:sp>
              <p:nvSpPr>
                <p:cNvPr id="10304" name="Text Box 991"/>
                <p:cNvSpPr txBox="1">
                  <a:spLocks noChangeArrowheads="1"/>
                </p:cNvSpPr>
                <p:nvPr/>
              </p:nvSpPr>
              <p:spPr bwMode="auto">
                <a:xfrm>
                  <a:off x="480" y="1632"/>
                  <a:ext cx="480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/>
                    <a:t>D</a:t>
                  </a:r>
                </a:p>
              </p:txBody>
            </p:sp>
            <p:sp>
              <p:nvSpPr>
                <p:cNvPr id="10305" name="Text Box 993"/>
                <p:cNvSpPr txBox="1">
                  <a:spLocks noChangeArrowheads="1"/>
                </p:cNvSpPr>
                <p:nvPr/>
              </p:nvSpPr>
              <p:spPr bwMode="auto">
                <a:xfrm>
                  <a:off x="480" y="2352"/>
                  <a:ext cx="480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400" b="1"/>
                    <a:t>G</a:t>
                  </a:r>
                </a:p>
              </p:txBody>
            </p:sp>
          </p:grpSp>
          <p:sp>
            <p:nvSpPr>
              <p:cNvPr id="10291" name="Rectangle 996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A</a:t>
                </a:r>
              </a:p>
            </p:txBody>
          </p:sp>
          <p:sp>
            <p:nvSpPr>
              <p:cNvPr id="10292" name="Rectangle 1004"/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10293" name="Rectangle 1005"/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E</a:t>
                </a:r>
              </a:p>
            </p:txBody>
          </p:sp>
          <p:sp>
            <p:nvSpPr>
              <p:cNvPr id="10294" name="Rectangle 1006"/>
              <p:cNvSpPr>
                <a:spLocks noChangeArrowheads="1"/>
              </p:cNvSpPr>
              <p:nvPr/>
            </p:nvSpPr>
            <p:spPr bwMode="auto">
              <a:xfrm>
                <a:off x="3696" y="283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F</a:t>
                </a:r>
              </a:p>
            </p:txBody>
          </p:sp>
          <p:sp>
            <p:nvSpPr>
              <p:cNvPr id="10295" name="Rectangle 1007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B</a:t>
                </a:r>
              </a:p>
            </p:txBody>
          </p:sp>
          <p:sp>
            <p:nvSpPr>
              <p:cNvPr id="10296" name="Rectangle 1008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D</a:t>
                </a:r>
              </a:p>
            </p:txBody>
          </p:sp>
          <p:sp>
            <p:nvSpPr>
              <p:cNvPr id="10297" name="Rectangle 1009"/>
              <p:cNvSpPr>
                <a:spLocks noChangeArrowheads="1"/>
              </p:cNvSpPr>
              <p:nvPr/>
            </p:nvSpPr>
            <p:spPr bwMode="auto">
              <a:xfrm>
                <a:off x="2256" y="283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C</a:t>
                </a:r>
              </a:p>
            </p:txBody>
          </p:sp>
          <p:sp>
            <p:nvSpPr>
              <p:cNvPr id="10298" name="Rectangle 1010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H</a:t>
                </a:r>
              </a:p>
            </p:txBody>
          </p:sp>
          <p:sp>
            <p:nvSpPr>
              <p:cNvPr id="10299" name="Rectangle 1011"/>
              <p:cNvSpPr>
                <a:spLocks noChangeArrowheads="1"/>
              </p:cNvSpPr>
              <p:nvPr/>
            </p:nvSpPr>
            <p:spPr bwMode="auto">
              <a:xfrm>
                <a:off x="4176" y="2832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b="1"/>
                  <a:t>G</a:t>
                </a:r>
              </a:p>
            </p:txBody>
          </p:sp>
        </p:grpSp>
        <p:sp>
          <p:nvSpPr>
            <p:cNvPr id="10279" name="Rectangle 1013"/>
            <p:cNvSpPr>
              <a:spLocks noChangeArrowheads="1"/>
            </p:cNvSpPr>
            <p:nvPr/>
          </p:nvSpPr>
          <p:spPr bwMode="auto">
            <a:xfrm>
              <a:off x="3696" y="25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0" name="Rectangle 1014"/>
            <p:cNvSpPr>
              <a:spLocks noChangeArrowheads="1"/>
            </p:cNvSpPr>
            <p:nvPr/>
          </p:nvSpPr>
          <p:spPr bwMode="auto">
            <a:xfrm>
              <a:off x="3216" y="235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1" name="Rectangle 1015"/>
            <p:cNvSpPr>
              <a:spLocks noChangeArrowheads="1"/>
            </p:cNvSpPr>
            <p:nvPr/>
          </p:nvSpPr>
          <p:spPr bwMode="auto">
            <a:xfrm>
              <a:off x="2736" y="25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2" name="Rectangle 1016"/>
            <p:cNvSpPr>
              <a:spLocks noChangeArrowheads="1"/>
            </p:cNvSpPr>
            <p:nvPr/>
          </p:nvSpPr>
          <p:spPr bwMode="auto">
            <a:xfrm>
              <a:off x="2256" y="235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3" name="Rectangle 1017"/>
            <p:cNvSpPr>
              <a:spLocks noChangeArrowheads="1"/>
            </p:cNvSpPr>
            <p:nvPr/>
          </p:nvSpPr>
          <p:spPr bwMode="auto">
            <a:xfrm>
              <a:off x="3696" y="235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4" name="Rectangle 1018"/>
            <p:cNvSpPr>
              <a:spLocks noChangeArrowheads="1"/>
            </p:cNvSpPr>
            <p:nvPr/>
          </p:nvSpPr>
          <p:spPr bwMode="auto">
            <a:xfrm>
              <a:off x="4176" y="25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5" name="Rectangle 1019"/>
            <p:cNvSpPr>
              <a:spLocks noChangeArrowheads="1"/>
            </p:cNvSpPr>
            <p:nvPr/>
          </p:nvSpPr>
          <p:spPr bwMode="auto">
            <a:xfrm>
              <a:off x="2256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6" name="Rectangle 1020"/>
            <p:cNvSpPr>
              <a:spLocks noChangeArrowheads="1"/>
            </p:cNvSpPr>
            <p:nvPr/>
          </p:nvSpPr>
          <p:spPr bwMode="auto">
            <a:xfrm>
              <a:off x="2256" y="187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7" name="Rectangle 1021"/>
            <p:cNvSpPr>
              <a:spLocks noChangeArrowheads="1"/>
            </p:cNvSpPr>
            <p:nvPr/>
          </p:nvSpPr>
          <p:spPr bwMode="auto">
            <a:xfrm>
              <a:off x="2736" y="21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8" name="Rectangle 1022"/>
            <p:cNvSpPr>
              <a:spLocks noChangeArrowheads="1"/>
            </p:cNvSpPr>
            <p:nvPr/>
          </p:nvSpPr>
          <p:spPr bwMode="auto">
            <a:xfrm>
              <a:off x="3216" y="21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289" name="Rectangle 1023"/>
            <p:cNvSpPr>
              <a:spLocks noChangeArrowheads="1"/>
            </p:cNvSpPr>
            <p:nvPr/>
          </p:nvSpPr>
          <p:spPr bwMode="auto">
            <a:xfrm>
              <a:off x="2736" y="187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45064" name="Rectangle 1032"/>
          <p:cNvSpPr>
            <a:spLocks noChangeArrowheads="1"/>
          </p:cNvSpPr>
          <p:nvPr/>
        </p:nvSpPr>
        <p:spPr bwMode="auto">
          <a:xfrm>
            <a:off x="5867400" y="4114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65" name="Rectangle 1033"/>
          <p:cNvSpPr>
            <a:spLocks noChangeArrowheads="1"/>
          </p:cNvSpPr>
          <p:nvPr/>
        </p:nvSpPr>
        <p:spPr bwMode="auto">
          <a:xfrm>
            <a:off x="2057400" y="1828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grpSp>
        <p:nvGrpSpPr>
          <p:cNvPr id="5" name="Group 1035"/>
          <p:cNvGrpSpPr>
            <a:grpSpLocks/>
          </p:cNvGrpSpPr>
          <p:nvPr/>
        </p:nvGrpSpPr>
        <p:grpSpPr bwMode="auto">
          <a:xfrm>
            <a:off x="2057400" y="2209800"/>
            <a:ext cx="2286000" cy="2286000"/>
            <a:chOff x="1296" y="1392"/>
            <a:chExt cx="1440" cy="1440"/>
          </a:xfrm>
        </p:grpSpPr>
        <p:sp>
          <p:nvSpPr>
            <p:cNvPr id="10263" name="Rectangle 1026"/>
            <p:cNvSpPr>
              <a:spLocks noChangeArrowheads="1"/>
            </p:cNvSpPr>
            <p:nvPr/>
          </p:nvSpPr>
          <p:spPr bwMode="auto">
            <a:xfrm>
              <a:off x="2256" y="235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10264" name="Rectangle 1027"/>
            <p:cNvSpPr>
              <a:spLocks noChangeArrowheads="1"/>
            </p:cNvSpPr>
            <p:nvPr/>
          </p:nvSpPr>
          <p:spPr bwMode="auto">
            <a:xfrm>
              <a:off x="1296" y="13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0265" name="Rectangle 1028"/>
            <p:cNvSpPr>
              <a:spLocks noChangeArrowheads="1"/>
            </p:cNvSpPr>
            <p:nvPr/>
          </p:nvSpPr>
          <p:spPr bwMode="auto">
            <a:xfrm>
              <a:off x="2256" y="211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10266" name="Rectangle 1029"/>
            <p:cNvSpPr>
              <a:spLocks noChangeArrowheads="1"/>
            </p:cNvSpPr>
            <p:nvPr/>
          </p:nvSpPr>
          <p:spPr bwMode="auto">
            <a:xfrm>
              <a:off x="2256" y="187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10267" name="Rectangle 1030"/>
            <p:cNvSpPr>
              <a:spLocks noChangeArrowheads="1"/>
            </p:cNvSpPr>
            <p:nvPr/>
          </p:nvSpPr>
          <p:spPr bwMode="auto">
            <a:xfrm>
              <a:off x="2256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10268" name="Rectangle 1031"/>
            <p:cNvSpPr>
              <a:spLocks noChangeArrowheads="1"/>
            </p:cNvSpPr>
            <p:nvPr/>
          </p:nvSpPr>
          <p:spPr bwMode="auto">
            <a:xfrm>
              <a:off x="1776" y="13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10269" name="Rectangle 1034"/>
            <p:cNvSpPr>
              <a:spLocks noChangeArrowheads="1"/>
            </p:cNvSpPr>
            <p:nvPr/>
          </p:nvSpPr>
          <p:spPr bwMode="auto">
            <a:xfrm>
              <a:off x="2256" y="259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X</a:t>
              </a:r>
            </a:p>
          </p:txBody>
        </p:sp>
      </p:grpSp>
      <p:sp>
        <p:nvSpPr>
          <p:cNvPr id="45068" name="Rectangle 1036"/>
          <p:cNvSpPr>
            <a:spLocks noChangeArrowheads="1"/>
          </p:cNvSpPr>
          <p:nvPr/>
        </p:nvSpPr>
        <p:spPr bwMode="auto">
          <a:xfrm>
            <a:off x="2057400" y="4114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69" name="Rectangle 1037"/>
          <p:cNvSpPr>
            <a:spLocks noChangeArrowheads="1"/>
          </p:cNvSpPr>
          <p:nvPr/>
        </p:nvSpPr>
        <p:spPr bwMode="auto">
          <a:xfrm>
            <a:off x="2057400" y="3733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0" name="Rectangle 1038"/>
          <p:cNvSpPr>
            <a:spLocks noChangeArrowheads="1"/>
          </p:cNvSpPr>
          <p:nvPr/>
        </p:nvSpPr>
        <p:spPr bwMode="auto">
          <a:xfrm>
            <a:off x="2057400" y="3352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1" name="Rectangle 1039"/>
          <p:cNvSpPr>
            <a:spLocks noChangeArrowheads="1"/>
          </p:cNvSpPr>
          <p:nvPr/>
        </p:nvSpPr>
        <p:spPr bwMode="auto">
          <a:xfrm>
            <a:off x="2057400" y="2590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2" name="Rectangle 1040"/>
          <p:cNvSpPr>
            <a:spLocks noChangeArrowheads="1"/>
          </p:cNvSpPr>
          <p:nvPr/>
        </p:nvSpPr>
        <p:spPr bwMode="auto">
          <a:xfrm>
            <a:off x="2819400" y="3733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3" name="Rectangle 1041"/>
          <p:cNvSpPr>
            <a:spLocks noChangeArrowheads="1"/>
          </p:cNvSpPr>
          <p:nvPr/>
        </p:nvSpPr>
        <p:spPr bwMode="auto">
          <a:xfrm>
            <a:off x="2819400" y="3352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4" name="Rectangle 1042"/>
          <p:cNvSpPr>
            <a:spLocks noChangeArrowheads="1"/>
          </p:cNvSpPr>
          <p:nvPr/>
        </p:nvSpPr>
        <p:spPr bwMode="auto">
          <a:xfrm>
            <a:off x="2819400" y="2971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5" name="Rectangle 1043"/>
          <p:cNvSpPr>
            <a:spLocks noChangeArrowheads="1"/>
          </p:cNvSpPr>
          <p:nvPr/>
        </p:nvSpPr>
        <p:spPr bwMode="auto">
          <a:xfrm>
            <a:off x="2819400" y="2590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6" name="Rectangle 1044"/>
          <p:cNvSpPr>
            <a:spLocks noChangeArrowheads="1"/>
          </p:cNvSpPr>
          <p:nvPr/>
        </p:nvSpPr>
        <p:spPr bwMode="auto">
          <a:xfrm>
            <a:off x="5105400" y="3352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7" name="Rectangle 1045"/>
          <p:cNvSpPr>
            <a:spLocks noChangeArrowheads="1"/>
          </p:cNvSpPr>
          <p:nvPr/>
        </p:nvSpPr>
        <p:spPr bwMode="auto">
          <a:xfrm>
            <a:off x="4343400" y="4114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8" name="Rectangle 1046"/>
          <p:cNvSpPr>
            <a:spLocks noChangeArrowheads="1"/>
          </p:cNvSpPr>
          <p:nvPr/>
        </p:nvSpPr>
        <p:spPr bwMode="auto">
          <a:xfrm>
            <a:off x="4343400" y="3733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79" name="Rectangle 1047"/>
          <p:cNvSpPr>
            <a:spLocks noChangeArrowheads="1"/>
          </p:cNvSpPr>
          <p:nvPr/>
        </p:nvSpPr>
        <p:spPr bwMode="auto">
          <a:xfrm>
            <a:off x="4343400" y="2971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80" name="Rectangle 1048"/>
          <p:cNvSpPr>
            <a:spLocks noChangeArrowheads="1"/>
          </p:cNvSpPr>
          <p:nvPr/>
        </p:nvSpPr>
        <p:spPr bwMode="auto">
          <a:xfrm>
            <a:off x="5867400" y="3733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81" name="Rectangle 1049"/>
          <p:cNvSpPr>
            <a:spLocks noChangeArrowheads="1"/>
          </p:cNvSpPr>
          <p:nvPr/>
        </p:nvSpPr>
        <p:spPr bwMode="auto">
          <a:xfrm>
            <a:off x="5105400" y="4114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82" name="Rectangle 1050"/>
          <p:cNvSpPr>
            <a:spLocks noChangeArrowheads="1"/>
          </p:cNvSpPr>
          <p:nvPr/>
        </p:nvSpPr>
        <p:spPr bwMode="auto">
          <a:xfrm>
            <a:off x="5105400" y="3733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45083" name="Rectangle 1051"/>
          <p:cNvSpPr>
            <a:spLocks noChangeArrowheads="1"/>
          </p:cNvSpPr>
          <p:nvPr/>
        </p:nvSpPr>
        <p:spPr bwMode="auto">
          <a:xfrm>
            <a:off x="6629400" y="4114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X</a:t>
            </a:r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846B4E2B-37EA-5545-9DEF-C023C092D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914400"/>
          </a:xfrm>
        </p:spPr>
        <p:txBody>
          <a:bodyPr/>
          <a:lstStyle/>
          <a:p>
            <a:pPr algn="r"/>
            <a:r>
              <a:rPr lang="en-US" sz="2400" dirty="0"/>
              <a:t> </a:t>
            </a:r>
            <a:r>
              <a:rPr lang="en-US" sz="2400" dirty="0">
                <a:ea typeface="宋体" charset="-122"/>
              </a:rPr>
              <a:t> DFA</a:t>
            </a:r>
            <a:r>
              <a:rPr lang="id-ID" sz="2400" dirty="0">
                <a:ea typeface="宋体" charset="-122"/>
              </a:rPr>
              <a:t> </a:t>
            </a:r>
            <a:r>
              <a:rPr lang="id-ID" sz="2400" dirty="0" err="1">
                <a:ea typeface="宋体" charset="-122"/>
              </a:rPr>
              <a:t>Minimization</a:t>
            </a:r>
            <a:r>
              <a:rPr lang="id-ID" sz="2400" dirty="0">
                <a:ea typeface="宋体" charset="-122"/>
              </a:rPr>
              <a:t> (</a:t>
            </a:r>
            <a:r>
              <a:rPr lang="id-ID" sz="2400" dirty="0" err="1">
                <a:ea typeface="宋体" charset="-122"/>
              </a:rPr>
              <a:t>Example</a:t>
            </a:r>
            <a:r>
              <a:rPr lang="id-ID" sz="2400" dirty="0">
                <a:ea typeface="宋体" charset="-122"/>
              </a:rPr>
              <a:t>)</a:t>
            </a:r>
            <a:endParaRPr lang="en-US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  <p:bldP spid="45065" grpId="0" animBg="1"/>
      <p:bldP spid="45068" grpId="0" animBg="1"/>
      <p:bldP spid="45069" grpId="0" animBg="1"/>
      <p:bldP spid="45070" grpId="0" animBg="1"/>
      <p:bldP spid="45071" grpId="0" animBg="1"/>
      <p:bldP spid="45072" grpId="0" animBg="1"/>
      <p:bldP spid="45073" grpId="0" animBg="1"/>
      <p:bldP spid="45074" grpId="0" animBg="1"/>
      <p:bldP spid="45075" grpId="0" animBg="1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</p:bld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801</TotalTime>
  <Words>1087</Words>
  <Application>Microsoft Macintosh PowerPoint</Application>
  <PresentationFormat>On-screen Show (4:3)</PresentationFormat>
  <Paragraphs>339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Interstate</vt:lpstr>
      <vt:lpstr>Open Sans</vt:lpstr>
      <vt:lpstr>Times New Roman</vt:lpstr>
      <vt:lpstr>Wingdings</vt:lpstr>
      <vt:lpstr>Template PPT 2015</vt:lpstr>
      <vt:lpstr>Equation</vt:lpstr>
      <vt:lpstr> Minimization OF DFA STATE Session  06</vt:lpstr>
      <vt:lpstr>Learning Outcomes</vt:lpstr>
      <vt:lpstr>Outline Material</vt:lpstr>
      <vt:lpstr> DFA Minimization</vt:lpstr>
      <vt:lpstr>  </vt:lpstr>
      <vt:lpstr>  DFA Minimization</vt:lpstr>
      <vt:lpstr>  DFA Minimization (Example)</vt:lpstr>
      <vt:lpstr>  DFA Minimization</vt:lpstr>
      <vt:lpstr>  DFA Minimization (Example)</vt:lpstr>
      <vt:lpstr>  DFA Minimization (Example)</vt:lpstr>
      <vt:lpstr>The Result</vt:lpstr>
      <vt:lpstr>Minimizing Number of States of a DFA (Partition Method)</vt:lpstr>
      <vt:lpstr>Minimizing DFA - Example</vt:lpstr>
      <vt:lpstr>Minimizing DFA – Another Example</vt:lpstr>
      <vt:lpstr>Exercise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29</cp:revision>
  <dcterms:created xsi:type="dcterms:W3CDTF">2015-05-04T03:33:03Z</dcterms:created>
  <dcterms:modified xsi:type="dcterms:W3CDTF">2021-12-21T10:00:45Z</dcterms:modified>
</cp:coreProperties>
</file>