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428" r:id="rId3"/>
    <p:sldId id="429" r:id="rId4"/>
    <p:sldId id="469" r:id="rId5"/>
    <p:sldId id="470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4" r:id="rId15"/>
    <p:sldId id="445" r:id="rId16"/>
    <p:sldId id="447" r:id="rId17"/>
    <p:sldId id="449" r:id="rId18"/>
    <p:sldId id="451" r:id="rId19"/>
    <p:sldId id="452" r:id="rId20"/>
    <p:sldId id="454" r:id="rId21"/>
    <p:sldId id="455" r:id="rId22"/>
    <p:sldId id="456" r:id="rId23"/>
    <p:sldId id="457" r:id="rId24"/>
    <p:sldId id="468" r:id="rId25"/>
    <p:sldId id="466" r:id="rId2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428"/>
            <p14:sldId id="429"/>
            <p14:sldId id="469"/>
            <p14:sldId id="470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4"/>
            <p14:sldId id="445"/>
            <p14:sldId id="447"/>
            <p14:sldId id="449"/>
            <p14:sldId id="451"/>
            <p14:sldId id="452"/>
            <p14:sldId id="454"/>
            <p14:sldId id="455"/>
            <p14:sldId id="456"/>
            <p14:sldId id="457"/>
            <p14:sldId id="468"/>
            <p14:sldId id="466"/>
          </p14:sldIdLst>
        </p14:section>
        <p14:section name="COURSE CONTENT" id="{F4927CBE-FA17-46D1-BAAE-887D0AF2CCBF}">
          <p14:sldIdLst/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71" autoAdjust="0"/>
    <p:restoredTop sz="94663"/>
  </p:normalViewPr>
  <p:slideViewPr>
    <p:cSldViewPr>
      <p:cViewPr varScale="1">
        <p:scale>
          <a:sx n="112" d="100"/>
          <a:sy n="112" d="100"/>
        </p:scale>
        <p:origin x="195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02:45:20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E212E-13FC-4488-A226-21CA1BD2390E}" type="datetimeFigureOut">
              <a:rPr lang="en-US" smtClean="0"/>
              <a:pPr/>
              <a:t>12/21/21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A5169-68C4-43C9-9E8D-B5BBEBC89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28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CABF3-250F-4E8E-B7E1-A2E9756F4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ew.cmu.edu/user/ko/pdfs/lecture-8.pdf" TargetMode="External"/><Relationship Id="rId2" Type="http://schemas.openxmlformats.org/officeDocument/2006/relationships/hyperlink" Target="http://www.univ-orleans.fr/lifo/Members/Mirian.Halfeld/Cours/TLComp/l3-CFG.pdf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nite_state_automaton" TargetMode="External"/><Relationship Id="rId3" Type="http://schemas.openxmlformats.org/officeDocument/2006/relationships/hyperlink" Target="https://en.wikipedia.org/wiki/Context-sensitive_grammar" TargetMode="External"/><Relationship Id="rId7" Type="http://schemas.openxmlformats.org/officeDocument/2006/relationships/hyperlink" Target="https://en.wikipedia.org/wiki/Regular_grammar" TargetMode="External"/><Relationship Id="rId2" Type="http://schemas.openxmlformats.org/officeDocument/2006/relationships/hyperlink" Target="https://en.wikipedia.org/wiki/Turing_machine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iki/Pushdown_automaton" TargetMode="External"/><Relationship Id="rId5" Type="http://schemas.openxmlformats.org/officeDocument/2006/relationships/hyperlink" Target="https://en.wikipedia.org/wiki/Context-free_grammar" TargetMode="External"/><Relationship Id="rId4" Type="http://schemas.openxmlformats.org/officeDocument/2006/relationships/hyperlink" Target="https://en.wikipedia.org/wiki/Linear_bounded_automat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31478" y="1676400"/>
            <a:ext cx="73771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225675" algn="l"/>
              </a:tabLst>
            </a:pPr>
            <a:r>
              <a:rPr lang="en-US" sz="2000" dirty="0">
                <a:solidFill>
                  <a:schemeClr val="bg1"/>
                </a:solidFill>
                <a:latin typeface="Open Sans"/>
              </a:rPr>
              <a:t>Course		: Comp6062 – Compilation Techniques</a:t>
            </a:r>
          </a:p>
          <a:p>
            <a:pPr>
              <a:spcBef>
                <a:spcPct val="20000"/>
              </a:spcBef>
              <a:tabLst>
                <a:tab pos="1320800" algn="l"/>
                <a:tab pos="2225675" algn="l"/>
              </a:tabLst>
            </a:pPr>
            <a:r>
              <a:rPr lang="en-US" sz="2000" dirty="0">
                <a:solidFill>
                  <a:schemeClr val="bg1"/>
                </a:solidFill>
                <a:latin typeface="Open Sans"/>
              </a:rPr>
              <a:t>Effective Period	: September 2021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 fontScale="90000"/>
          </a:bodyPr>
          <a:lstStyle/>
          <a:p>
            <a:r>
              <a:rPr lang="en-AU" sz="4000" dirty="0"/>
              <a:t>CONTEXT FREE GRAMMAR</a:t>
            </a:r>
            <a:br>
              <a:rPr lang="en-AU" sz="4000" dirty="0"/>
            </a:br>
            <a:r>
              <a:rPr lang="en-AU" sz="4000" dirty="0"/>
              <a:t>(CFG)</a:t>
            </a:r>
            <a:br>
              <a:rPr lang="en-AU" sz="4000" dirty="0"/>
            </a:br>
            <a:br>
              <a:rPr lang="en-AU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Session  07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819400" y="152400"/>
            <a:ext cx="6152728" cy="838200"/>
          </a:xfrm>
        </p:spPr>
        <p:txBody>
          <a:bodyPr/>
          <a:lstStyle/>
          <a:p>
            <a:pPr eaLnBrk="1" hangingPunct="1"/>
            <a:r>
              <a:rPr lang="en-US" sz="2800"/>
              <a:t>Deriva</a:t>
            </a:r>
            <a:r>
              <a:rPr lang="id-ID" sz="2800"/>
              <a:t>tion</a:t>
            </a:r>
            <a:endParaRPr lang="en-US" sz="280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696200" cy="4876800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Derivations : Production derivation process from</a:t>
            </a:r>
            <a:r>
              <a:rPr lang="id-ID" sz="2600" dirty="0"/>
              <a:t> </a:t>
            </a:r>
            <a:r>
              <a:rPr lang="en-US" sz="2600" dirty="0"/>
              <a:t>top to bottom (head to body)</a:t>
            </a:r>
          </a:p>
          <a:p>
            <a:pPr marL="0" indent="0" algn="just">
              <a:buNone/>
            </a:pPr>
            <a:endParaRPr lang="en-US" sz="2600" dirty="0"/>
          </a:p>
          <a:p>
            <a:pPr algn="just"/>
            <a:r>
              <a:rPr lang="en-US" sz="2600" dirty="0"/>
              <a:t>Derivation symbol : </a:t>
            </a:r>
            <a:r>
              <a:rPr lang="en-US" sz="2600" dirty="0">
                <a:sym typeface="Symbol" pitchFamily="18" charset="2"/>
              </a:rPr>
              <a:t> </a:t>
            </a:r>
          </a:p>
          <a:p>
            <a:pPr algn="just"/>
            <a:endParaRPr lang="en-US" sz="2600" dirty="0">
              <a:sym typeface="Symbol" pitchFamily="18" charset="2"/>
            </a:endParaRPr>
          </a:p>
          <a:p>
            <a:pPr algn="just"/>
            <a:r>
              <a:rPr lang="en-US" sz="2600" dirty="0"/>
              <a:t>Left Most Derivation (LMD): derivation performed on the leftmost variable.</a:t>
            </a:r>
            <a:endParaRPr lang="id-ID" sz="2600" dirty="0"/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Right Most Derivation (RMD): derivation performed on the right variables.</a:t>
            </a:r>
          </a:p>
          <a:p>
            <a:pPr marL="0" indent="0" algn="just" eaLnBrk="1" hangingPunct="1"/>
            <a:endParaRPr lang="id-ID" sz="2800" dirty="0"/>
          </a:p>
          <a:p>
            <a:pPr marL="0" indent="0" algn="just" eaLnBrk="1" hangingPunct="1">
              <a:buFontTx/>
              <a:buNone/>
            </a:pPr>
            <a:endParaRPr lang="en-US" sz="2800" dirty="0"/>
          </a:p>
          <a:p>
            <a:pPr marL="0" indent="0" algn="just" eaLnBrk="1" hangingPunct="1">
              <a:buFontTx/>
              <a:buNone/>
            </a:pPr>
            <a:endParaRPr lang="en-US" sz="2800" dirty="0">
              <a:sym typeface="Symbol" pitchFamily="18" charset="2"/>
            </a:endParaRPr>
          </a:p>
          <a:p>
            <a:pPr marL="0" indent="0" algn="just" eaLnBrk="1" hangingPunct="1">
              <a:buFontTx/>
              <a:buNone/>
            </a:pPr>
            <a:endParaRPr lang="en-US" sz="2800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1421ED43-A185-4B05-82D6-77318C778857}" type="slidenum">
              <a:rPr lang="en-US" smtClean="0">
                <a:latin typeface="Interstate" charset="0"/>
              </a:rPr>
              <a:pPr algn="ctr"/>
              <a:t>10</a:t>
            </a:fld>
            <a:endParaRPr lang="en-US">
              <a:latin typeface="Interstate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DDF088B7-7F2F-49E0-94CF-7B4B157C3A61}" type="slidenum">
              <a:rPr lang="en-US" smtClean="0">
                <a:latin typeface="Interstate" charset="0"/>
              </a:rPr>
              <a:pPr algn="ctr"/>
              <a:t>11</a:t>
            </a:fld>
            <a:endParaRPr lang="en-US">
              <a:latin typeface="Interstate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067128" cy="1143000"/>
          </a:xfrm>
        </p:spPr>
        <p:txBody>
          <a:bodyPr/>
          <a:lstStyle/>
          <a:p>
            <a:pPr algn="r" eaLnBrk="1" hangingPunct="1"/>
            <a:r>
              <a:rPr lang="en-US" sz="2800" dirty="0"/>
              <a:t>CONTEXT FREE GRAMMAR (CFG)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0160" y="3172926"/>
            <a:ext cx="5715000" cy="32766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id-ID" dirty="0"/>
              <a:t>Example of </a:t>
            </a:r>
            <a:r>
              <a:rPr lang="en-US" dirty="0" err="1"/>
              <a:t>Deriva</a:t>
            </a:r>
            <a:r>
              <a:rPr lang="id-ID" dirty="0"/>
              <a:t>t</a:t>
            </a:r>
            <a:r>
              <a:rPr lang="en-US" dirty="0" err="1"/>
              <a:t>i</a:t>
            </a:r>
            <a:r>
              <a:rPr lang="id-ID" dirty="0" err="1"/>
              <a:t>on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</a:t>
            </a:r>
            <a:r>
              <a:rPr lang="en-US" dirty="0"/>
              <a:t> “</a:t>
            </a:r>
            <a:r>
              <a:rPr lang="id-ID" dirty="0"/>
              <a:t>dog</a:t>
            </a:r>
            <a:r>
              <a:rPr lang="en-US" dirty="0"/>
              <a:t> </a:t>
            </a:r>
            <a:r>
              <a:rPr lang="id-ID" dirty="0"/>
              <a:t>eat</a:t>
            </a:r>
            <a:r>
              <a:rPr lang="en-US" dirty="0"/>
              <a:t> </a:t>
            </a:r>
            <a:r>
              <a:rPr lang="id-ID" dirty="0"/>
              <a:t>dog</a:t>
            </a:r>
            <a:r>
              <a:rPr lang="en-US" dirty="0"/>
              <a:t>” :</a:t>
            </a:r>
          </a:p>
          <a:p>
            <a:pPr eaLnBrk="1" hangingPunct="1">
              <a:buFontTx/>
              <a:buNone/>
            </a:pPr>
            <a:r>
              <a:rPr lang="en-US" dirty="0"/>
              <a:t>&lt;</a:t>
            </a:r>
            <a:r>
              <a:rPr lang="id-ID" dirty="0" err="1"/>
              <a:t>sentence</a:t>
            </a:r>
            <a:r>
              <a:rPr lang="en-US" dirty="0"/>
              <a:t>&gt;	</a:t>
            </a: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&lt;subj</a:t>
            </a:r>
            <a:r>
              <a:rPr lang="id-ID" dirty="0" err="1"/>
              <a:t>ect</a:t>
            </a:r>
            <a:r>
              <a:rPr lang="id-ID" dirty="0"/>
              <a:t>&gt;</a:t>
            </a:r>
            <a:r>
              <a:rPr lang="en-US" dirty="0"/>
              <a:t> &lt;</a:t>
            </a:r>
            <a:r>
              <a:rPr lang="en-US" dirty="0" err="1"/>
              <a:t>predi</a:t>
            </a:r>
            <a:r>
              <a:rPr lang="id-ID" dirty="0"/>
              <a:t>c</a:t>
            </a:r>
            <a:r>
              <a:rPr lang="en-US" dirty="0"/>
              <a:t>at</a:t>
            </a:r>
            <a:r>
              <a:rPr lang="id-ID" dirty="0"/>
              <a:t>e</a:t>
            </a:r>
            <a:r>
              <a:rPr lang="en-US" dirty="0"/>
              <a:t>&gt;</a:t>
            </a:r>
          </a:p>
          <a:p>
            <a:pPr eaLnBrk="1" hangingPunct="1">
              <a:buFontTx/>
              <a:buNone/>
            </a:pPr>
            <a:r>
              <a:rPr lang="en-US" dirty="0"/>
              <a:t>			</a:t>
            </a: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&lt;</a:t>
            </a:r>
            <a:r>
              <a:rPr lang="en-US" dirty="0" err="1"/>
              <a:t>subje</a:t>
            </a:r>
            <a:r>
              <a:rPr lang="id-ID" dirty="0"/>
              <a:t>ct</a:t>
            </a:r>
            <a:r>
              <a:rPr lang="en-US" dirty="0"/>
              <a:t>&gt; &lt;</a:t>
            </a:r>
            <a:r>
              <a:rPr lang="id-ID" dirty="0"/>
              <a:t>verb</a:t>
            </a:r>
            <a:r>
              <a:rPr lang="en-US" dirty="0"/>
              <a:t>&gt; &lt;</a:t>
            </a:r>
            <a:r>
              <a:rPr lang="en-US" dirty="0" err="1"/>
              <a:t>obje</a:t>
            </a:r>
            <a:r>
              <a:rPr lang="id-ID" dirty="0"/>
              <a:t>ct</a:t>
            </a:r>
            <a:r>
              <a:rPr lang="en-US" dirty="0"/>
              <a:t>&gt;</a:t>
            </a:r>
          </a:p>
          <a:p>
            <a:pPr eaLnBrk="1" hangingPunct="1">
              <a:buFontTx/>
              <a:buNone/>
            </a:pPr>
            <a:r>
              <a:rPr lang="en-US" dirty="0"/>
              <a:t>			</a:t>
            </a: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&lt;</a:t>
            </a:r>
            <a:r>
              <a:rPr lang="en-US" dirty="0" err="1"/>
              <a:t>subje</a:t>
            </a:r>
            <a:r>
              <a:rPr lang="id-ID" dirty="0"/>
              <a:t>ct</a:t>
            </a:r>
            <a:r>
              <a:rPr lang="en-US" dirty="0"/>
              <a:t>&gt; &lt;</a:t>
            </a:r>
            <a:r>
              <a:rPr lang="id-ID" dirty="0"/>
              <a:t>verb</a:t>
            </a:r>
            <a:r>
              <a:rPr lang="en-US" dirty="0"/>
              <a:t>&gt; &lt;</a:t>
            </a:r>
            <a:r>
              <a:rPr lang="id-ID" dirty="0"/>
              <a:t>noun</a:t>
            </a:r>
            <a:r>
              <a:rPr lang="en-US" dirty="0"/>
              <a:t>&gt;</a:t>
            </a:r>
          </a:p>
          <a:p>
            <a:pPr eaLnBrk="1" hangingPunct="1">
              <a:buFontTx/>
              <a:buNone/>
            </a:pPr>
            <a:r>
              <a:rPr lang="en-US" dirty="0"/>
              <a:t>			</a:t>
            </a: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&lt;</a:t>
            </a:r>
            <a:r>
              <a:rPr lang="en-US" dirty="0" err="1"/>
              <a:t>subje</a:t>
            </a:r>
            <a:r>
              <a:rPr lang="id-ID" dirty="0"/>
              <a:t>ct</a:t>
            </a:r>
            <a:r>
              <a:rPr lang="en-US" dirty="0"/>
              <a:t>&gt; &lt;</a:t>
            </a:r>
            <a:r>
              <a:rPr lang="id-ID" dirty="0"/>
              <a:t>verb</a:t>
            </a:r>
            <a:r>
              <a:rPr lang="en-US" dirty="0"/>
              <a:t>&gt; </a:t>
            </a:r>
            <a:r>
              <a:rPr lang="id-ID" dirty="0"/>
              <a:t>dog</a:t>
            </a:r>
            <a:endParaRPr lang="en-US" dirty="0"/>
          </a:p>
          <a:p>
            <a:pPr eaLnBrk="1" hangingPunct="1">
              <a:buFontTx/>
              <a:buNone/>
            </a:pPr>
            <a:r>
              <a:rPr lang="en-US" dirty="0">
                <a:sym typeface="Symbol" pitchFamily="18" charset="2"/>
              </a:rPr>
              <a:t>			</a:t>
            </a:r>
            <a:r>
              <a:rPr lang="en-US" dirty="0"/>
              <a:t> &lt;</a:t>
            </a:r>
            <a:r>
              <a:rPr lang="en-US" dirty="0" err="1"/>
              <a:t>subje</a:t>
            </a:r>
            <a:r>
              <a:rPr lang="id-ID" dirty="0"/>
              <a:t>ct</a:t>
            </a:r>
            <a:r>
              <a:rPr lang="en-US" dirty="0"/>
              <a:t>&gt; </a:t>
            </a:r>
            <a:r>
              <a:rPr lang="id-ID" dirty="0"/>
              <a:t>eat  dog</a:t>
            </a: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			</a:t>
            </a: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&lt;</a:t>
            </a:r>
            <a:r>
              <a:rPr lang="id-ID" dirty="0"/>
              <a:t>noun</a:t>
            </a:r>
            <a:r>
              <a:rPr lang="en-US" dirty="0"/>
              <a:t>&gt; </a:t>
            </a:r>
            <a:r>
              <a:rPr lang="id-ID" dirty="0"/>
              <a:t> eat </a:t>
            </a:r>
            <a:r>
              <a:rPr lang="en-US" dirty="0"/>
              <a:t> </a:t>
            </a:r>
            <a:r>
              <a:rPr lang="id-ID" dirty="0"/>
              <a:t>dog</a:t>
            </a: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			</a:t>
            </a: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</a:t>
            </a:r>
            <a:r>
              <a:rPr lang="id-ID" dirty="0"/>
              <a:t>dog eat dog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37A4FE4-58F8-AE41-B2A2-56EA07991BAC}"/>
              </a:ext>
            </a:extLst>
          </p:cNvPr>
          <p:cNvSpPr txBox="1">
            <a:spLocks noChangeArrowheads="1"/>
          </p:cNvSpPr>
          <p:nvPr/>
        </p:nvSpPr>
        <p:spPr>
          <a:xfrm>
            <a:off x="3253740" y="1287462"/>
            <a:ext cx="37338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id-ID" sz="2400" dirty="0" err="1"/>
              <a:t>Grammar</a:t>
            </a:r>
            <a:r>
              <a:rPr lang="id-ID" sz="2400" dirty="0"/>
              <a:t> </a:t>
            </a:r>
            <a:r>
              <a:rPr lang="id-ID" sz="2400" dirty="0" err="1"/>
              <a:t>Derivation</a:t>
            </a:r>
            <a:r>
              <a:rPr lang="id-ID" sz="2400" dirty="0"/>
              <a:t> :</a:t>
            </a:r>
          </a:p>
          <a:p>
            <a:pPr marL="609600" indent="-609600">
              <a:buFontTx/>
              <a:buNone/>
            </a:pPr>
            <a:r>
              <a:rPr lang="en-US" sz="2400" dirty="0"/>
              <a:t>Production </a:t>
            </a:r>
            <a:r>
              <a:rPr lang="id-ID" sz="2400" dirty="0" err="1"/>
              <a:t>example</a:t>
            </a:r>
            <a:r>
              <a:rPr lang="en-US" sz="2400" dirty="0"/>
              <a:t>:</a:t>
            </a:r>
          </a:p>
          <a:p>
            <a:pPr marL="609600" indent="-609600">
              <a:buFontTx/>
              <a:buNone/>
            </a:pPr>
            <a:r>
              <a:rPr lang="en-US" sz="2400" dirty="0"/>
              <a:t>	1. &lt;</a:t>
            </a:r>
            <a:r>
              <a:rPr lang="id-ID" sz="2400" dirty="0" err="1"/>
              <a:t>sentence</a:t>
            </a:r>
            <a:r>
              <a:rPr lang="en-US" sz="2400" dirty="0"/>
              <a:t>&gt;	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&lt;</a:t>
            </a:r>
            <a:r>
              <a:rPr lang="en-US" sz="2400" dirty="0" err="1"/>
              <a:t>subje</a:t>
            </a:r>
            <a:r>
              <a:rPr lang="id-ID" sz="2400" dirty="0" err="1"/>
              <a:t>ct</a:t>
            </a:r>
            <a:r>
              <a:rPr lang="en-US" sz="2400" dirty="0"/>
              <a:t>&gt; &lt;</a:t>
            </a:r>
            <a:r>
              <a:rPr lang="en-US" sz="2400" dirty="0" err="1"/>
              <a:t>predi</a:t>
            </a:r>
            <a:r>
              <a:rPr lang="id-ID" sz="2400" dirty="0"/>
              <a:t>c</a:t>
            </a:r>
            <a:r>
              <a:rPr lang="en-US" sz="2400" dirty="0"/>
              <a:t>at</a:t>
            </a:r>
            <a:r>
              <a:rPr lang="id-ID" sz="2400" dirty="0" err="1"/>
              <a:t>e</a:t>
            </a:r>
            <a:r>
              <a:rPr lang="en-US" sz="2400" dirty="0"/>
              <a:t>&gt;</a:t>
            </a:r>
          </a:p>
          <a:p>
            <a:pPr marL="609600" indent="-609600">
              <a:buFontTx/>
              <a:buNone/>
            </a:pPr>
            <a:r>
              <a:rPr lang="en-US" sz="2400" dirty="0"/>
              <a:t>	2. &lt;</a:t>
            </a:r>
            <a:r>
              <a:rPr lang="en-US" sz="2400" dirty="0" err="1"/>
              <a:t>subje</a:t>
            </a:r>
            <a:r>
              <a:rPr lang="id-ID" sz="2400" dirty="0" err="1"/>
              <a:t>ct</a:t>
            </a:r>
            <a:r>
              <a:rPr lang="en-US" sz="2400" dirty="0"/>
              <a:t>&gt;	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&lt;</a:t>
            </a:r>
            <a:r>
              <a:rPr lang="id-ID" sz="2400" dirty="0" err="1"/>
              <a:t>noun</a:t>
            </a:r>
            <a:r>
              <a:rPr lang="en-US" sz="2400" dirty="0"/>
              <a:t>&gt;</a:t>
            </a:r>
          </a:p>
          <a:p>
            <a:pPr marL="609600" indent="-609600">
              <a:buFontTx/>
              <a:buNone/>
            </a:pPr>
            <a:r>
              <a:rPr lang="en-US" sz="2400" dirty="0"/>
              <a:t>	3. &lt;</a:t>
            </a:r>
            <a:r>
              <a:rPr lang="en-US" sz="2400" dirty="0" err="1"/>
              <a:t>predi</a:t>
            </a:r>
            <a:r>
              <a:rPr lang="id-ID" sz="2400" dirty="0"/>
              <a:t>c</a:t>
            </a:r>
            <a:r>
              <a:rPr lang="en-US" sz="2400" dirty="0"/>
              <a:t>at</a:t>
            </a:r>
            <a:r>
              <a:rPr lang="id-ID" sz="2400" dirty="0" err="1"/>
              <a:t>e</a:t>
            </a:r>
            <a:r>
              <a:rPr lang="en-US" sz="2400" dirty="0"/>
              <a:t>&gt;	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&lt;</a:t>
            </a:r>
            <a:r>
              <a:rPr lang="id-ID" sz="2400" dirty="0" err="1"/>
              <a:t>verb</a:t>
            </a:r>
            <a:r>
              <a:rPr lang="en-US" sz="2400" dirty="0"/>
              <a:t>&gt; &lt;</a:t>
            </a:r>
            <a:r>
              <a:rPr lang="en-US" sz="2400" dirty="0" err="1"/>
              <a:t>obje</a:t>
            </a:r>
            <a:r>
              <a:rPr lang="id-ID" sz="2400" dirty="0" err="1"/>
              <a:t>ct</a:t>
            </a:r>
            <a:r>
              <a:rPr lang="en-US" sz="2400" dirty="0"/>
              <a:t>&gt;</a:t>
            </a:r>
          </a:p>
          <a:p>
            <a:pPr marL="609600" indent="-609600">
              <a:buFontTx/>
              <a:buNone/>
            </a:pPr>
            <a:r>
              <a:rPr lang="en-US" sz="2400" dirty="0"/>
              <a:t>	4. &lt;</a:t>
            </a:r>
            <a:r>
              <a:rPr lang="en-US" sz="2400" dirty="0" err="1"/>
              <a:t>obje</a:t>
            </a:r>
            <a:r>
              <a:rPr lang="id-ID" sz="2400" dirty="0" err="1"/>
              <a:t>ct</a:t>
            </a:r>
            <a:r>
              <a:rPr lang="en-US" sz="2400" dirty="0"/>
              <a:t>&gt;	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&lt;</a:t>
            </a:r>
            <a:r>
              <a:rPr lang="id-ID" sz="2400" dirty="0" err="1"/>
              <a:t>noun</a:t>
            </a:r>
            <a:r>
              <a:rPr lang="en-US" sz="2400" dirty="0"/>
              <a:t>&gt;</a:t>
            </a:r>
          </a:p>
          <a:p>
            <a:pPr marL="609600" indent="-609600">
              <a:buFontTx/>
              <a:buNone/>
            </a:pPr>
            <a:r>
              <a:rPr lang="en-US" sz="2400" dirty="0"/>
              <a:t>	5. &lt;</a:t>
            </a:r>
            <a:r>
              <a:rPr lang="id-ID" sz="2400" dirty="0" err="1"/>
              <a:t>noun</a:t>
            </a:r>
            <a:r>
              <a:rPr lang="en-US" sz="2400" dirty="0"/>
              <a:t>&gt;	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id-ID" sz="2400" dirty="0">
                <a:sym typeface="Symbol" pitchFamily="18" charset="2"/>
              </a:rPr>
              <a:t> dog</a:t>
            </a:r>
            <a:r>
              <a:rPr lang="en-US" sz="2400" dirty="0">
                <a:sym typeface="Symbol" pitchFamily="18" charset="2"/>
              </a:rPr>
              <a:t></a:t>
            </a:r>
            <a:r>
              <a:rPr lang="en-US" sz="2400" dirty="0"/>
              <a:t> </a:t>
            </a:r>
            <a:r>
              <a:rPr lang="id-ID" sz="2400" dirty="0" err="1"/>
              <a:t>rice</a:t>
            </a:r>
            <a:r>
              <a:rPr lang="en-US" sz="2400" dirty="0">
                <a:sym typeface="Symbol" pitchFamily="18" charset="2"/>
              </a:rPr>
              <a:t></a:t>
            </a:r>
            <a:r>
              <a:rPr lang="en-US" sz="2400" dirty="0"/>
              <a:t> </a:t>
            </a:r>
            <a:r>
              <a:rPr lang="id-ID" sz="2400" dirty="0" err="1"/>
              <a:t>people</a:t>
            </a:r>
            <a:endParaRPr lang="en-US" sz="2400" dirty="0"/>
          </a:p>
          <a:p>
            <a:pPr marL="609600" indent="-609600">
              <a:buFontTx/>
              <a:buNone/>
            </a:pPr>
            <a:r>
              <a:rPr lang="en-US" sz="2400" dirty="0"/>
              <a:t>	6. &lt;</a:t>
            </a:r>
            <a:r>
              <a:rPr lang="id-ID" sz="2400" dirty="0" err="1"/>
              <a:t>verb</a:t>
            </a:r>
            <a:r>
              <a:rPr lang="en-US" sz="2400" dirty="0"/>
              <a:t>&gt;	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</a:t>
            </a:r>
            <a:r>
              <a:rPr lang="id-ID" sz="2400" dirty="0" err="1"/>
              <a:t>eat</a:t>
            </a:r>
            <a:r>
              <a:rPr lang="en-US" sz="2400" dirty="0">
                <a:sym typeface="Symbol" pitchFamily="18" charset="2"/>
              </a:rPr>
              <a:t></a:t>
            </a:r>
            <a:r>
              <a:rPr lang="en-US" sz="2400" dirty="0"/>
              <a:t> </a:t>
            </a:r>
            <a:r>
              <a:rPr lang="id-ID" sz="2400" dirty="0"/>
              <a:t>hit</a:t>
            </a:r>
            <a:endParaRPr lang="en-US" sz="2400" dirty="0"/>
          </a:p>
          <a:p>
            <a:pPr marL="990600" lvl="1" indent="-533400">
              <a:buFontTx/>
              <a:buNone/>
            </a:pPr>
            <a:r>
              <a:rPr lang="en-US" sz="2400" dirty="0"/>
              <a:t>	&lt; ….. &gt;	: </a:t>
            </a:r>
            <a:r>
              <a:rPr lang="en-US" sz="2400" dirty="0" err="1"/>
              <a:t>variabel</a:t>
            </a:r>
            <a:endParaRPr lang="en-US" sz="2400" dirty="0"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sz="2400" dirty="0">
                <a:sym typeface="Symbol" pitchFamily="18" charset="2"/>
              </a:rPr>
              <a:t>		</a:t>
            </a:r>
            <a:r>
              <a:rPr lang="en-US" sz="2400" dirty="0"/>
              <a:t>	: </a:t>
            </a:r>
            <a:r>
              <a:rPr lang="id-ID" sz="2400" dirty="0" err="1"/>
              <a:t>alternative</a:t>
            </a:r>
            <a:r>
              <a:rPr lang="id-ID" sz="2400" dirty="0"/>
              <a:t> </a:t>
            </a:r>
            <a:r>
              <a:rPr lang="id-ID" sz="2400" dirty="0" err="1"/>
              <a:t>or</a:t>
            </a:r>
            <a:r>
              <a:rPr lang="id-ID" sz="2400" dirty="0"/>
              <a:t> </a:t>
            </a:r>
            <a:r>
              <a:rPr lang="id-ID" sz="2400" dirty="0" err="1"/>
              <a:t>Choice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C5BFB978-D22B-470D-ACBA-0D7A949CA0F5}" type="slidenum">
              <a:rPr lang="en-US" smtClean="0">
                <a:latin typeface="Interstate" charset="0"/>
              </a:rPr>
              <a:pPr algn="ctr"/>
              <a:t>12</a:t>
            </a:fld>
            <a:endParaRPr lang="en-US" dirty="0">
              <a:latin typeface="Interstate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52400"/>
            <a:ext cx="6172200" cy="914400"/>
          </a:xfrm>
        </p:spPr>
        <p:txBody>
          <a:bodyPr/>
          <a:lstStyle/>
          <a:p>
            <a:pPr eaLnBrk="1" hangingPunct="1"/>
            <a:r>
              <a:rPr lang="en-US" sz="2800"/>
              <a:t>CONTEXT FREE GRAMMAR (CFG)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52600"/>
            <a:ext cx="7543800" cy="437356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id-ID" dirty="0"/>
              <a:t> </a:t>
            </a:r>
            <a:r>
              <a:rPr lang="en-US" sz="2400" dirty="0"/>
              <a:t>CFG for writing arithmetic expressions.</a:t>
            </a:r>
          </a:p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r>
              <a:rPr lang="id-ID" sz="2400" dirty="0"/>
              <a:t> </a:t>
            </a:r>
            <a:r>
              <a:rPr lang="en-US" sz="2400" dirty="0"/>
              <a:t>Production for the expression of arithmetic:</a:t>
            </a:r>
          </a:p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r>
              <a:rPr lang="en-US" sz="2400" dirty="0"/>
              <a:t>		E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E + E</a:t>
            </a:r>
          </a:p>
          <a:p>
            <a:pPr eaLnBrk="1" hangingPunct="1">
              <a:buFontTx/>
              <a:buNone/>
            </a:pPr>
            <a:r>
              <a:rPr lang="en-US" sz="2400" dirty="0"/>
              <a:t>		E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E * E</a:t>
            </a:r>
          </a:p>
          <a:p>
            <a:pPr eaLnBrk="1" hangingPunct="1">
              <a:buFontTx/>
              <a:buNone/>
            </a:pPr>
            <a:r>
              <a:rPr lang="en-US" sz="2400" dirty="0"/>
              <a:t>		E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(E)</a:t>
            </a:r>
          </a:p>
          <a:p>
            <a:pPr eaLnBrk="1" hangingPunct="1">
              <a:buFontTx/>
              <a:buNone/>
            </a:pPr>
            <a:r>
              <a:rPr lang="en-US" sz="2400" dirty="0"/>
              <a:t>		E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a | b | c | 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C2339E20-76FF-4E8F-8252-138A3F3FAF73}" type="slidenum">
              <a:rPr lang="en-US" smtClean="0">
                <a:latin typeface="Interstate" charset="0"/>
              </a:rPr>
              <a:pPr algn="ctr"/>
              <a:t>13</a:t>
            </a:fld>
            <a:endParaRPr lang="en-US">
              <a:latin typeface="Interstate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52400"/>
            <a:ext cx="6172200" cy="914400"/>
          </a:xfrm>
        </p:spPr>
        <p:txBody>
          <a:bodyPr/>
          <a:lstStyle/>
          <a:p>
            <a:pPr eaLnBrk="1" hangingPunct="1"/>
            <a:r>
              <a:rPr lang="en-US" sz="2800"/>
              <a:t>CONTEXT FREE GRAMMAR (CFG)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868" y="1676399"/>
            <a:ext cx="7679532" cy="4876801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id-ID" sz="2800" dirty="0"/>
              <a:t>Derive</a:t>
            </a:r>
            <a:r>
              <a:rPr lang="en-US" sz="2800" dirty="0"/>
              <a:t>d</a:t>
            </a:r>
            <a:r>
              <a:rPr lang="id-ID" sz="2800" dirty="0"/>
              <a:t> the arithmetic expression </a:t>
            </a:r>
            <a:r>
              <a:rPr lang="en-US" sz="2800" dirty="0"/>
              <a:t>: “(</a:t>
            </a:r>
            <a:r>
              <a:rPr lang="en-US" sz="2800" dirty="0" err="1"/>
              <a:t>a+b</a:t>
            </a:r>
            <a:r>
              <a:rPr lang="en-US" sz="2800" dirty="0"/>
              <a:t>)*c”</a:t>
            </a:r>
          </a:p>
          <a:p>
            <a:pPr eaLnBrk="1" hangingPunct="1">
              <a:buFontTx/>
              <a:buNone/>
            </a:pPr>
            <a:r>
              <a:rPr lang="en-US" sz="2800" dirty="0"/>
              <a:t>E	</a:t>
            </a:r>
            <a:r>
              <a:rPr lang="en-US" sz="2800" dirty="0">
                <a:sym typeface="Symbol" pitchFamily="18" charset="2"/>
              </a:rPr>
              <a:t></a:t>
            </a:r>
            <a:r>
              <a:rPr lang="en-US" sz="2800" dirty="0"/>
              <a:t> E </a:t>
            </a:r>
            <a:r>
              <a:rPr lang="en-US" sz="2800" dirty="0">
                <a:sym typeface="Symbol" pitchFamily="18" charset="2"/>
              </a:rPr>
              <a:t></a:t>
            </a:r>
            <a:r>
              <a:rPr lang="en-US" sz="2800" dirty="0"/>
              <a:t> E  </a:t>
            </a:r>
            <a:r>
              <a:rPr lang="en-US" sz="2800" dirty="0">
                <a:sym typeface="Symbol" pitchFamily="18" charset="2"/>
              </a:rPr>
              <a:t></a:t>
            </a:r>
            <a:r>
              <a:rPr lang="en-US" sz="2800" dirty="0"/>
              <a:t> (E) </a:t>
            </a:r>
            <a:r>
              <a:rPr lang="en-US" sz="2800" dirty="0">
                <a:sym typeface="Symbol" pitchFamily="18" charset="2"/>
              </a:rPr>
              <a:t></a:t>
            </a:r>
            <a:r>
              <a:rPr lang="en-US" sz="2800" dirty="0"/>
              <a:t> E	</a:t>
            </a:r>
            <a:r>
              <a:rPr lang="en-US" sz="2800" dirty="0">
                <a:sym typeface="Symbol" pitchFamily="18" charset="2"/>
              </a:rPr>
              <a:t></a:t>
            </a:r>
            <a:r>
              <a:rPr lang="en-US" sz="2800" dirty="0"/>
              <a:t> (E + E) </a:t>
            </a:r>
            <a:r>
              <a:rPr lang="en-US" sz="2800" dirty="0">
                <a:sym typeface="Symbol" pitchFamily="18" charset="2"/>
              </a:rPr>
              <a:t> E	</a:t>
            </a:r>
          </a:p>
          <a:p>
            <a:pPr eaLnBrk="1" hangingPunct="1">
              <a:buFontTx/>
              <a:buNone/>
            </a:pPr>
            <a:r>
              <a:rPr lang="en-US" sz="2800" dirty="0">
                <a:sym typeface="Symbol" pitchFamily="18" charset="2"/>
              </a:rPr>
              <a:t></a:t>
            </a:r>
            <a:r>
              <a:rPr lang="en-US" sz="2800" dirty="0"/>
              <a:t> (a + E) </a:t>
            </a:r>
            <a:r>
              <a:rPr lang="en-US" sz="2800" dirty="0">
                <a:sym typeface="Symbol" pitchFamily="18" charset="2"/>
              </a:rPr>
              <a:t></a:t>
            </a:r>
            <a:r>
              <a:rPr lang="en-US" sz="2800" dirty="0"/>
              <a:t> E </a:t>
            </a:r>
            <a:r>
              <a:rPr lang="en-US" sz="2800" dirty="0">
                <a:sym typeface="Symbol" pitchFamily="18" charset="2"/>
              </a:rPr>
              <a:t></a:t>
            </a:r>
            <a:r>
              <a:rPr lang="en-US" sz="2800" dirty="0"/>
              <a:t> (a + b) </a:t>
            </a:r>
            <a:r>
              <a:rPr lang="en-US" sz="2800" dirty="0">
                <a:sym typeface="Symbol" pitchFamily="18" charset="2"/>
              </a:rPr>
              <a:t></a:t>
            </a:r>
            <a:r>
              <a:rPr lang="en-US" sz="2800" dirty="0"/>
              <a:t> E</a:t>
            </a:r>
            <a:r>
              <a:rPr lang="id-ID" sz="2800" dirty="0"/>
              <a:t>  </a:t>
            </a:r>
            <a:r>
              <a:rPr lang="en-US" sz="2800" dirty="0">
                <a:sym typeface="Symbol" pitchFamily="18" charset="2"/>
              </a:rPr>
              <a:t></a:t>
            </a:r>
            <a:r>
              <a:rPr lang="en-US" sz="2800" dirty="0"/>
              <a:t> (a + b) </a:t>
            </a:r>
            <a:r>
              <a:rPr lang="en-US" sz="2800" dirty="0">
                <a:sym typeface="Symbol" pitchFamily="18" charset="2"/>
              </a:rPr>
              <a:t></a:t>
            </a:r>
            <a:r>
              <a:rPr lang="en-US" sz="2800" dirty="0"/>
              <a:t> c</a:t>
            </a:r>
          </a:p>
          <a:p>
            <a:pPr eaLnBrk="1" hangingPunct="1">
              <a:buNone/>
            </a:pPr>
            <a:r>
              <a:rPr lang="id-ID" sz="2800" dirty="0"/>
              <a:t>Derivations notation repeatedly </a:t>
            </a:r>
            <a:r>
              <a:rPr lang="en-US" sz="2800" dirty="0"/>
              <a:t> :</a:t>
            </a:r>
          </a:p>
          <a:p>
            <a:pPr algn="just" eaLnBrk="1" hangingPunct="1">
              <a:buFontTx/>
              <a:buNone/>
            </a:pPr>
            <a:r>
              <a:rPr lang="en-US" sz="2800" dirty="0">
                <a:sym typeface="Symbol" pitchFamily="18" charset="2"/>
              </a:rPr>
              <a:t>	   </a:t>
            </a:r>
            <a:r>
              <a:rPr lang="id-ID" sz="2800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  : </a:t>
            </a:r>
            <a:r>
              <a:rPr lang="id-ID" sz="2800" dirty="0">
                <a:sym typeface="Symbol" pitchFamily="18" charset="2"/>
              </a:rPr>
              <a:t> </a:t>
            </a:r>
            <a:r>
              <a:rPr lang="en-US" sz="2800" dirty="0"/>
              <a:t>Derivation m times in a row in the </a:t>
            </a:r>
          </a:p>
          <a:p>
            <a:pPr marL="1603375" indent="-1603375" algn="just" eaLnBrk="1" hangingPunct="1">
              <a:buFontTx/>
              <a:buNone/>
            </a:pPr>
            <a:r>
              <a:rPr lang="en-US" sz="2800" dirty="0"/>
              <a:t>	grammar</a:t>
            </a:r>
            <a:r>
              <a:rPr lang="id-ID" sz="2800" dirty="0"/>
              <a:t> </a:t>
            </a:r>
            <a:r>
              <a:rPr lang="en-US" sz="2800" dirty="0"/>
              <a:t>G</a:t>
            </a:r>
          </a:p>
          <a:p>
            <a:pPr marL="1603375" indent="-1603375" algn="just" eaLnBrk="1" hangingPunct="1">
              <a:buFontTx/>
              <a:buNone/>
            </a:pPr>
            <a:r>
              <a:rPr lang="en-US" sz="2800" dirty="0">
                <a:sym typeface="Symbol" pitchFamily="18" charset="2"/>
              </a:rPr>
              <a:t>          : </a:t>
            </a:r>
            <a:r>
              <a:rPr lang="en-US" sz="2800" dirty="0"/>
              <a:t>Derivation of 0 or more times in a row in the grammar G</a:t>
            </a:r>
            <a:r>
              <a:rPr lang="id-ID" sz="2800" dirty="0">
                <a:sym typeface="Symbol" pitchFamily="18" charset="2"/>
              </a:rPr>
              <a:t> </a:t>
            </a:r>
            <a:endParaRPr lang="en-US" sz="2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235868" y="3657600"/>
            <a:ext cx="762000" cy="1757363"/>
            <a:chOff x="914400" y="3429000"/>
            <a:chExt cx="762000" cy="1757363"/>
          </a:xfrm>
        </p:grpSpPr>
        <p:sp>
          <p:nvSpPr>
            <p:cNvPr id="20485" name="TextBox 5"/>
            <p:cNvSpPr txBox="1">
              <a:spLocks noChangeArrowheads="1"/>
            </p:cNvSpPr>
            <p:nvPr/>
          </p:nvSpPr>
          <p:spPr bwMode="auto">
            <a:xfrm>
              <a:off x="1192212" y="3429000"/>
              <a:ext cx="48418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/>
                <a:t>m</a:t>
              </a:r>
            </a:p>
          </p:txBody>
        </p:sp>
        <p:sp>
          <p:nvSpPr>
            <p:cNvPr id="20486" name="TextBox 6"/>
            <p:cNvSpPr txBox="1">
              <a:spLocks noChangeArrowheads="1"/>
            </p:cNvSpPr>
            <p:nvPr/>
          </p:nvSpPr>
          <p:spPr bwMode="auto">
            <a:xfrm>
              <a:off x="914400" y="3657600"/>
              <a:ext cx="42386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G</a:t>
              </a:r>
            </a:p>
          </p:txBody>
        </p:sp>
        <p:sp>
          <p:nvSpPr>
            <p:cNvPr id="20487" name="TextBox 7"/>
            <p:cNvSpPr txBox="1">
              <a:spLocks noChangeArrowheads="1"/>
            </p:cNvSpPr>
            <p:nvPr/>
          </p:nvSpPr>
          <p:spPr bwMode="auto">
            <a:xfrm>
              <a:off x="1023937" y="4724400"/>
              <a:ext cx="42386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G</a:t>
              </a:r>
            </a:p>
          </p:txBody>
        </p:sp>
        <p:sp>
          <p:nvSpPr>
            <p:cNvPr id="20488" name="TextBox 8"/>
            <p:cNvSpPr txBox="1">
              <a:spLocks noChangeArrowheads="1"/>
            </p:cNvSpPr>
            <p:nvPr/>
          </p:nvSpPr>
          <p:spPr bwMode="auto">
            <a:xfrm>
              <a:off x="1219200" y="4445000"/>
              <a:ext cx="344488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/>
                <a:t>*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8CF222E6-123D-411E-95DE-B079EF460107}" type="slidenum">
              <a:rPr lang="en-US" smtClean="0">
                <a:latin typeface="Interstate" charset="0"/>
              </a:rPr>
              <a:pPr algn="ctr"/>
              <a:t>14</a:t>
            </a:fld>
            <a:endParaRPr lang="en-US">
              <a:latin typeface="Interstate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52400"/>
            <a:ext cx="6248400" cy="762000"/>
          </a:xfrm>
        </p:spPr>
        <p:txBody>
          <a:bodyPr/>
          <a:lstStyle/>
          <a:p>
            <a:pPr eaLnBrk="1" hangingPunct="1"/>
            <a:r>
              <a:rPr lang="en-US" sz="2800"/>
              <a:t>CONTEXT FREE GRAMMAR (CFG)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76400"/>
            <a:ext cx="7391400" cy="4297363"/>
          </a:xfrm>
        </p:spPr>
        <p:txBody>
          <a:bodyPr>
            <a:noAutofit/>
          </a:bodyPr>
          <a:lstStyle/>
          <a:p>
            <a:pPr marL="609600" indent="-609600" algn="just" eaLnBrk="1" hangingPunct="1">
              <a:lnSpc>
                <a:spcPct val="150000"/>
              </a:lnSpc>
              <a:buFontTx/>
              <a:buNone/>
            </a:pPr>
            <a:r>
              <a:rPr lang="id-ID" sz="2200" dirty="0"/>
              <a:t>C</a:t>
            </a:r>
            <a:r>
              <a:rPr lang="en-US" sz="2200" dirty="0" err="1"/>
              <a:t>onver</a:t>
            </a:r>
            <a:r>
              <a:rPr lang="id-ID" sz="2200" dirty="0" err="1"/>
              <a:t>tion</a:t>
            </a:r>
            <a:r>
              <a:rPr lang="en-US" sz="2200" dirty="0"/>
              <a:t> </a:t>
            </a:r>
            <a:r>
              <a:rPr lang="id-ID" sz="2200" dirty="0"/>
              <a:t>using symbol</a:t>
            </a:r>
            <a:r>
              <a:rPr lang="en-US" sz="2200" dirty="0"/>
              <a:t> :</a:t>
            </a:r>
          </a:p>
          <a:p>
            <a:pPr marL="463550" indent="-463550" algn="just" eaLnBrk="1" hangingPunct="1">
              <a:lnSpc>
                <a:spcPct val="150000"/>
              </a:lnSpc>
              <a:buFontTx/>
              <a:buNone/>
            </a:pPr>
            <a:r>
              <a:rPr lang="en-US" sz="2200" dirty="0"/>
              <a:t>1.	 A, B, C, D, E an</a:t>
            </a:r>
            <a:r>
              <a:rPr lang="id-ID" sz="2200" dirty="0"/>
              <a:t>d</a:t>
            </a:r>
            <a:r>
              <a:rPr lang="en-US" sz="2200" dirty="0"/>
              <a:t> S : </a:t>
            </a:r>
            <a:r>
              <a:rPr lang="en-US" sz="2200" dirty="0" err="1"/>
              <a:t>variabel</a:t>
            </a:r>
            <a:endParaRPr lang="en-US" sz="2200" dirty="0"/>
          </a:p>
          <a:p>
            <a:pPr marL="463550" indent="-463550" algn="just" eaLnBrk="1" hangingPunct="1">
              <a:lnSpc>
                <a:spcPct val="150000"/>
              </a:lnSpc>
              <a:buFontTx/>
              <a:buNone/>
            </a:pPr>
            <a:r>
              <a:rPr lang="en-US" sz="2200" dirty="0"/>
              <a:t>2. 	</a:t>
            </a:r>
            <a:r>
              <a:rPr lang="id-ID" sz="2200" dirty="0"/>
              <a:t>Lowercase</a:t>
            </a:r>
            <a:r>
              <a:rPr lang="en-US" sz="2200" dirty="0"/>
              <a:t> an</a:t>
            </a:r>
            <a:r>
              <a:rPr lang="id-ID" sz="2200" dirty="0"/>
              <a:t>d</a:t>
            </a:r>
            <a:r>
              <a:rPr lang="en-US" sz="2200" dirty="0"/>
              <a:t> digit : terminal</a:t>
            </a:r>
          </a:p>
          <a:p>
            <a:pPr marL="463550" indent="-463550" algn="just" eaLnBrk="1" hangingPunct="1">
              <a:lnSpc>
                <a:spcPct val="150000"/>
              </a:lnSpc>
              <a:buFontTx/>
              <a:buNone/>
            </a:pPr>
            <a:r>
              <a:rPr lang="en-US" sz="2200" dirty="0"/>
              <a:t>3. 	X, Y, Z : terminal </a:t>
            </a:r>
            <a:r>
              <a:rPr lang="id-ID" sz="2200" dirty="0"/>
              <a:t>or</a:t>
            </a:r>
            <a:r>
              <a:rPr lang="en-US" sz="2200" dirty="0"/>
              <a:t> </a:t>
            </a:r>
            <a:r>
              <a:rPr lang="en-US" sz="2200" dirty="0" err="1"/>
              <a:t>variabel</a:t>
            </a:r>
            <a:endParaRPr lang="en-US" sz="2200" dirty="0"/>
          </a:p>
          <a:p>
            <a:pPr marL="463550" indent="-463550" algn="just" eaLnBrk="1" hangingPunct="1">
              <a:lnSpc>
                <a:spcPct val="150000"/>
              </a:lnSpc>
              <a:buFontTx/>
              <a:buNone/>
            </a:pPr>
            <a:r>
              <a:rPr lang="en-US" sz="2200" dirty="0"/>
              <a:t>4. 	</a:t>
            </a:r>
            <a:r>
              <a:rPr lang="id-ID" sz="2200" dirty="0"/>
              <a:t>Lowercase</a:t>
            </a:r>
            <a:r>
              <a:rPr lang="en-US" sz="2200" dirty="0"/>
              <a:t> : u, v, w, x, y, an</a:t>
            </a:r>
            <a:r>
              <a:rPr lang="id-ID" sz="2200" dirty="0"/>
              <a:t>d</a:t>
            </a:r>
            <a:r>
              <a:rPr lang="en-US" sz="2200" dirty="0"/>
              <a:t> z : string </a:t>
            </a:r>
            <a:r>
              <a:rPr lang="en-US" sz="2200" dirty="0" err="1"/>
              <a:t>variabel</a:t>
            </a:r>
            <a:endParaRPr lang="en-US" altLang="zh-CN" sz="2200" dirty="0">
              <a:ea typeface="宋体" charset="-122"/>
            </a:endParaRPr>
          </a:p>
          <a:p>
            <a:pPr marL="457200" indent="-457200" algn="just" eaLnBrk="1" hangingPunct="1">
              <a:lnSpc>
                <a:spcPct val="150000"/>
              </a:lnSpc>
              <a:buFontTx/>
              <a:buAutoNum type="arabicPeriod" startAt="5"/>
            </a:pPr>
            <a:r>
              <a:rPr lang="id-ID" sz="2200" dirty="0"/>
              <a:t>Lowercase</a:t>
            </a:r>
            <a:r>
              <a:rPr lang="en-US" sz="2200" dirty="0"/>
              <a:t> : </a:t>
            </a:r>
            <a:r>
              <a:rPr lang="en-US" sz="2200" dirty="0">
                <a:sym typeface="Symbol" pitchFamily="18" charset="2"/>
              </a:rPr>
              <a:t></a:t>
            </a:r>
            <a:r>
              <a:rPr lang="en-US" sz="2200" dirty="0"/>
              <a:t>, </a:t>
            </a:r>
            <a:r>
              <a:rPr lang="en-US" sz="2200" dirty="0">
                <a:sym typeface="Symbol" pitchFamily="18" charset="2"/>
              </a:rPr>
              <a:t></a:t>
            </a:r>
            <a:r>
              <a:rPr lang="en-US" sz="2200" dirty="0"/>
              <a:t>, </a:t>
            </a:r>
            <a:r>
              <a:rPr lang="en-US" sz="2200" dirty="0">
                <a:sym typeface="Symbol" pitchFamily="18" charset="2"/>
              </a:rPr>
              <a:t></a:t>
            </a:r>
            <a:r>
              <a:rPr lang="en-US" sz="2200" dirty="0"/>
              <a:t> : sentential form (V</a:t>
            </a:r>
            <a:r>
              <a:rPr lang="en-US" sz="2200" dirty="0">
                <a:sym typeface="Symbol" pitchFamily="18" charset="2"/>
              </a:rPr>
              <a:t>T)*</a:t>
            </a:r>
          </a:p>
          <a:p>
            <a:pPr marL="457200" indent="-457200" algn="just" eaLnBrk="1" hangingPunct="1">
              <a:lnSpc>
                <a:spcPct val="150000"/>
              </a:lnSpc>
              <a:buNone/>
            </a:pPr>
            <a:r>
              <a:rPr lang="en-US" sz="2200" dirty="0"/>
              <a:t>	</a:t>
            </a:r>
            <a:r>
              <a:rPr lang="id-ID" sz="2200" dirty="0"/>
              <a:t>when</a:t>
            </a:r>
            <a:r>
              <a:rPr lang="en-US" sz="2200" dirty="0"/>
              <a:t> A </a:t>
            </a:r>
            <a:r>
              <a:rPr lang="en-US" sz="2200" dirty="0">
                <a:sym typeface="Symbol" pitchFamily="18" charset="2"/>
              </a:rPr>
              <a:t></a:t>
            </a:r>
            <a:r>
              <a:rPr lang="en-US" sz="2200" dirty="0"/>
              <a:t> </a:t>
            </a:r>
            <a:r>
              <a:rPr lang="en-US" sz="2200" dirty="0">
                <a:sym typeface="Symbol" pitchFamily="18" charset="2"/>
              </a:rPr>
              <a:t></a:t>
            </a:r>
            <a:r>
              <a:rPr lang="en-US" sz="2200" baseline="-25000" dirty="0"/>
              <a:t>1</a:t>
            </a:r>
            <a:r>
              <a:rPr lang="en-US" sz="2200" dirty="0"/>
              <a:t>, A </a:t>
            </a:r>
            <a:r>
              <a:rPr lang="en-US" sz="2200" dirty="0">
                <a:sym typeface="Symbol" pitchFamily="18" charset="2"/>
              </a:rPr>
              <a:t></a:t>
            </a:r>
            <a:r>
              <a:rPr lang="en-US" sz="2200" dirty="0"/>
              <a:t> </a:t>
            </a:r>
            <a:r>
              <a:rPr lang="en-US" sz="2200" dirty="0">
                <a:sym typeface="Symbol" pitchFamily="18" charset="2"/>
              </a:rPr>
              <a:t></a:t>
            </a:r>
            <a:r>
              <a:rPr lang="en-US" sz="2200" baseline="-25000" dirty="0"/>
              <a:t>2</a:t>
            </a:r>
            <a:r>
              <a:rPr lang="en-US" sz="2200" dirty="0"/>
              <a:t>, …, A </a:t>
            </a:r>
            <a:r>
              <a:rPr lang="en-US" sz="2200" dirty="0">
                <a:sym typeface="Symbol" pitchFamily="18" charset="2"/>
              </a:rPr>
              <a:t></a:t>
            </a:r>
            <a:r>
              <a:rPr lang="en-US" sz="2200" dirty="0"/>
              <a:t> </a:t>
            </a:r>
            <a:r>
              <a:rPr lang="en-US" sz="2200" dirty="0">
                <a:sym typeface="Symbol" pitchFamily="18" charset="2"/>
              </a:rPr>
              <a:t></a:t>
            </a:r>
            <a:r>
              <a:rPr lang="en-US" sz="2200" baseline="-25000" dirty="0"/>
              <a:t>n</a:t>
            </a:r>
            <a:r>
              <a:rPr lang="en-US" sz="2200" dirty="0"/>
              <a:t>, </a:t>
            </a:r>
            <a:r>
              <a:rPr lang="id-ID" sz="2200" dirty="0"/>
              <a:t>is written</a:t>
            </a:r>
            <a:r>
              <a:rPr lang="en-US" sz="2200" dirty="0"/>
              <a:t> </a:t>
            </a:r>
          </a:p>
          <a:p>
            <a:pPr marL="344488" indent="-344488" algn="just" eaLnBrk="1" hangingPunct="1">
              <a:lnSpc>
                <a:spcPct val="150000"/>
              </a:lnSpc>
              <a:buFontTx/>
              <a:buNone/>
            </a:pPr>
            <a:r>
              <a:rPr lang="en-US" sz="2200" dirty="0"/>
              <a:t>	  	    A</a:t>
            </a:r>
            <a:r>
              <a:rPr lang="en-US" sz="2200" dirty="0">
                <a:sym typeface="Symbol" pitchFamily="18" charset="2"/>
              </a:rPr>
              <a:t> </a:t>
            </a:r>
            <a:r>
              <a:rPr lang="en-US" sz="2200" baseline="-25000" dirty="0"/>
              <a:t>1</a:t>
            </a:r>
            <a:r>
              <a:rPr lang="en-US" sz="2200" dirty="0"/>
              <a:t> </a:t>
            </a:r>
            <a:r>
              <a:rPr lang="en-US" sz="2200" dirty="0">
                <a:sym typeface="Symbol" pitchFamily="18" charset="2"/>
              </a:rPr>
              <a:t></a:t>
            </a:r>
            <a:r>
              <a:rPr lang="en-US" sz="2200" dirty="0"/>
              <a:t> </a:t>
            </a:r>
            <a:r>
              <a:rPr lang="en-US" sz="2200" dirty="0">
                <a:sym typeface="Symbol" pitchFamily="18" charset="2"/>
              </a:rPr>
              <a:t></a:t>
            </a:r>
            <a:r>
              <a:rPr lang="en-US" sz="2200" baseline="-25000" dirty="0"/>
              <a:t>2</a:t>
            </a:r>
            <a:r>
              <a:rPr lang="en-US" sz="2200" dirty="0">
                <a:sym typeface="Symbol" pitchFamily="18" charset="2"/>
              </a:rPr>
              <a:t></a:t>
            </a:r>
            <a:r>
              <a:rPr lang="en-US" sz="2200" dirty="0"/>
              <a:t> …</a:t>
            </a:r>
            <a:r>
              <a:rPr lang="en-US" sz="2200" dirty="0">
                <a:sym typeface="Symbol" pitchFamily="18" charset="2"/>
              </a:rPr>
              <a:t></a:t>
            </a:r>
            <a:r>
              <a:rPr lang="en-US" sz="2200" dirty="0"/>
              <a:t> </a:t>
            </a:r>
            <a:r>
              <a:rPr lang="en-US" sz="2200" dirty="0">
                <a:sym typeface="Symbol" pitchFamily="18" charset="2"/>
              </a:rPr>
              <a:t></a:t>
            </a:r>
            <a:r>
              <a:rPr lang="en-US" sz="2200" baseline="-25000" dirty="0"/>
              <a:t>k</a:t>
            </a:r>
          </a:p>
          <a:p>
            <a:pPr marL="344488" indent="-344488" algn="just" eaLnBrk="1" hangingPunct="1">
              <a:lnSpc>
                <a:spcPct val="150000"/>
              </a:lnSpc>
              <a:buFontTx/>
              <a:buNone/>
            </a:pPr>
            <a:br>
              <a:rPr lang="en-US" altLang="zh-CN" sz="2200" dirty="0">
                <a:ea typeface="宋体" charset="-122"/>
              </a:rPr>
            </a:br>
            <a:endParaRPr lang="en-US" sz="2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505200" y="152400"/>
            <a:ext cx="5466928" cy="685800"/>
          </a:xfrm>
        </p:spPr>
        <p:txBody>
          <a:bodyPr/>
          <a:lstStyle/>
          <a:p>
            <a:r>
              <a:rPr lang="en-US"/>
              <a:t>Derivation Tree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200"/>
              <a:t>Derivation Tree :</a:t>
            </a:r>
          </a:p>
          <a:p>
            <a:pPr algn="just">
              <a:buFontTx/>
              <a:buNone/>
            </a:pPr>
            <a:r>
              <a:rPr lang="en-US" sz="2200"/>
              <a:t>Depiction of derivation in the form of tree			A </a:t>
            </a:r>
            <a:r>
              <a:rPr lang="en-US" sz="2200">
                <a:sym typeface="Symbol" pitchFamily="18" charset="2"/>
              </a:rPr>
              <a:t></a:t>
            </a:r>
            <a:r>
              <a:rPr lang="en-US" sz="2200"/>
              <a:t> XYZ</a:t>
            </a:r>
          </a:p>
          <a:p>
            <a:pPr algn="just">
              <a:buNone/>
            </a:pPr>
            <a:r>
              <a:rPr lang="en-US" sz="2200"/>
              <a:t>Tree :</a:t>
            </a:r>
            <a:r>
              <a:rPr lang="id-ID" sz="2200"/>
              <a:t>   A</a:t>
            </a:r>
            <a:r>
              <a:rPr lang="en-US" sz="2200"/>
              <a:t>			</a:t>
            </a:r>
            <a:r>
              <a:rPr lang="en-US" sz="2400"/>
              <a:t>Parse Tree </a:t>
            </a:r>
            <a:r>
              <a:rPr lang="id-ID" sz="2400"/>
              <a:t>for</a:t>
            </a:r>
            <a:r>
              <a:rPr lang="en-US" sz="2400"/>
              <a:t> : - (id + id)</a:t>
            </a:r>
          </a:p>
          <a:p>
            <a:pPr algn="just">
              <a:buFontTx/>
              <a:buNone/>
            </a:pPr>
            <a:endParaRPr lang="en-US" sz="2200"/>
          </a:p>
          <a:p>
            <a:pPr algn="just">
              <a:buFontTx/>
              <a:buNone/>
            </a:pPr>
            <a:endParaRPr lang="id-ID" sz="2200"/>
          </a:p>
          <a:p>
            <a:pPr algn="just">
              <a:buFontTx/>
              <a:buNone/>
            </a:pPr>
            <a:r>
              <a:rPr lang="id-ID" sz="2200"/>
              <a:t> </a:t>
            </a:r>
            <a:r>
              <a:rPr lang="en-US" sz="2200"/>
              <a:t>X</a:t>
            </a:r>
            <a:r>
              <a:rPr lang="id-ID" sz="2200"/>
              <a:t> </a:t>
            </a:r>
            <a:r>
              <a:rPr lang="en-US" sz="2200"/>
              <a:t>   </a:t>
            </a:r>
            <a:r>
              <a:rPr lang="id-ID" sz="2200"/>
              <a:t>      Y       </a:t>
            </a:r>
            <a:r>
              <a:rPr lang="en-US" sz="2200"/>
              <a:t> </a:t>
            </a:r>
            <a:r>
              <a:rPr lang="id-ID" sz="2200"/>
              <a:t>  Z</a:t>
            </a:r>
            <a:endParaRPr lang="en-US" sz="220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8C67E250-906F-4533-88D9-9DFACF59ADD4}" type="slidenum">
              <a:rPr lang="en-US" smtClean="0">
                <a:latin typeface="Interstate" charset="0"/>
              </a:rPr>
              <a:pPr algn="ctr"/>
              <a:t>15</a:t>
            </a:fld>
            <a:endParaRPr lang="en-US">
              <a:latin typeface="Interstate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47800" y="3200401"/>
            <a:ext cx="1676400" cy="685799"/>
            <a:chOff x="3429000" y="3200401"/>
            <a:chExt cx="1676400" cy="685799"/>
          </a:xfrm>
        </p:grpSpPr>
        <p:cxnSp>
          <p:nvCxnSpPr>
            <p:cNvPr id="10" name="Straight Connector 9"/>
            <p:cNvCxnSpPr/>
            <p:nvPr/>
          </p:nvCxnSpPr>
          <p:spPr>
            <a:xfrm rot="10800000" flipV="1">
              <a:off x="3429000" y="3276600"/>
              <a:ext cx="6858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19600" y="32766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3963988" y="3503613"/>
              <a:ext cx="6096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graphicFrame>
        <p:nvGraphicFramePr>
          <p:cNvPr id="63489" name="Object 2"/>
          <p:cNvGraphicFramePr>
            <a:graphicFrameLocks noChangeAspect="1"/>
          </p:cNvGraphicFramePr>
          <p:nvPr/>
        </p:nvGraphicFramePr>
        <p:xfrm>
          <a:off x="4495800" y="3033219"/>
          <a:ext cx="4419599" cy="4053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2" name="Visio" r:id="rId3" imgW="5056632" imgH="4639056" progId="">
                  <p:embed/>
                </p:oleObj>
              </mc:Choice>
              <mc:Fallback>
                <p:oleObj name="Visio" r:id="rId3" imgW="5056632" imgH="463905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033219"/>
                        <a:ext cx="4419599" cy="40533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847928" cy="762000"/>
          </a:xfrm>
        </p:spPr>
        <p:txBody>
          <a:bodyPr/>
          <a:lstStyle/>
          <a:p>
            <a:pPr eaLnBrk="1" hangingPunct="1"/>
            <a:r>
              <a:rPr lang="en-US" sz="2800" dirty="0"/>
              <a:t>Language</a:t>
            </a:r>
            <a:r>
              <a:rPr lang="id-ID" sz="2800" dirty="0"/>
              <a:t> </a:t>
            </a:r>
            <a:r>
              <a:rPr lang="id-ID" sz="2800" dirty="0" err="1"/>
              <a:t>for</a:t>
            </a:r>
            <a:r>
              <a:rPr lang="id-ID" sz="2800" dirty="0"/>
              <a:t> </a:t>
            </a:r>
            <a:r>
              <a:rPr lang="en-US" sz="2800" dirty="0"/>
              <a:t>CFG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696200" cy="4602163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dirty="0" err="1"/>
              <a:t>Defini</a:t>
            </a:r>
            <a:r>
              <a:rPr lang="id-ID" dirty="0" err="1"/>
              <a:t>tion</a:t>
            </a:r>
            <a:r>
              <a:rPr lang="en-US" dirty="0"/>
              <a:t> :</a:t>
            </a:r>
          </a:p>
          <a:p>
            <a:pPr eaLnBrk="1" hangingPunct="1"/>
            <a:r>
              <a:rPr lang="en-US" dirty="0"/>
              <a:t>Language </a:t>
            </a:r>
            <a:r>
              <a:rPr lang="id-ID" dirty="0" err="1"/>
              <a:t>for</a:t>
            </a:r>
            <a:r>
              <a:rPr lang="en-US" dirty="0"/>
              <a:t> CFG  G : L (G)  =  { w </a:t>
            </a:r>
            <a:r>
              <a:rPr lang="en-US" dirty="0">
                <a:sym typeface="Symbol" pitchFamily="18" charset="2"/>
              </a:rPr>
              <a:t></a:t>
            </a:r>
            <a:r>
              <a:rPr lang="en-US" dirty="0"/>
              <a:t> w </a:t>
            </a:r>
            <a:r>
              <a:rPr lang="en-US" dirty="0">
                <a:sym typeface="Symbol" pitchFamily="18" charset="2"/>
              </a:rPr>
              <a:t></a:t>
            </a:r>
            <a:r>
              <a:rPr lang="en-US" dirty="0"/>
              <a:t> T*  an</a:t>
            </a:r>
            <a:r>
              <a:rPr lang="id-ID" dirty="0"/>
              <a:t>d</a:t>
            </a:r>
            <a:r>
              <a:rPr lang="en-US" dirty="0"/>
              <a:t> S </a:t>
            </a:r>
            <a:r>
              <a:rPr lang="en-US" dirty="0">
                <a:sym typeface="Symbol" pitchFamily="18" charset="2"/>
              </a:rPr>
              <a:t> </a:t>
            </a:r>
            <a:r>
              <a:rPr lang="en-US" dirty="0"/>
              <a:t>w }</a:t>
            </a:r>
          </a:p>
          <a:p>
            <a:pPr eaLnBrk="1" hangingPunct="1">
              <a:buFontTx/>
              <a:buNone/>
            </a:pPr>
            <a:r>
              <a:rPr lang="en-US" dirty="0"/>
              <a:t>	</a:t>
            </a:r>
            <a:r>
              <a:rPr lang="id-ID" dirty="0" err="1"/>
              <a:t>where</a:t>
            </a:r>
            <a:r>
              <a:rPr lang="id-ID" dirty="0"/>
              <a:t> </a:t>
            </a:r>
            <a:r>
              <a:rPr lang="en-US" dirty="0"/>
              <a:t> :	w </a:t>
            </a:r>
            <a:r>
              <a:rPr lang="en-US" dirty="0">
                <a:sym typeface="Symbol" pitchFamily="18" charset="2"/>
              </a:rPr>
              <a:t></a:t>
            </a:r>
            <a:r>
              <a:rPr lang="en-US" dirty="0"/>
              <a:t> T* :  terminal</a:t>
            </a:r>
            <a:endParaRPr lang="pt-BR" dirty="0"/>
          </a:p>
          <a:p>
            <a:pPr eaLnBrk="1" hangingPunct="1">
              <a:buFontTx/>
              <a:buNone/>
            </a:pPr>
            <a:r>
              <a:rPr lang="pt-BR" dirty="0"/>
              <a:t>			</a:t>
            </a:r>
            <a:r>
              <a:rPr lang="pt-BR" dirty="0" err="1"/>
              <a:t>S</a:t>
            </a:r>
            <a:r>
              <a:rPr lang="pt-BR" dirty="0"/>
              <a:t> </a:t>
            </a:r>
            <a:r>
              <a:rPr lang="en-US" dirty="0">
                <a:sym typeface="Symbol" pitchFamily="18" charset="2"/>
              </a:rPr>
              <a:t> </a:t>
            </a:r>
            <a:r>
              <a:rPr lang="pt-BR" dirty="0" err="1"/>
              <a:t>w</a:t>
            </a:r>
            <a:r>
              <a:rPr lang="pt-BR" dirty="0"/>
              <a:t> :  </a:t>
            </a:r>
            <a:r>
              <a:rPr lang="id-ID" dirty="0"/>
              <a:t> </a:t>
            </a:r>
            <a:r>
              <a:rPr lang="id-ID" dirty="0" err="1"/>
              <a:t>derived</a:t>
            </a:r>
            <a:r>
              <a:rPr lang="id-ID" dirty="0"/>
              <a:t> </a:t>
            </a:r>
            <a:r>
              <a:rPr lang="id-ID" dirty="0" err="1"/>
              <a:t>from</a:t>
            </a:r>
            <a:r>
              <a:rPr lang="id-ID" dirty="0"/>
              <a:t> </a:t>
            </a:r>
            <a:r>
              <a:rPr lang="id-ID" dirty="0" err="1"/>
              <a:t>S</a:t>
            </a:r>
            <a:endParaRPr lang="en-US" dirty="0"/>
          </a:p>
          <a:p>
            <a:r>
              <a:rPr lang="en-US" dirty="0"/>
              <a:t>L </a:t>
            </a:r>
            <a:r>
              <a:rPr lang="id-ID" dirty="0" err="1"/>
              <a:t>is</a:t>
            </a:r>
            <a:r>
              <a:rPr lang="id-ID" dirty="0"/>
              <a:t> </a:t>
            </a:r>
            <a:r>
              <a:rPr lang="en-US" dirty="0"/>
              <a:t> “Context Free Language”  </a:t>
            </a:r>
            <a:r>
              <a:rPr lang="id-ID" dirty="0" err="1"/>
              <a:t>when</a:t>
            </a:r>
            <a:r>
              <a:rPr lang="en-US" dirty="0"/>
              <a:t> </a:t>
            </a:r>
            <a:r>
              <a:rPr lang="id-ID" dirty="0" err="1"/>
              <a:t>there</a:t>
            </a:r>
            <a:r>
              <a:rPr lang="id-ID" dirty="0"/>
              <a:t> are</a:t>
            </a:r>
            <a:r>
              <a:rPr lang="en-US" dirty="0"/>
              <a:t> CFG </a:t>
            </a:r>
            <a:r>
              <a:rPr lang="id-ID" dirty="0"/>
              <a:t> </a:t>
            </a:r>
            <a:r>
              <a:rPr lang="en-US" dirty="0"/>
              <a:t>G, s</a:t>
            </a:r>
            <a:r>
              <a:rPr lang="id-ID" dirty="0" err="1"/>
              <a:t>o</a:t>
            </a:r>
            <a:r>
              <a:rPr lang="id-ID" dirty="0"/>
              <a:t> </a:t>
            </a:r>
            <a:r>
              <a:rPr lang="id-ID" dirty="0" err="1"/>
              <a:t>that</a:t>
            </a:r>
            <a:r>
              <a:rPr lang="id-ID" dirty="0"/>
              <a:t> </a:t>
            </a:r>
            <a:r>
              <a:rPr lang="en-US" dirty="0"/>
              <a:t>  L = L(G).</a:t>
            </a:r>
          </a:p>
          <a:p>
            <a:pPr>
              <a:lnSpc>
                <a:spcPct val="90000"/>
              </a:lnSpc>
            </a:pPr>
            <a:r>
              <a:rPr lang="id-ID" dirty="0" err="1"/>
              <a:t>Example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en-US" dirty="0"/>
              <a:t> CFG : G = (V, T, P, S)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	</a:t>
            </a:r>
            <a:r>
              <a:rPr lang="id-ID" dirty="0" err="1"/>
              <a:t>where</a:t>
            </a:r>
            <a:r>
              <a:rPr lang="en-US" dirty="0"/>
              <a:t> :	V = {S}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			T = {a, b}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			P = {S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aSb</a:t>
            </a:r>
            <a:r>
              <a:rPr lang="en-US" dirty="0"/>
              <a:t>, S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ab }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Deriva</a:t>
            </a:r>
            <a:r>
              <a:rPr lang="id-ID" dirty="0" err="1"/>
              <a:t>t</a:t>
            </a:r>
            <a:r>
              <a:rPr lang="en-US" dirty="0" err="1"/>
              <a:t>i</a:t>
            </a:r>
            <a:r>
              <a:rPr lang="id-ID" dirty="0" err="1"/>
              <a:t>on</a:t>
            </a:r>
            <a:r>
              <a:rPr lang="en-US" dirty="0"/>
              <a:t> </a:t>
            </a:r>
            <a:r>
              <a:rPr lang="id-ID" dirty="0" err="1"/>
              <a:t>of</a:t>
            </a:r>
            <a:r>
              <a:rPr lang="id-ID" dirty="0"/>
              <a:t> </a:t>
            </a:r>
            <a:r>
              <a:rPr lang="en-US" dirty="0"/>
              <a:t>grammar: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   	S </a:t>
            </a: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</a:t>
            </a:r>
            <a:r>
              <a:rPr lang="en-US" dirty="0" err="1"/>
              <a:t>aSb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</a:t>
            </a:r>
            <a:r>
              <a:rPr lang="en-US" dirty="0" err="1"/>
              <a:t>aaSbb</a:t>
            </a:r>
            <a:r>
              <a:rPr lang="en-US" dirty="0"/>
              <a:t>  … 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endParaRPr lang="en-US" baseline="30000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	</a:t>
            </a:r>
            <a:r>
              <a:rPr lang="id-ID" dirty="0" err="1"/>
              <a:t>Then</a:t>
            </a:r>
            <a:r>
              <a:rPr lang="en-US" dirty="0"/>
              <a:t> :	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	L(G)  =  {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</a:t>
            </a:r>
            <a:r>
              <a:rPr lang="en-US" dirty="0"/>
              <a:t> n </a:t>
            </a:r>
            <a:r>
              <a:rPr lang="en-US" dirty="0">
                <a:sym typeface="Symbol" pitchFamily="18" charset="2"/>
              </a:rPr>
              <a:t></a:t>
            </a:r>
            <a:r>
              <a:rPr lang="en-US" dirty="0"/>
              <a:t> 1}</a:t>
            </a:r>
          </a:p>
          <a:p>
            <a:endParaRPr lang="en-US" dirty="0"/>
          </a:p>
          <a:p>
            <a:pPr marL="0" indent="0" algn="just" eaLnBrk="1" hangingPunct="1"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84EAA850-385F-4A53-A7E4-1FC2E93593D6}" type="slidenum">
              <a:rPr lang="en-US" smtClean="0">
                <a:latin typeface="Interstate" charset="0"/>
              </a:rPr>
              <a:pPr algn="ctr"/>
              <a:t>16</a:t>
            </a:fld>
            <a:endParaRPr lang="en-US" dirty="0">
              <a:latin typeface="Interstate" charset="0"/>
            </a:endParaRPr>
          </a:p>
        </p:txBody>
      </p:sp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3048000" y="2447925"/>
            <a:ext cx="323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*</a:t>
            </a:r>
          </a:p>
        </p:txBody>
      </p:sp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7143750" y="1685925"/>
            <a:ext cx="323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*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3200400" y="152400"/>
            <a:ext cx="5771728" cy="685800"/>
          </a:xfrm>
        </p:spPr>
        <p:txBody>
          <a:bodyPr/>
          <a:lstStyle/>
          <a:p>
            <a:pPr eaLnBrk="1" hangingPunct="1"/>
            <a:r>
              <a:rPr lang="en-US"/>
              <a:t>Conversion RE to CFG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7620000" cy="44497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/>
              <a:t>All Regular Language can be defined by the CFG, but does not apply in reverse.</a:t>
            </a:r>
          </a:p>
          <a:p>
            <a:pPr marL="0" indent="0" algn="just">
              <a:buNone/>
            </a:pPr>
            <a:endParaRPr lang="en-US" sz="2200" dirty="0"/>
          </a:p>
          <a:p>
            <a:pPr marL="344488" indent="-344488" algn="just">
              <a:buNone/>
            </a:pPr>
            <a:r>
              <a:rPr lang="en-US" sz="2200" dirty="0"/>
              <a:t>Conversion from RE to CFG:</a:t>
            </a:r>
          </a:p>
          <a:p>
            <a:pPr algn="just" eaLnBrk="1" hangingPunct="1">
              <a:buFontTx/>
              <a:buAutoNum type="arabicPeriod"/>
            </a:pPr>
            <a:r>
              <a:rPr lang="en-US" sz="2200" dirty="0"/>
              <a:t>RE = </a:t>
            </a:r>
            <a:r>
              <a:rPr lang="en-US" sz="2200" dirty="0">
                <a:sym typeface="Symbol" pitchFamily="18" charset="2"/>
              </a:rPr>
              <a:t>		S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dirty="0">
                <a:sym typeface="Symbol" pitchFamily="18" charset="2"/>
              </a:rPr>
              <a:t>	</a:t>
            </a:r>
          </a:p>
          <a:p>
            <a:pPr marL="344488" indent="-344488" algn="just" eaLnBrk="1" hangingPunct="1">
              <a:buFontTx/>
              <a:buAutoNum type="arabicPeriod"/>
              <a:tabLst>
                <a:tab pos="2743200" algn="l"/>
              </a:tabLst>
            </a:pPr>
            <a:r>
              <a:rPr lang="en-US" sz="2200" dirty="0">
                <a:sym typeface="Symbol" pitchFamily="18" charset="2"/>
              </a:rPr>
              <a:t>RE = 	(</a:t>
            </a:r>
            <a:r>
              <a:rPr lang="en-US" sz="2200" dirty="0"/>
              <a:t>Production of S can not produce a terminal string</a:t>
            </a:r>
            <a:r>
              <a:rPr lang="id-ID" sz="2200" dirty="0">
                <a:sym typeface="Symbol" pitchFamily="18" charset="2"/>
              </a:rPr>
              <a:t> </a:t>
            </a:r>
            <a:r>
              <a:rPr lang="en-US" sz="2200" dirty="0">
                <a:sym typeface="Symbol" pitchFamily="18" charset="2"/>
              </a:rPr>
              <a:t>)</a:t>
            </a:r>
          </a:p>
          <a:p>
            <a:pPr algn="just" eaLnBrk="1" hangingPunct="1">
              <a:buFontTx/>
              <a:buAutoNum type="arabicPeriod"/>
            </a:pPr>
            <a:r>
              <a:rPr lang="en-US" sz="2200" dirty="0">
                <a:sym typeface="Symbol" pitchFamily="18" charset="2"/>
              </a:rPr>
              <a:t>RE = a		S </a:t>
            </a:r>
            <a:r>
              <a:rPr lang="en-US" sz="2200" dirty="0">
                <a:sym typeface="Wingdings" pitchFamily="2" charset="2"/>
              </a:rPr>
              <a:t> a</a:t>
            </a:r>
          </a:p>
          <a:p>
            <a:pPr algn="just" eaLnBrk="1" hangingPunct="1">
              <a:buFontTx/>
              <a:buAutoNum type="arabicPeriod"/>
            </a:pPr>
            <a:r>
              <a:rPr lang="en-US" sz="2200" dirty="0"/>
              <a:t>RE = a + b		S </a:t>
            </a:r>
            <a:r>
              <a:rPr lang="en-US" sz="2200" dirty="0">
                <a:sym typeface="Wingdings" pitchFamily="2" charset="2"/>
              </a:rPr>
              <a:t> a | b</a:t>
            </a:r>
          </a:p>
          <a:p>
            <a:pPr algn="just" eaLnBrk="1" hangingPunct="1">
              <a:buFontTx/>
              <a:buAutoNum type="arabicPeriod"/>
            </a:pPr>
            <a:r>
              <a:rPr lang="en-US" sz="2200" dirty="0">
                <a:sym typeface="Wingdings" pitchFamily="2" charset="2"/>
              </a:rPr>
              <a:t>RE = </a:t>
            </a:r>
            <a:r>
              <a:rPr lang="en-US" sz="2200" dirty="0" err="1">
                <a:sym typeface="Wingdings" pitchFamily="2" charset="2"/>
              </a:rPr>
              <a:t>a.b</a:t>
            </a:r>
            <a:r>
              <a:rPr lang="en-US" sz="2200" dirty="0">
                <a:sym typeface="Wingdings" pitchFamily="2" charset="2"/>
              </a:rPr>
              <a:t>		S  ab</a:t>
            </a:r>
          </a:p>
          <a:p>
            <a:pPr algn="just" eaLnBrk="1" hangingPunct="1">
              <a:buFontTx/>
              <a:buAutoNum type="arabicPeriod"/>
            </a:pPr>
            <a:r>
              <a:rPr lang="en-US" sz="2200" dirty="0"/>
              <a:t>RE = a*		S 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dirty="0" err="1">
                <a:sym typeface="Wingdings" pitchFamily="2" charset="2"/>
              </a:rPr>
              <a:t>aS</a:t>
            </a:r>
            <a:r>
              <a:rPr lang="en-US" sz="2200" dirty="0">
                <a:sym typeface="Wingdings" pitchFamily="2" charset="2"/>
              </a:rPr>
              <a:t> | </a:t>
            </a:r>
            <a:r>
              <a:rPr lang="en-US" sz="2200" dirty="0">
                <a:sym typeface="Symbol" pitchFamily="18" charset="2"/>
              </a:rPr>
              <a:t></a:t>
            </a:r>
          </a:p>
          <a:p>
            <a:pPr algn="just">
              <a:buFontTx/>
              <a:buAutoNum type="arabicPeriod"/>
            </a:pPr>
            <a:r>
              <a:rPr lang="en-US" sz="2200" dirty="0">
                <a:sym typeface="Symbol" pitchFamily="18" charset="2"/>
              </a:rPr>
              <a:t>RE = a</a:t>
            </a:r>
            <a:r>
              <a:rPr lang="en-US" sz="2200" baseline="30000" dirty="0">
                <a:sym typeface="Symbol" pitchFamily="18" charset="2"/>
              </a:rPr>
              <a:t>+		</a:t>
            </a:r>
            <a:r>
              <a:rPr lang="en-US" sz="2200" dirty="0"/>
              <a:t>S 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dirty="0" err="1">
                <a:sym typeface="Wingdings" pitchFamily="2" charset="2"/>
              </a:rPr>
              <a:t>aS</a:t>
            </a:r>
            <a:r>
              <a:rPr lang="en-US" sz="2200" dirty="0">
                <a:sym typeface="Wingdings" pitchFamily="2" charset="2"/>
              </a:rPr>
              <a:t> | </a:t>
            </a:r>
            <a:r>
              <a:rPr lang="en-US" sz="2200" dirty="0">
                <a:sym typeface="Symbol" pitchFamily="18" charset="2"/>
              </a:rPr>
              <a:t>a</a:t>
            </a:r>
            <a:endParaRPr lang="en-US" sz="2200" baseline="30000" dirty="0"/>
          </a:p>
          <a:p>
            <a:pPr algn="just" eaLnBrk="1" hangingPunct="1">
              <a:buFontTx/>
              <a:buAutoNum type="arabicPeriod"/>
            </a:pPr>
            <a:endParaRPr lang="en-US" sz="2200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F7FDE56C-BEB0-47A8-9823-286DC1E9AD88}" type="slidenum">
              <a:rPr lang="en-US" smtClean="0">
                <a:latin typeface="Interstate" charset="0"/>
              </a:rPr>
              <a:pPr algn="ctr"/>
              <a:t>17</a:t>
            </a:fld>
            <a:endParaRPr lang="en-US">
              <a:latin typeface="Interstate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4525963"/>
          </a:xfrm>
        </p:spPr>
        <p:txBody>
          <a:bodyPr>
            <a:normAutofit/>
          </a:bodyPr>
          <a:lstStyle/>
          <a:p>
            <a:pPr algn="just" eaLnBrk="1" hangingPunct="1">
              <a:buNone/>
            </a:pPr>
            <a:r>
              <a:rPr lang="en-US" sz="2200" dirty="0"/>
              <a:t>Make a CFG for the language with :</a:t>
            </a:r>
            <a:endParaRPr lang="id-ID" sz="2200" dirty="0"/>
          </a:p>
          <a:p>
            <a:pPr algn="just" eaLnBrk="1" hangingPunct="1">
              <a:buFontTx/>
              <a:buNone/>
            </a:pPr>
            <a:r>
              <a:rPr lang="id-ID" sz="2200" dirty="0"/>
              <a:t>     </a:t>
            </a:r>
            <a:r>
              <a:rPr lang="en-US" sz="2200" dirty="0"/>
              <a:t>RE = </a:t>
            </a:r>
            <a:r>
              <a:rPr lang="en-US" sz="2200" u="sng" dirty="0"/>
              <a:t>(ab + </a:t>
            </a:r>
            <a:r>
              <a:rPr lang="en-US" sz="2200" u="sng" dirty="0" err="1"/>
              <a:t>ba</a:t>
            </a:r>
            <a:r>
              <a:rPr lang="en-US" sz="2200" u="sng" dirty="0"/>
              <a:t>)*</a:t>
            </a:r>
            <a:r>
              <a:rPr lang="en-US" sz="2200" dirty="0"/>
              <a:t> </a:t>
            </a:r>
            <a:r>
              <a:rPr lang="en-US" sz="2200" u="sng" dirty="0"/>
              <a:t>(abb)*</a:t>
            </a:r>
          </a:p>
          <a:p>
            <a:pPr algn="just" eaLnBrk="1" hangingPunct="1">
              <a:buFontTx/>
              <a:buNone/>
            </a:pPr>
            <a:r>
              <a:rPr lang="en-US" sz="2200" dirty="0"/>
              <a:t>			A	B</a:t>
            </a:r>
          </a:p>
          <a:p>
            <a:pPr algn="just" eaLnBrk="1" hangingPunct="1">
              <a:buFontTx/>
              <a:buNone/>
            </a:pPr>
            <a:endParaRPr lang="en-US" sz="2200" dirty="0"/>
          </a:p>
          <a:p>
            <a:pPr algn="just" eaLnBrk="1" hangingPunct="1">
              <a:buFontTx/>
              <a:buNone/>
            </a:pPr>
            <a:r>
              <a:rPr lang="id-ID" sz="2200" dirty="0" err="1"/>
              <a:t>Answer</a:t>
            </a:r>
            <a:r>
              <a:rPr lang="en-US" sz="2200" dirty="0"/>
              <a:t>:</a:t>
            </a:r>
          </a:p>
          <a:p>
            <a:pPr algn="just" eaLnBrk="1" hangingPunct="1">
              <a:buFontTx/>
              <a:buNone/>
            </a:pPr>
            <a:r>
              <a:rPr lang="en-US" sz="2200" dirty="0"/>
              <a:t>Prod</a:t>
            </a:r>
            <a:r>
              <a:rPr lang="id-ID" sz="2200" dirty="0" err="1"/>
              <a:t>uction</a:t>
            </a:r>
            <a:r>
              <a:rPr lang="id-ID" sz="2200" dirty="0"/>
              <a:t> </a:t>
            </a:r>
            <a:r>
              <a:rPr lang="id-ID" sz="2200" dirty="0" err="1"/>
              <a:t>of</a:t>
            </a:r>
            <a:r>
              <a:rPr lang="id-ID" sz="2200" dirty="0"/>
              <a:t> </a:t>
            </a:r>
            <a:r>
              <a:rPr lang="en-US" sz="2200" dirty="0"/>
              <a:t>CFG</a:t>
            </a:r>
          </a:p>
          <a:p>
            <a:pPr algn="just" eaLnBrk="1" hangingPunct="1">
              <a:buFontTx/>
              <a:buNone/>
            </a:pPr>
            <a:r>
              <a:rPr lang="id-ID" sz="2200" dirty="0" err="1"/>
              <a:t>P</a:t>
            </a:r>
            <a:r>
              <a:rPr lang="id-ID" sz="2200" dirty="0"/>
              <a:t>: </a:t>
            </a:r>
            <a:r>
              <a:rPr lang="en-US" sz="2200" dirty="0"/>
              <a:t>	      S </a:t>
            </a:r>
            <a:r>
              <a:rPr lang="en-US" sz="2200" dirty="0">
                <a:sym typeface="Wingdings" pitchFamily="2" charset="2"/>
              </a:rPr>
              <a:t> A B</a:t>
            </a:r>
          </a:p>
          <a:p>
            <a:pPr algn="just" eaLnBrk="1" hangingPunct="1">
              <a:buFontTx/>
              <a:buNone/>
            </a:pPr>
            <a:r>
              <a:rPr lang="en-US" sz="2200" dirty="0">
                <a:sym typeface="Wingdings" pitchFamily="2" charset="2"/>
              </a:rPr>
              <a:t>	</a:t>
            </a:r>
            <a:r>
              <a:rPr lang="id-ID" sz="2200" dirty="0">
                <a:sym typeface="Wingdings" pitchFamily="2" charset="2"/>
              </a:rPr>
              <a:t>      </a:t>
            </a:r>
            <a:r>
              <a:rPr lang="en-US" sz="2200" dirty="0">
                <a:sym typeface="Wingdings" pitchFamily="2" charset="2"/>
              </a:rPr>
              <a:t>A  CA | </a:t>
            </a:r>
            <a:r>
              <a:rPr lang="en-US" sz="2200" dirty="0">
                <a:sym typeface="Symbol" pitchFamily="18" charset="2"/>
              </a:rPr>
              <a:t></a:t>
            </a:r>
          </a:p>
          <a:p>
            <a:pPr algn="just" eaLnBrk="1" hangingPunct="1">
              <a:buFontTx/>
              <a:buNone/>
            </a:pPr>
            <a:r>
              <a:rPr lang="en-US" sz="2200" dirty="0">
                <a:sym typeface="Symbol" pitchFamily="18" charset="2"/>
              </a:rPr>
              <a:t>	</a:t>
            </a:r>
            <a:r>
              <a:rPr lang="id-ID" sz="2200" dirty="0">
                <a:sym typeface="Symbol" pitchFamily="18" charset="2"/>
              </a:rPr>
              <a:t>      </a:t>
            </a:r>
            <a:r>
              <a:rPr lang="en-US" sz="2200" dirty="0">
                <a:sym typeface="Symbol" pitchFamily="18" charset="2"/>
              </a:rPr>
              <a:t>C </a:t>
            </a:r>
            <a:r>
              <a:rPr lang="en-US" sz="2200" dirty="0">
                <a:sym typeface="Wingdings" pitchFamily="2" charset="2"/>
              </a:rPr>
              <a:t> ab | </a:t>
            </a:r>
            <a:r>
              <a:rPr lang="en-US" sz="2200" dirty="0" err="1">
                <a:sym typeface="Wingdings" pitchFamily="2" charset="2"/>
              </a:rPr>
              <a:t>ba</a:t>
            </a:r>
            <a:endParaRPr lang="en-US" sz="2200" dirty="0">
              <a:sym typeface="Wingdings" pitchFamily="2" charset="2"/>
            </a:endParaRPr>
          </a:p>
          <a:p>
            <a:pPr algn="just" eaLnBrk="1" hangingPunct="1">
              <a:buFontTx/>
              <a:buNone/>
            </a:pPr>
            <a:r>
              <a:rPr lang="en-US" sz="2200" dirty="0">
                <a:sym typeface="Wingdings" pitchFamily="2" charset="2"/>
              </a:rPr>
              <a:t>	</a:t>
            </a:r>
            <a:r>
              <a:rPr lang="id-ID" sz="2200" dirty="0">
                <a:sym typeface="Wingdings" pitchFamily="2" charset="2"/>
              </a:rPr>
              <a:t>      </a:t>
            </a:r>
            <a:r>
              <a:rPr lang="en-US" sz="2200" dirty="0">
                <a:sym typeface="Wingdings" pitchFamily="2" charset="2"/>
              </a:rPr>
              <a:t>B   DB | </a:t>
            </a:r>
            <a:r>
              <a:rPr lang="en-US" sz="2200" dirty="0">
                <a:sym typeface="Symbol" pitchFamily="18" charset="2"/>
              </a:rPr>
              <a:t></a:t>
            </a:r>
          </a:p>
          <a:p>
            <a:pPr algn="just" eaLnBrk="1" hangingPunct="1">
              <a:buFontTx/>
              <a:buNone/>
            </a:pPr>
            <a:r>
              <a:rPr lang="en-US" sz="2200" dirty="0">
                <a:sym typeface="Symbol" pitchFamily="18" charset="2"/>
              </a:rPr>
              <a:t>	</a:t>
            </a:r>
            <a:r>
              <a:rPr lang="id-ID" sz="2200" dirty="0">
                <a:sym typeface="Symbol" pitchFamily="18" charset="2"/>
              </a:rPr>
              <a:t>      </a:t>
            </a:r>
            <a:r>
              <a:rPr lang="en-US" sz="2200" dirty="0">
                <a:sym typeface="Symbol" pitchFamily="18" charset="2"/>
              </a:rPr>
              <a:t>D </a:t>
            </a:r>
            <a:r>
              <a:rPr lang="en-US" sz="2200" dirty="0">
                <a:sym typeface="Wingdings" pitchFamily="2" charset="2"/>
              </a:rPr>
              <a:t> abb</a:t>
            </a:r>
            <a:endParaRPr lang="en-US" sz="2200" dirty="0"/>
          </a:p>
          <a:p>
            <a:pPr algn="just" eaLnBrk="1" hangingPunct="1">
              <a:buFontTx/>
              <a:buNone/>
            </a:pPr>
            <a:endParaRPr lang="en-US" sz="2200" dirty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9C6751BF-8A46-420E-A3BF-AC0949F04E1F}" type="slidenum">
              <a:rPr lang="en-US" smtClean="0">
                <a:latin typeface="Interstate" charset="0"/>
              </a:rPr>
              <a:pPr algn="ctr"/>
              <a:t>18</a:t>
            </a:fld>
            <a:endParaRPr lang="en-US">
              <a:latin typeface="Interstate" charset="0"/>
            </a:endParaRPr>
          </a:p>
        </p:txBody>
      </p:sp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4114800" y="3997880"/>
            <a:ext cx="4495800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sz="2200" dirty="0" err="1">
                <a:latin typeface="Open Sans"/>
              </a:rPr>
              <a:t>so</a:t>
            </a:r>
            <a:r>
              <a:rPr lang="en-US" sz="2200" dirty="0">
                <a:latin typeface="Open Sans"/>
              </a:rPr>
              <a:t> CFG  G = {V,T,P,S}</a:t>
            </a:r>
          </a:p>
          <a:p>
            <a:r>
              <a:rPr lang="id-ID" sz="2200" dirty="0" err="1">
                <a:latin typeface="Open Sans"/>
              </a:rPr>
              <a:t>With</a:t>
            </a:r>
            <a:r>
              <a:rPr lang="id-ID" sz="2200" dirty="0">
                <a:latin typeface="Open Sans"/>
              </a:rPr>
              <a:t>     </a:t>
            </a:r>
            <a:r>
              <a:rPr lang="en-US" sz="2200" dirty="0">
                <a:latin typeface="Open Sans"/>
              </a:rPr>
              <a:t> V = {S,A,B,C,D}</a:t>
            </a:r>
          </a:p>
          <a:p>
            <a:r>
              <a:rPr lang="en-US" sz="2200" dirty="0">
                <a:latin typeface="Open Sans"/>
              </a:rPr>
              <a:t>	    T = {</a:t>
            </a:r>
            <a:r>
              <a:rPr lang="en-US" sz="2200" dirty="0" err="1">
                <a:latin typeface="Open Sans"/>
              </a:rPr>
              <a:t>a,b</a:t>
            </a:r>
            <a:r>
              <a:rPr lang="en-US" sz="2200" dirty="0">
                <a:latin typeface="Open Sans"/>
              </a:rPr>
              <a:t>}</a:t>
            </a:r>
          </a:p>
          <a:p>
            <a:r>
              <a:rPr lang="en-US" sz="2200" dirty="0">
                <a:latin typeface="Open Sans"/>
              </a:rPr>
              <a:t>	    P : </a:t>
            </a:r>
            <a:r>
              <a:rPr lang="id-ID" sz="2200" dirty="0" err="1">
                <a:latin typeface="Open Sans"/>
              </a:rPr>
              <a:t>see</a:t>
            </a:r>
            <a:r>
              <a:rPr lang="id-ID" sz="2200" dirty="0">
                <a:latin typeface="Open Sans"/>
              </a:rPr>
              <a:t> </a:t>
            </a:r>
            <a:r>
              <a:rPr lang="id-ID" sz="2200" dirty="0" err="1">
                <a:latin typeface="Open Sans"/>
              </a:rPr>
              <a:t>the</a:t>
            </a:r>
            <a:r>
              <a:rPr lang="id-ID" sz="2200" dirty="0">
                <a:latin typeface="Open Sans"/>
              </a:rPr>
              <a:t> </a:t>
            </a:r>
            <a:r>
              <a:rPr lang="id-ID" sz="2200" dirty="0" err="1">
                <a:latin typeface="Open Sans"/>
              </a:rPr>
              <a:t>left</a:t>
            </a:r>
            <a:r>
              <a:rPr lang="id-ID" sz="2200" dirty="0">
                <a:latin typeface="Open Sans"/>
              </a:rPr>
              <a:t> </a:t>
            </a:r>
            <a:r>
              <a:rPr lang="id-ID" sz="2200" dirty="0" err="1">
                <a:latin typeface="Open Sans"/>
              </a:rPr>
              <a:t>side</a:t>
            </a:r>
            <a:r>
              <a:rPr lang="en-US" sz="2800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00400" y="152400"/>
            <a:ext cx="5771728" cy="685800"/>
          </a:xfrm>
        </p:spPr>
        <p:txBody>
          <a:bodyPr/>
          <a:lstStyle/>
          <a:p>
            <a:pPr eaLnBrk="1" hangingPunct="1"/>
            <a:r>
              <a:rPr lang="en-US" dirty="0"/>
              <a:t>Example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7BB1A56-4020-FD47-83FB-06143906A74B}"/>
                  </a:ext>
                </a:extLst>
              </p14:cNvPr>
              <p14:cNvContentPartPr/>
              <p14:nvPr/>
            </p14:nvContentPartPr>
            <p14:xfrm>
              <a:off x="2180070" y="15093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7BB1A56-4020-FD47-83FB-06143906A7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1430" y="14193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195D97D3-08EE-492E-BDEB-6E7FDC797403}" type="slidenum">
              <a:rPr lang="en-US" smtClean="0">
                <a:latin typeface="Interstate" charset="0"/>
              </a:rPr>
              <a:pPr algn="ctr"/>
              <a:t>19</a:t>
            </a:fld>
            <a:endParaRPr lang="en-US">
              <a:latin typeface="Interstate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52893"/>
            <a:ext cx="7772400" cy="49530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id-ID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Grammar ambiguous:</a:t>
            </a:r>
            <a:b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is a string in T * which have more than one LMD or RMD over one or more of a Parse Tree.</a:t>
            </a:r>
            <a:b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every string in L (G) has at most one parse tree, then G is called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unambiguous.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u="sng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id-ID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is a language that can not be found unambiguous grammar</a:t>
            </a:r>
            <a:r>
              <a:rPr lang="id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Computer language grammar that should generate unambiguous</a:t>
            </a:r>
            <a:r>
              <a:rPr lang="id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just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Problem: </a:t>
            </a:r>
          </a:p>
          <a:p>
            <a:pPr algn="just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if for a grammar can be decided as unambiguous grammar or not? If it can not be ascertained, then there is no algorithm for it which can ensure the long-step process to determine the problem.</a:t>
            </a:r>
            <a:endParaRPr lang="id-ID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u="sng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00400" y="152400"/>
            <a:ext cx="577172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Ambiguous Grammar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D5434A0A-6A1A-4D7C-B3F0-8D71E078824F}" type="slidenum">
              <a:rPr lang="en-US" smtClean="0">
                <a:latin typeface="Interstate" charset="0"/>
              </a:rPr>
              <a:pPr algn="ctr"/>
              <a:t>2</a:t>
            </a:fld>
            <a:endParaRPr lang="en-US">
              <a:latin typeface="Interstate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6096000" cy="762000"/>
          </a:xfrm>
        </p:spPr>
        <p:txBody>
          <a:bodyPr/>
          <a:lstStyle/>
          <a:p>
            <a:pPr eaLnBrk="1" hangingPunct="1"/>
            <a:r>
              <a:rPr lang="en-US" sz="2800"/>
              <a:t>Learning Outcomes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543800" cy="4449763"/>
          </a:xfrm>
        </p:spPr>
        <p:txBody>
          <a:bodyPr/>
          <a:lstStyle/>
          <a:p>
            <a:pPr marL="0" indent="0" algn="just" eaLnBrk="1" hangingPunct="1">
              <a:buFontTx/>
              <a:buNone/>
              <a:defRPr/>
            </a:pPr>
            <a:r>
              <a:rPr lang="en-US" sz="2800" dirty="0"/>
              <a:t>At the end of this meeting, students are expected will be able to:</a:t>
            </a:r>
            <a:endParaRPr lang="id-ID" sz="2800" dirty="0"/>
          </a:p>
          <a:p>
            <a:pPr algn="just" eaLnBrk="1" hangingPunct="1">
              <a:buFontTx/>
              <a:buNone/>
              <a:defRPr/>
            </a:pPr>
            <a:endParaRPr lang="id-ID" sz="2800" dirty="0"/>
          </a:p>
          <a:p>
            <a:pPr marL="457200" indent="-457200" algn="just" eaLnBrk="1" hangingPunct="1">
              <a:tabLst>
                <a:tab pos="457200" algn="l"/>
              </a:tabLst>
              <a:defRPr/>
            </a:pPr>
            <a:r>
              <a:rPr lang="en-AU" sz="2800" dirty="0"/>
              <a:t>Apply the theory of Context Free Grammar</a:t>
            </a:r>
          </a:p>
          <a:p>
            <a:pPr marL="457200" indent="-457200" algn="just" eaLnBrk="1" hangingPunct="1">
              <a:tabLst>
                <a:tab pos="457200" algn="l"/>
              </a:tabLst>
              <a:defRPr/>
            </a:pPr>
            <a:r>
              <a:rPr lang="en-AU" sz="2800" dirty="0"/>
              <a:t>Recognize and differentiate the grammar</a:t>
            </a:r>
          </a:p>
          <a:p>
            <a:pPr marL="457200" indent="-457200" algn="just" eaLnBrk="1" hangingPunct="1">
              <a:tabLst>
                <a:tab pos="457200" algn="l"/>
              </a:tabLst>
              <a:defRPr/>
            </a:pPr>
            <a:r>
              <a:rPr lang="en-AU" sz="2800" dirty="0"/>
              <a:t>Conversion from RE directly to CFG</a:t>
            </a:r>
            <a:endParaRPr lang="id-ID" sz="2800" dirty="0"/>
          </a:p>
          <a:p>
            <a:pPr algn="just" eaLnBrk="1" hangingPunct="1">
              <a:buFontTx/>
              <a:buNone/>
              <a:defRPr/>
            </a:pPr>
            <a:endParaRPr lang="id-ID" sz="2800" dirty="0"/>
          </a:p>
          <a:p>
            <a:pPr algn="just" eaLnBrk="1" hangingPunct="1">
              <a:buFontTx/>
              <a:buNone/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3124200" y="228600"/>
            <a:ext cx="5847928" cy="685800"/>
          </a:xfrm>
        </p:spPr>
        <p:txBody>
          <a:bodyPr/>
          <a:lstStyle/>
          <a:p>
            <a:pPr eaLnBrk="1" hangingPunct="1"/>
            <a:r>
              <a:rPr lang="en-US"/>
              <a:t>Ambiguous Grammar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067128" cy="348925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d-ID" sz="2200"/>
              <a:t>Example</a:t>
            </a:r>
            <a:r>
              <a:rPr lang="en-US" sz="2200"/>
              <a:t> : parse tree </a:t>
            </a:r>
            <a:r>
              <a:rPr lang="id-ID" sz="2200"/>
              <a:t>for </a:t>
            </a:r>
            <a:r>
              <a:rPr lang="en-US" sz="2200"/>
              <a:t> a+a*a </a:t>
            </a:r>
          </a:p>
          <a:p>
            <a:pPr eaLnBrk="1" hangingPunct="1">
              <a:buFontTx/>
              <a:buNone/>
            </a:pPr>
            <a:r>
              <a:rPr lang="en-US"/>
              <a:t>		T1					T2</a:t>
            </a:r>
          </a:p>
          <a:p>
            <a:pPr eaLnBrk="1" hangingPunct="1">
              <a:buFontTx/>
              <a:buNone/>
            </a:pPr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CD77DDE8-C4FE-47F2-8C46-D5126B90BDC2}" type="slidenum">
              <a:rPr lang="en-US" smtClean="0">
                <a:latin typeface="Interstate" charset="0"/>
              </a:rPr>
              <a:pPr algn="ctr"/>
              <a:t>20</a:t>
            </a:fld>
            <a:endParaRPr lang="en-US">
              <a:latin typeface="Interstate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295400" y="2514600"/>
            <a:ext cx="2667000" cy="2824163"/>
            <a:chOff x="990600" y="2209800"/>
            <a:chExt cx="2667000" cy="2824163"/>
          </a:xfrm>
        </p:grpSpPr>
        <p:sp>
          <p:nvSpPr>
            <p:cNvPr id="31749" name="TextBox 4"/>
            <p:cNvSpPr txBox="1">
              <a:spLocks noChangeArrowheads="1"/>
            </p:cNvSpPr>
            <p:nvPr/>
          </p:nvSpPr>
          <p:spPr bwMode="auto">
            <a:xfrm>
              <a:off x="1828800" y="2209800"/>
              <a:ext cx="3905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E</a:t>
              </a:r>
            </a:p>
          </p:txBody>
        </p:sp>
        <p:sp>
          <p:nvSpPr>
            <p:cNvPr id="31750" name="TextBox 5"/>
            <p:cNvSpPr txBox="1">
              <a:spLocks noChangeArrowheads="1"/>
            </p:cNvSpPr>
            <p:nvPr/>
          </p:nvSpPr>
          <p:spPr bwMode="auto">
            <a:xfrm>
              <a:off x="1828800" y="2967038"/>
              <a:ext cx="363538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1751" name="TextBox 6"/>
            <p:cNvSpPr txBox="1">
              <a:spLocks noChangeArrowheads="1"/>
            </p:cNvSpPr>
            <p:nvPr/>
          </p:nvSpPr>
          <p:spPr bwMode="auto">
            <a:xfrm>
              <a:off x="1143000" y="2890838"/>
              <a:ext cx="3905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E</a:t>
              </a:r>
            </a:p>
          </p:txBody>
        </p:sp>
        <p:sp>
          <p:nvSpPr>
            <p:cNvPr id="31752" name="TextBox 7"/>
            <p:cNvSpPr txBox="1">
              <a:spLocks noChangeArrowheads="1"/>
            </p:cNvSpPr>
            <p:nvPr/>
          </p:nvSpPr>
          <p:spPr bwMode="auto">
            <a:xfrm>
              <a:off x="2505075" y="2890838"/>
              <a:ext cx="3905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E</a:t>
              </a:r>
            </a:p>
          </p:txBody>
        </p:sp>
        <p:sp>
          <p:nvSpPr>
            <p:cNvPr id="31753" name="TextBox 8"/>
            <p:cNvSpPr txBox="1">
              <a:spLocks noChangeArrowheads="1"/>
            </p:cNvSpPr>
            <p:nvPr/>
          </p:nvSpPr>
          <p:spPr bwMode="auto">
            <a:xfrm>
              <a:off x="2505075" y="3652838"/>
              <a:ext cx="3048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*</a:t>
              </a:r>
            </a:p>
          </p:txBody>
        </p:sp>
        <p:sp>
          <p:nvSpPr>
            <p:cNvPr id="31754" name="TextBox 9"/>
            <p:cNvSpPr txBox="1">
              <a:spLocks noChangeArrowheads="1"/>
            </p:cNvSpPr>
            <p:nvPr/>
          </p:nvSpPr>
          <p:spPr bwMode="auto">
            <a:xfrm>
              <a:off x="1752600" y="3652838"/>
              <a:ext cx="3905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E</a:t>
              </a:r>
            </a:p>
          </p:txBody>
        </p:sp>
        <p:sp>
          <p:nvSpPr>
            <p:cNvPr id="31755" name="TextBox 10"/>
            <p:cNvSpPr txBox="1">
              <a:spLocks noChangeArrowheads="1"/>
            </p:cNvSpPr>
            <p:nvPr/>
          </p:nvSpPr>
          <p:spPr bwMode="auto">
            <a:xfrm>
              <a:off x="3267075" y="3652838"/>
              <a:ext cx="3905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E</a:t>
              </a:r>
            </a:p>
          </p:txBody>
        </p:sp>
        <p:sp>
          <p:nvSpPr>
            <p:cNvPr id="31756" name="TextBox 11"/>
            <p:cNvSpPr txBox="1">
              <a:spLocks noChangeArrowheads="1"/>
            </p:cNvSpPr>
            <p:nvPr/>
          </p:nvSpPr>
          <p:spPr bwMode="auto">
            <a:xfrm>
              <a:off x="990600" y="3652838"/>
              <a:ext cx="3556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  <p:sp>
          <p:nvSpPr>
            <p:cNvPr id="31757" name="TextBox 12"/>
            <p:cNvSpPr txBox="1">
              <a:spLocks noChangeArrowheads="1"/>
            </p:cNvSpPr>
            <p:nvPr/>
          </p:nvSpPr>
          <p:spPr bwMode="auto">
            <a:xfrm>
              <a:off x="1752600" y="4567238"/>
              <a:ext cx="3556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  <p:sp>
          <p:nvSpPr>
            <p:cNvPr id="31758" name="TextBox 13"/>
            <p:cNvSpPr txBox="1">
              <a:spLocks noChangeArrowheads="1"/>
            </p:cNvSpPr>
            <p:nvPr/>
          </p:nvSpPr>
          <p:spPr bwMode="auto">
            <a:xfrm>
              <a:off x="3267075" y="4572000"/>
              <a:ext cx="3571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 flipV="1">
              <a:off x="1524000" y="2667000"/>
              <a:ext cx="381000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31750" idx="0"/>
            </p:cNvCxnSpPr>
            <p:nvPr/>
          </p:nvCxnSpPr>
          <p:spPr>
            <a:xfrm rot="16200000" flipH="1">
              <a:off x="1846263" y="2801937"/>
              <a:ext cx="300038" cy="301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33600" y="2667000"/>
              <a:ext cx="381000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2552701" y="3467100"/>
              <a:ext cx="228600" cy="3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 flipV="1">
              <a:off x="2133600" y="3352800"/>
              <a:ext cx="381000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1081881" y="3520282"/>
              <a:ext cx="376237" cy="50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1754" idx="2"/>
            </p:cNvCxnSpPr>
            <p:nvPr/>
          </p:nvCxnSpPr>
          <p:spPr>
            <a:xfrm rot="5400000">
              <a:off x="1697832" y="4321968"/>
              <a:ext cx="457200" cy="42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895600" y="3352800"/>
              <a:ext cx="381000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31758" idx="0"/>
            </p:cNvCxnSpPr>
            <p:nvPr/>
          </p:nvCxnSpPr>
          <p:spPr>
            <a:xfrm rot="16200000" flipH="1">
              <a:off x="3247232" y="4372768"/>
              <a:ext cx="381000" cy="174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5435600" y="2586037"/>
            <a:ext cx="2413000" cy="2747963"/>
            <a:chOff x="5029200" y="2057400"/>
            <a:chExt cx="2413000" cy="2747963"/>
          </a:xfrm>
        </p:grpSpPr>
        <p:sp>
          <p:nvSpPr>
            <p:cNvPr id="31768" name="TextBox 45"/>
            <p:cNvSpPr txBox="1">
              <a:spLocks noChangeArrowheads="1"/>
            </p:cNvSpPr>
            <p:nvPr/>
          </p:nvSpPr>
          <p:spPr bwMode="auto">
            <a:xfrm>
              <a:off x="6324600" y="2057400"/>
              <a:ext cx="3905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E</a:t>
              </a:r>
            </a:p>
          </p:txBody>
        </p:sp>
        <p:sp>
          <p:nvSpPr>
            <p:cNvPr id="31769" name="TextBox 46"/>
            <p:cNvSpPr txBox="1">
              <a:spLocks noChangeArrowheads="1"/>
            </p:cNvSpPr>
            <p:nvPr/>
          </p:nvSpPr>
          <p:spPr bwMode="auto">
            <a:xfrm>
              <a:off x="6324600" y="2814638"/>
              <a:ext cx="3048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*</a:t>
              </a:r>
            </a:p>
          </p:txBody>
        </p:sp>
        <p:sp>
          <p:nvSpPr>
            <p:cNvPr id="31770" name="TextBox 47"/>
            <p:cNvSpPr txBox="1">
              <a:spLocks noChangeArrowheads="1"/>
            </p:cNvSpPr>
            <p:nvPr/>
          </p:nvSpPr>
          <p:spPr bwMode="auto">
            <a:xfrm>
              <a:off x="5638800" y="2738438"/>
              <a:ext cx="3905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E</a:t>
              </a:r>
            </a:p>
          </p:txBody>
        </p:sp>
        <p:sp>
          <p:nvSpPr>
            <p:cNvPr id="31771" name="TextBox 48"/>
            <p:cNvSpPr txBox="1">
              <a:spLocks noChangeArrowheads="1"/>
            </p:cNvSpPr>
            <p:nvPr/>
          </p:nvSpPr>
          <p:spPr bwMode="auto">
            <a:xfrm>
              <a:off x="6848475" y="2738438"/>
              <a:ext cx="3905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E</a:t>
              </a:r>
            </a:p>
          </p:txBody>
        </p:sp>
        <p:sp>
          <p:nvSpPr>
            <p:cNvPr id="31772" name="TextBox 49"/>
            <p:cNvSpPr txBox="1">
              <a:spLocks noChangeArrowheads="1"/>
            </p:cNvSpPr>
            <p:nvPr/>
          </p:nvSpPr>
          <p:spPr bwMode="auto">
            <a:xfrm>
              <a:off x="5656263" y="3429000"/>
              <a:ext cx="363537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1773" name="TextBox 50"/>
            <p:cNvSpPr txBox="1">
              <a:spLocks noChangeArrowheads="1"/>
            </p:cNvSpPr>
            <p:nvPr/>
          </p:nvSpPr>
          <p:spPr bwMode="auto">
            <a:xfrm>
              <a:off x="5172075" y="3505200"/>
              <a:ext cx="3905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E</a:t>
              </a:r>
            </a:p>
          </p:txBody>
        </p:sp>
        <p:sp>
          <p:nvSpPr>
            <p:cNvPr id="31774" name="TextBox 51"/>
            <p:cNvSpPr txBox="1">
              <a:spLocks noChangeArrowheads="1"/>
            </p:cNvSpPr>
            <p:nvPr/>
          </p:nvSpPr>
          <p:spPr bwMode="auto">
            <a:xfrm>
              <a:off x="6086475" y="3505200"/>
              <a:ext cx="3905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E</a:t>
              </a:r>
            </a:p>
          </p:txBody>
        </p:sp>
        <p:sp>
          <p:nvSpPr>
            <p:cNvPr id="31775" name="TextBox 52"/>
            <p:cNvSpPr txBox="1">
              <a:spLocks noChangeArrowheads="1"/>
            </p:cNvSpPr>
            <p:nvPr/>
          </p:nvSpPr>
          <p:spPr bwMode="auto">
            <a:xfrm>
              <a:off x="5029200" y="4338638"/>
              <a:ext cx="3556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  <p:sp>
          <p:nvSpPr>
            <p:cNvPr id="31776" name="TextBox 53"/>
            <p:cNvSpPr txBox="1">
              <a:spLocks noChangeArrowheads="1"/>
            </p:cNvSpPr>
            <p:nvPr/>
          </p:nvSpPr>
          <p:spPr bwMode="auto">
            <a:xfrm>
              <a:off x="6172200" y="4343400"/>
              <a:ext cx="3556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  <p:sp>
          <p:nvSpPr>
            <p:cNvPr id="31777" name="TextBox 54"/>
            <p:cNvSpPr txBox="1">
              <a:spLocks noChangeArrowheads="1"/>
            </p:cNvSpPr>
            <p:nvPr/>
          </p:nvSpPr>
          <p:spPr bwMode="auto">
            <a:xfrm>
              <a:off x="7086600" y="3581400"/>
              <a:ext cx="3556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 rot="10800000" flipV="1">
              <a:off x="6019800" y="2514600"/>
              <a:ext cx="381000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31769" idx="0"/>
            </p:cNvCxnSpPr>
            <p:nvPr/>
          </p:nvCxnSpPr>
          <p:spPr>
            <a:xfrm rot="16200000" flipH="1">
              <a:off x="6326981" y="2664619"/>
              <a:ext cx="3000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629400" y="2514600"/>
              <a:ext cx="381000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5677694" y="3313906"/>
              <a:ext cx="2286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0800000" flipV="1">
              <a:off x="5410200" y="3200400"/>
              <a:ext cx="381000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6997700" y="3340100"/>
              <a:ext cx="381000" cy="101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5050632" y="4169568"/>
              <a:ext cx="457200" cy="42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791200" y="3200400"/>
              <a:ext cx="381000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6125369" y="4144169"/>
              <a:ext cx="381000" cy="174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Date Placeholder 4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2895600" y="152400"/>
            <a:ext cx="6076528" cy="685800"/>
          </a:xfrm>
        </p:spPr>
        <p:txBody>
          <a:bodyPr/>
          <a:lstStyle/>
          <a:p>
            <a:pPr eaLnBrk="1" hangingPunct="1"/>
            <a:r>
              <a:rPr lang="en-US"/>
              <a:t>Ambiguous Grammar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4548188"/>
          </a:xfrm>
        </p:spPr>
        <p:txBody>
          <a:bodyPr>
            <a:normAutofit/>
          </a:bodyPr>
          <a:lstStyle/>
          <a:p>
            <a:pPr marL="0" indent="0" algn="just" eaLnBrk="1" hangingPunct="1">
              <a:buFontTx/>
              <a:buNone/>
            </a:pPr>
            <a:r>
              <a:rPr lang="en-US" sz="2200" dirty="0"/>
              <a:t>There are </a:t>
            </a:r>
            <a:r>
              <a:rPr lang="en-US" sz="2200" dirty="0" err="1"/>
              <a:t>ambigous</a:t>
            </a:r>
            <a:r>
              <a:rPr lang="en-US" sz="2200" dirty="0"/>
              <a:t> grammar (not all) that can be converted into unambiguous grammar.</a:t>
            </a:r>
          </a:p>
          <a:p>
            <a:pPr marL="0" indent="0" algn="just" eaLnBrk="1" hangingPunct="1">
              <a:buFontTx/>
              <a:buNone/>
            </a:pPr>
            <a:r>
              <a:rPr lang="en-US" sz="2200" dirty="0"/>
              <a:t>For the CFG can be transformed into an arithmetic expression grammar </a:t>
            </a:r>
            <a:r>
              <a:rPr lang="en-US" sz="2200" dirty="0" err="1"/>
              <a:t>unambigous</a:t>
            </a:r>
            <a:r>
              <a:rPr lang="en-US" sz="2200" dirty="0"/>
              <a:t> :</a:t>
            </a:r>
          </a:p>
          <a:p>
            <a:pPr marL="0" indent="0" algn="just" eaLnBrk="1" hangingPunct="1">
              <a:buFontTx/>
              <a:buNone/>
            </a:pPr>
            <a:r>
              <a:rPr lang="en-US" sz="2200" dirty="0"/>
              <a:t>		E </a:t>
            </a:r>
            <a:r>
              <a:rPr lang="en-US" sz="2200" dirty="0">
                <a:sym typeface="Wingdings" pitchFamily="2" charset="2"/>
              </a:rPr>
              <a:t> T | E + T</a:t>
            </a:r>
          </a:p>
          <a:p>
            <a:pPr marL="0" indent="0" algn="just" eaLnBrk="1" hangingPunct="1">
              <a:buFontTx/>
              <a:buNone/>
            </a:pPr>
            <a:r>
              <a:rPr lang="en-US" sz="2200" dirty="0">
                <a:sym typeface="Wingdings" pitchFamily="2" charset="2"/>
              </a:rPr>
              <a:t>		T  F | T * F</a:t>
            </a:r>
          </a:p>
          <a:p>
            <a:pPr marL="0" indent="0" algn="just" eaLnBrk="1" hangingPunct="1">
              <a:buFontTx/>
              <a:buNone/>
            </a:pPr>
            <a:r>
              <a:rPr lang="en-US" sz="2200" dirty="0">
                <a:sym typeface="Wingdings" pitchFamily="2" charset="2"/>
              </a:rPr>
              <a:t>		F  I | (E)</a:t>
            </a:r>
          </a:p>
          <a:p>
            <a:pPr marL="0" indent="0" algn="just" eaLnBrk="1" hangingPunct="1">
              <a:buFontTx/>
              <a:buNone/>
            </a:pPr>
            <a:r>
              <a:rPr lang="en-US" sz="2200" dirty="0">
                <a:sym typeface="Wingdings" pitchFamily="2" charset="2"/>
              </a:rPr>
              <a:t>		I   a | b | c</a:t>
            </a:r>
          </a:p>
          <a:p>
            <a:pPr marL="0" indent="0" algn="just" eaLnBrk="1" hangingPunct="1">
              <a:buNone/>
            </a:pPr>
            <a:endParaRPr lang="en-US" sz="2200" dirty="0"/>
          </a:p>
          <a:p>
            <a:pPr marL="0" indent="0" algn="just" eaLnBrk="1" hangingPunct="1">
              <a:buNone/>
            </a:pPr>
            <a:r>
              <a:rPr lang="en-US" sz="2200" dirty="0"/>
              <a:t>There is no algorithm to convert from ambiguous to unambiguous grammar.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891C09DF-AD93-41FD-AB77-CA80029490C8}" type="slidenum">
              <a:rPr lang="en-US" smtClean="0">
                <a:latin typeface="Interstate" charset="0"/>
              </a:rPr>
              <a:pPr algn="ctr"/>
              <a:t>21</a:t>
            </a:fld>
            <a:endParaRPr lang="en-US">
              <a:latin typeface="Interstate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2895600" y="152400"/>
            <a:ext cx="6076528" cy="762000"/>
          </a:xfrm>
        </p:spPr>
        <p:txBody>
          <a:bodyPr/>
          <a:lstStyle/>
          <a:p>
            <a:pPr eaLnBrk="1" hangingPunct="1"/>
            <a:r>
              <a:rPr lang="en-US"/>
              <a:t>Ambiguous Grammar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066800" y="1524001"/>
            <a:ext cx="7620000" cy="4495800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sz="2200" dirty="0"/>
              <a:t>A CFL L is called inherently ambiguous if all CFG grammar for L is ambiguous.</a:t>
            </a:r>
          </a:p>
          <a:p>
            <a:pPr algn="just" eaLnBrk="1" hangingPunct="1">
              <a:buFontTx/>
              <a:buNone/>
            </a:pPr>
            <a:r>
              <a:rPr lang="id-ID" sz="2200" dirty="0" err="1"/>
              <a:t>Example</a:t>
            </a:r>
            <a:r>
              <a:rPr lang="id-ID" sz="2200" dirty="0"/>
              <a:t> </a:t>
            </a:r>
            <a:r>
              <a:rPr lang="en-US" sz="2200" dirty="0"/>
              <a:t>:  L =</a:t>
            </a:r>
          </a:p>
          <a:p>
            <a:pPr algn="just" eaLnBrk="1" hangingPunct="1">
              <a:buFontTx/>
              <a:buNone/>
            </a:pPr>
            <a:endParaRPr lang="id-ID" sz="2200" dirty="0"/>
          </a:p>
          <a:p>
            <a:pPr algn="just" eaLnBrk="1" hangingPunct="1">
              <a:buFontTx/>
              <a:buNone/>
            </a:pPr>
            <a:endParaRPr lang="en-US" sz="2200" dirty="0"/>
          </a:p>
          <a:p>
            <a:pPr algn="just" eaLnBrk="1" hangingPunct="1">
              <a:buFontTx/>
              <a:buNone/>
            </a:pPr>
            <a:r>
              <a:rPr lang="id-ID" sz="2200" dirty="0" err="1"/>
              <a:t>This</a:t>
            </a:r>
            <a:r>
              <a:rPr lang="id-ID" sz="2200" dirty="0"/>
              <a:t> </a:t>
            </a:r>
            <a:r>
              <a:rPr lang="id-ID" sz="2200" dirty="0" err="1"/>
              <a:t>Language</a:t>
            </a:r>
            <a:r>
              <a:rPr lang="id-ID" sz="2200" dirty="0"/>
              <a:t> </a:t>
            </a:r>
            <a:r>
              <a:rPr lang="id-ID" sz="2200" dirty="0" err="1"/>
              <a:t>have</a:t>
            </a:r>
            <a:r>
              <a:rPr lang="en-US" sz="2200" dirty="0"/>
              <a:t> C</a:t>
            </a:r>
            <a:r>
              <a:rPr lang="id-ID" sz="2200" dirty="0" err="1"/>
              <a:t>ontext</a:t>
            </a:r>
            <a:r>
              <a:rPr lang="id-ID" sz="2200" dirty="0"/>
              <a:t> </a:t>
            </a:r>
            <a:r>
              <a:rPr lang="en-US" sz="2200" dirty="0"/>
              <a:t>F</a:t>
            </a:r>
            <a:r>
              <a:rPr lang="id-ID" sz="2200" dirty="0" err="1"/>
              <a:t>ree</a:t>
            </a:r>
            <a:r>
              <a:rPr lang="id-ID" sz="2200" dirty="0"/>
              <a:t> </a:t>
            </a:r>
            <a:r>
              <a:rPr lang="en-US" sz="2200" dirty="0"/>
              <a:t>G</a:t>
            </a:r>
            <a:r>
              <a:rPr lang="id-ID" sz="2200" dirty="0" err="1"/>
              <a:t>rammar</a:t>
            </a:r>
            <a:r>
              <a:rPr lang="id-ID" sz="2200" dirty="0"/>
              <a:t> as</a:t>
            </a:r>
            <a:r>
              <a:rPr lang="en-US" sz="2200" dirty="0"/>
              <a:t> </a:t>
            </a:r>
            <a:r>
              <a:rPr lang="id-ID" sz="2200" dirty="0" err="1"/>
              <a:t>follow</a:t>
            </a:r>
            <a:r>
              <a:rPr lang="id-ID" sz="2200" dirty="0"/>
              <a:t> </a:t>
            </a:r>
            <a:r>
              <a:rPr lang="en-US" sz="2200" dirty="0"/>
              <a:t>:</a:t>
            </a:r>
          </a:p>
          <a:p>
            <a:pPr algn="just" eaLnBrk="1" hangingPunct="1">
              <a:buFontTx/>
              <a:buNone/>
            </a:pPr>
            <a:r>
              <a:rPr lang="en-US" sz="2200" dirty="0"/>
              <a:t>  S </a:t>
            </a:r>
            <a:r>
              <a:rPr lang="en-US" sz="2200" dirty="0">
                <a:sym typeface="Wingdings" pitchFamily="2" charset="2"/>
              </a:rPr>
              <a:t> AB | C</a:t>
            </a:r>
          </a:p>
          <a:p>
            <a:pPr algn="just" eaLnBrk="1" hangingPunct="1">
              <a:buFontTx/>
              <a:buNone/>
            </a:pPr>
            <a:r>
              <a:rPr lang="en-US" sz="2200" dirty="0">
                <a:sym typeface="Wingdings" pitchFamily="2" charset="2"/>
              </a:rPr>
              <a:t>  A   </a:t>
            </a:r>
            <a:r>
              <a:rPr lang="en-US" sz="2200" dirty="0" err="1">
                <a:sym typeface="Wingdings" pitchFamily="2" charset="2"/>
              </a:rPr>
              <a:t>aAb</a:t>
            </a:r>
            <a:r>
              <a:rPr lang="en-US" sz="2200" dirty="0">
                <a:sym typeface="Wingdings" pitchFamily="2" charset="2"/>
              </a:rPr>
              <a:t> | ab</a:t>
            </a:r>
          </a:p>
          <a:p>
            <a:pPr algn="just" eaLnBrk="1" hangingPunct="1">
              <a:buFontTx/>
              <a:buNone/>
            </a:pPr>
            <a:r>
              <a:rPr lang="en-US" sz="2200" dirty="0">
                <a:sym typeface="Wingdings" pitchFamily="2" charset="2"/>
              </a:rPr>
              <a:t>  B   </a:t>
            </a:r>
            <a:r>
              <a:rPr lang="en-US" sz="2200" dirty="0" err="1">
                <a:sym typeface="Wingdings" pitchFamily="2" charset="2"/>
              </a:rPr>
              <a:t>cBd</a:t>
            </a:r>
            <a:r>
              <a:rPr lang="en-US" sz="2200" dirty="0">
                <a:sym typeface="Wingdings" pitchFamily="2" charset="2"/>
              </a:rPr>
              <a:t> | cd</a:t>
            </a:r>
          </a:p>
          <a:p>
            <a:pPr algn="just" eaLnBrk="1" hangingPunct="1">
              <a:buFontTx/>
              <a:buNone/>
            </a:pPr>
            <a:r>
              <a:rPr lang="en-US" sz="2200" dirty="0">
                <a:sym typeface="Wingdings" pitchFamily="2" charset="2"/>
              </a:rPr>
              <a:t>  C   </a:t>
            </a:r>
            <a:r>
              <a:rPr lang="en-US" sz="2200" dirty="0" err="1">
                <a:sym typeface="Wingdings" pitchFamily="2" charset="2"/>
              </a:rPr>
              <a:t>aCd</a:t>
            </a:r>
            <a:r>
              <a:rPr lang="en-US" sz="2200" dirty="0">
                <a:sym typeface="Wingdings" pitchFamily="2" charset="2"/>
              </a:rPr>
              <a:t> | </a:t>
            </a:r>
            <a:r>
              <a:rPr lang="en-US" sz="2200" dirty="0" err="1">
                <a:sym typeface="Wingdings" pitchFamily="2" charset="2"/>
              </a:rPr>
              <a:t>aDd</a:t>
            </a:r>
            <a:endParaRPr lang="en-US" sz="2200" dirty="0">
              <a:sym typeface="Wingdings" pitchFamily="2" charset="2"/>
            </a:endParaRPr>
          </a:p>
          <a:p>
            <a:pPr algn="just" eaLnBrk="1" hangingPunct="1">
              <a:buFontTx/>
              <a:buNone/>
            </a:pPr>
            <a:r>
              <a:rPr lang="en-US" sz="2200" dirty="0">
                <a:sym typeface="Wingdings" pitchFamily="2" charset="2"/>
              </a:rPr>
              <a:t>  D   </a:t>
            </a:r>
            <a:r>
              <a:rPr lang="en-US" sz="2200" dirty="0" err="1">
                <a:sym typeface="Wingdings" pitchFamily="2" charset="2"/>
              </a:rPr>
              <a:t>bDc</a:t>
            </a:r>
            <a:r>
              <a:rPr lang="en-US" sz="2200" dirty="0">
                <a:sym typeface="Wingdings" pitchFamily="2" charset="2"/>
              </a:rPr>
              <a:t> | </a:t>
            </a:r>
            <a:r>
              <a:rPr lang="en-US" sz="2200" dirty="0" err="1">
                <a:sym typeface="Wingdings" pitchFamily="2" charset="2"/>
              </a:rPr>
              <a:t>bc</a:t>
            </a:r>
            <a:endParaRPr lang="en-US" sz="2200" dirty="0"/>
          </a:p>
          <a:p>
            <a:pPr algn="just" eaLnBrk="1" hangingPunct="1">
              <a:buFontTx/>
              <a:buNone/>
            </a:pPr>
            <a:endParaRPr lang="en-US" sz="2200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EC9E2E0A-88C7-472F-9FDA-A473FF655568}" type="slidenum">
              <a:rPr lang="en-US" smtClean="0">
                <a:latin typeface="Interstate" charset="0"/>
              </a:rPr>
              <a:pPr algn="ctr"/>
              <a:t>22</a:t>
            </a:fld>
            <a:endParaRPr lang="en-US">
              <a:latin typeface="Interstate" charset="0"/>
            </a:endParaRP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657475"/>
            <a:ext cx="708501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  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067128" cy="348925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200" dirty="0"/>
              <a:t>Parse tree </a:t>
            </a:r>
            <a:r>
              <a:rPr lang="id-ID" sz="2200" dirty="0" err="1"/>
              <a:t>for</a:t>
            </a:r>
            <a:r>
              <a:rPr lang="id-ID" sz="2200" dirty="0"/>
              <a:t> </a:t>
            </a:r>
            <a:r>
              <a:rPr lang="en-US" sz="2200" dirty="0"/>
              <a:t> string ‘</a:t>
            </a:r>
            <a:r>
              <a:rPr lang="en-US" sz="2200" dirty="0" err="1"/>
              <a:t>aabbccdd</a:t>
            </a:r>
            <a:r>
              <a:rPr lang="en-US" sz="2200" dirty="0"/>
              <a:t>’ :</a:t>
            </a:r>
          </a:p>
          <a:p>
            <a:pPr eaLnBrk="1" hangingPunct="1"/>
            <a:endParaRPr lang="en-US" sz="2200" dirty="0"/>
          </a:p>
          <a:p>
            <a:pPr eaLnBrk="1" hangingPunct="1">
              <a:buFontTx/>
              <a:buNone/>
            </a:pPr>
            <a:endParaRPr lang="en-US" sz="2200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4BB05148-C1BB-4B63-888F-B40E2335524C}" type="slidenum">
              <a:rPr lang="en-US" smtClean="0">
                <a:latin typeface="Interstate" charset="0"/>
              </a:rPr>
              <a:pPr algn="ctr"/>
              <a:t>23</a:t>
            </a:fld>
            <a:endParaRPr lang="en-US">
              <a:latin typeface="Interstate" charset="0"/>
            </a:endParaRP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05000"/>
            <a:ext cx="7356475" cy="454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28600"/>
            <a:ext cx="5867400" cy="914400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543800" cy="4449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Construct a CFG for RE below :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/>
              <a:t>a* b* (</a:t>
            </a:r>
            <a:r>
              <a:rPr lang="en-US" dirty="0" err="1"/>
              <a:t>a│c</a:t>
            </a:r>
            <a:r>
              <a:rPr lang="en-US" dirty="0"/>
              <a:t>)*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/>
              <a:t>(</a:t>
            </a:r>
            <a:r>
              <a:rPr lang="en-US" dirty="0" err="1"/>
              <a:t>a│c</a:t>
            </a:r>
            <a:r>
              <a:rPr lang="en-US" dirty="0"/>
              <a:t>)* </a:t>
            </a:r>
            <a:r>
              <a:rPr lang="en-US" dirty="0" err="1"/>
              <a:t>ba</a:t>
            </a:r>
            <a:endParaRPr lang="en-US" dirty="0"/>
          </a:p>
          <a:p>
            <a:pPr marL="857250" lvl="1" indent="-457200">
              <a:buFont typeface="+mj-lt"/>
              <a:buAutoNum type="alphaLcParenR"/>
            </a:pPr>
            <a:r>
              <a:rPr lang="en-US" dirty="0"/>
              <a:t>(( 00 + 01 )*  01) + (101 ( 0 + 10)*)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dirty="0"/>
          </a:p>
          <a:p>
            <a:pPr marL="457200" indent="-457200" algn="just">
              <a:lnSpc>
                <a:spcPct val="90000"/>
              </a:lnSpc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1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Hopcroft, John E., Motwani, Rajeev, Ullman, Jeffrey D. (2007). </a:t>
            </a:r>
            <a:r>
              <a:rPr lang="en-AU" b="1" i="1" dirty="0"/>
              <a:t>Introduction to automata theory, languages, and computation</a:t>
            </a:r>
            <a:r>
              <a:rPr lang="en-AU" dirty="0"/>
              <a:t>. 3rd. Addison-Wesley. New York. ISBN: 9780321476173, Chapter 5.1- 5.2 (page 169-190), 5.4 (page 205-214), 7.1 (page 255-262)</a:t>
            </a:r>
            <a:endParaRPr lang="en-US" dirty="0"/>
          </a:p>
          <a:p>
            <a:pPr algn="just"/>
            <a:r>
              <a:rPr lang="en-AU" u="sng" dirty="0">
                <a:hlinkClick r:id="rId2"/>
              </a:rPr>
              <a:t>http://www.univ-orleans.fr/lifo/Members/Mirian.Halfeld/Cours/TLComp/l3-CFG.pdf</a:t>
            </a:r>
            <a:endParaRPr lang="en-US" dirty="0"/>
          </a:p>
          <a:p>
            <a:r>
              <a:rPr lang="en-AU" u="sng" dirty="0">
                <a:hlinkClick r:id="rId3"/>
              </a:rPr>
              <a:t>http://www.andrew.cmu.edu/user/ko/pdfs/lecture-8.pdf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156C28-EA8F-4000-8A82-9E8CF3095187}" type="slidenum">
              <a:rPr lang="en-US" smtClean="0">
                <a:latin typeface="Interstate" charset="0"/>
              </a:rPr>
              <a:pPr/>
              <a:t>25</a:t>
            </a:fld>
            <a:endParaRPr lang="en-US">
              <a:latin typeface="Interstate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A07816CB-98B2-4658-84E6-1B1DDB245E1E}" type="slidenum">
              <a:rPr lang="en-US" smtClean="0">
                <a:latin typeface="Interstate" charset="0"/>
              </a:rPr>
              <a:pPr algn="ctr"/>
              <a:t>3</a:t>
            </a:fld>
            <a:endParaRPr lang="en-US">
              <a:latin typeface="Interstate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76528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/>
              <a:t>Outline Materi</a:t>
            </a:r>
            <a:r>
              <a:rPr lang="id-ID" sz="3200"/>
              <a:t>al</a:t>
            </a:r>
            <a:endParaRPr lang="en-US" sz="320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828800"/>
            <a:ext cx="7391400" cy="42973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/>
              <a:t>Chomsky Classification</a:t>
            </a:r>
          </a:p>
          <a:p>
            <a:pPr eaLnBrk="1" hangingPunct="1"/>
            <a:r>
              <a:rPr lang="id-ID" sz="2400"/>
              <a:t>Definition of Context Free Language(CFG) </a:t>
            </a:r>
            <a:endParaRPr lang="en-US" sz="2400"/>
          </a:p>
          <a:p>
            <a:pPr eaLnBrk="1" hangingPunct="1"/>
            <a:r>
              <a:rPr lang="id-ID" sz="2400"/>
              <a:t>Grammar Derivation</a:t>
            </a:r>
            <a:endParaRPr lang="en-US" sz="2400"/>
          </a:p>
          <a:p>
            <a:pPr eaLnBrk="1" hangingPunct="1"/>
            <a:r>
              <a:rPr lang="id-ID" sz="2400"/>
              <a:t>Parsing Tree</a:t>
            </a:r>
            <a:endParaRPr lang="en-US" sz="2400"/>
          </a:p>
          <a:p>
            <a:pPr eaLnBrk="1" hangingPunct="1"/>
            <a:r>
              <a:rPr lang="id-ID" sz="2400"/>
              <a:t>Language of a Grammar</a:t>
            </a:r>
            <a:endParaRPr lang="en-US" sz="2400"/>
          </a:p>
          <a:p>
            <a:pPr eaLnBrk="1" hangingPunct="1"/>
            <a:r>
              <a:rPr lang="id-ID" sz="2400"/>
              <a:t>Ambiquous Grammar</a:t>
            </a:r>
            <a:endParaRPr lang="en-US" sz="2400"/>
          </a:p>
          <a:p>
            <a:r>
              <a:rPr lang="en-US" sz="2400"/>
              <a:t>Conversion of RE to the CFG</a:t>
            </a:r>
          </a:p>
          <a:p>
            <a:pPr eaLnBrk="1" hangingPunct="1"/>
            <a:endParaRPr lang="en-US" sz="2400"/>
          </a:p>
          <a:p>
            <a:pPr eaLnBrk="1" hangingPunct="1">
              <a:buFontTx/>
              <a:buNone/>
            </a:pPr>
            <a:endParaRPr lang="en-US" sz="2400"/>
          </a:p>
          <a:p>
            <a:pPr eaLnBrk="1" hangingPunct="1"/>
            <a:endParaRPr lang="en-US" sz="2400"/>
          </a:p>
          <a:p>
            <a:pPr eaLnBrk="1" hangingPunct="1">
              <a:buFontTx/>
              <a:buNone/>
            </a:pPr>
            <a:endParaRPr lang="en-US" sz="240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>
            <a:extLst>
              <a:ext uri="{FF2B5EF4-FFF2-40B4-BE49-F238E27FC236}">
                <a16:creationId xmlns:a16="http://schemas.microsoft.com/office/drawing/2014/main" id="{63AE77B2-FF36-304D-BDCA-93CE28267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7467600" cy="431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0033D29-5700-E64E-83C7-7D266FF5E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6305128" cy="914400"/>
          </a:xfrm>
        </p:spPr>
        <p:txBody>
          <a:bodyPr>
            <a:normAutofit/>
          </a:bodyPr>
          <a:lstStyle/>
          <a:p>
            <a:r>
              <a:rPr lang="en-US" sz="2800" dirty="0"/>
              <a:t>Chomsky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50737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D08392-6651-7342-A277-1E235DEF9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529201"/>
              </p:ext>
            </p:extLst>
          </p:nvPr>
        </p:nvGraphicFramePr>
        <p:xfrm>
          <a:off x="1038224" y="1600200"/>
          <a:ext cx="726757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266">
                  <a:extLst>
                    <a:ext uri="{9D8B030D-6E8A-4147-A177-3AD203B41FA5}">
                      <a16:colId xmlns:a16="http://schemas.microsoft.com/office/drawing/2014/main" val="1748464611"/>
                    </a:ext>
                  </a:extLst>
                </a:gridCol>
                <a:gridCol w="2012103">
                  <a:extLst>
                    <a:ext uri="{9D8B030D-6E8A-4147-A177-3AD203B41FA5}">
                      <a16:colId xmlns:a16="http://schemas.microsoft.com/office/drawing/2014/main" val="1064448837"/>
                    </a:ext>
                  </a:extLst>
                </a:gridCol>
                <a:gridCol w="2012103">
                  <a:extLst>
                    <a:ext uri="{9D8B030D-6E8A-4147-A177-3AD203B41FA5}">
                      <a16:colId xmlns:a16="http://schemas.microsoft.com/office/drawing/2014/main" val="4160987728"/>
                    </a:ext>
                  </a:extLst>
                </a:gridCol>
                <a:gridCol w="2012103">
                  <a:extLst>
                    <a:ext uri="{9D8B030D-6E8A-4147-A177-3AD203B41FA5}">
                      <a16:colId xmlns:a16="http://schemas.microsoft.com/office/drawing/2014/main" val="1229920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effectLst/>
                        </a:rPr>
                        <a:t>Grammar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effectLst/>
                        </a:rPr>
                        <a:t>Languages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>
                          <a:effectLst/>
                        </a:rPr>
                        <a:t>Automaton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effectLst/>
                        </a:rPr>
                        <a:t>Production rules (constraints)*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670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Type-0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u="none" strike="noStrike" dirty="0">
                          <a:solidFill>
                            <a:schemeClr val="tx1"/>
                          </a:solidFill>
                          <a:effectLst/>
                        </a:rPr>
                        <a:t>Unrestricted Grammar</a:t>
                      </a:r>
                      <a:endParaRPr lang="en-ID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u="none" strike="noStrike" dirty="0">
                          <a:solidFill>
                            <a:schemeClr val="tx1"/>
                          </a:solidFill>
                          <a:effectLst/>
                          <a:hlinkClick r:id="rId2" tooltip="Turing machin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Turing machine</a:t>
                      </a:r>
                      <a:endParaRPr lang="en-ID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effectLst/>
                          <a:latin typeface="Symbol" pitchFamily="2" charset="2"/>
                        </a:rPr>
                        <a:t>a </a:t>
                      </a:r>
                      <a:r>
                        <a:rPr lang="en-ID" dirty="0">
                          <a:effectLst/>
                          <a:latin typeface="Symbol" pitchFamily="2" charset="2"/>
                          <a:sym typeface="Wingdings" pitchFamily="2" charset="2"/>
                        </a:rPr>
                        <a:t> b</a:t>
                      </a:r>
                      <a:br>
                        <a:rPr lang="en-ID" dirty="0">
                          <a:effectLst/>
                          <a:latin typeface="Symbol" pitchFamily="2" charset="2"/>
                        </a:rPr>
                      </a:br>
                      <a:r>
                        <a:rPr lang="en-ID" dirty="0">
                          <a:effectLst/>
                        </a:rPr>
                        <a:t>(no constraints)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127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Type-1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u="none" strike="noStrike" dirty="0">
                          <a:solidFill>
                            <a:schemeClr val="tx1"/>
                          </a:solidFill>
                          <a:effectLst/>
                          <a:hlinkClick r:id="rId3" tooltip="Context-sensitive gramma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Context-sensitive</a:t>
                      </a:r>
                      <a:r>
                        <a:rPr lang="en-ID" u="none" strike="noStrike" dirty="0">
                          <a:solidFill>
                            <a:schemeClr val="tx1"/>
                          </a:solidFill>
                          <a:effectLst/>
                        </a:rPr>
                        <a:t> Grammar</a:t>
                      </a:r>
                      <a:endParaRPr lang="en-ID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u="none" strike="noStrike" dirty="0">
                          <a:solidFill>
                            <a:schemeClr val="tx1"/>
                          </a:solidFill>
                          <a:effectLst/>
                          <a:hlinkClick r:id="rId4" tooltip="Linear bounded automat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Linear-bounded</a:t>
                      </a:r>
                      <a:r>
                        <a:rPr lang="en-ID" u="none" strike="noStrike" dirty="0">
                          <a:solidFill>
                            <a:schemeClr val="tx1"/>
                          </a:solidFill>
                          <a:effectLst/>
                        </a:rPr>
                        <a:t> automaton</a:t>
                      </a:r>
                      <a:endParaRPr lang="en-ID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itchFamily="2" charset="2"/>
                        <a:buChar char="a"/>
                      </a:pPr>
                      <a:r>
                        <a:rPr lang="en-ID" dirty="0">
                          <a:effectLst/>
                          <a:latin typeface="Symbol" pitchFamily="2" charset="2"/>
                          <a:sym typeface="Wingdings" pitchFamily="2" charset="2"/>
                        </a:rPr>
                        <a:t> b</a:t>
                      </a:r>
                    </a:p>
                    <a:p>
                      <a:pPr marL="0" indent="0">
                        <a:buFont typeface="Symbol" pitchFamily="2" charset="2"/>
                        <a:buNone/>
                      </a:pPr>
                      <a:r>
                        <a:rPr lang="en-ID" dirty="0">
                          <a:effectLst/>
                          <a:latin typeface="Symbol" pitchFamily="2" charset="2"/>
                        </a:rPr>
                        <a:t>|a| &lt;= |</a:t>
                      </a:r>
                      <a:r>
                        <a:rPr lang="en-ID" dirty="0">
                          <a:effectLst/>
                          <a:latin typeface="Symbol" pitchFamily="2" charset="2"/>
                          <a:sym typeface="Wingdings" pitchFamily="2" charset="2"/>
                        </a:rPr>
                        <a:t>b|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69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>
                          <a:effectLst/>
                        </a:rPr>
                        <a:t>Type-2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u="none" strike="noStrike" dirty="0">
                          <a:solidFill>
                            <a:schemeClr val="tx1"/>
                          </a:solidFill>
                          <a:effectLst/>
                          <a:hlinkClick r:id="rId5" tooltip="Context-free gramma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Context-free</a:t>
                      </a:r>
                      <a:r>
                        <a:rPr lang="en-ID" u="none" strike="noStrike" dirty="0">
                          <a:solidFill>
                            <a:schemeClr val="tx1"/>
                          </a:solidFill>
                          <a:effectLst/>
                        </a:rPr>
                        <a:t> Grammar</a:t>
                      </a:r>
                      <a:endParaRPr lang="en-ID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u="none" strike="noStrike" dirty="0">
                          <a:solidFill>
                            <a:schemeClr val="tx1"/>
                          </a:solidFill>
                          <a:effectLst/>
                          <a:hlinkClick r:id="rId6" tooltip="Pushdown automat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</a:t>
                      </a:r>
                      <a:r>
                        <a:rPr lang="en-ID" u="none" strike="noStrike" dirty="0">
                          <a:solidFill>
                            <a:srgbClr val="0000FF"/>
                          </a:solidFill>
                          <a:effectLst/>
                          <a:hlinkClick r:id="rId6" tooltip="Pushdown automat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ushdown </a:t>
                      </a:r>
                      <a:r>
                        <a:rPr lang="en-ID" u="none" strike="noStrike" dirty="0">
                          <a:solidFill>
                            <a:schemeClr val="tx1"/>
                          </a:solidFill>
                          <a:effectLst/>
                          <a:hlinkClick r:id="rId6" tooltip="Pushdown automat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automaton</a:t>
                      </a:r>
                      <a:endParaRPr lang="en-ID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itchFamily="2" charset="2"/>
                        <a:buChar char="a"/>
                      </a:pPr>
                      <a:r>
                        <a:rPr lang="en-ID" dirty="0">
                          <a:effectLst/>
                          <a:latin typeface="Symbol" pitchFamily="2" charset="2"/>
                          <a:sym typeface="Wingdings" pitchFamily="2" charset="2"/>
                        </a:rPr>
                        <a:t> b</a:t>
                      </a:r>
                    </a:p>
                    <a:p>
                      <a:pPr marL="0" indent="0">
                        <a:buFont typeface="Symbol" pitchFamily="2" charset="2"/>
                        <a:buNone/>
                      </a:pPr>
                      <a:r>
                        <a:rPr lang="en-ID" dirty="0">
                          <a:effectLst/>
                          <a:latin typeface="Symbol" pitchFamily="2" charset="2"/>
                        </a:rPr>
                        <a:t>a ∊ </a:t>
                      </a:r>
                      <a:r>
                        <a:rPr lang="en-ID" dirty="0">
                          <a:effectLst/>
                        </a:rPr>
                        <a:t>V</a:t>
                      </a:r>
                    </a:p>
                    <a:p>
                      <a:pPr marL="0" indent="0">
                        <a:buFont typeface="Symbol" pitchFamily="2" charset="2"/>
                        <a:buNone/>
                      </a:pPr>
                      <a:r>
                        <a:rPr lang="en-ID" dirty="0">
                          <a:effectLst/>
                          <a:latin typeface="Symbol" pitchFamily="2" charset="2"/>
                          <a:sym typeface="Wingdings" pitchFamily="2" charset="2"/>
                        </a:rPr>
                        <a:t>b</a:t>
                      </a:r>
                      <a:r>
                        <a:rPr lang="en-ID" dirty="0">
                          <a:effectLst/>
                          <a:latin typeface="Symbol" pitchFamily="2" charset="2"/>
                        </a:rPr>
                        <a:t> ∊ (</a:t>
                      </a:r>
                      <a:r>
                        <a:rPr lang="en-ID" dirty="0">
                          <a:effectLst/>
                        </a:rPr>
                        <a:t>V|T)*</a:t>
                      </a:r>
                      <a:endParaRPr lang="en-ID" dirty="0">
                        <a:effectLst/>
                        <a:latin typeface="Symbol" pitchFamily="2" charset="2"/>
                        <a:sym typeface="Wingdings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16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>
                          <a:effectLst/>
                        </a:rPr>
                        <a:t>Type-3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u="none" strike="noStrike" dirty="0">
                          <a:solidFill>
                            <a:schemeClr val="tx1"/>
                          </a:solidFill>
                          <a:effectLst/>
                          <a:hlinkClick r:id="rId7" tooltip="Regular gramma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Regular</a:t>
                      </a:r>
                      <a:r>
                        <a:rPr lang="en-ID" u="none" strike="noStrike" dirty="0">
                          <a:solidFill>
                            <a:schemeClr val="tx1"/>
                          </a:solidFill>
                          <a:effectLst/>
                        </a:rPr>
                        <a:t> Grammar </a:t>
                      </a:r>
                      <a:endParaRPr lang="en-ID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u="none" strike="noStrike" dirty="0">
                          <a:solidFill>
                            <a:schemeClr val="tx1"/>
                          </a:solidFill>
                          <a:effectLst/>
                          <a:hlinkClick r:id="rId8" tooltip="Finite state automat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Finite state automaton</a:t>
                      </a:r>
                      <a:endParaRPr lang="en-ID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itchFamily="2" charset="2"/>
                        <a:buChar char="a"/>
                      </a:pPr>
                      <a:r>
                        <a:rPr lang="en-ID" dirty="0">
                          <a:effectLst/>
                          <a:latin typeface="Symbol" pitchFamily="2" charset="2"/>
                          <a:sym typeface="Wingdings" pitchFamily="2" charset="2"/>
                        </a:rPr>
                        <a:t> b</a:t>
                      </a:r>
                    </a:p>
                    <a:p>
                      <a:pPr marL="0" indent="0">
                        <a:buFont typeface="Symbol" pitchFamily="2" charset="2"/>
                        <a:buNone/>
                      </a:pPr>
                      <a:r>
                        <a:rPr lang="en-ID" dirty="0">
                          <a:effectLst/>
                          <a:latin typeface="Symbol" pitchFamily="2" charset="2"/>
                        </a:rPr>
                        <a:t>a ∊ </a:t>
                      </a:r>
                      <a:r>
                        <a:rPr lang="en-ID" dirty="0">
                          <a:effectLst/>
                        </a:rPr>
                        <a:t>V, </a:t>
                      </a:r>
                      <a:r>
                        <a:rPr lang="en-ID" dirty="0">
                          <a:effectLst/>
                          <a:latin typeface="Symbol" pitchFamily="2" charset="2"/>
                          <a:sym typeface="Wingdings" pitchFamily="2" charset="2"/>
                        </a:rPr>
                        <a:t>b</a:t>
                      </a:r>
                      <a:r>
                        <a:rPr lang="en-ID" dirty="0">
                          <a:effectLst/>
                          <a:latin typeface="Symbol" pitchFamily="2" charset="2"/>
                        </a:rPr>
                        <a:t> ∊ </a:t>
                      </a:r>
                      <a:r>
                        <a:rPr lang="en-ID" dirty="0">
                          <a:effectLst/>
                        </a:rPr>
                        <a:t>VT | T</a:t>
                      </a:r>
                    </a:p>
                    <a:p>
                      <a:pPr marL="0" indent="0">
                        <a:buFont typeface="Symbol" pitchFamily="2" charset="2"/>
                        <a:buNone/>
                      </a:pPr>
                      <a:r>
                        <a:rPr lang="en-ID" dirty="0" err="1">
                          <a:effectLst/>
                        </a:rPr>
                        <a:t>Atau</a:t>
                      </a:r>
                      <a:r>
                        <a:rPr lang="en-ID" dirty="0">
                          <a:effectLst/>
                        </a:rPr>
                        <a:t> </a:t>
                      </a:r>
                    </a:p>
                    <a:p>
                      <a:pPr marL="0" indent="0">
                        <a:buFont typeface="Symbol" pitchFamily="2" charset="2"/>
                        <a:buNone/>
                      </a:pPr>
                      <a:r>
                        <a:rPr lang="en-ID" dirty="0">
                          <a:effectLst/>
                          <a:latin typeface="Symbol" pitchFamily="2" charset="2"/>
                        </a:rPr>
                        <a:t>a ∊ </a:t>
                      </a:r>
                      <a:r>
                        <a:rPr lang="en-ID" dirty="0">
                          <a:effectLst/>
                        </a:rPr>
                        <a:t>V, </a:t>
                      </a:r>
                      <a:r>
                        <a:rPr lang="en-ID" dirty="0">
                          <a:effectLst/>
                          <a:latin typeface="Symbol" pitchFamily="2" charset="2"/>
                          <a:sym typeface="Wingdings" pitchFamily="2" charset="2"/>
                        </a:rPr>
                        <a:t>b</a:t>
                      </a:r>
                      <a:r>
                        <a:rPr lang="en-ID" dirty="0">
                          <a:effectLst/>
                          <a:latin typeface="Symbol" pitchFamily="2" charset="2"/>
                        </a:rPr>
                        <a:t> ∊ </a:t>
                      </a:r>
                      <a:r>
                        <a:rPr lang="en-ID" dirty="0">
                          <a:effectLst/>
                        </a:rPr>
                        <a:t>TV | T</a:t>
                      </a:r>
                      <a:endParaRPr lang="en-ID" dirty="0">
                        <a:effectLst/>
                        <a:latin typeface="Symbol" pitchFamily="2" charset="2"/>
                        <a:sym typeface="Wingdings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097913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42695976-5337-6941-B871-7DAD9207A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6305128" cy="914400"/>
          </a:xfrm>
        </p:spPr>
        <p:txBody>
          <a:bodyPr>
            <a:normAutofit/>
          </a:bodyPr>
          <a:lstStyle/>
          <a:p>
            <a:r>
              <a:rPr lang="en-US" sz="2800" dirty="0"/>
              <a:t>Chomsky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2584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AACBFDF3-3BDB-4084-99AF-72E91316823D}" type="slidenum">
              <a:rPr lang="en-US" smtClean="0">
                <a:latin typeface="Interstate" charset="0"/>
              </a:rPr>
              <a:pPr algn="ctr"/>
              <a:t>6</a:t>
            </a:fld>
            <a:endParaRPr lang="en-US">
              <a:latin typeface="Interstate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6305128" cy="914400"/>
          </a:xfrm>
        </p:spPr>
        <p:txBody>
          <a:bodyPr/>
          <a:lstStyle/>
          <a:p>
            <a:r>
              <a:rPr lang="en-US" sz="2800" dirty="0"/>
              <a:t>CONTEXT FREE GRAMMAR (CFG)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52736"/>
            <a:ext cx="7772400" cy="4800600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Define programming language, used to describe document formats, such as </a:t>
            </a:r>
            <a:r>
              <a:rPr lang="en-US" sz="2600" i="1" dirty="0"/>
              <a:t>Document Type Definition (DTD)</a:t>
            </a:r>
            <a:r>
              <a:rPr lang="en-US" sz="2600" dirty="0"/>
              <a:t> that is used in XML</a:t>
            </a:r>
          </a:p>
          <a:p>
            <a:pPr algn="just"/>
            <a:r>
              <a:rPr lang="en-US" sz="2600" dirty="0"/>
              <a:t>There is an automaton called ‘</a:t>
            </a:r>
            <a:r>
              <a:rPr lang="en-US" sz="2600" dirty="0" err="1"/>
              <a:t>PushDown</a:t>
            </a:r>
            <a:r>
              <a:rPr lang="en-US" sz="2600" dirty="0"/>
              <a:t> Automaton’ (PDA), that also describe all and only CFG</a:t>
            </a:r>
          </a:p>
          <a:p>
            <a:pPr algn="just"/>
            <a:r>
              <a:rPr lang="en-US" sz="2600" dirty="0"/>
              <a:t>Formality of parsing concept</a:t>
            </a:r>
          </a:p>
          <a:p>
            <a:pPr algn="just"/>
            <a:r>
              <a:rPr lang="en-US" sz="2600" dirty="0"/>
              <a:t>Define mathematical expression.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895600" y="152400"/>
            <a:ext cx="6076528" cy="9144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CONTEXT FREE GRAMMAR (CFG)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447800" y="1828800"/>
            <a:ext cx="7239000" cy="42973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id-ID" sz="2400" dirty="0"/>
              <a:t>F</a:t>
            </a:r>
            <a:r>
              <a:rPr lang="en-US" sz="2400" dirty="0" err="1"/>
              <a:t>ormal</a:t>
            </a:r>
            <a:r>
              <a:rPr lang="en-US" sz="2400" dirty="0"/>
              <a:t> </a:t>
            </a:r>
            <a:r>
              <a:rPr lang="id-ID" sz="2400" dirty="0"/>
              <a:t>Definition of </a:t>
            </a:r>
            <a:r>
              <a:rPr lang="en-US" sz="2400" dirty="0"/>
              <a:t>CFG 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			G  =  (V, T, P, 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</a:t>
            </a:r>
            <a:r>
              <a:rPr lang="id-ID" sz="2400" dirty="0"/>
              <a:t>where	</a:t>
            </a:r>
            <a:r>
              <a:rPr lang="en-US" sz="2400" dirty="0"/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	V	:	</a:t>
            </a:r>
            <a:r>
              <a:rPr lang="id-ID" sz="2400" dirty="0"/>
              <a:t>set of </a:t>
            </a:r>
            <a:r>
              <a:rPr lang="en-US" sz="2400" dirty="0" err="1"/>
              <a:t>variabel</a:t>
            </a:r>
            <a:endParaRPr 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	T	:	</a:t>
            </a:r>
            <a:r>
              <a:rPr lang="id-ID" sz="2400" dirty="0"/>
              <a:t>set of</a:t>
            </a:r>
            <a:r>
              <a:rPr lang="en-US" sz="2400" dirty="0"/>
              <a:t> terminal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			V </a:t>
            </a:r>
            <a:r>
              <a:rPr lang="en-US" sz="2400" dirty="0">
                <a:sym typeface="Symbol" pitchFamily="18" charset="2"/>
              </a:rPr>
              <a:t></a:t>
            </a:r>
            <a:r>
              <a:rPr lang="en-US" sz="2400" dirty="0"/>
              <a:t> T  =  </a:t>
            </a:r>
            <a:r>
              <a:rPr lang="en-US" sz="2400" dirty="0">
                <a:sym typeface="Symbol" pitchFamily="18" charset="2"/>
              </a:rPr>
              <a:t></a:t>
            </a:r>
            <a:r>
              <a:rPr lang="en-US" sz="2400" dirty="0"/>
              <a:t>  (disjoint)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	P	:	</a:t>
            </a:r>
            <a:r>
              <a:rPr lang="id-ID" sz="2400" dirty="0"/>
              <a:t>set of</a:t>
            </a:r>
            <a:r>
              <a:rPr lang="en-US" sz="2400" dirty="0"/>
              <a:t> </a:t>
            </a:r>
            <a:r>
              <a:rPr lang="en-US" sz="2400" dirty="0" err="1"/>
              <a:t>produ</a:t>
            </a:r>
            <a:r>
              <a:rPr lang="id-ID" sz="2400" dirty="0"/>
              <a:t>ction</a:t>
            </a:r>
            <a:r>
              <a:rPr lang="en-US" sz="2400" dirty="0"/>
              <a:t> : A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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		A	:	</a:t>
            </a:r>
            <a:r>
              <a:rPr lang="en-US" sz="2400" dirty="0" err="1">
                <a:sym typeface="Symbol" pitchFamily="18" charset="2"/>
              </a:rPr>
              <a:t>variabel</a:t>
            </a:r>
            <a:endParaRPr lang="en-US" sz="24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				 ( V  T )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		S	:	start symbol</a:t>
            </a:r>
          </a:p>
          <a:p>
            <a:pPr eaLnBrk="1" hangingPunct="1">
              <a:buFontTx/>
              <a:buNone/>
            </a:pPr>
            <a:endParaRPr lang="en-US" sz="2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3BAD6034-A2C4-47AB-A45D-E63240FA7B44}" type="slidenum">
              <a:rPr lang="en-US" smtClean="0">
                <a:latin typeface="Interstate" charset="0"/>
              </a:rPr>
              <a:pPr algn="ctr"/>
              <a:t>7</a:t>
            </a:fld>
            <a:endParaRPr lang="en-US">
              <a:latin typeface="Interstate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F457F266-6CA3-4A6E-B449-B80F96AE5421}" type="slidenum">
              <a:rPr lang="en-US" smtClean="0">
                <a:latin typeface="Interstate" charset="0"/>
              </a:rPr>
              <a:pPr algn="ctr"/>
              <a:t>8</a:t>
            </a:fld>
            <a:endParaRPr lang="en-US">
              <a:latin typeface="Interstate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52400"/>
            <a:ext cx="6152728" cy="914400"/>
          </a:xfrm>
        </p:spPr>
        <p:txBody>
          <a:bodyPr/>
          <a:lstStyle/>
          <a:p>
            <a:pPr eaLnBrk="1" hangingPunct="1"/>
            <a:r>
              <a:rPr lang="en-US" sz="2800"/>
              <a:t>CONTEXT FREE GRAMMAR (CFG)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4953000"/>
          </a:xfrm>
        </p:spPr>
        <p:txBody>
          <a:bodyPr>
            <a:normAutofit/>
          </a:bodyPr>
          <a:lstStyle/>
          <a:p>
            <a:pPr marL="609600" indent="-609600" eaLnBrk="1" hangingPunct="1">
              <a:buFontTx/>
              <a:buNone/>
            </a:pPr>
            <a:r>
              <a:rPr lang="id-ID" sz="2400" dirty="0" err="1"/>
              <a:t>Grammar</a:t>
            </a:r>
            <a:r>
              <a:rPr lang="id-ID" sz="2400" dirty="0"/>
              <a:t> </a:t>
            </a:r>
            <a:r>
              <a:rPr lang="id-ID" sz="2400" dirty="0" err="1"/>
              <a:t>Derivation</a:t>
            </a:r>
            <a:r>
              <a:rPr lang="id-ID" sz="2400" dirty="0"/>
              <a:t> :</a:t>
            </a:r>
          </a:p>
          <a:p>
            <a:pPr marL="609600" indent="-609600" eaLnBrk="1" hangingPunct="1">
              <a:buFontTx/>
              <a:buNone/>
            </a:pPr>
            <a:r>
              <a:rPr lang="en-US" sz="2400" dirty="0"/>
              <a:t>Production </a:t>
            </a:r>
            <a:r>
              <a:rPr lang="id-ID" sz="2400" dirty="0" err="1"/>
              <a:t>example</a:t>
            </a:r>
            <a:r>
              <a:rPr lang="en-US" sz="2400" dirty="0"/>
              <a:t>:</a:t>
            </a:r>
          </a:p>
          <a:p>
            <a:pPr marL="609600" indent="-609600" eaLnBrk="1" hangingPunct="1">
              <a:buFontTx/>
              <a:buNone/>
            </a:pPr>
            <a:r>
              <a:rPr lang="en-US" sz="2400" dirty="0"/>
              <a:t>	1. &lt;</a:t>
            </a:r>
            <a:r>
              <a:rPr lang="id-ID" sz="2400" dirty="0" err="1"/>
              <a:t>sentence</a:t>
            </a:r>
            <a:r>
              <a:rPr lang="en-US" sz="2400" dirty="0"/>
              <a:t>&gt;	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&lt;</a:t>
            </a:r>
            <a:r>
              <a:rPr lang="en-US" sz="2400" dirty="0" err="1"/>
              <a:t>subje</a:t>
            </a:r>
            <a:r>
              <a:rPr lang="id-ID" sz="2400" dirty="0" err="1"/>
              <a:t>ct</a:t>
            </a:r>
            <a:r>
              <a:rPr lang="en-US" sz="2400" dirty="0"/>
              <a:t>&gt; &lt;</a:t>
            </a:r>
            <a:r>
              <a:rPr lang="en-US" sz="2400" dirty="0" err="1"/>
              <a:t>predi</a:t>
            </a:r>
            <a:r>
              <a:rPr lang="id-ID" sz="2400" dirty="0"/>
              <a:t>c</a:t>
            </a:r>
            <a:r>
              <a:rPr lang="en-US" sz="2400" dirty="0"/>
              <a:t>at</a:t>
            </a:r>
            <a:r>
              <a:rPr lang="id-ID" sz="2400" dirty="0" err="1"/>
              <a:t>e</a:t>
            </a:r>
            <a:r>
              <a:rPr lang="en-US" sz="2400" dirty="0"/>
              <a:t>&gt;</a:t>
            </a:r>
          </a:p>
          <a:p>
            <a:pPr marL="609600" indent="-609600" eaLnBrk="1" hangingPunct="1">
              <a:buFontTx/>
              <a:buNone/>
            </a:pPr>
            <a:r>
              <a:rPr lang="en-US" sz="2400" dirty="0"/>
              <a:t>	2. &lt;</a:t>
            </a:r>
            <a:r>
              <a:rPr lang="en-US" sz="2400" dirty="0" err="1"/>
              <a:t>subje</a:t>
            </a:r>
            <a:r>
              <a:rPr lang="id-ID" sz="2400" dirty="0" err="1"/>
              <a:t>ct</a:t>
            </a:r>
            <a:r>
              <a:rPr lang="en-US" sz="2400" dirty="0"/>
              <a:t>&gt;	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&lt;</a:t>
            </a:r>
            <a:r>
              <a:rPr lang="id-ID" sz="2400" dirty="0" err="1"/>
              <a:t>noun</a:t>
            </a:r>
            <a:r>
              <a:rPr lang="en-US" sz="2400" dirty="0"/>
              <a:t>&gt;</a:t>
            </a:r>
          </a:p>
          <a:p>
            <a:pPr marL="609600" indent="-609600" eaLnBrk="1" hangingPunct="1">
              <a:buFontTx/>
              <a:buNone/>
            </a:pPr>
            <a:r>
              <a:rPr lang="en-US" sz="2400" dirty="0"/>
              <a:t>	3. &lt;</a:t>
            </a:r>
            <a:r>
              <a:rPr lang="en-US" sz="2400" dirty="0" err="1"/>
              <a:t>predi</a:t>
            </a:r>
            <a:r>
              <a:rPr lang="id-ID" sz="2400" dirty="0"/>
              <a:t>c</a:t>
            </a:r>
            <a:r>
              <a:rPr lang="en-US" sz="2400" dirty="0"/>
              <a:t>at</a:t>
            </a:r>
            <a:r>
              <a:rPr lang="id-ID" sz="2400" dirty="0" err="1"/>
              <a:t>e</a:t>
            </a:r>
            <a:r>
              <a:rPr lang="en-US" sz="2400" dirty="0"/>
              <a:t>&gt;	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&lt;</a:t>
            </a:r>
            <a:r>
              <a:rPr lang="id-ID" sz="2400" dirty="0" err="1"/>
              <a:t>verb</a:t>
            </a:r>
            <a:r>
              <a:rPr lang="en-US" sz="2400" dirty="0"/>
              <a:t>&gt; &lt;</a:t>
            </a:r>
            <a:r>
              <a:rPr lang="en-US" sz="2400" dirty="0" err="1"/>
              <a:t>obje</a:t>
            </a:r>
            <a:r>
              <a:rPr lang="id-ID" sz="2400" dirty="0" err="1"/>
              <a:t>ct</a:t>
            </a:r>
            <a:r>
              <a:rPr lang="en-US" sz="2400" dirty="0"/>
              <a:t>&gt;</a:t>
            </a:r>
          </a:p>
          <a:p>
            <a:pPr marL="609600" indent="-609600" eaLnBrk="1" hangingPunct="1">
              <a:buFontTx/>
              <a:buNone/>
            </a:pPr>
            <a:r>
              <a:rPr lang="en-US" sz="2400" dirty="0"/>
              <a:t>	4. &lt;</a:t>
            </a:r>
            <a:r>
              <a:rPr lang="en-US" sz="2400" dirty="0" err="1"/>
              <a:t>obje</a:t>
            </a:r>
            <a:r>
              <a:rPr lang="id-ID" sz="2400" dirty="0" err="1"/>
              <a:t>ct</a:t>
            </a:r>
            <a:r>
              <a:rPr lang="en-US" sz="2400" dirty="0"/>
              <a:t>&gt;	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&lt;</a:t>
            </a:r>
            <a:r>
              <a:rPr lang="id-ID" sz="2400" dirty="0" err="1"/>
              <a:t>noun</a:t>
            </a:r>
            <a:r>
              <a:rPr lang="en-US" sz="2400" dirty="0"/>
              <a:t>&gt;</a:t>
            </a:r>
          </a:p>
          <a:p>
            <a:pPr marL="609600" indent="-609600" eaLnBrk="1" hangingPunct="1">
              <a:buFontTx/>
              <a:buNone/>
            </a:pPr>
            <a:r>
              <a:rPr lang="en-US" sz="2400" dirty="0"/>
              <a:t>	5. &lt;</a:t>
            </a:r>
            <a:r>
              <a:rPr lang="id-ID" sz="2400" dirty="0" err="1"/>
              <a:t>noun</a:t>
            </a:r>
            <a:r>
              <a:rPr lang="en-US" sz="2400" dirty="0"/>
              <a:t>&gt;	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id-ID" sz="2400" dirty="0">
                <a:sym typeface="Symbol" pitchFamily="18" charset="2"/>
              </a:rPr>
              <a:t> dog</a:t>
            </a:r>
            <a:r>
              <a:rPr lang="en-US" sz="2400" dirty="0">
                <a:sym typeface="Symbol" pitchFamily="18" charset="2"/>
              </a:rPr>
              <a:t></a:t>
            </a:r>
            <a:r>
              <a:rPr lang="en-US" sz="2400" dirty="0"/>
              <a:t> </a:t>
            </a:r>
            <a:r>
              <a:rPr lang="id-ID" sz="2400" dirty="0" err="1"/>
              <a:t>rice</a:t>
            </a:r>
            <a:r>
              <a:rPr lang="en-US" sz="2400" dirty="0">
                <a:sym typeface="Symbol" pitchFamily="18" charset="2"/>
              </a:rPr>
              <a:t></a:t>
            </a:r>
            <a:r>
              <a:rPr lang="en-US" sz="2400" dirty="0"/>
              <a:t> </a:t>
            </a:r>
            <a:r>
              <a:rPr lang="id-ID" sz="2400" dirty="0" err="1"/>
              <a:t>people</a:t>
            </a:r>
            <a:endParaRPr lang="en-US" sz="2400" dirty="0"/>
          </a:p>
          <a:p>
            <a:pPr marL="609600" indent="-609600" eaLnBrk="1" hangingPunct="1">
              <a:buFontTx/>
              <a:buNone/>
            </a:pPr>
            <a:r>
              <a:rPr lang="en-US" sz="2400" dirty="0"/>
              <a:t>	6. &lt;</a:t>
            </a:r>
            <a:r>
              <a:rPr lang="id-ID" sz="2400" dirty="0" err="1"/>
              <a:t>verb</a:t>
            </a:r>
            <a:r>
              <a:rPr lang="en-US" sz="2400" dirty="0"/>
              <a:t>&gt;	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</a:t>
            </a:r>
            <a:r>
              <a:rPr lang="id-ID" sz="2400" dirty="0" err="1"/>
              <a:t>eat</a:t>
            </a:r>
            <a:r>
              <a:rPr lang="en-US" sz="2400" dirty="0">
                <a:sym typeface="Symbol" pitchFamily="18" charset="2"/>
              </a:rPr>
              <a:t></a:t>
            </a:r>
            <a:r>
              <a:rPr lang="en-US" sz="2400" dirty="0"/>
              <a:t> </a:t>
            </a:r>
            <a:r>
              <a:rPr lang="id-ID" sz="2400" dirty="0"/>
              <a:t>hit</a:t>
            </a:r>
            <a:endParaRPr lang="en-US" sz="2400" dirty="0"/>
          </a:p>
          <a:p>
            <a:pPr marL="990600" lvl="1" indent="-533400" eaLnBrk="1" hangingPunct="1">
              <a:buFontTx/>
              <a:buNone/>
            </a:pPr>
            <a:r>
              <a:rPr lang="en-US" sz="2400" dirty="0"/>
              <a:t>	&lt; ….. &gt;	: </a:t>
            </a:r>
            <a:r>
              <a:rPr lang="en-US" sz="2400" dirty="0" err="1"/>
              <a:t>variabel</a:t>
            </a:r>
            <a:endParaRPr lang="en-US" sz="2400" dirty="0">
              <a:sym typeface="Symbol" pitchFamily="18" charset="2"/>
            </a:endParaRPr>
          </a:p>
          <a:p>
            <a:pPr marL="609600" indent="-609600" eaLnBrk="1" hangingPunct="1">
              <a:buFontTx/>
              <a:buNone/>
            </a:pPr>
            <a:r>
              <a:rPr lang="en-US" sz="2400" dirty="0">
                <a:sym typeface="Symbol" pitchFamily="18" charset="2"/>
              </a:rPr>
              <a:t>		</a:t>
            </a:r>
            <a:r>
              <a:rPr lang="en-US" sz="2400" dirty="0"/>
              <a:t>	: </a:t>
            </a:r>
            <a:r>
              <a:rPr lang="id-ID" sz="2400" dirty="0" err="1"/>
              <a:t>alternative</a:t>
            </a:r>
            <a:r>
              <a:rPr lang="id-ID" sz="2400" dirty="0"/>
              <a:t> </a:t>
            </a:r>
            <a:r>
              <a:rPr lang="id-ID" sz="2400" dirty="0" err="1"/>
              <a:t>or</a:t>
            </a:r>
            <a:r>
              <a:rPr lang="id-ID" sz="2400" dirty="0"/>
              <a:t> </a:t>
            </a:r>
            <a:r>
              <a:rPr lang="id-ID" sz="2400" dirty="0" err="1"/>
              <a:t>Choice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94CF75CB-30EF-48A6-AA63-B22D1ADECF0A}" type="slidenum">
              <a:rPr lang="en-US" smtClean="0">
                <a:latin typeface="Interstate" charset="0"/>
              </a:rPr>
              <a:pPr algn="ctr"/>
              <a:t>9</a:t>
            </a:fld>
            <a:endParaRPr lang="en-US">
              <a:latin typeface="Interstate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6228928" cy="914400"/>
          </a:xfrm>
        </p:spPr>
        <p:txBody>
          <a:bodyPr/>
          <a:lstStyle/>
          <a:p>
            <a:pPr eaLnBrk="1" hangingPunct="1"/>
            <a:r>
              <a:rPr lang="en-US" sz="2800"/>
              <a:t>CONTEXT FREE GRAMMAR (CFG)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81200"/>
            <a:ext cx="7467600" cy="4572000"/>
          </a:xfrm>
        </p:spPr>
        <p:txBody>
          <a:bodyPr>
            <a:normAutofit lnSpcReduction="10000"/>
          </a:bodyPr>
          <a:lstStyle/>
          <a:p>
            <a:pPr marL="0" indent="0" algn="just" eaLnBrk="1" hangingPunct="1">
              <a:buFontTx/>
              <a:buNone/>
            </a:pPr>
            <a:r>
              <a:rPr lang="en-US" sz="2800" dirty="0">
                <a:latin typeface="Arial" charset="0"/>
                <a:cs typeface="Arial" charset="0"/>
              </a:rPr>
              <a:t>application of the above is through "derivation" process repeatedly</a:t>
            </a:r>
            <a:r>
              <a:rPr lang="id-ID" sz="2800" dirty="0">
                <a:latin typeface="Arial" charset="0"/>
                <a:cs typeface="Arial" charset="0"/>
              </a:rPr>
              <a:t> </a:t>
            </a:r>
            <a:r>
              <a:rPr lang="en-US" sz="2800" dirty="0">
                <a:latin typeface="Arial" charset="0"/>
                <a:cs typeface="Arial" charset="0"/>
              </a:rPr>
              <a:t>will result in a complete sentence, e</a:t>
            </a:r>
            <a:r>
              <a:rPr lang="id-ID" sz="2800" dirty="0">
                <a:latin typeface="Arial" charset="0"/>
                <a:cs typeface="Arial" charset="0"/>
              </a:rPr>
              <a:t>xample</a:t>
            </a:r>
            <a:r>
              <a:rPr lang="en-US" sz="2800" dirty="0">
                <a:latin typeface="Arial" charset="0"/>
                <a:cs typeface="Arial" charset="0"/>
              </a:rPr>
              <a:t>:</a:t>
            </a:r>
          </a:p>
          <a:p>
            <a:pPr marL="400050" lvl="1" indent="0" algn="just">
              <a:buFontTx/>
              <a:buNone/>
            </a:pPr>
            <a:r>
              <a:rPr lang="en-US" sz="2800" dirty="0">
                <a:latin typeface="Arial" charset="0"/>
                <a:cs typeface="Arial" charset="0"/>
              </a:rPr>
              <a:t>"People eat rice",</a:t>
            </a:r>
          </a:p>
          <a:p>
            <a:pPr marL="400050" lvl="1" indent="0" algn="just">
              <a:buFontTx/>
              <a:buNone/>
            </a:pPr>
            <a:r>
              <a:rPr lang="en-US" sz="2800" dirty="0">
                <a:latin typeface="Arial" charset="0"/>
                <a:cs typeface="Arial" charset="0"/>
              </a:rPr>
              <a:t>"Dog eat dog",</a:t>
            </a:r>
          </a:p>
          <a:p>
            <a:pPr marL="0" indent="0" algn="just" eaLnBrk="1" hangingPunct="1">
              <a:buFontTx/>
              <a:buNone/>
            </a:pPr>
            <a:endParaRPr lang="en-US" sz="2800" dirty="0">
              <a:latin typeface="Arial" charset="0"/>
              <a:cs typeface="Arial" charset="0"/>
            </a:endParaRPr>
          </a:p>
          <a:p>
            <a:pPr marL="0" indent="0" algn="just" eaLnBrk="1" hangingPunct="1">
              <a:buFontTx/>
              <a:buNone/>
            </a:pPr>
            <a:r>
              <a:rPr lang="en-US" sz="2800" dirty="0">
                <a:latin typeface="Arial" charset="0"/>
                <a:cs typeface="Arial" charset="0"/>
              </a:rPr>
              <a:t>Wrong Sentence : </a:t>
            </a:r>
          </a:p>
          <a:p>
            <a:pPr marL="0" indent="0" algn="just">
              <a:buNone/>
            </a:pPr>
            <a:r>
              <a:rPr lang="en-US" sz="2800" dirty="0">
                <a:latin typeface="Arial" charset="0"/>
                <a:cs typeface="Arial" charset="0"/>
              </a:rPr>
              <a:t>"Hit the dog“ </a:t>
            </a:r>
          </a:p>
          <a:p>
            <a:pPr marL="0" indent="0" algn="just">
              <a:buNone/>
            </a:pPr>
            <a:r>
              <a:rPr lang="en-US" sz="2800" dirty="0">
                <a:latin typeface="Arial" charset="0"/>
                <a:cs typeface="Arial" charset="0"/>
              </a:rPr>
              <a:t>"Eating rice people"</a:t>
            </a:r>
            <a:r>
              <a:rPr lang="id-ID" sz="2800" dirty="0">
                <a:latin typeface="Arial" charset="0"/>
                <a:cs typeface="Arial" charset="0"/>
              </a:rPr>
              <a:t> </a:t>
            </a:r>
            <a:endParaRPr lang="en-US" sz="2800" dirty="0">
              <a:latin typeface="Arial" charset="0"/>
              <a:cs typeface="Arial" charset="0"/>
            </a:endParaRPr>
          </a:p>
          <a:p>
            <a:pPr marL="0" indent="0" algn="just" eaLnBrk="1" hangingPunct="1">
              <a:buFontTx/>
              <a:buNone/>
            </a:pPr>
            <a:r>
              <a:rPr lang="en-US" dirty="0"/>
              <a:t>	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445</TotalTime>
  <Words>1960</Words>
  <Application>Microsoft Macintosh PowerPoint</Application>
  <PresentationFormat>On-screen Show (4:3)</PresentationFormat>
  <Paragraphs>298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Interstate</vt:lpstr>
      <vt:lpstr>Open Sans</vt:lpstr>
      <vt:lpstr>Symbol</vt:lpstr>
      <vt:lpstr>Template PPT 2015</vt:lpstr>
      <vt:lpstr>Visio</vt:lpstr>
      <vt:lpstr>CONTEXT FREE GRAMMAR (CFG)  Session  07</vt:lpstr>
      <vt:lpstr>Learning Outcomes</vt:lpstr>
      <vt:lpstr>Outline Material</vt:lpstr>
      <vt:lpstr>Chomsky Classification</vt:lpstr>
      <vt:lpstr>Chomsky Classification</vt:lpstr>
      <vt:lpstr>CONTEXT FREE GRAMMAR (CFG)</vt:lpstr>
      <vt:lpstr>CONTEXT FREE GRAMMAR (CFG)</vt:lpstr>
      <vt:lpstr>CONTEXT FREE GRAMMAR (CFG)</vt:lpstr>
      <vt:lpstr>CONTEXT FREE GRAMMAR (CFG)</vt:lpstr>
      <vt:lpstr>Derivation</vt:lpstr>
      <vt:lpstr>CONTEXT FREE GRAMMAR (CFG)</vt:lpstr>
      <vt:lpstr>CONTEXT FREE GRAMMAR (CFG)</vt:lpstr>
      <vt:lpstr>CONTEXT FREE GRAMMAR (CFG)</vt:lpstr>
      <vt:lpstr>CONTEXT FREE GRAMMAR (CFG)</vt:lpstr>
      <vt:lpstr>Derivation Tree</vt:lpstr>
      <vt:lpstr>Language for CFG</vt:lpstr>
      <vt:lpstr>Conversion RE to CFG</vt:lpstr>
      <vt:lpstr>Example</vt:lpstr>
      <vt:lpstr>PowerPoint Presentation</vt:lpstr>
      <vt:lpstr>Ambiguous Grammar</vt:lpstr>
      <vt:lpstr>Ambiguous Grammar</vt:lpstr>
      <vt:lpstr>Ambiguous Grammar</vt:lpstr>
      <vt:lpstr>  </vt:lpstr>
      <vt:lpstr>Exercises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Ayuliana, S.T., MMSI.</cp:lastModifiedBy>
  <cp:revision>58</cp:revision>
  <dcterms:created xsi:type="dcterms:W3CDTF">2015-05-04T03:33:03Z</dcterms:created>
  <dcterms:modified xsi:type="dcterms:W3CDTF">2021-12-21T10:04:51Z</dcterms:modified>
</cp:coreProperties>
</file>