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25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26" r:id="rId31"/>
    <p:sldId id="519" r:id="rId32"/>
    <p:sldId id="520" r:id="rId33"/>
    <p:sldId id="523" r:id="rId34"/>
    <p:sldId id="522" r:id="rId35"/>
    <p:sldId id="521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25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6"/>
            <p14:sldId id="519"/>
            <p14:sldId id="520"/>
            <p14:sldId id="523"/>
            <p14:sldId id="522"/>
            <p14:sldId id="521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94663"/>
  </p:normalViewPr>
  <p:slideViewPr>
    <p:cSldViewPr>
      <p:cViewPr varScale="1">
        <p:scale>
          <a:sx n="112" d="100"/>
          <a:sy n="112" d="100"/>
        </p:scale>
        <p:origin x="18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3:39:4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3:39:4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8EB55-2C5C-44EE-9F42-295F6759E8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A5169-68C4-43C9-9E8D-B5BBEBC89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346325" algn="l"/>
              </a:tabLst>
            </a:pPr>
            <a:r>
              <a:rPr lang="en-US" sz="2200" dirty="0">
                <a:solidFill>
                  <a:schemeClr val="bg1"/>
                </a:solidFill>
                <a:latin typeface="Open Sans"/>
              </a:rPr>
              <a:t>Course		: Comp6062 - Compilation Technique</a:t>
            </a:r>
          </a:p>
          <a:p>
            <a:pPr>
              <a:spcBef>
                <a:spcPct val="20000"/>
              </a:spcBef>
              <a:tabLst>
                <a:tab pos="1320800" algn="l"/>
                <a:tab pos="2346325" algn="l"/>
              </a:tabLst>
            </a:pPr>
            <a:r>
              <a:rPr lang="en-US" sz="22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/>
              <a:t>Syntax </a:t>
            </a:r>
            <a:r>
              <a:rPr lang="en-AU" sz="4000" dirty="0" err="1"/>
              <a:t>Analyzer</a:t>
            </a:r>
            <a:r>
              <a:rPr lang="en-AU" sz="4000" dirty="0"/>
              <a:t>/ Parsing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0</a:t>
            </a:r>
            <a:r>
              <a:rPr lang="en-US" sz="2800" dirty="0"/>
              <a:t>8 - 09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95528" cy="609600"/>
          </a:xfrm>
        </p:spPr>
        <p:txBody>
          <a:bodyPr/>
          <a:lstStyle/>
          <a:p>
            <a:pPr eaLnBrk="1" hangingPunct="1"/>
            <a:r>
              <a:rPr lang="en-US"/>
              <a:t>Derivation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43800" cy="4648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 -E  -(E)  -(E+E)  -(</a:t>
            </a:r>
            <a:r>
              <a:rPr lang="en-US" dirty="0" err="1">
                <a:sym typeface="Symbol" pitchFamily="18" charset="2"/>
              </a:rPr>
              <a:t>id+E</a:t>
            </a:r>
            <a:r>
              <a:rPr lang="en-US" dirty="0">
                <a:sym typeface="Symbol" pitchFamily="18" charset="2"/>
              </a:rPr>
              <a:t>)  -(</a:t>
            </a:r>
            <a:r>
              <a:rPr lang="en-US" dirty="0" err="1">
                <a:sym typeface="Symbol" pitchFamily="18" charset="2"/>
              </a:rPr>
              <a:t>id+id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OR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 -E  -(E)  -(E+E)  -(</a:t>
            </a:r>
            <a:r>
              <a:rPr lang="en-US" dirty="0" err="1">
                <a:sym typeface="Symbol" pitchFamily="18" charset="2"/>
              </a:rPr>
              <a:t>E+id</a:t>
            </a:r>
            <a:r>
              <a:rPr lang="en-US" dirty="0">
                <a:sym typeface="Symbol" pitchFamily="18" charset="2"/>
              </a:rPr>
              <a:t>)  -(</a:t>
            </a:r>
            <a:r>
              <a:rPr lang="en-US" dirty="0" err="1">
                <a:sym typeface="Symbol" pitchFamily="18" charset="2"/>
              </a:rPr>
              <a:t>id+id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At each derivation step, we can choose any of the non-terminal in the sentential form of G for the replacement.</a:t>
            </a:r>
          </a:p>
          <a:p>
            <a:pPr algn="just" eaLnBrk="1" hangingPunct="1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If we always choose the left-most non-terminal in each derivation step, this derivation is called as </a:t>
            </a:r>
            <a:r>
              <a:rPr lang="en-US" b="1" dirty="0">
                <a:sym typeface="Symbol" pitchFamily="18" charset="2"/>
              </a:rPr>
              <a:t>left-most derivation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If we always choose the right-most non-terminal in each derivation step, this derivation is called as </a:t>
            </a:r>
            <a:r>
              <a:rPr lang="en-US" b="1" dirty="0">
                <a:sym typeface="Symbol" pitchFamily="18" charset="2"/>
              </a:rPr>
              <a:t>right-most derivation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7D3D2-2455-43A3-A0E1-98458E0530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191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Left-Most Derivation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E </a:t>
            </a:r>
            <a:r>
              <a:rPr lang="en-US" sz="2200" dirty="0">
                <a:sym typeface="Symbol" pitchFamily="18" charset="2"/>
              </a:rPr>
              <a:t> -E  -(E)  -(E+E)  -(</a:t>
            </a:r>
            <a:r>
              <a:rPr lang="en-US" sz="2200" dirty="0" err="1">
                <a:sym typeface="Symbol" pitchFamily="18" charset="2"/>
              </a:rPr>
              <a:t>id+E</a:t>
            </a:r>
            <a:r>
              <a:rPr lang="en-US" sz="2200" dirty="0">
                <a:sym typeface="Symbol" pitchFamily="18" charset="2"/>
              </a:rPr>
              <a:t>)  -(</a:t>
            </a:r>
            <a:r>
              <a:rPr lang="en-US" sz="2200" dirty="0" err="1">
                <a:sym typeface="Symbol" pitchFamily="18" charset="2"/>
              </a:rPr>
              <a:t>id+id</a:t>
            </a:r>
            <a:r>
              <a:rPr lang="en-US" sz="2200" dirty="0"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Right-Most Derivation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E </a:t>
            </a:r>
            <a:r>
              <a:rPr lang="en-US" sz="2200" dirty="0">
                <a:sym typeface="Symbol" pitchFamily="18" charset="2"/>
              </a:rPr>
              <a:t> -E  -(E)  -(E+E)  -(</a:t>
            </a:r>
            <a:r>
              <a:rPr lang="en-US" sz="2200" dirty="0" err="1">
                <a:sym typeface="Symbol" pitchFamily="18" charset="2"/>
              </a:rPr>
              <a:t>E+id</a:t>
            </a:r>
            <a:r>
              <a:rPr lang="en-US" sz="2200" dirty="0">
                <a:sym typeface="Symbol" pitchFamily="18" charset="2"/>
              </a:rPr>
              <a:t>)  -(</a:t>
            </a:r>
            <a:r>
              <a:rPr lang="en-US" sz="2200" dirty="0" err="1">
                <a:sym typeface="Symbol" pitchFamily="18" charset="2"/>
              </a:rPr>
              <a:t>id+id</a:t>
            </a:r>
            <a:r>
              <a:rPr lang="en-US" sz="2200" dirty="0"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We will see that the top-down parsers try to find the left-most derivation of the given source program.</a:t>
            </a:r>
          </a:p>
          <a:p>
            <a:pPr algn="just" eaLnBrk="1" hangingPunct="1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We will see that the bottom-up parsers try to find the right-most derivation of the given source program in the reverse order.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2209800"/>
            <a:ext cx="4486275" cy="304800"/>
            <a:chOff x="1676400" y="2209800"/>
            <a:chExt cx="4486275" cy="304800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57912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44958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2766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16764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6400" y="3733800"/>
            <a:ext cx="4495800" cy="304800"/>
            <a:chOff x="1676400" y="3733800"/>
            <a:chExt cx="4495800" cy="304800"/>
          </a:xfrm>
        </p:grpSpPr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57912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51485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2766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23622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6764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</p:grp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79914-B1B2-4739-A4C8-B807F17593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Left-Most and </a:t>
            </a:r>
            <a:b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Right-Most Derivations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6800" y="1524000"/>
            <a:ext cx="7673184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 algn="just" eaLnBrk="0" hangingPunct="0">
              <a:buFontTx/>
              <a:buChar char="•"/>
            </a:pPr>
            <a:r>
              <a:rPr lang="en-US" sz="1600" dirty="0">
                <a:latin typeface="Open Sans"/>
              </a:rPr>
              <a:t>Inner nodes of a parse tree are non-terminal symbols.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1600" dirty="0">
                <a:latin typeface="Open Sans"/>
              </a:rPr>
              <a:t>The leaves of a parse tree are terminal symbols.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1600" dirty="0">
                <a:latin typeface="Open Sans"/>
              </a:rPr>
              <a:t>A parse tree can be seen as a graphical representation of a derivation.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1600" dirty="0"/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sz="1600" dirty="0"/>
              <a:t>E </a:t>
            </a:r>
            <a:r>
              <a:rPr lang="en-US" sz="1600" dirty="0">
                <a:sym typeface="Symbol" pitchFamily="18" charset="2"/>
              </a:rPr>
              <a:t>  E + E   |   E – E   |   E * E   |  E / E   |   - E</a:t>
            </a:r>
          </a:p>
          <a:p>
            <a:pPr lvl="1" algn="just">
              <a:lnSpc>
                <a:spcPct val="90000"/>
              </a:lnSpc>
            </a:pPr>
            <a:r>
              <a:rPr lang="en-US" sz="1600" dirty="0">
                <a:sym typeface="Symbol" pitchFamily="18" charset="2"/>
              </a:rPr>
              <a:t>E   ( E )</a:t>
            </a:r>
          </a:p>
          <a:p>
            <a:pPr lvl="1" algn="just">
              <a:lnSpc>
                <a:spcPct val="90000"/>
              </a:lnSpc>
            </a:pPr>
            <a:r>
              <a:rPr lang="en-US" sz="1600" dirty="0">
                <a:sym typeface="Symbol" pitchFamily="18" charset="2"/>
              </a:rPr>
              <a:t>E  id</a:t>
            </a:r>
          </a:p>
          <a:p>
            <a:pPr marL="225425" indent="-225425" algn="just" eaLnBrk="0" hangingPunct="0">
              <a:buFontTx/>
              <a:buChar char="•"/>
            </a:pPr>
            <a:endParaRPr lang="en-US" sz="1600" dirty="0">
              <a:latin typeface="Open Sans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066800" y="3281511"/>
            <a:ext cx="7759700" cy="3536950"/>
            <a:chOff x="1143000" y="3092450"/>
            <a:chExt cx="7759700" cy="3536950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1143000" y="3135313"/>
              <a:ext cx="942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2000">
                  <a:latin typeface="Times New Roman" pitchFamily="18" charset="0"/>
                </a:rPr>
                <a:t>E </a:t>
              </a:r>
              <a:r>
                <a:rPr lang="en-US" sz="2000">
                  <a:latin typeface="Times New Roman" pitchFamily="18" charset="0"/>
                  <a:sym typeface="Symbol" pitchFamily="18" charset="2"/>
                </a:rPr>
                <a:t> -E 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268538" y="3092450"/>
              <a:ext cx="917575" cy="717550"/>
              <a:chOff x="1392" y="1632"/>
              <a:chExt cx="626" cy="45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1488" y="1776"/>
                <a:ext cx="432" cy="144"/>
                <a:chOff x="1776" y="1680"/>
                <a:chExt cx="432" cy="144"/>
              </a:xfrm>
            </p:grpSpPr>
            <p:sp>
              <p:nvSpPr>
                <p:cNvPr id="1444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76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2" name="Line 8"/>
                <p:cNvSpPr>
                  <a:spLocks noChangeShapeType="1"/>
                </p:cNvSpPr>
                <p:nvPr/>
              </p:nvSpPr>
              <p:spPr bwMode="auto">
                <a:xfrm>
                  <a:off x="2016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38" name="Text Box 9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39" name="Text Box 10"/>
              <p:cNvSpPr txBox="1">
                <a:spLocks noChangeArrowheads="1"/>
              </p:cNvSpPr>
              <p:nvPr/>
            </p:nvSpPr>
            <p:spPr bwMode="auto">
              <a:xfrm>
                <a:off x="1824" y="187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dirty="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40" name="Text Box 11"/>
              <p:cNvSpPr txBox="1">
                <a:spLocks noChangeArrowheads="1"/>
              </p:cNvSpPr>
              <p:nvPr/>
            </p:nvSpPr>
            <p:spPr bwMode="auto">
              <a:xfrm>
                <a:off x="1392" y="187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543800" y="3168650"/>
              <a:ext cx="1358900" cy="1631950"/>
              <a:chOff x="4752" y="1440"/>
              <a:chExt cx="927" cy="1028"/>
            </a:xfrm>
          </p:grpSpPr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4848" y="1584"/>
                <a:ext cx="720" cy="720"/>
                <a:chOff x="1776" y="2256"/>
                <a:chExt cx="720" cy="720"/>
              </a:xfrm>
            </p:grpSpPr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14431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14434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5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14428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2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3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417" name="Text Box 2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18" name="Text Box 26"/>
              <p:cNvSpPr txBox="1">
                <a:spLocks noChangeArrowheads="1"/>
              </p:cNvSpPr>
              <p:nvPr/>
            </p:nvSpPr>
            <p:spPr bwMode="auto">
              <a:xfrm>
                <a:off x="4992" y="144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19" name="Text Box 27"/>
              <p:cNvSpPr txBox="1">
                <a:spLocks noChangeArrowheads="1"/>
              </p:cNvSpPr>
              <p:nvPr/>
            </p:nvSpPr>
            <p:spPr bwMode="auto">
              <a:xfrm>
                <a:off x="5472" y="2256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20" name="Text Box 28"/>
              <p:cNvSpPr txBox="1">
                <a:spLocks noChangeArrowheads="1"/>
              </p:cNvSpPr>
              <p:nvPr/>
            </p:nvSpPr>
            <p:spPr bwMode="auto">
              <a:xfrm>
                <a:off x="4896" y="2256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21" name="Text Box 29"/>
              <p:cNvSpPr txBox="1">
                <a:spLocks noChangeArrowheads="1"/>
              </p:cNvSpPr>
              <p:nvPr/>
            </p:nvSpPr>
            <p:spPr bwMode="auto">
              <a:xfrm>
                <a:off x="5184" y="16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22" name="Text Box 30"/>
              <p:cNvSpPr txBox="1">
                <a:spLocks noChangeArrowheads="1"/>
              </p:cNvSpPr>
              <p:nvPr/>
            </p:nvSpPr>
            <p:spPr bwMode="auto">
              <a:xfrm>
                <a:off x="5184" y="2256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4423" name="Text Box 31"/>
              <p:cNvSpPr txBox="1">
                <a:spLocks noChangeArrowheads="1"/>
              </p:cNvSpPr>
              <p:nvPr/>
            </p:nvSpPr>
            <p:spPr bwMode="auto">
              <a:xfrm>
                <a:off x="4752" y="1680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14424" name="Text Box 32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14425" name="Text Box 33"/>
              <p:cNvSpPr txBox="1">
                <a:spLocks noChangeArrowheads="1"/>
              </p:cNvSpPr>
              <p:nvPr/>
            </p:nvSpPr>
            <p:spPr bwMode="auto">
              <a:xfrm>
                <a:off x="5520" y="1968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4800600" y="3168650"/>
              <a:ext cx="1289050" cy="1174750"/>
              <a:chOff x="2880" y="1584"/>
              <a:chExt cx="879" cy="740"/>
            </a:xfrm>
          </p:grpSpPr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2976" y="1728"/>
                <a:ext cx="720" cy="432"/>
                <a:chOff x="2880" y="1680"/>
                <a:chExt cx="720" cy="432"/>
              </a:xfrm>
            </p:grpSpPr>
            <p:sp>
              <p:nvSpPr>
                <p:cNvPr id="1441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024" y="1968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880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3" name="Line 38"/>
                <p:cNvSpPr>
                  <a:spLocks noChangeShapeType="1"/>
                </p:cNvSpPr>
                <p:nvPr/>
              </p:nvSpPr>
              <p:spPr bwMode="auto">
                <a:xfrm>
                  <a:off x="3120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4" name="Line 39"/>
                <p:cNvSpPr>
                  <a:spLocks noChangeShapeType="1"/>
                </p:cNvSpPr>
                <p:nvPr/>
              </p:nvSpPr>
              <p:spPr bwMode="auto">
                <a:xfrm>
                  <a:off x="3408" y="1968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5" name="Line 40"/>
                <p:cNvSpPr>
                  <a:spLocks noChangeShapeType="1"/>
                </p:cNvSpPr>
                <p:nvPr/>
              </p:nvSpPr>
              <p:spPr bwMode="auto">
                <a:xfrm>
                  <a:off x="3312" y="19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05" name="Text Box 41"/>
              <p:cNvSpPr txBox="1">
                <a:spLocks noChangeArrowheads="1"/>
              </p:cNvSpPr>
              <p:nvPr/>
            </p:nvSpPr>
            <p:spPr bwMode="auto">
              <a:xfrm>
                <a:off x="3120" y="158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06" name="Text Box 42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07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08" name="Text Box 44"/>
              <p:cNvSpPr txBox="1">
                <a:spLocks noChangeArrowheads="1"/>
              </p:cNvSpPr>
              <p:nvPr/>
            </p:nvSpPr>
            <p:spPr bwMode="auto">
              <a:xfrm>
                <a:off x="2880" y="182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14409" name="Text Box 45"/>
              <p:cNvSpPr txBox="1">
                <a:spLocks noChangeArrowheads="1"/>
              </p:cNvSpPr>
              <p:nvPr/>
            </p:nvSpPr>
            <p:spPr bwMode="auto">
              <a:xfrm>
                <a:off x="3024" y="211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14410" name="Text Box 46"/>
              <p:cNvSpPr txBox="1">
                <a:spLocks noChangeArrowheads="1"/>
              </p:cNvSpPr>
              <p:nvPr/>
            </p:nvSpPr>
            <p:spPr bwMode="auto">
              <a:xfrm>
                <a:off x="3600" y="211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5926138" y="4540250"/>
              <a:ext cx="1371600" cy="2089150"/>
              <a:chOff x="3648" y="2400"/>
              <a:chExt cx="936" cy="1316"/>
            </a:xfrm>
          </p:grpSpPr>
          <p:sp>
            <p:nvSpPr>
              <p:cNvPr id="14376" name="Text Box 48"/>
              <p:cNvSpPr txBox="1">
                <a:spLocks noChangeArrowheads="1"/>
              </p:cNvSpPr>
              <p:nvPr/>
            </p:nvSpPr>
            <p:spPr bwMode="auto">
              <a:xfrm>
                <a:off x="3888" y="240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77" name="Text Box 49"/>
              <p:cNvSpPr txBox="1">
                <a:spLocks noChangeArrowheads="1"/>
              </p:cNvSpPr>
              <p:nvPr/>
            </p:nvSpPr>
            <p:spPr bwMode="auto">
              <a:xfrm>
                <a:off x="4368" y="3216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78" name="Text Box 50"/>
              <p:cNvSpPr txBox="1">
                <a:spLocks noChangeArrowheads="1"/>
              </p:cNvSpPr>
              <p:nvPr/>
            </p:nvSpPr>
            <p:spPr bwMode="auto">
              <a:xfrm>
                <a:off x="4368" y="3504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id</a:t>
                </a:r>
              </a:p>
            </p:txBody>
          </p: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3648" y="2544"/>
                <a:ext cx="879" cy="1172"/>
                <a:chOff x="3984" y="2544"/>
                <a:chExt cx="879" cy="1172"/>
              </a:xfrm>
            </p:grpSpPr>
            <p:grpSp>
              <p:nvGrpSpPr>
                <p:cNvPr id="13" name="Group 52"/>
                <p:cNvGrpSpPr>
                  <a:grpSpLocks/>
                </p:cNvGrpSpPr>
                <p:nvPr/>
              </p:nvGrpSpPr>
              <p:grpSpPr bwMode="auto">
                <a:xfrm>
                  <a:off x="4080" y="2544"/>
                  <a:ext cx="720" cy="1008"/>
                  <a:chOff x="4752" y="2448"/>
                  <a:chExt cx="720" cy="1008"/>
                </a:xfrm>
              </p:grpSpPr>
              <p:sp>
                <p:nvSpPr>
                  <p:cNvPr id="1438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472" y="331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720" cy="1008"/>
                    <a:chOff x="3072" y="2304"/>
                    <a:chExt cx="720" cy="1008"/>
                  </a:xfrm>
                </p:grpSpPr>
                <p:grpSp>
                  <p:nvGrpSpPr>
                    <p:cNvPr id="15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2" y="2304"/>
                      <a:ext cx="720" cy="720"/>
                      <a:chOff x="1776" y="2256"/>
                      <a:chExt cx="720" cy="720"/>
                    </a:xfrm>
                  </p:grpSpPr>
                  <p:grpSp>
                    <p:nvGrpSpPr>
                      <p:cNvPr id="16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6" y="2256"/>
                        <a:ext cx="720" cy="432"/>
                        <a:chOff x="1776" y="2256"/>
                        <a:chExt cx="720" cy="432"/>
                      </a:xfrm>
                    </p:grpSpPr>
                    <p:sp>
                      <p:nvSpPr>
                        <p:cNvPr id="14398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76" y="2256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399" name="Line 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16" y="2256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" name="Group 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2544"/>
                          <a:ext cx="576" cy="144"/>
                          <a:chOff x="1920" y="2544"/>
                          <a:chExt cx="576" cy="144"/>
                        </a:xfrm>
                      </p:grpSpPr>
                      <p:sp>
                        <p:nvSpPr>
                          <p:cNvPr id="14401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920" y="2544"/>
                            <a:ext cx="192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02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04" y="2544"/>
                            <a:ext cx="192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03" name="Line 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08" y="2544"/>
                            <a:ext cx="0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8" name="Group 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832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14395" name="Line 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396" name="Line 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397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14392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316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438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416" y="2640"/>
                  <a:ext cx="19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438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416" y="2928"/>
                  <a:ext cx="19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4383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28" y="3216"/>
                  <a:ext cx="19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438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16" y="3216"/>
                  <a:ext cx="18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+</a:t>
                  </a:r>
                </a:p>
              </p:txBody>
            </p:sp>
            <p:sp>
              <p:nvSpPr>
                <p:cNvPr id="1438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84" y="2592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-</a:t>
                  </a:r>
                </a:p>
              </p:txBody>
            </p:sp>
            <p:sp>
              <p:nvSpPr>
                <p:cNvPr id="143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(</a:t>
                  </a:r>
                </a:p>
              </p:txBody>
            </p:sp>
            <p:sp>
              <p:nvSpPr>
                <p:cNvPr id="1438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704" y="2928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1438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128" y="3504"/>
                  <a:ext cx="2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id</a:t>
                  </a:r>
                </a:p>
              </p:txBody>
            </p:sp>
          </p:grpSp>
        </p:grpSp>
        <p:grpSp>
          <p:nvGrpSpPr>
            <p:cNvPr id="19" name="Group 76"/>
            <p:cNvGrpSpPr>
              <a:grpSpLocks/>
            </p:cNvGrpSpPr>
            <p:nvPr/>
          </p:nvGrpSpPr>
          <p:grpSpPr bwMode="auto">
            <a:xfrm>
              <a:off x="2409825" y="4540250"/>
              <a:ext cx="1287463" cy="2089150"/>
              <a:chOff x="2064" y="2544"/>
              <a:chExt cx="879" cy="1316"/>
            </a:xfrm>
          </p:grpSpPr>
          <p:grpSp>
            <p:nvGrpSpPr>
              <p:cNvPr id="20" name="Group 77"/>
              <p:cNvGrpSpPr>
                <a:grpSpLocks/>
              </p:cNvGrpSpPr>
              <p:nvPr/>
            </p:nvGrpSpPr>
            <p:grpSpPr bwMode="auto">
              <a:xfrm>
                <a:off x="2160" y="2688"/>
                <a:ext cx="720" cy="1008"/>
                <a:chOff x="3072" y="2304"/>
                <a:chExt cx="720" cy="1008"/>
              </a:xfrm>
            </p:grpSpPr>
            <p:grpSp>
              <p:nvGrpSpPr>
                <p:cNvPr id="21" name="Group 78"/>
                <p:cNvGrpSpPr>
                  <a:grpSpLocks/>
                </p:cNvGrpSpPr>
                <p:nvPr/>
              </p:nvGrpSpPr>
              <p:grpSpPr bwMode="auto">
                <a:xfrm>
                  <a:off x="3072" y="2304"/>
                  <a:ext cx="720" cy="720"/>
                  <a:chOff x="1776" y="2256"/>
                  <a:chExt cx="720" cy="720"/>
                </a:xfrm>
              </p:grpSpPr>
              <p:grpSp>
                <p:nvGrpSpPr>
                  <p:cNvPr id="22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776" y="2256"/>
                    <a:ext cx="720" cy="432"/>
                    <a:chOff x="1776" y="2256"/>
                    <a:chExt cx="720" cy="432"/>
                  </a:xfrm>
                </p:grpSpPr>
                <p:sp>
                  <p:nvSpPr>
                    <p:cNvPr id="14370" name="Line 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76" y="2256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256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544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1437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74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75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920" y="2832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14367" name="Line 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8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9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4364" name="Line 90"/>
                <p:cNvSpPr>
                  <a:spLocks noChangeShapeType="1"/>
                </p:cNvSpPr>
                <p:nvPr/>
              </p:nvSpPr>
              <p:spPr bwMode="auto">
                <a:xfrm>
                  <a:off x="3216" y="31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53" name="Text Box 91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4" name="Text Box 92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5" name="Text Box 93"/>
              <p:cNvSpPr txBox="1">
                <a:spLocks noChangeArrowheads="1"/>
              </p:cNvSpPr>
              <p:nvPr/>
            </p:nvSpPr>
            <p:spPr bwMode="auto">
              <a:xfrm>
                <a:off x="2496" y="307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6" name="Text Box 94"/>
              <p:cNvSpPr txBox="1">
                <a:spLocks noChangeArrowheads="1"/>
              </p:cNvSpPr>
              <p:nvPr/>
            </p:nvSpPr>
            <p:spPr bwMode="auto">
              <a:xfrm>
                <a:off x="2736" y="336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7" name="Text Box 95"/>
              <p:cNvSpPr txBox="1">
                <a:spLocks noChangeArrowheads="1"/>
              </p:cNvSpPr>
              <p:nvPr/>
            </p:nvSpPr>
            <p:spPr bwMode="auto">
              <a:xfrm>
                <a:off x="2208" y="336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8" name="Text Box 96"/>
              <p:cNvSpPr txBox="1">
                <a:spLocks noChangeArrowheads="1"/>
              </p:cNvSpPr>
              <p:nvPr/>
            </p:nvSpPr>
            <p:spPr bwMode="auto">
              <a:xfrm>
                <a:off x="2496" y="3360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4359" name="Text Box 97"/>
              <p:cNvSpPr txBox="1">
                <a:spLocks noChangeArrowheads="1"/>
              </p:cNvSpPr>
              <p:nvPr/>
            </p:nvSpPr>
            <p:spPr bwMode="auto">
              <a:xfrm>
                <a:off x="2064" y="2736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14360" name="Text Box 98"/>
              <p:cNvSpPr txBox="1">
                <a:spLocks noChangeArrowheads="1"/>
              </p:cNvSpPr>
              <p:nvPr/>
            </p:nvSpPr>
            <p:spPr bwMode="auto">
              <a:xfrm>
                <a:off x="2208" y="307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14361" name="Text Box 99"/>
              <p:cNvSpPr txBox="1">
                <a:spLocks noChangeArrowheads="1"/>
              </p:cNvSpPr>
              <p:nvPr/>
            </p:nvSpPr>
            <p:spPr bwMode="auto">
              <a:xfrm>
                <a:off x="2784" y="307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4362" name="Text Box 100"/>
              <p:cNvSpPr txBox="1">
                <a:spLocks noChangeArrowheads="1"/>
              </p:cNvSpPr>
              <p:nvPr/>
            </p:nvSpPr>
            <p:spPr bwMode="auto">
              <a:xfrm>
                <a:off x="2208" y="3648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id</a:t>
                </a:r>
              </a:p>
            </p:txBody>
          </p:sp>
        </p:grpSp>
        <p:sp>
          <p:nvSpPr>
            <p:cNvPr id="14346" name="Text Box 101"/>
            <p:cNvSpPr txBox="1">
              <a:spLocks noChangeArrowheads="1"/>
            </p:cNvSpPr>
            <p:nvPr/>
          </p:nvSpPr>
          <p:spPr bwMode="auto">
            <a:xfrm>
              <a:off x="3816350" y="3168650"/>
              <a:ext cx="836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-(E)</a:t>
              </a:r>
            </a:p>
          </p:txBody>
        </p:sp>
        <p:sp>
          <p:nvSpPr>
            <p:cNvPr id="14347" name="Text Box 102"/>
            <p:cNvSpPr txBox="1">
              <a:spLocks noChangeArrowheads="1"/>
            </p:cNvSpPr>
            <p:nvPr/>
          </p:nvSpPr>
          <p:spPr bwMode="auto">
            <a:xfrm>
              <a:off x="6348413" y="3244850"/>
              <a:ext cx="1112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-(E+E)</a:t>
              </a:r>
            </a:p>
          </p:txBody>
        </p:sp>
        <p:sp>
          <p:nvSpPr>
            <p:cNvPr id="14348" name="Text Box 103"/>
            <p:cNvSpPr txBox="1">
              <a:spLocks noChangeArrowheads="1"/>
            </p:cNvSpPr>
            <p:nvPr/>
          </p:nvSpPr>
          <p:spPr bwMode="auto">
            <a:xfrm>
              <a:off x="1214438" y="5149850"/>
              <a:ext cx="11493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-(id+E)</a:t>
              </a:r>
            </a:p>
          </p:txBody>
        </p:sp>
        <p:sp>
          <p:nvSpPr>
            <p:cNvPr id="14349" name="Text Box 104"/>
            <p:cNvSpPr txBox="1">
              <a:spLocks noChangeArrowheads="1"/>
            </p:cNvSpPr>
            <p:nvPr/>
          </p:nvSpPr>
          <p:spPr bwMode="auto">
            <a:xfrm>
              <a:off x="4519613" y="5149850"/>
              <a:ext cx="11890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-(id+id)</a:t>
              </a:r>
            </a:p>
          </p:txBody>
        </p:sp>
      </p:grpSp>
      <p:sp>
        <p:nvSpPr>
          <p:cNvPr id="1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F8FCC1-6576-4756-85C7-971F9FFC6D4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Parse 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200" dirty="0">
                <a:latin typeface="Open Sans"/>
              </a:rPr>
              <a:t>A grammar produces more than one parse tree for a sentence is  called as an </a:t>
            </a:r>
            <a:r>
              <a:rPr lang="en-US" sz="2200" b="1" i="1" dirty="0">
                <a:latin typeface="Open Sans"/>
              </a:rPr>
              <a:t>ambiguous</a:t>
            </a:r>
            <a:r>
              <a:rPr lang="en-US" sz="2200" dirty="0">
                <a:latin typeface="Open Sans"/>
              </a:rPr>
              <a:t> grammar.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70000" y="2489200"/>
            <a:ext cx="3573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 E+E  id+E  id+E*E 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     id+id*E  id+id*id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84288" y="4511675"/>
            <a:ext cx="3821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E  E*E  E+E*E  id+E*E 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     id+id*E  id+id*id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08675" y="4616450"/>
            <a:ext cx="1512888" cy="1784350"/>
            <a:chOff x="4128" y="2640"/>
            <a:chExt cx="1032" cy="1124"/>
          </a:xfrm>
        </p:grpSpPr>
        <p:sp>
          <p:nvSpPr>
            <p:cNvPr id="15390" name="Text Box 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91" name="Text Box 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92" name="Line 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Text Box 11"/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95" name="Text Box 12"/>
            <p:cNvSpPr txBox="1">
              <a:spLocks noChangeArrowheads="1"/>
            </p:cNvSpPr>
            <p:nvPr/>
          </p:nvSpPr>
          <p:spPr bwMode="auto">
            <a:xfrm>
              <a:off x="4416" y="3264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96" name="Text Box 13"/>
            <p:cNvSpPr txBox="1">
              <a:spLocks noChangeArrowheads="1"/>
            </p:cNvSpPr>
            <p:nvPr/>
          </p:nvSpPr>
          <p:spPr bwMode="auto">
            <a:xfrm>
              <a:off x="4128" y="3552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97" name="Text Box 14"/>
            <p:cNvSpPr txBox="1">
              <a:spLocks noChangeArrowheads="1"/>
            </p:cNvSpPr>
            <p:nvPr/>
          </p:nvSpPr>
          <p:spPr bwMode="auto">
            <a:xfrm>
              <a:off x="4944" y="326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15399" name="Line 16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17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8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Text Box 19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5403" name="Line 20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5405" name="Line 22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Line 23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Text Box 24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15408" name="Text Box 25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5409" name="Line 26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189663" y="2406650"/>
            <a:ext cx="1582737" cy="1784350"/>
            <a:chOff x="3552" y="1104"/>
            <a:chExt cx="1080" cy="1124"/>
          </a:xfrm>
        </p:grpSpPr>
        <p:sp>
          <p:nvSpPr>
            <p:cNvPr id="15370" name="Text Box 28"/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71" name="Line 29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30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31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32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33"/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76" name="Text Box 34"/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77" name="Text Box 35"/>
            <p:cNvSpPr txBox="1">
              <a:spLocks noChangeArrowheads="1"/>
            </p:cNvSpPr>
            <p:nvPr/>
          </p:nvSpPr>
          <p:spPr bwMode="auto">
            <a:xfrm>
              <a:off x="3840" y="1392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78" name="Text Box 36"/>
            <p:cNvSpPr txBox="1">
              <a:spLocks noChangeArrowheads="1"/>
            </p:cNvSpPr>
            <p:nvPr/>
          </p:nvSpPr>
          <p:spPr bwMode="auto">
            <a:xfrm>
              <a:off x="3552" y="168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79" name="Line 37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Text Box 38"/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81" name="Line 39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Text Box 40"/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83" name="Line 41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42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Text Box 43"/>
            <p:cNvSpPr txBox="1">
              <a:spLocks noChangeArrowheads="1"/>
            </p:cNvSpPr>
            <p:nvPr/>
          </p:nvSpPr>
          <p:spPr bwMode="auto">
            <a:xfrm>
              <a:off x="4128" y="16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86" name="Text Box 44"/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87" name="Line 45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Text Box 46"/>
            <p:cNvSpPr txBox="1">
              <a:spLocks noChangeArrowheads="1"/>
            </p:cNvSpPr>
            <p:nvPr/>
          </p:nvSpPr>
          <p:spPr bwMode="auto">
            <a:xfrm>
              <a:off x="3888" y="201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89" name="Text Box 47"/>
            <p:cNvSpPr txBox="1">
              <a:spLocks noChangeArrowheads="1"/>
            </p:cNvSpPr>
            <p:nvPr/>
          </p:nvSpPr>
          <p:spPr bwMode="auto">
            <a:xfrm>
              <a:off x="4416" y="201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</p:grp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8A92BB-570B-4D94-B2DA-47464252DA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467600" cy="4495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dirty="0"/>
              <a:t>For the most parsers, the grammar must be unambiguous.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dirty="0"/>
              <a:t>unambiguous grammar 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	  unique selection of the parse tree for a sentence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endParaRPr lang="en-US" dirty="0">
              <a:sym typeface="Wingdings" pitchFamily="2" charset="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dirty="0"/>
              <a:t>We should eliminate the ambiguity in the grammar during the design phase of the compiler.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dirty="0"/>
              <a:t>An unambiguous grammar should be written to eliminate the ambiguity.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dirty="0"/>
              <a:t>We have to prefer one of the parse trees of a sentence (generated by an ambiguous grammar) to disambiguate that grammar to restrict to this choice.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577D8-9312-4104-851A-CAF0E7EDE04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6800" y="1577975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>
                <a:latin typeface="Open Sans"/>
              </a:rPr>
              <a:t>stmt</a:t>
            </a:r>
            <a:r>
              <a:rPr lang="en-US" sz="2200" dirty="0">
                <a:latin typeface="Open Sans"/>
              </a:rPr>
              <a:t> </a:t>
            </a:r>
            <a:r>
              <a:rPr lang="en-US" sz="2200" dirty="0">
                <a:latin typeface="Open Sans"/>
                <a:sym typeface="Symbol" pitchFamily="18" charset="2"/>
              </a:rPr>
              <a:t>  if  expr  then  </a:t>
            </a:r>
            <a:r>
              <a:rPr lang="en-US" sz="2200" dirty="0" err="1">
                <a:latin typeface="Open Sans"/>
                <a:sym typeface="Symbol" pitchFamily="18" charset="2"/>
              </a:rPr>
              <a:t>stmt</a:t>
            </a:r>
            <a:r>
              <a:rPr lang="en-US" sz="2200" dirty="0">
                <a:latin typeface="Open Sans"/>
                <a:sym typeface="Symbol" pitchFamily="18" charset="2"/>
              </a:rPr>
              <a:t>   |</a:t>
            </a:r>
          </a:p>
          <a:p>
            <a:pPr eaLnBrk="0" hangingPunct="0"/>
            <a:r>
              <a:rPr lang="en-US" sz="2200" dirty="0">
                <a:latin typeface="Open Sans"/>
                <a:sym typeface="Symbol" pitchFamily="18" charset="2"/>
              </a:rPr>
              <a:t>              if  expr  then  </a:t>
            </a:r>
            <a:r>
              <a:rPr lang="en-US" sz="2200" dirty="0" err="1">
                <a:latin typeface="Open Sans"/>
                <a:sym typeface="Symbol" pitchFamily="18" charset="2"/>
              </a:rPr>
              <a:t>stmt</a:t>
            </a:r>
            <a:r>
              <a:rPr lang="en-US" sz="2200" dirty="0">
                <a:latin typeface="Open Sans"/>
                <a:sym typeface="Symbol" pitchFamily="18" charset="2"/>
              </a:rPr>
              <a:t>  else  </a:t>
            </a:r>
            <a:r>
              <a:rPr lang="en-US" sz="2200" dirty="0" err="1">
                <a:latin typeface="Open Sans"/>
                <a:sym typeface="Symbol" pitchFamily="18" charset="2"/>
              </a:rPr>
              <a:t>stmt</a:t>
            </a:r>
            <a:r>
              <a:rPr lang="en-US" sz="2200" dirty="0">
                <a:latin typeface="Open Sans"/>
                <a:sym typeface="Symbol" pitchFamily="18" charset="2"/>
              </a:rPr>
              <a:t>    |   </a:t>
            </a:r>
            <a:r>
              <a:rPr lang="en-US" sz="2200" dirty="0" err="1">
                <a:latin typeface="Open Sans"/>
                <a:sym typeface="Symbol" pitchFamily="18" charset="2"/>
              </a:rPr>
              <a:t>otherstmts</a:t>
            </a:r>
            <a:endParaRPr lang="en-US" sz="2200" dirty="0">
              <a:latin typeface="Open Sans"/>
              <a:sym typeface="Symbol" pitchFamily="18" charset="2"/>
            </a:endParaRPr>
          </a:p>
          <a:p>
            <a:pPr eaLnBrk="0" hangingPunct="0"/>
            <a:endParaRPr lang="en-US" sz="2200" dirty="0">
              <a:latin typeface="Open Sans"/>
              <a:sym typeface="Symbol" pitchFamily="18" charset="2"/>
            </a:endParaRPr>
          </a:p>
          <a:p>
            <a:pPr eaLnBrk="0" hangingPunct="0"/>
            <a:r>
              <a:rPr lang="en-US" sz="2200" dirty="0">
                <a:latin typeface="Open Sans"/>
              </a:rPr>
              <a:t>if  E</a:t>
            </a:r>
            <a:r>
              <a:rPr lang="en-US" sz="2200" baseline="-25000" dirty="0">
                <a:latin typeface="Open Sans"/>
              </a:rPr>
              <a:t>1</a:t>
            </a:r>
            <a:r>
              <a:rPr lang="en-US" sz="2200" dirty="0">
                <a:latin typeface="Open Sans"/>
              </a:rPr>
              <a:t>  then  if  E</a:t>
            </a:r>
            <a:r>
              <a:rPr lang="en-US" sz="2200" baseline="-25000" dirty="0">
                <a:latin typeface="Open Sans"/>
              </a:rPr>
              <a:t>2</a:t>
            </a:r>
            <a:r>
              <a:rPr lang="en-US" sz="2200" dirty="0">
                <a:latin typeface="Open Sans"/>
              </a:rPr>
              <a:t>  then  S</a:t>
            </a:r>
            <a:r>
              <a:rPr lang="en-US" sz="2200" baseline="-25000" dirty="0">
                <a:latin typeface="Open Sans"/>
              </a:rPr>
              <a:t>1</a:t>
            </a:r>
            <a:r>
              <a:rPr lang="en-US" sz="2200" dirty="0">
                <a:latin typeface="Open Sans"/>
              </a:rPr>
              <a:t>  else  S</a:t>
            </a:r>
            <a:r>
              <a:rPr lang="en-US" sz="2200" baseline="-25000" dirty="0">
                <a:latin typeface="Open Sans"/>
              </a:rPr>
              <a:t>2</a:t>
            </a:r>
            <a:endParaRPr lang="en-US" sz="2200" dirty="0">
              <a:latin typeface="Open San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20750" y="4225924"/>
            <a:ext cx="4489450" cy="2708276"/>
            <a:chOff x="920750" y="4225924"/>
            <a:chExt cx="4489450" cy="2708276"/>
          </a:xfrm>
        </p:grpSpPr>
        <p:sp>
          <p:nvSpPr>
            <p:cNvPr id="17433" name="Text Box 6"/>
            <p:cNvSpPr txBox="1">
              <a:spLocks noChangeArrowheads="1"/>
            </p:cNvSpPr>
            <p:nvPr/>
          </p:nvSpPr>
          <p:spPr bwMode="auto">
            <a:xfrm>
              <a:off x="920750" y="4225924"/>
              <a:ext cx="4489450" cy="217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	</a:t>
              </a:r>
              <a:r>
                <a:rPr lang="en-US" sz="2000">
                  <a:latin typeface="Times New Roman" pitchFamily="18" charset="0"/>
                </a:rPr>
                <a:t>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 expr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  stmt      </a:t>
              </a:r>
              <a:r>
                <a:rPr lang="en-US" sz="2000">
                  <a:latin typeface="Courier New" pitchFamily="49" charset="0"/>
                </a:rPr>
                <a:t>else</a:t>
              </a:r>
              <a:r>
                <a:rPr lang="en-US" sz="2000">
                  <a:latin typeface="Times New Roman" pitchFamily="18" charset="0"/>
                </a:rPr>
                <a:t>       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         E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  <a:r>
                <a:rPr lang="en-US" sz="2000">
                  <a:latin typeface="Times New Roman" pitchFamily="18" charset="0"/>
                </a:rPr>
                <a:t>	   </a:t>
              </a:r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expr 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 stmt     S</a:t>
              </a:r>
              <a:r>
                <a:rPr lang="en-US" sz="2000" baseline="-25000">
                  <a:latin typeface="Times New Roman" pitchFamily="18" charset="0"/>
                </a:rPr>
                <a:t>2</a:t>
              </a:r>
            </a:p>
            <a:p>
              <a:pPr eaLnBrk="0" hangingPunct="0"/>
              <a:endParaRPr lang="en-US" sz="2000" baseline="-25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	            E</a:t>
              </a:r>
              <a:r>
                <a:rPr lang="en-US" sz="2000" baseline="-25000">
                  <a:latin typeface="Times New Roman" pitchFamily="18" charset="0"/>
                </a:rPr>
                <a:t>2 	         </a:t>
              </a:r>
              <a:r>
                <a:rPr lang="en-US" sz="2000">
                  <a:latin typeface="Times New Roman" pitchFamily="18" charset="0"/>
                </a:rPr>
                <a:t>S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34" name="Line 7"/>
            <p:cNvSpPr>
              <a:spLocks noChangeShapeType="1"/>
            </p:cNvSpPr>
            <p:nvPr/>
          </p:nvSpPr>
          <p:spPr bwMode="auto">
            <a:xfrm flipH="1">
              <a:off x="1360488" y="4606924"/>
              <a:ext cx="773113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8"/>
            <p:cNvSpPr>
              <a:spLocks noChangeShapeType="1"/>
            </p:cNvSpPr>
            <p:nvPr/>
          </p:nvSpPr>
          <p:spPr bwMode="auto">
            <a:xfrm flipH="1">
              <a:off x="1852613" y="4606924"/>
              <a:ext cx="2809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9"/>
            <p:cNvSpPr>
              <a:spLocks noChangeShapeType="1"/>
            </p:cNvSpPr>
            <p:nvPr/>
          </p:nvSpPr>
          <p:spPr bwMode="auto">
            <a:xfrm>
              <a:off x="2133600" y="4606924"/>
              <a:ext cx="35242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10"/>
            <p:cNvSpPr>
              <a:spLocks noChangeShapeType="1"/>
            </p:cNvSpPr>
            <p:nvPr/>
          </p:nvSpPr>
          <p:spPr bwMode="auto">
            <a:xfrm>
              <a:off x="2133600" y="4606924"/>
              <a:ext cx="11255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11"/>
            <p:cNvSpPr>
              <a:spLocks noChangeShapeType="1"/>
            </p:cNvSpPr>
            <p:nvPr/>
          </p:nvSpPr>
          <p:spPr bwMode="auto">
            <a:xfrm>
              <a:off x="2133600" y="4606924"/>
              <a:ext cx="19002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12"/>
            <p:cNvSpPr>
              <a:spLocks noChangeShapeType="1"/>
            </p:cNvSpPr>
            <p:nvPr/>
          </p:nvSpPr>
          <p:spPr bwMode="auto">
            <a:xfrm>
              <a:off x="2133600" y="4606924"/>
              <a:ext cx="2743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13"/>
            <p:cNvSpPr>
              <a:spLocks noChangeShapeType="1"/>
            </p:cNvSpPr>
            <p:nvPr/>
          </p:nvSpPr>
          <p:spPr bwMode="auto">
            <a:xfrm flipH="1">
              <a:off x="2344738" y="5216524"/>
              <a:ext cx="8445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14"/>
            <p:cNvSpPr>
              <a:spLocks noChangeShapeType="1"/>
            </p:cNvSpPr>
            <p:nvPr/>
          </p:nvSpPr>
          <p:spPr bwMode="auto">
            <a:xfrm flipH="1">
              <a:off x="2836863" y="5216524"/>
              <a:ext cx="35242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5"/>
            <p:cNvSpPr>
              <a:spLocks noChangeShapeType="1"/>
            </p:cNvSpPr>
            <p:nvPr/>
          </p:nvSpPr>
          <p:spPr bwMode="auto">
            <a:xfrm>
              <a:off x="3189288" y="5216524"/>
              <a:ext cx="2809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6"/>
            <p:cNvSpPr>
              <a:spLocks noChangeShapeType="1"/>
            </p:cNvSpPr>
            <p:nvPr/>
          </p:nvSpPr>
          <p:spPr bwMode="auto">
            <a:xfrm>
              <a:off x="3189288" y="5216524"/>
              <a:ext cx="9842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AutoShape 17"/>
            <p:cNvSpPr>
              <a:spLocks noChangeArrowheads="1"/>
            </p:cNvSpPr>
            <p:nvPr/>
          </p:nvSpPr>
          <p:spPr bwMode="auto">
            <a:xfrm>
              <a:off x="1641475" y="5292724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AutoShape 18"/>
            <p:cNvSpPr>
              <a:spLocks noChangeArrowheads="1"/>
            </p:cNvSpPr>
            <p:nvPr/>
          </p:nvSpPr>
          <p:spPr bwMode="auto">
            <a:xfrm>
              <a:off x="2625725" y="5826125"/>
              <a:ext cx="282575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AutoShape 19"/>
            <p:cNvSpPr>
              <a:spLocks noChangeArrowheads="1"/>
            </p:cNvSpPr>
            <p:nvPr/>
          </p:nvSpPr>
          <p:spPr bwMode="auto">
            <a:xfrm>
              <a:off x="4033838" y="5826125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AutoShape 20"/>
            <p:cNvSpPr>
              <a:spLocks noChangeArrowheads="1"/>
            </p:cNvSpPr>
            <p:nvPr/>
          </p:nvSpPr>
          <p:spPr bwMode="auto">
            <a:xfrm>
              <a:off x="4737100" y="5292724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Text Box 21"/>
            <p:cNvSpPr txBox="1">
              <a:spLocks noChangeArrowheads="1"/>
            </p:cNvSpPr>
            <p:nvPr/>
          </p:nvSpPr>
          <p:spPr bwMode="auto">
            <a:xfrm>
              <a:off x="2471738" y="6477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25925" y="2971800"/>
            <a:ext cx="4918075" cy="2789238"/>
            <a:chOff x="4225925" y="2971800"/>
            <a:chExt cx="4918075" cy="2789238"/>
          </a:xfrm>
        </p:grpSpPr>
        <p:sp>
          <p:nvSpPr>
            <p:cNvPr id="17417" name="Text Box 23"/>
            <p:cNvSpPr txBox="1">
              <a:spLocks noChangeArrowheads="1"/>
            </p:cNvSpPr>
            <p:nvPr/>
          </p:nvSpPr>
          <p:spPr bwMode="auto">
            <a:xfrm>
              <a:off x="4225925" y="2971800"/>
              <a:ext cx="4918075" cy="278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	</a:t>
              </a:r>
              <a:r>
                <a:rPr lang="en-US" sz="2000">
                  <a:latin typeface="Times New Roman" pitchFamily="18" charset="0"/>
                </a:rPr>
                <a:t>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 expr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        E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expr 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stmt  </a:t>
              </a:r>
              <a:r>
                <a:rPr lang="en-US" sz="2000">
                  <a:latin typeface="Courier New" pitchFamily="49" charset="0"/>
                </a:rPr>
                <a:t>else</a:t>
              </a:r>
              <a:r>
                <a:rPr lang="en-US" sz="2000">
                  <a:latin typeface="Times New Roman" pitchFamily="18" charset="0"/>
                </a:rPr>
                <a:t>  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	           E</a:t>
              </a:r>
              <a:r>
                <a:rPr lang="en-US" sz="2000" baseline="-25000">
                  <a:latin typeface="Times New Roman" pitchFamily="18" charset="0"/>
                </a:rPr>
                <a:t>2 	         </a:t>
              </a:r>
              <a:r>
                <a:rPr lang="en-US" sz="2000">
                  <a:latin typeface="Times New Roman" pitchFamily="18" charset="0"/>
                </a:rPr>
                <a:t>S</a:t>
              </a:r>
              <a:r>
                <a:rPr lang="en-US" sz="2000" baseline="-25000">
                  <a:latin typeface="Times New Roman" pitchFamily="18" charset="0"/>
                </a:rPr>
                <a:t>1 	             </a:t>
              </a:r>
              <a:r>
                <a:rPr lang="en-US" sz="2000">
                  <a:latin typeface="Times New Roman" pitchFamily="18" charset="0"/>
                </a:rPr>
                <a:t>S</a:t>
              </a:r>
              <a:r>
                <a:rPr lang="en-US" sz="2000" baseline="-25000">
                  <a:latin typeface="Times New Roman" pitchFamily="18" charset="0"/>
                </a:rPr>
                <a:t>2</a:t>
              </a:r>
            </a:p>
            <a:p>
              <a:pPr eaLnBrk="0" hangingPunct="0"/>
              <a:endParaRPr lang="en-US" sz="2000" baseline="-25000">
                <a:latin typeface="Times New Roman" pitchFamily="18" charset="0"/>
              </a:endParaRP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7418" name="Line 24"/>
            <p:cNvSpPr>
              <a:spLocks noChangeShapeType="1"/>
            </p:cNvSpPr>
            <p:nvPr/>
          </p:nvSpPr>
          <p:spPr bwMode="auto">
            <a:xfrm flipH="1">
              <a:off x="4659313" y="3276600"/>
              <a:ext cx="7747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5"/>
            <p:cNvSpPr>
              <a:spLocks noChangeShapeType="1"/>
            </p:cNvSpPr>
            <p:nvPr/>
          </p:nvSpPr>
          <p:spPr bwMode="auto">
            <a:xfrm flipH="1">
              <a:off x="5151438" y="3276600"/>
              <a:ext cx="28257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6"/>
            <p:cNvSpPr>
              <a:spLocks noChangeShapeType="1"/>
            </p:cNvSpPr>
            <p:nvPr/>
          </p:nvSpPr>
          <p:spPr bwMode="auto">
            <a:xfrm>
              <a:off x="5434013" y="3276600"/>
              <a:ext cx="3508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7"/>
            <p:cNvSpPr>
              <a:spLocks noChangeShapeType="1"/>
            </p:cNvSpPr>
            <p:nvPr/>
          </p:nvSpPr>
          <p:spPr bwMode="auto">
            <a:xfrm>
              <a:off x="5434013" y="32766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28"/>
            <p:cNvSpPr>
              <a:spLocks noChangeShapeType="1"/>
            </p:cNvSpPr>
            <p:nvPr/>
          </p:nvSpPr>
          <p:spPr bwMode="auto">
            <a:xfrm flipH="1">
              <a:off x="5645150" y="3886200"/>
              <a:ext cx="703263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29"/>
            <p:cNvSpPr>
              <a:spLocks noChangeShapeType="1"/>
            </p:cNvSpPr>
            <p:nvPr/>
          </p:nvSpPr>
          <p:spPr bwMode="auto">
            <a:xfrm flipH="1">
              <a:off x="6137275" y="3886200"/>
              <a:ext cx="2111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30"/>
            <p:cNvSpPr>
              <a:spLocks noChangeShapeType="1"/>
            </p:cNvSpPr>
            <p:nvPr/>
          </p:nvSpPr>
          <p:spPr bwMode="auto">
            <a:xfrm>
              <a:off x="6348413" y="3886200"/>
              <a:ext cx="4206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31"/>
            <p:cNvSpPr>
              <a:spLocks noChangeShapeType="1"/>
            </p:cNvSpPr>
            <p:nvPr/>
          </p:nvSpPr>
          <p:spPr bwMode="auto">
            <a:xfrm>
              <a:off x="6348413" y="3886200"/>
              <a:ext cx="10541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2"/>
            <p:cNvSpPr>
              <a:spLocks noChangeShapeType="1"/>
            </p:cNvSpPr>
            <p:nvPr/>
          </p:nvSpPr>
          <p:spPr bwMode="auto">
            <a:xfrm>
              <a:off x="6348413" y="3886200"/>
              <a:ext cx="1617663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33"/>
            <p:cNvSpPr>
              <a:spLocks noChangeShapeType="1"/>
            </p:cNvSpPr>
            <p:nvPr/>
          </p:nvSpPr>
          <p:spPr bwMode="auto">
            <a:xfrm>
              <a:off x="6348413" y="3886200"/>
              <a:ext cx="22494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AutoShape 34"/>
            <p:cNvSpPr>
              <a:spLocks noChangeArrowheads="1"/>
            </p:cNvSpPr>
            <p:nvPr/>
          </p:nvSpPr>
          <p:spPr bwMode="auto">
            <a:xfrm>
              <a:off x="8388350" y="4572000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AutoShape 35"/>
            <p:cNvSpPr>
              <a:spLocks noChangeArrowheads="1"/>
            </p:cNvSpPr>
            <p:nvPr/>
          </p:nvSpPr>
          <p:spPr bwMode="auto">
            <a:xfrm>
              <a:off x="7332663" y="4572000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36"/>
            <p:cNvSpPr>
              <a:spLocks noChangeArrowheads="1"/>
            </p:cNvSpPr>
            <p:nvPr/>
          </p:nvSpPr>
          <p:spPr bwMode="auto">
            <a:xfrm>
              <a:off x="5926138" y="4572000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AutoShape 37"/>
            <p:cNvSpPr>
              <a:spLocks noChangeArrowheads="1"/>
            </p:cNvSpPr>
            <p:nvPr/>
          </p:nvSpPr>
          <p:spPr bwMode="auto">
            <a:xfrm>
              <a:off x="4940300" y="3962400"/>
              <a:ext cx="282575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38"/>
            <p:cNvSpPr txBox="1">
              <a:spLocks noChangeArrowheads="1"/>
            </p:cNvSpPr>
            <p:nvPr/>
          </p:nvSpPr>
          <p:spPr bwMode="auto">
            <a:xfrm>
              <a:off x="6629400" y="5105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DA122-C3AA-4514-B42C-F11F348B28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95528" cy="762000"/>
          </a:xfrm>
        </p:spPr>
        <p:txBody>
          <a:bodyPr/>
          <a:lstStyle/>
          <a:p>
            <a:pPr eaLnBrk="1" hangingPunct="1"/>
            <a:r>
              <a:rPr lang="en-US"/>
              <a:t>Ambiguity (cont.)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66800" y="1637154"/>
            <a:ext cx="7620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4488" indent="-344488" algn="just" eaLnBrk="0" hangingPunct="0">
              <a:buFontTx/>
              <a:buChar char="•"/>
            </a:pPr>
            <a:r>
              <a:rPr lang="en-US" sz="2200" dirty="0">
                <a:latin typeface="Open Sans"/>
              </a:rPr>
              <a:t>We prefer the second parse tree (else matches with closest if).</a:t>
            </a:r>
          </a:p>
          <a:p>
            <a:pPr marL="344488" indent="-344488" algn="just" eaLnBrk="0" hangingPunct="0">
              <a:buFontTx/>
              <a:buChar char="•"/>
            </a:pPr>
            <a:r>
              <a:rPr lang="en-US" sz="2200" dirty="0">
                <a:latin typeface="Open Sans"/>
              </a:rPr>
              <a:t>So, we have to disambiguate our grammar to reflect this choice.</a:t>
            </a:r>
          </a:p>
          <a:p>
            <a:pPr marL="344488" indent="-344488" algn="just" eaLnBrk="0" hangingPunct="0">
              <a:buFontTx/>
              <a:buChar char="•"/>
            </a:pPr>
            <a:r>
              <a:rPr lang="en-US" sz="2200" dirty="0">
                <a:latin typeface="Open Sans"/>
              </a:rPr>
              <a:t>The unambiguous grammar will be:</a:t>
            </a:r>
          </a:p>
          <a:p>
            <a:pPr eaLnBrk="0" hangingPunct="0"/>
            <a:endParaRPr lang="en-US" sz="2200" dirty="0">
              <a:latin typeface="Times New Roman" pitchFamily="18" charset="0"/>
            </a:endParaRPr>
          </a:p>
          <a:p>
            <a:pPr eaLnBrk="0" hangingPunct="0"/>
            <a:r>
              <a:rPr lang="en-US" sz="2200" dirty="0" err="1">
                <a:latin typeface="Times New Roman" pitchFamily="18" charset="0"/>
              </a:rPr>
              <a:t>stmt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 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| 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unmatchedstmt</a:t>
            </a:r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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expr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		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 |  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otherstmts</a:t>
            </a:r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unmatchedstmt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expr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stmt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  |</a:t>
            </a:r>
          </a:p>
          <a:p>
            <a:pPr eaLnBrk="0" hangingPunct="0"/>
            <a:r>
              <a:rPr lang="en-US" sz="2200" dirty="0">
                <a:latin typeface="Times New Roman" pitchFamily="18" charset="0"/>
                <a:sym typeface="Symbol" pitchFamily="18" charset="2"/>
              </a:rPr>
              <a:t>                            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expr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eaLnBrk="0" hangingPunct="0"/>
            <a:r>
              <a:rPr lang="en-US" sz="22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unmatchedstmt</a:t>
            </a:r>
            <a:endParaRPr lang="en-US" sz="2200" dirty="0">
              <a:latin typeface="Open San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E4069-149F-4B7D-B382-AF7C665877E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96200" cy="4800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/>
              <a:t>Ambiguous grammars (because of ambiguous operators) can be disambiguated according to the precedence and associativity rules.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E </a:t>
            </a:r>
            <a:r>
              <a:rPr lang="en-US" sz="2200" dirty="0">
                <a:sym typeface="Symbol" pitchFamily="18" charset="2"/>
              </a:rPr>
              <a:t> E+E  |  E*E  |  E^E  |  id  |  (E)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		    	disambiguate the grammar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			precedence :  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				^   (right to left)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				*   (left to right)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				+   (left to right)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E  E+T  |  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T  T*F  |  F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F  G^F  |  G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G  id  |  (E)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71675" y="3321050"/>
            <a:ext cx="54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  <a:sym typeface="Symbol" pitchFamily="18" charset="2"/>
              </a:rPr>
              <a:t>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12738" y="65341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FF2AB8-974E-4C08-8951-55DD589420D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76600" y="152400"/>
            <a:ext cx="56955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 – Operator </a:t>
            </a:r>
            <a:b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Precedence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762000"/>
          </a:xfrm>
        </p:spPr>
        <p:txBody>
          <a:bodyPr/>
          <a:lstStyle/>
          <a:p>
            <a:pPr eaLnBrk="1" hangingPunct="1"/>
            <a:r>
              <a:rPr lang="en-US"/>
              <a:t>Left Recursion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620000" cy="4648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A grammar is  </a:t>
            </a:r>
            <a:r>
              <a:rPr lang="en-US" sz="2200" b="1" i="1" dirty="0"/>
              <a:t>left recursive</a:t>
            </a:r>
            <a:r>
              <a:rPr lang="en-US" sz="2200" dirty="0"/>
              <a:t>  if it has a non-terminal A such that there is  a derivation.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/>
              <a:t>	A </a:t>
            </a:r>
            <a:r>
              <a:rPr lang="en-US" sz="2200" dirty="0">
                <a:sym typeface="Symbol" pitchFamily="18" charset="2"/>
              </a:rPr>
              <a:t> A	for some string  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sym typeface="Symbol" pitchFamily="18" charset="2"/>
              </a:rPr>
              <a:t>Top-down parsing techniques </a:t>
            </a:r>
            <a:r>
              <a:rPr lang="en-US" sz="2200" b="1" dirty="0">
                <a:sym typeface="Symbol" pitchFamily="18" charset="2"/>
              </a:rPr>
              <a:t>cannot</a:t>
            </a:r>
            <a:r>
              <a:rPr lang="en-US" sz="2200" dirty="0">
                <a:sym typeface="Symbol" pitchFamily="18" charset="2"/>
              </a:rPr>
              <a:t> handle left-recursive grammars.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sym typeface="Symbol" pitchFamily="18" charset="2"/>
              </a:rPr>
              <a:t>So, we have to convert our left-recursive grammar into an equivalent grammar which is not left-recursive.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sym typeface="Symbol" pitchFamily="18" charset="2"/>
              </a:rPr>
              <a:t>The left-recursion may appear in a single step of the derivation (</a:t>
            </a:r>
            <a:r>
              <a:rPr lang="en-US" sz="2200" i="1" dirty="0">
                <a:sym typeface="Symbol" pitchFamily="18" charset="2"/>
              </a:rPr>
              <a:t>immediate left-recursion</a:t>
            </a:r>
            <a:r>
              <a:rPr lang="en-US" sz="2200" dirty="0">
                <a:sym typeface="Symbol" pitchFamily="18" charset="2"/>
              </a:rPr>
              <a:t>), or may appear in more than one step of  the  derivation.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6C79E-6CD9-440B-AE44-A827BE27E8C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762000"/>
          </a:xfrm>
        </p:spPr>
        <p:txBody>
          <a:bodyPr/>
          <a:lstStyle/>
          <a:p>
            <a:pPr eaLnBrk="1" hangingPunct="1"/>
            <a:r>
              <a:rPr lang="en-US"/>
              <a:t>Immediate Left-Recursion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43013" y="1600200"/>
            <a:ext cx="7596187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A  A  |       	where  does not start with A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		  	eliminate immediate left recursion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A   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  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 |   		an equivalent grammar</a:t>
            </a:r>
          </a:p>
          <a:p>
            <a:pPr eaLnBrk="0" hangingPunct="0">
              <a:spcBef>
                <a:spcPct val="20000"/>
              </a:spcBef>
            </a:pPr>
            <a:endParaRPr lang="en-US" sz="2200" dirty="0">
              <a:latin typeface="Open Sans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</a:rPr>
              <a:t>In general,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A  A </a:t>
            </a:r>
            <a:r>
              <a:rPr lang="en-US" sz="2200" baseline="-25000" dirty="0">
                <a:latin typeface="Open Sans"/>
                <a:sym typeface="Symbol" pitchFamily="18" charset="2"/>
              </a:rPr>
              <a:t>1</a:t>
            </a:r>
            <a:r>
              <a:rPr lang="en-US" sz="2200" dirty="0">
                <a:latin typeface="Open Sans"/>
                <a:sym typeface="Symbol" pitchFamily="18" charset="2"/>
              </a:rPr>
              <a:t> | ... | A </a:t>
            </a:r>
            <a:r>
              <a:rPr lang="en-US" sz="2200" baseline="-25000" dirty="0">
                <a:latin typeface="Open Sans"/>
                <a:sym typeface="Symbol" pitchFamily="18" charset="2"/>
              </a:rPr>
              <a:t>m</a:t>
            </a:r>
            <a:r>
              <a:rPr lang="en-US" sz="2200" dirty="0">
                <a:latin typeface="Open Sans"/>
                <a:sym typeface="Symbol" pitchFamily="18" charset="2"/>
              </a:rPr>
              <a:t> | </a:t>
            </a:r>
            <a:r>
              <a:rPr lang="en-US" sz="2200" baseline="-25000" dirty="0">
                <a:latin typeface="Open Sans"/>
                <a:sym typeface="Symbol" pitchFamily="18" charset="2"/>
              </a:rPr>
              <a:t>1</a:t>
            </a:r>
            <a:r>
              <a:rPr lang="en-US" sz="2200" dirty="0">
                <a:latin typeface="Open Sans"/>
                <a:sym typeface="Symbol" pitchFamily="18" charset="2"/>
              </a:rPr>
              <a:t> | ... | </a:t>
            </a:r>
            <a:r>
              <a:rPr lang="en-US" sz="2200" baseline="-25000" dirty="0">
                <a:latin typeface="Open Sans"/>
                <a:sym typeface="Symbol" pitchFamily="18" charset="2"/>
              </a:rPr>
              <a:t>n</a:t>
            </a:r>
            <a:r>
              <a:rPr lang="en-US" sz="2200" dirty="0">
                <a:latin typeface="Open Sans"/>
                <a:sym typeface="Symbol" pitchFamily="18" charset="2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		where </a:t>
            </a:r>
            <a:r>
              <a:rPr lang="en-US" sz="2200" baseline="-25000" dirty="0">
                <a:latin typeface="Open Sans"/>
                <a:sym typeface="Symbol" pitchFamily="18" charset="2"/>
              </a:rPr>
              <a:t>1</a:t>
            </a:r>
            <a:r>
              <a:rPr lang="en-US" sz="2200" dirty="0">
                <a:latin typeface="Open Sans"/>
                <a:sym typeface="Symbol" pitchFamily="18" charset="2"/>
              </a:rPr>
              <a:t> ... </a:t>
            </a:r>
            <a:r>
              <a:rPr lang="en-US" sz="2200" baseline="-25000" dirty="0">
                <a:latin typeface="Open Sans"/>
                <a:sym typeface="Symbol" pitchFamily="18" charset="2"/>
              </a:rPr>
              <a:t>n</a:t>
            </a:r>
            <a:r>
              <a:rPr lang="en-US" sz="2200" dirty="0">
                <a:latin typeface="Open Sans"/>
                <a:sym typeface="Symbol" pitchFamily="18" charset="2"/>
              </a:rPr>
              <a:t> do not start with A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		eliminate immediate left recursion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A  </a:t>
            </a:r>
            <a:r>
              <a:rPr lang="en-US" sz="2200" baseline="-25000" dirty="0">
                <a:latin typeface="Open Sans"/>
                <a:sym typeface="Symbol" pitchFamily="18" charset="2"/>
              </a:rPr>
              <a:t>1</a:t>
            </a:r>
            <a:r>
              <a:rPr lang="en-US" sz="2200" dirty="0">
                <a:latin typeface="Open Sans"/>
                <a:sym typeface="Symbol" pitchFamily="18" charset="2"/>
              </a:rPr>
              <a:t> 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  </a:t>
            </a:r>
            <a:r>
              <a:rPr lang="en-US" sz="2200" dirty="0">
                <a:latin typeface="Open Sans"/>
                <a:sym typeface="Symbol" pitchFamily="18" charset="2"/>
              </a:rPr>
              <a:t>| ... | </a:t>
            </a:r>
            <a:r>
              <a:rPr lang="en-US" sz="2200" baseline="-25000" dirty="0">
                <a:latin typeface="Open Sans"/>
                <a:sym typeface="Symbol" pitchFamily="18" charset="2"/>
              </a:rPr>
              <a:t>n</a:t>
            </a:r>
            <a:r>
              <a:rPr lang="en-US" sz="2200" dirty="0">
                <a:latin typeface="Open Sans"/>
                <a:sym typeface="Symbol" pitchFamily="18" charset="2"/>
              </a:rPr>
              <a:t> 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 </a:t>
            </a:r>
            <a:r>
              <a:rPr lang="en-US" sz="2200" baseline="-25000" dirty="0">
                <a:latin typeface="Open Sans"/>
                <a:sym typeface="Symbol" pitchFamily="18" charset="2"/>
              </a:rPr>
              <a:t>1</a:t>
            </a:r>
            <a:r>
              <a:rPr lang="en-US" sz="2200" dirty="0">
                <a:latin typeface="Open Sans"/>
                <a:sym typeface="Symbol" pitchFamily="18" charset="2"/>
              </a:rPr>
              <a:t> 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 | ... | </a:t>
            </a:r>
            <a:r>
              <a:rPr lang="en-US" sz="2200" baseline="-25000" dirty="0">
                <a:latin typeface="Open Sans"/>
                <a:sym typeface="Symbol" pitchFamily="18" charset="2"/>
              </a:rPr>
              <a:t>m</a:t>
            </a:r>
            <a:r>
              <a:rPr lang="en-US" sz="2200" dirty="0">
                <a:latin typeface="Open Sans"/>
                <a:sym typeface="Symbol" pitchFamily="18" charset="2"/>
              </a:rPr>
              <a:t> A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 | 	an equivalent grammar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739C6-AB37-4DB6-AF42-3D51C72C5EE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19800" cy="838200"/>
          </a:xfrm>
        </p:spPr>
        <p:txBody>
          <a:bodyPr/>
          <a:lstStyle/>
          <a:p>
            <a:pPr eaLnBrk="1" hangingPunct="1"/>
            <a:r>
              <a:rPr lang="en-US" sz="280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3733800"/>
          </a:xfrm>
        </p:spPr>
        <p:txBody>
          <a:bodyPr>
            <a:no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400"/>
              <a:t>At the end of this meeting, expected student</a:t>
            </a:r>
            <a:br>
              <a:rPr lang="en-US" sz="2400"/>
            </a:br>
            <a:r>
              <a:rPr lang="en-US" sz="2400"/>
              <a:t>will be able to:</a:t>
            </a:r>
          </a:p>
          <a:p>
            <a:pPr marL="344488" indent="-344488" algn="just"/>
            <a:r>
              <a:rPr lang="en-US" sz="2400"/>
              <a:t>Students can explain the concept and the role of syntax   analysis (Parser)</a:t>
            </a:r>
          </a:p>
          <a:p>
            <a:pPr marL="344488" indent="-344488" algn="just"/>
            <a:r>
              <a:rPr lang="en-US" sz="2400"/>
              <a:t>Students can explain Context Free Grammar (CFG) and operations in it</a:t>
            </a:r>
          </a:p>
          <a:p>
            <a:pPr marL="344488" indent="-344488" algn="just"/>
            <a:r>
              <a:rPr lang="en-US" sz="2400"/>
              <a:t>Students can show ambiguity in the CFG and methods of removing ambiguity with left factoring and left recursive (C3)</a:t>
            </a:r>
          </a:p>
          <a:p>
            <a:pPr marL="344488" indent="-344488" algn="just"/>
            <a:endParaRPr lang="en-AU" sz="2400">
              <a:cs typeface="Arial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F2E1D2-78C5-48AE-B847-082BD53C73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Example</a:t>
            </a:r>
            <a:br>
              <a:rPr lang="en-US" sz="2800" dirty="0"/>
            </a:br>
            <a:r>
              <a:rPr lang="en-US" sz="2800" dirty="0"/>
              <a:t> Immediate Left-Recursion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19200" y="1588496"/>
            <a:ext cx="7391400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E  E+T  |  T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T  T*F  |  F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F  id  |  (E)</a:t>
            </a:r>
          </a:p>
          <a:p>
            <a:pPr lvl="1" eaLnBrk="0" hangingPunct="0">
              <a:spcBef>
                <a:spcPct val="20000"/>
              </a:spcBef>
              <a:buFont typeface="Symbol"/>
              <a:buChar char="ß"/>
            </a:pPr>
            <a:r>
              <a:rPr lang="en-US" sz="2200" dirty="0">
                <a:latin typeface="Open Sans"/>
                <a:sym typeface="Symbol" pitchFamily="18" charset="2"/>
              </a:rPr>
              <a:t>      eliminate immediate left recursion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 err="1">
                <a:latin typeface="Open Sans"/>
                <a:sym typeface="Symbol" pitchFamily="18" charset="2"/>
              </a:rPr>
              <a:t>Sehingga</a:t>
            </a:r>
            <a:r>
              <a:rPr lang="en-US" sz="2200" dirty="0">
                <a:latin typeface="Open Sans"/>
                <a:sym typeface="Symbol" pitchFamily="18" charset="2"/>
              </a:rPr>
              <a:t> </a:t>
            </a:r>
            <a:r>
              <a:rPr lang="en-US" sz="2200" dirty="0" err="1">
                <a:latin typeface="Open Sans"/>
                <a:sym typeface="Symbol" pitchFamily="18" charset="2"/>
              </a:rPr>
              <a:t>hasilnya</a:t>
            </a:r>
            <a:r>
              <a:rPr lang="en-US" sz="2200" dirty="0">
                <a:latin typeface="Open Sans"/>
                <a:sym typeface="Symbol" pitchFamily="18" charset="2"/>
              </a:rPr>
              <a:t> :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E  T E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endParaRPr lang="en-US" sz="2200" baseline="-25000" dirty="0">
              <a:latin typeface="Open Sans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E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 </a:t>
            </a:r>
            <a:r>
              <a:rPr lang="en-US" sz="2200" dirty="0">
                <a:latin typeface="Open Sans"/>
                <a:sym typeface="Symbol" pitchFamily="18" charset="2"/>
              </a:rPr>
              <a:t> +T E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| 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T  F T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endParaRPr lang="en-US" sz="2200" dirty="0">
              <a:latin typeface="Open Sans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T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 *F T</a:t>
            </a:r>
            <a:r>
              <a:rPr lang="en-US" sz="2200" baseline="30000" dirty="0">
                <a:latin typeface="Open Sans"/>
                <a:sym typeface="Symbol" pitchFamily="18" charset="2"/>
              </a:rPr>
              <a:t>’</a:t>
            </a:r>
            <a:r>
              <a:rPr lang="en-US" sz="2200" dirty="0">
                <a:latin typeface="Open Sans"/>
                <a:sym typeface="Symbol" pitchFamily="18" charset="2"/>
              </a:rPr>
              <a:t>  | 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F  id  |  (E)</a:t>
            </a:r>
            <a:endParaRPr lang="en-US" sz="2200" dirty="0">
              <a:latin typeface="Open Sans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43075" y="2784475"/>
            <a:ext cx="17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46937-8FAC-4664-9EBD-15D2DE1D1F0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9F6A46-36FF-E743-BBEE-1F529512EF19}"/>
              </a:ext>
            </a:extLst>
          </p:cNvPr>
          <p:cNvGrpSpPr/>
          <p:nvPr/>
        </p:nvGrpSpPr>
        <p:grpSpPr>
          <a:xfrm>
            <a:off x="4114799" y="3717543"/>
            <a:ext cx="4756485" cy="1607539"/>
            <a:chOff x="4114799" y="3717543"/>
            <a:chExt cx="4756485" cy="16075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A5CAC-2BC4-5148-9E5E-83E0337F8F25}"/>
                </a:ext>
              </a:extLst>
            </p:cNvPr>
            <p:cNvSpPr txBox="1"/>
            <p:nvPr/>
          </p:nvSpPr>
          <p:spPr>
            <a:xfrm>
              <a:off x="4114799" y="3721967"/>
              <a:ext cx="3974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 </a:t>
              </a:r>
              <a:r>
                <a:rPr lang="en-US" dirty="0">
                  <a:sym typeface="Wingdings" pitchFamily="2" charset="2"/>
                </a:rPr>
                <a:t> E + T | T</a:t>
              </a:r>
            </a:p>
            <a:p>
              <a:r>
                <a:rPr lang="en-US" dirty="0">
                  <a:sym typeface="Wingdings" pitchFamily="2" charset="2"/>
                </a:rPr>
                <a:t>A  A  </a:t>
              </a:r>
              <a:r>
                <a:rPr lang="en-US" dirty="0">
                  <a:latin typeface="Symbol" pitchFamily="2" charset="2"/>
                  <a:sym typeface="Wingdings" pitchFamily="2" charset="2"/>
                </a:rPr>
                <a:t>a  </a:t>
              </a:r>
              <a:r>
                <a:rPr lang="en-US" dirty="0">
                  <a:sym typeface="Wingdings" pitchFamily="2" charset="2"/>
                </a:rPr>
                <a:t>| </a:t>
              </a:r>
              <a:r>
                <a:rPr lang="en-US" dirty="0">
                  <a:latin typeface="Symbol" pitchFamily="2" charset="2"/>
                  <a:sym typeface="Wingdings" pitchFamily="2" charset="2"/>
                </a:rPr>
                <a:t>b</a:t>
              </a:r>
              <a:endParaRPr lang="en-US" dirty="0">
                <a:latin typeface="Symbol" pitchFamily="2" charset="2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517CAB-D759-814A-A6A7-C477DC3BCC9A}"/>
                </a:ext>
              </a:extLst>
            </p:cNvPr>
            <p:cNvSpPr txBox="1"/>
            <p:nvPr/>
          </p:nvSpPr>
          <p:spPr>
            <a:xfrm>
              <a:off x="6280484" y="3717543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 </a:t>
              </a:r>
              <a:r>
                <a:rPr lang="en-US" dirty="0">
                  <a:sym typeface="Wingdings" pitchFamily="2" charset="2"/>
                </a:rPr>
                <a:t> TE’</a:t>
              </a:r>
            </a:p>
            <a:p>
              <a:r>
                <a:rPr lang="en-US" dirty="0">
                  <a:sym typeface="Wingdings" pitchFamily="2" charset="2"/>
                </a:rPr>
                <a:t>E’  +TE’ | </a:t>
              </a:r>
              <a:r>
                <a:rPr lang="en-US" dirty="0">
                  <a:latin typeface="Symbol" pitchFamily="2" charset="2"/>
                  <a:sym typeface="Wingdings" pitchFamily="2" charset="2"/>
                </a:rPr>
                <a:t>e</a:t>
              </a:r>
              <a:endParaRPr lang="en-US" dirty="0">
                <a:latin typeface="Symbol" pitchFamily="2" charset="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BDABF4-242A-CD4C-9BBB-6EA962BE65CD}"/>
                </a:ext>
              </a:extLst>
            </p:cNvPr>
            <p:cNvCxnSpPr/>
            <p:nvPr/>
          </p:nvCxnSpPr>
          <p:spPr>
            <a:xfrm>
              <a:off x="5676900" y="4045132"/>
              <a:ext cx="5073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8D110-E7DD-E34F-92A5-C4133DE33720}"/>
                </a:ext>
              </a:extLst>
            </p:cNvPr>
            <p:cNvSpPr txBox="1"/>
            <p:nvPr/>
          </p:nvSpPr>
          <p:spPr>
            <a:xfrm>
              <a:off x="4114800" y="4678751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 </a:t>
              </a:r>
              <a:r>
                <a:rPr lang="en-US" dirty="0">
                  <a:sym typeface="Wingdings" pitchFamily="2" charset="2"/>
                </a:rPr>
                <a:t> T *F | F</a:t>
              </a:r>
            </a:p>
            <a:p>
              <a:r>
                <a:rPr lang="en-US" dirty="0">
                  <a:sym typeface="Wingdings" pitchFamily="2" charset="2"/>
                </a:rPr>
                <a:t>A  A  </a:t>
              </a:r>
              <a:r>
                <a:rPr lang="en-US" dirty="0">
                  <a:latin typeface="Symbol" pitchFamily="2" charset="2"/>
                  <a:sym typeface="Wingdings" pitchFamily="2" charset="2"/>
                </a:rPr>
                <a:t>a  </a:t>
              </a:r>
              <a:r>
                <a:rPr lang="en-US" dirty="0">
                  <a:sym typeface="Wingdings" pitchFamily="2" charset="2"/>
                </a:rPr>
                <a:t>| </a:t>
              </a:r>
              <a:r>
                <a:rPr lang="en-US" dirty="0">
                  <a:latin typeface="Symbol" pitchFamily="2" charset="2"/>
                  <a:sym typeface="Wingdings" pitchFamily="2" charset="2"/>
                </a:rPr>
                <a:t>b</a:t>
              </a:r>
              <a:endParaRPr lang="en-US" dirty="0">
                <a:latin typeface="Symbol" pitchFamily="2" charset="2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B81FEE-3D6A-FB44-906B-50B7C076840C}"/>
                </a:ext>
              </a:extLst>
            </p:cNvPr>
            <p:cNvCxnSpPr/>
            <p:nvPr/>
          </p:nvCxnSpPr>
          <p:spPr>
            <a:xfrm>
              <a:off x="5676899" y="5001916"/>
              <a:ext cx="5073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9BF948-9BBA-7645-9CD1-ED4B8680B7AD}"/>
                </a:ext>
              </a:extLst>
            </p:cNvPr>
            <p:cNvSpPr txBox="1"/>
            <p:nvPr/>
          </p:nvSpPr>
          <p:spPr>
            <a:xfrm>
              <a:off x="6280484" y="4674327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 </a:t>
              </a:r>
              <a:r>
                <a:rPr lang="en-US" dirty="0">
                  <a:sym typeface="Wingdings" pitchFamily="2" charset="2"/>
                </a:rPr>
                <a:t> FT’</a:t>
              </a:r>
            </a:p>
            <a:p>
              <a:r>
                <a:rPr lang="en-US" dirty="0">
                  <a:sym typeface="Wingdings" pitchFamily="2" charset="2"/>
                </a:rPr>
                <a:t>T’  *FT’ | </a:t>
              </a:r>
              <a:r>
                <a:rPr lang="en-US" dirty="0">
                  <a:latin typeface="Symbol" pitchFamily="2" charset="2"/>
                  <a:sym typeface="Wingdings" pitchFamily="2" charset="2"/>
                </a:rPr>
                <a:t>e</a:t>
              </a:r>
              <a:endParaRPr lang="en-US" dirty="0">
                <a:latin typeface="Symbol" pitchFamily="2" charset="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Example (2)</a:t>
            </a:r>
            <a:br>
              <a:rPr lang="en-US" sz="2800" dirty="0"/>
            </a:br>
            <a:r>
              <a:rPr lang="en-US" sz="2800" dirty="0"/>
              <a:t> Immediate Left-Recursion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19200" y="1588496"/>
            <a:ext cx="7391400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A </a:t>
            </a:r>
            <a:r>
              <a:rPr lang="en-US" sz="2200" dirty="0">
                <a:latin typeface="Open Sans"/>
                <a:sym typeface="Wingdings" pitchFamily="2" charset="2"/>
              </a:rPr>
              <a:t> </a:t>
            </a:r>
            <a:r>
              <a:rPr lang="en-US" sz="2200" dirty="0" err="1">
                <a:latin typeface="Open Sans"/>
                <a:sym typeface="Wingdings" pitchFamily="2" charset="2"/>
              </a:rPr>
              <a:t>Aab</a:t>
            </a:r>
            <a:r>
              <a:rPr lang="en-US" sz="2200" dirty="0">
                <a:latin typeface="Open Sans"/>
                <a:sym typeface="Wingdings" pitchFamily="2" charset="2"/>
              </a:rPr>
              <a:t> | Aba | </a:t>
            </a:r>
            <a:r>
              <a:rPr lang="en-US" sz="2200" dirty="0" err="1">
                <a:latin typeface="Open Sans"/>
                <a:sym typeface="Wingdings" pitchFamily="2" charset="2"/>
              </a:rPr>
              <a:t>aB</a:t>
            </a:r>
            <a:r>
              <a:rPr lang="en-US" sz="2200" dirty="0">
                <a:latin typeface="Open Sans"/>
                <a:sym typeface="Wingdings" pitchFamily="2" charset="2"/>
              </a:rPr>
              <a:t> | a</a:t>
            </a:r>
          </a:p>
          <a:p>
            <a:pPr eaLnBrk="0" hangingPunct="0">
              <a:spcBef>
                <a:spcPct val="20000"/>
              </a:spcBef>
            </a:pPr>
            <a:r>
              <a:rPr lang="en-US" sz="2200" dirty="0">
                <a:latin typeface="Open Sans"/>
                <a:sym typeface="Symbol" pitchFamily="18" charset="2"/>
              </a:rPr>
              <a:t>B </a:t>
            </a:r>
            <a:r>
              <a:rPr lang="en-US" sz="2200" dirty="0">
                <a:latin typeface="Open Sans"/>
                <a:sym typeface="Wingdings" pitchFamily="2" charset="2"/>
              </a:rPr>
              <a:t> b | </a:t>
            </a:r>
            <a:r>
              <a:rPr lang="en-US" sz="2200" dirty="0" err="1">
                <a:latin typeface="Open Sans"/>
                <a:sym typeface="Wingdings" pitchFamily="2" charset="2"/>
              </a:rPr>
              <a:t>Bba</a:t>
            </a:r>
            <a:endParaRPr lang="en-US" sz="2200" dirty="0">
              <a:latin typeface="Open Sans"/>
              <a:sym typeface="Symbol" pitchFamily="18" charset="2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46937-8FAC-4664-9EBD-15D2DE1D1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17CAB-D759-814A-A6A7-C477DC3BCC9A}"/>
              </a:ext>
            </a:extLst>
          </p:cNvPr>
          <p:cNvSpPr txBox="1"/>
          <p:nvPr/>
        </p:nvSpPr>
        <p:spPr>
          <a:xfrm>
            <a:off x="1219200" y="2745418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Jawaban</a:t>
            </a:r>
            <a:r>
              <a:rPr lang="en-US" dirty="0"/>
              <a:t> :</a:t>
            </a:r>
          </a:p>
          <a:p>
            <a:r>
              <a:rPr lang="en-US" dirty="0">
                <a:latin typeface="Open Sans"/>
                <a:sym typeface="Symbol" pitchFamily="18" charset="2"/>
              </a:rPr>
              <a:t>A </a:t>
            </a:r>
            <a:r>
              <a:rPr lang="en-US" dirty="0">
                <a:latin typeface="Open Sans"/>
                <a:sym typeface="Wingdings" pitchFamily="2" charset="2"/>
              </a:rPr>
              <a:t> A ab | A </a:t>
            </a:r>
            <a:r>
              <a:rPr lang="en-US" dirty="0" err="1">
                <a:latin typeface="Open Sans"/>
                <a:sym typeface="Wingdings" pitchFamily="2" charset="2"/>
              </a:rPr>
              <a:t>ba</a:t>
            </a:r>
            <a:r>
              <a:rPr lang="en-US" dirty="0">
                <a:latin typeface="Open Sans"/>
                <a:sym typeface="Wingdings" pitchFamily="2" charset="2"/>
              </a:rPr>
              <a:t> | </a:t>
            </a:r>
            <a:r>
              <a:rPr lang="en-US" dirty="0" err="1">
                <a:latin typeface="Open Sans"/>
                <a:sym typeface="Wingdings" pitchFamily="2" charset="2"/>
              </a:rPr>
              <a:t>aB</a:t>
            </a:r>
            <a:r>
              <a:rPr lang="en-US" dirty="0">
                <a:latin typeface="Open Sans"/>
                <a:sym typeface="Wingdings" pitchFamily="2" charset="2"/>
              </a:rPr>
              <a:t> | a</a:t>
            </a:r>
          </a:p>
          <a:p>
            <a:pPr marL="285750" indent="-285750">
              <a:buFont typeface="Symbol" pitchFamily="2" charset="2"/>
              <a:buChar char="A"/>
            </a:pPr>
            <a:r>
              <a:rPr lang="en-US" dirty="0">
                <a:latin typeface="Symbol" pitchFamily="2" charset="2"/>
              </a:rPr>
              <a:t>   A a1    A  a2    b1    b2</a:t>
            </a:r>
          </a:p>
          <a:p>
            <a:endParaRPr lang="en-US" dirty="0">
              <a:latin typeface="Symbol" pitchFamily="2" charset="2"/>
            </a:endParaRPr>
          </a:p>
          <a:p>
            <a:r>
              <a:rPr lang="en-US" dirty="0" err="1">
                <a:latin typeface="+mj-lt"/>
              </a:rPr>
              <a:t>menjadi</a:t>
            </a:r>
            <a:endParaRPr lang="en-US" dirty="0">
              <a:latin typeface="+mj-lt"/>
            </a:endParaRPr>
          </a:p>
          <a:p>
            <a:r>
              <a:rPr lang="en-US" dirty="0">
                <a:latin typeface="Symbol" pitchFamily="2" charset="2"/>
              </a:rPr>
              <a:t>A </a:t>
            </a:r>
            <a:r>
              <a:rPr lang="en-US" dirty="0">
                <a:latin typeface="Symbol" pitchFamily="2" charset="2"/>
                <a:sym typeface="Wingdings" pitchFamily="2" charset="2"/>
              </a:rPr>
              <a:t>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 err="1">
                <a:latin typeface="+mj-lt"/>
              </a:rPr>
              <a:t>a</a:t>
            </a:r>
            <a:r>
              <a:rPr lang="en-US" dirty="0" err="1">
                <a:latin typeface="Symbol" pitchFamily="2" charset="2"/>
              </a:rPr>
              <a:t>B</a:t>
            </a:r>
            <a:r>
              <a:rPr lang="en-US" dirty="0">
                <a:latin typeface="Symbol" pitchFamily="2" charset="2"/>
              </a:rPr>
              <a:t> A` | </a:t>
            </a:r>
            <a:r>
              <a:rPr lang="en-US" dirty="0">
                <a:latin typeface="+mj-lt"/>
              </a:rPr>
              <a:t>a</a:t>
            </a:r>
            <a:r>
              <a:rPr lang="en-US" dirty="0">
                <a:latin typeface="Symbol" pitchFamily="2" charset="2"/>
              </a:rPr>
              <a:t> A`</a:t>
            </a:r>
          </a:p>
          <a:p>
            <a:r>
              <a:rPr lang="en-US" dirty="0">
                <a:latin typeface="Symbol" pitchFamily="2" charset="2"/>
              </a:rPr>
              <a:t>A`</a:t>
            </a:r>
            <a:r>
              <a:rPr lang="en-US" dirty="0">
                <a:latin typeface="Symbol" pitchFamily="2" charset="2"/>
                <a:sym typeface="Wingdings" pitchFamily="2" charset="2"/>
              </a:rPr>
              <a:t>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>
                <a:latin typeface="+mj-lt"/>
              </a:rPr>
              <a:t>ab A` | </a:t>
            </a:r>
            <a:r>
              <a:rPr lang="en-US" dirty="0" err="1">
                <a:latin typeface="+mj-lt"/>
              </a:rPr>
              <a:t>ba</a:t>
            </a:r>
            <a:r>
              <a:rPr lang="en-US" dirty="0">
                <a:latin typeface="+mj-lt"/>
              </a:rPr>
              <a:t> A` |</a:t>
            </a:r>
            <a:r>
              <a:rPr lang="en-US" dirty="0">
                <a:latin typeface="Symbol" pitchFamily="2" charset="2"/>
              </a:rPr>
              <a:t> </a:t>
            </a:r>
            <a:r>
              <a:rPr lang="el-GR" dirty="0">
                <a:latin typeface="Symbol" pitchFamily="2" charset="2"/>
              </a:rPr>
              <a:t>ε</a:t>
            </a:r>
            <a:endParaRPr lang="en-US" dirty="0">
              <a:latin typeface="Symbol" pitchFamily="2" charset="2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Open Sans"/>
                <a:sym typeface="Symbol" pitchFamily="18" charset="2"/>
              </a:rPr>
              <a:t>B </a:t>
            </a:r>
            <a:r>
              <a:rPr lang="en-US" dirty="0">
                <a:latin typeface="Open Sans"/>
                <a:sym typeface="Wingdings" pitchFamily="2" charset="2"/>
              </a:rPr>
              <a:t> b | </a:t>
            </a:r>
            <a:r>
              <a:rPr lang="en-US" dirty="0" err="1">
                <a:latin typeface="Open Sans"/>
                <a:sym typeface="Wingdings" pitchFamily="2" charset="2"/>
              </a:rPr>
              <a:t>Bba</a:t>
            </a:r>
            <a:endParaRPr lang="en-US" dirty="0">
              <a:latin typeface="Open Sans"/>
              <a:sym typeface="Symbol" pitchFamily="18" charset="2"/>
            </a:endParaRPr>
          </a:p>
          <a:p>
            <a:r>
              <a:rPr lang="en-US" dirty="0" err="1"/>
              <a:t>Menjadi</a:t>
            </a:r>
            <a:endParaRPr lang="en-US" dirty="0"/>
          </a:p>
          <a:p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B`</a:t>
            </a:r>
          </a:p>
          <a:p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B` | 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D7219-0B30-144A-A190-557AFB8F0EE3}"/>
              </a:ext>
            </a:extLst>
          </p:cNvPr>
          <p:cNvSpPr txBox="1"/>
          <p:nvPr/>
        </p:nvSpPr>
        <p:spPr>
          <a:xfrm>
            <a:off x="5245768" y="2831527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akhir</a:t>
            </a:r>
            <a:r>
              <a:rPr lang="en-US" dirty="0"/>
              <a:t> :</a:t>
            </a:r>
            <a:endParaRPr lang="en-US" dirty="0">
              <a:latin typeface="+mj-lt"/>
            </a:endParaRPr>
          </a:p>
          <a:p>
            <a:r>
              <a:rPr lang="en-US" dirty="0">
                <a:latin typeface="Symbol" pitchFamily="2" charset="2"/>
              </a:rPr>
              <a:t>A </a:t>
            </a:r>
            <a:r>
              <a:rPr lang="en-US" dirty="0">
                <a:latin typeface="Symbol" pitchFamily="2" charset="2"/>
                <a:sym typeface="Wingdings" pitchFamily="2" charset="2"/>
              </a:rPr>
              <a:t>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 err="1">
                <a:latin typeface="+mj-lt"/>
              </a:rPr>
              <a:t>a</a:t>
            </a:r>
            <a:r>
              <a:rPr lang="en-US" dirty="0" err="1">
                <a:latin typeface="Symbol" pitchFamily="2" charset="2"/>
              </a:rPr>
              <a:t>B</a:t>
            </a:r>
            <a:r>
              <a:rPr lang="en-US" dirty="0">
                <a:latin typeface="Symbol" pitchFamily="2" charset="2"/>
              </a:rPr>
              <a:t> A` | </a:t>
            </a:r>
            <a:r>
              <a:rPr lang="en-US" dirty="0">
                <a:latin typeface="+mj-lt"/>
              </a:rPr>
              <a:t>a</a:t>
            </a:r>
            <a:r>
              <a:rPr lang="en-US" dirty="0">
                <a:latin typeface="Symbol" pitchFamily="2" charset="2"/>
              </a:rPr>
              <a:t> A`</a:t>
            </a:r>
          </a:p>
          <a:p>
            <a:r>
              <a:rPr lang="en-US" dirty="0">
                <a:latin typeface="Symbol" pitchFamily="2" charset="2"/>
              </a:rPr>
              <a:t>A`</a:t>
            </a:r>
            <a:r>
              <a:rPr lang="en-US" dirty="0">
                <a:latin typeface="Symbol" pitchFamily="2" charset="2"/>
                <a:sym typeface="Wingdings" pitchFamily="2" charset="2"/>
              </a:rPr>
              <a:t>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>
                <a:latin typeface="+mj-lt"/>
              </a:rPr>
              <a:t>ab A` | </a:t>
            </a:r>
            <a:r>
              <a:rPr lang="en-US" dirty="0" err="1">
                <a:latin typeface="+mj-lt"/>
              </a:rPr>
              <a:t>ba</a:t>
            </a:r>
            <a:r>
              <a:rPr lang="en-US" dirty="0">
                <a:latin typeface="+mj-lt"/>
              </a:rPr>
              <a:t> A` |</a:t>
            </a:r>
            <a:r>
              <a:rPr lang="en-US" dirty="0">
                <a:latin typeface="Symbol" pitchFamily="2" charset="2"/>
              </a:rPr>
              <a:t> </a:t>
            </a:r>
            <a:r>
              <a:rPr lang="el-GR" dirty="0">
                <a:latin typeface="Symbol" pitchFamily="2" charset="2"/>
              </a:rPr>
              <a:t>ε</a:t>
            </a:r>
            <a:endParaRPr lang="en-US" dirty="0">
              <a:latin typeface="Symbol" pitchFamily="2" charset="2"/>
            </a:endParaRPr>
          </a:p>
          <a:p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B`</a:t>
            </a:r>
          </a:p>
          <a:p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B` | 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5543128" cy="609600"/>
          </a:xfrm>
        </p:spPr>
        <p:txBody>
          <a:bodyPr/>
          <a:lstStyle/>
          <a:p>
            <a:pPr eaLnBrk="1" hangingPunct="1"/>
            <a:r>
              <a:rPr lang="en-US"/>
              <a:t>Left-Recursion -- Problem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1" y="1524000"/>
            <a:ext cx="76200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4488" indent="-344488" algn="just" eaLnBrk="0" hangingPunct="0">
              <a:buFontTx/>
              <a:buChar char="•"/>
            </a:pPr>
            <a:r>
              <a:rPr lang="en-US" sz="2200" dirty="0">
                <a:latin typeface="Open Sans"/>
              </a:rPr>
              <a:t>A grammar cannot be immediately left-recursive, but it still can be left-recursive.</a:t>
            </a:r>
          </a:p>
          <a:p>
            <a:pPr marL="344488" indent="-344488" algn="just" eaLnBrk="0" hangingPunct="0">
              <a:buFontTx/>
              <a:buChar char="•"/>
            </a:pPr>
            <a:r>
              <a:rPr lang="en-US" sz="2200" dirty="0">
                <a:latin typeface="Open Sans"/>
              </a:rPr>
              <a:t>By just eliminating the immediate left-recursion, we may not get a grammar which is not left-recursive.</a:t>
            </a:r>
          </a:p>
          <a:p>
            <a:pPr eaLnBrk="0" hangingPunct="0"/>
            <a:r>
              <a:rPr lang="en-US" sz="2200" dirty="0">
                <a:latin typeface="Open Sans"/>
                <a:sym typeface="Symbol" pitchFamily="18" charset="2"/>
              </a:rPr>
              <a:t>	S  Aa | b</a:t>
            </a:r>
          </a:p>
          <a:p>
            <a:pPr algn="just" eaLnBrk="0" hangingPunct="0"/>
            <a:r>
              <a:rPr lang="en-US" sz="2200" dirty="0">
                <a:latin typeface="Open Sans"/>
                <a:sym typeface="Symbol" pitchFamily="18" charset="2"/>
              </a:rPr>
              <a:t>	A  Sc | d	</a:t>
            </a:r>
          </a:p>
          <a:p>
            <a:pPr algn="just" eaLnBrk="0" hangingPunct="0"/>
            <a:r>
              <a:rPr lang="en-US" sz="2200" dirty="0">
                <a:latin typeface="Open Sans"/>
                <a:sym typeface="Symbol" pitchFamily="18" charset="2"/>
              </a:rPr>
              <a:t>This grammar is not immediately left-recursive, but it is still left-recursive.</a:t>
            </a:r>
          </a:p>
          <a:p>
            <a:pPr eaLnBrk="0" hangingPunct="0"/>
            <a:r>
              <a:rPr lang="en-US" sz="2200" dirty="0">
                <a:latin typeface="Open Sans"/>
                <a:sym typeface="Symbol" pitchFamily="18" charset="2"/>
              </a:rPr>
              <a:t>	</a:t>
            </a:r>
            <a:r>
              <a:rPr lang="en-US" sz="2200" u="sng" dirty="0">
                <a:latin typeface="Open Sans"/>
                <a:sym typeface="Symbol" pitchFamily="18" charset="2"/>
              </a:rPr>
              <a:t>S</a:t>
            </a:r>
            <a:r>
              <a:rPr lang="en-US" sz="2200" dirty="0">
                <a:latin typeface="Open Sans"/>
                <a:sym typeface="Symbol" pitchFamily="18" charset="2"/>
              </a:rPr>
              <a:t>  Aa  </a:t>
            </a:r>
            <a:r>
              <a:rPr lang="en-US" sz="2200" u="sng" dirty="0" err="1">
                <a:latin typeface="Open Sans"/>
                <a:sym typeface="Symbol" pitchFamily="18" charset="2"/>
              </a:rPr>
              <a:t>S</a:t>
            </a:r>
            <a:r>
              <a:rPr lang="en-US" sz="2200" dirty="0" err="1">
                <a:latin typeface="Open Sans"/>
                <a:sym typeface="Symbol" pitchFamily="18" charset="2"/>
              </a:rPr>
              <a:t>ca</a:t>
            </a:r>
            <a:r>
              <a:rPr lang="en-US" sz="2200" dirty="0">
                <a:latin typeface="Open Sans"/>
                <a:sym typeface="Symbol" pitchFamily="18" charset="2"/>
              </a:rPr>
              <a:t>    	or</a:t>
            </a:r>
          </a:p>
          <a:p>
            <a:pPr eaLnBrk="0" hangingPunct="0"/>
            <a:r>
              <a:rPr lang="en-US" sz="2200" dirty="0">
                <a:latin typeface="Open Sans"/>
                <a:sym typeface="Symbol" pitchFamily="18" charset="2"/>
              </a:rPr>
              <a:t>	</a:t>
            </a:r>
            <a:r>
              <a:rPr lang="en-US" sz="2200" u="sng" dirty="0">
                <a:latin typeface="Open Sans"/>
                <a:sym typeface="Symbol" pitchFamily="18" charset="2"/>
              </a:rPr>
              <a:t>A</a:t>
            </a:r>
            <a:r>
              <a:rPr lang="en-US" sz="2200" dirty="0">
                <a:latin typeface="Open Sans"/>
                <a:sym typeface="Symbol" pitchFamily="18" charset="2"/>
              </a:rPr>
              <a:t>  Sc  </a:t>
            </a:r>
            <a:r>
              <a:rPr lang="en-US" sz="2200" u="sng" dirty="0" err="1">
                <a:latin typeface="Open Sans"/>
                <a:sym typeface="Symbol" pitchFamily="18" charset="2"/>
              </a:rPr>
              <a:t>A</a:t>
            </a:r>
            <a:r>
              <a:rPr lang="en-US" sz="2200" dirty="0" err="1">
                <a:latin typeface="Open Sans"/>
                <a:sym typeface="Symbol" pitchFamily="18" charset="2"/>
              </a:rPr>
              <a:t>ac</a:t>
            </a:r>
            <a:r>
              <a:rPr lang="en-US" sz="2200" dirty="0">
                <a:latin typeface="Open Sans"/>
                <a:sym typeface="Symbol" pitchFamily="18" charset="2"/>
              </a:rPr>
              <a:t> 	causes to a left-recursion</a:t>
            </a:r>
          </a:p>
          <a:p>
            <a:pPr eaLnBrk="0" hangingPunct="0"/>
            <a:endParaRPr lang="en-US" sz="2200" dirty="0">
              <a:latin typeface="Open Sans"/>
              <a:sym typeface="Symbol" pitchFamily="18" charset="2"/>
            </a:endParaRPr>
          </a:p>
          <a:p>
            <a:pPr eaLnBrk="0" hangingPunct="0"/>
            <a:r>
              <a:rPr lang="en-US" sz="2200" dirty="0">
                <a:latin typeface="Open Sans"/>
                <a:sym typeface="Symbol" pitchFamily="18" charset="2"/>
              </a:rPr>
              <a:t>So, we have to eliminate all left-recursions from our grammar</a:t>
            </a:r>
            <a:endParaRPr lang="en-US" sz="2200" dirty="0">
              <a:latin typeface="Open Sans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8975" y="3470275"/>
            <a:ext cx="16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76914-DFD3-40C9-A642-A0EB0B58AB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238328" cy="914400"/>
          </a:xfrm>
        </p:spPr>
        <p:txBody>
          <a:bodyPr/>
          <a:lstStyle/>
          <a:p>
            <a:pPr eaLnBrk="1" hangingPunct="1"/>
            <a:r>
              <a:rPr lang="en-US" sz="2400"/>
              <a:t>Eliminate Left-Recursion</a:t>
            </a:r>
            <a:br>
              <a:rPr lang="en-US" sz="2400"/>
            </a:br>
            <a:r>
              <a:rPr lang="en-US" sz="2400"/>
              <a:t>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5181600"/>
          </a:xfrm>
        </p:spPr>
        <p:txBody>
          <a:bodyPr>
            <a:normAutofit/>
          </a:bodyPr>
          <a:lstStyle/>
          <a:p>
            <a:pPr marL="344488" indent="-344488" algn="just">
              <a:lnSpc>
                <a:spcPct val="90000"/>
              </a:lnSpc>
            </a:pPr>
            <a:r>
              <a:rPr lang="en-US" sz="2200"/>
              <a:t>Arrange non-terminals in some order:  A</a:t>
            </a:r>
            <a:r>
              <a:rPr lang="en-US" sz="2200" baseline="-25000"/>
              <a:t>1</a:t>
            </a:r>
            <a:r>
              <a:rPr lang="en-US" sz="2200"/>
              <a:t> ... A</a:t>
            </a:r>
            <a:r>
              <a:rPr lang="en-US" sz="2200" baseline="-25000"/>
              <a:t>n</a:t>
            </a:r>
            <a:endParaRPr lang="en-US" sz="2200"/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b="1"/>
              <a:t>	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b="1"/>
              <a:t>	for</a:t>
            </a:r>
            <a:r>
              <a:rPr lang="en-US" sz="2200"/>
              <a:t>  i  </a:t>
            </a:r>
            <a:r>
              <a:rPr lang="en-US" sz="2200" b="1">
                <a:sym typeface="Symbol" pitchFamily="18" charset="2"/>
              </a:rPr>
              <a:t>from</a:t>
            </a:r>
            <a:r>
              <a:rPr lang="en-US" sz="2200">
                <a:sym typeface="Symbol" pitchFamily="18" charset="2"/>
              </a:rPr>
              <a:t>  1  </a:t>
            </a:r>
            <a:r>
              <a:rPr lang="en-US" sz="2200" b="1">
                <a:sym typeface="Symbol" pitchFamily="18" charset="2"/>
              </a:rPr>
              <a:t>to </a:t>
            </a:r>
            <a:r>
              <a:rPr lang="en-US" sz="2200">
                <a:sym typeface="Symbol" pitchFamily="18" charset="2"/>
              </a:rPr>
              <a:t> n  </a:t>
            </a:r>
            <a:r>
              <a:rPr lang="en-US" sz="2200" b="1">
                <a:sym typeface="Symbol" pitchFamily="18" charset="2"/>
              </a:rPr>
              <a:t>do</a:t>
            </a:r>
            <a:r>
              <a:rPr lang="en-US" sz="2200">
                <a:sym typeface="Symbol" pitchFamily="18" charset="2"/>
              </a:rPr>
              <a:t>  {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b="1"/>
              <a:t>		for</a:t>
            </a:r>
            <a:r>
              <a:rPr lang="en-US" sz="2200"/>
              <a:t>  j </a:t>
            </a:r>
            <a:r>
              <a:rPr lang="en-US" sz="2200" b="1">
                <a:sym typeface="Symbol" pitchFamily="18" charset="2"/>
              </a:rPr>
              <a:t>from</a:t>
            </a:r>
            <a:r>
              <a:rPr lang="en-US" sz="2200">
                <a:sym typeface="Symbol" pitchFamily="18" charset="2"/>
              </a:rPr>
              <a:t> 1 </a:t>
            </a:r>
            <a:r>
              <a:rPr lang="en-US" sz="2200" b="1">
                <a:sym typeface="Symbol" pitchFamily="18" charset="2"/>
              </a:rPr>
              <a:t>to</a:t>
            </a:r>
            <a:r>
              <a:rPr lang="en-US" sz="2200">
                <a:sym typeface="Symbol" pitchFamily="18" charset="2"/>
              </a:rPr>
              <a:t> i-1 </a:t>
            </a:r>
            <a:r>
              <a:rPr lang="en-US" sz="2200" b="1">
                <a:sym typeface="Symbol" pitchFamily="18" charset="2"/>
              </a:rPr>
              <a:t>do</a:t>
            </a:r>
            <a:r>
              <a:rPr lang="en-US" sz="2200">
                <a:sym typeface="Symbol" pitchFamily="18" charset="2"/>
              </a:rPr>
              <a:t>  {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>
                <a:sym typeface="Symbol" pitchFamily="18" charset="2"/>
              </a:rPr>
              <a:t>			replace each production 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>
                <a:sym typeface="Symbol" pitchFamily="18" charset="2"/>
              </a:rPr>
              <a:t>			A</a:t>
            </a:r>
            <a:r>
              <a:rPr lang="en-US" sz="2200" baseline="-25000">
                <a:sym typeface="Symbol" pitchFamily="18" charset="2"/>
              </a:rPr>
              <a:t>i</a:t>
            </a:r>
            <a:r>
              <a:rPr lang="en-US" sz="2200">
                <a:sym typeface="Symbol" pitchFamily="18" charset="2"/>
              </a:rPr>
              <a:t>  A</a:t>
            </a:r>
            <a:r>
              <a:rPr lang="en-US" sz="2200" baseline="-25000">
                <a:sym typeface="Symbol" pitchFamily="18" charset="2"/>
              </a:rPr>
              <a:t>j</a:t>
            </a:r>
            <a:r>
              <a:rPr lang="en-US" sz="2200">
                <a:sym typeface="Symbol" pitchFamily="18" charset="2"/>
              </a:rPr>
              <a:t>   by A</a:t>
            </a:r>
            <a:r>
              <a:rPr lang="en-US" sz="2200" baseline="-25000">
                <a:sym typeface="Symbol" pitchFamily="18" charset="2"/>
              </a:rPr>
              <a:t>i</a:t>
            </a:r>
            <a:r>
              <a:rPr lang="en-US" sz="2200">
                <a:sym typeface="Symbol" pitchFamily="18" charset="2"/>
              </a:rPr>
              <a:t>  </a:t>
            </a:r>
            <a:r>
              <a:rPr lang="en-US" sz="2200" baseline="-25000">
                <a:sym typeface="Symbol" pitchFamily="18" charset="2"/>
              </a:rPr>
              <a:t>1</a:t>
            </a:r>
            <a:r>
              <a:rPr lang="en-US" sz="2200">
                <a:sym typeface="Symbol" pitchFamily="18" charset="2"/>
              </a:rPr>
              <a:t>  | ... | </a:t>
            </a:r>
            <a:r>
              <a:rPr lang="en-US" sz="2200" baseline="-25000">
                <a:sym typeface="Symbol" pitchFamily="18" charset="2"/>
              </a:rPr>
              <a:t>k</a:t>
            </a:r>
            <a:r>
              <a:rPr lang="en-US" sz="2200">
                <a:sym typeface="Symbol" pitchFamily="18" charset="2"/>
              </a:rPr>
              <a:t> 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>
                <a:sym typeface="Symbol" pitchFamily="18" charset="2"/>
              </a:rPr>
              <a:t>			where A</a:t>
            </a:r>
            <a:r>
              <a:rPr lang="en-US" sz="2200" baseline="-25000">
                <a:sym typeface="Symbol" pitchFamily="18" charset="2"/>
              </a:rPr>
              <a:t>j</a:t>
            </a:r>
            <a:r>
              <a:rPr lang="en-US" sz="2200">
                <a:sym typeface="Symbol" pitchFamily="18" charset="2"/>
              </a:rPr>
              <a:t>  </a:t>
            </a:r>
            <a:r>
              <a:rPr lang="en-US" sz="2200" baseline="-25000">
                <a:sym typeface="Symbol" pitchFamily="18" charset="2"/>
              </a:rPr>
              <a:t>1</a:t>
            </a:r>
            <a:r>
              <a:rPr lang="en-US" sz="2200">
                <a:sym typeface="Symbol" pitchFamily="18" charset="2"/>
              </a:rPr>
              <a:t> | ... | </a:t>
            </a:r>
            <a:r>
              <a:rPr lang="en-US" sz="2200" baseline="-25000">
                <a:sym typeface="Symbol" pitchFamily="18" charset="2"/>
              </a:rPr>
              <a:t>k</a:t>
            </a:r>
            <a:r>
              <a:rPr lang="en-US" sz="2200">
                <a:sym typeface="Symbol" pitchFamily="18" charset="2"/>
              </a:rPr>
              <a:t> 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>
                <a:sym typeface="Symbol" pitchFamily="18" charset="2"/>
              </a:rPr>
              <a:t>		  }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>
                <a:sym typeface="Symbol" pitchFamily="18" charset="2"/>
              </a:rPr>
              <a:t>	eliminate immediate left-recursions among A</a:t>
            </a:r>
            <a:r>
              <a:rPr lang="en-US" sz="2200" baseline="-25000">
                <a:sym typeface="Symbol" pitchFamily="18" charset="2"/>
              </a:rPr>
              <a:t>i</a:t>
            </a:r>
            <a:r>
              <a:rPr lang="en-US" sz="2200">
                <a:sym typeface="Symbol" pitchFamily="18" charset="2"/>
              </a:rPr>
              <a:t> productions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>
                <a:sym typeface="Symbol" pitchFamily="18" charset="2"/>
              </a:rPr>
              <a:t>	}</a:t>
            </a:r>
          </a:p>
          <a:p>
            <a:pPr marL="344488" lvl="1" indent="-344488" algn="just" eaLnBrk="1" hangingPunct="1">
              <a:lnSpc>
                <a:spcPct val="90000"/>
              </a:lnSpc>
            </a:pPr>
            <a:endParaRPr lang="en-US" sz="220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0BAE7-8724-4F9C-A678-CAC74F4842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0600" cy="609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Example</a:t>
            </a:r>
            <a:br>
              <a:rPr lang="en-US" sz="2800" dirty="0"/>
            </a:br>
            <a:r>
              <a:rPr lang="en-US" sz="2800" dirty="0"/>
              <a:t> Eliminate Left-Recursion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21621"/>
            <a:ext cx="7315200" cy="518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S  Aa | b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A  Ac | Sd | f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Order of non-terminals: S, 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for S: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we do not enter the inner loop.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there is no immediate left recursion in S.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for A:</a:t>
            </a:r>
          </a:p>
          <a:p>
            <a:pPr marL="914400" indent="-4508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Replace A  Sd   with   A  </a:t>
            </a:r>
            <a:r>
              <a:rPr lang="en-US" sz="1800" dirty="0" err="1">
                <a:sym typeface="Symbol" pitchFamily="18" charset="2"/>
              </a:rPr>
              <a:t>Aad</a:t>
            </a:r>
            <a:r>
              <a:rPr lang="en-US" sz="1800" dirty="0">
                <a:sym typeface="Symbol" pitchFamily="18" charset="2"/>
              </a:rPr>
              <a:t> | bd</a:t>
            </a:r>
          </a:p>
          <a:p>
            <a:pPr marL="914400" indent="-4508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So, we will have   A  A c    | A ad | bd | f</a:t>
            </a:r>
          </a:p>
          <a:p>
            <a:pPr marL="46355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sym typeface="Symbol" pitchFamily="18" charset="2"/>
              </a:rPr>
              <a:t>			A </a:t>
            </a:r>
            <a:r>
              <a:rPr lang="en-US" sz="1800" dirty="0">
                <a:sym typeface="Wingdings" pitchFamily="2" charset="2"/>
              </a:rPr>
              <a:t> A </a:t>
            </a:r>
            <a:r>
              <a:rPr lang="en-US" sz="18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1 | A </a:t>
            </a:r>
            <a:r>
              <a:rPr lang="en-US" sz="18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2 | </a:t>
            </a:r>
            <a:r>
              <a:rPr lang="en-US" sz="1800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sz="1800" dirty="0">
                <a:sym typeface="Wingdings" pitchFamily="2" charset="2"/>
              </a:rPr>
              <a:t>1 | </a:t>
            </a:r>
            <a:r>
              <a:rPr lang="en-US" sz="1800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sz="1800" dirty="0">
                <a:sym typeface="Wingdings" pitchFamily="2" charset="2"/>
              </a:rPr>
              <a:t>2</a:t>
            </a:r>
            <a:endParaRPr lang="en-US" sz="1800" dirty="0">
              <a:sym typeface="Symbol" pitchFamily="18" charset="2"/>
            </a:endParaRPr>
          </a:p>
          <a:p>
            <a:pPr marL="914400" indent="-4508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Eliminate the immediate left-recursion in 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			A  </a:t>
            </a:r>
            <a:r>
              <a:rPr lang="en-US" sz="1800" dirty="0" err="1">
                <a:sym typeface="Symbol" pitchFamily="18" charset="2"/>
              </a:rPr>
              <a:t>bdA</a:t>
            </a:r>
            <a:r>
              <a:rPr lang="en-US" sz="1800" baseline="30000" dirty="0">
                <a:sym typeface="Symbol" pitchFamily="18" charset="2"/>
              </a:rPr>
              <a:t>’</a:t>
            </a:r>
            <a:r>
              <a:rPr lang="en-US" sz="1800" dirty="0">
                <a:sym typeface="Symbol" pitchFamily="18" charset="2"/>
              </a:rPr>
              <a:t> | </a:t>
            </a:r>
            <a:r>
              <a:rPr lang="en-US" sz="1800" dirty="0" err="1">
                <a:sym typeface="Symbol" pitchFamily="18" charset="2"/>
              </a:rPr>
              <a:t>fA</a:t>
            </a:r>
            <a:r>
              <a:rPr lang="en-US" sz="1800" baseline="30000" dirty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dirty="0">
                <a:sym typeface="Symbol" pitchFamily="18" charset="2"/>
              </a:rPr>
              <a:t>			 </a:t>
            </a:r>
            <a:r>
              <a:rPr lang="en-US" sz="1800" dirty="0">
                <a:sym typeface="Symbol" pitchFamily="18" charset="2"/>
              </a:rPr>
              <a:t>A</a:t>
            </a:r>
            <a:r>
              <a:rPr lang="en-US" sz="1800" baseline="30000" dirty="0">
                <a:sym typeface="Symbol" pitchFamily="18" charset="2"/>
              </a:rPr>
              <a:t>’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 err="1">
                <a:sym typeface="Symbol" pitchFamily="18" charset="2"/>
              </a:rPr>
              <a:t>cA</a:t>
            </a:r>
            <a:r>
              <a:rPr lang="en-US" sz="1800" baseline="30000" dirty="0">
                <a:sym typeface="Symbol" pitchFamily="18" charset="2"/>
              </a:rPr>
              <a:t>’  </a:t>
            </a:r>
            <a:r>
              <a:rPr lang="en-US" sz="1800" dirty="0">
                <a:sym typeface="Symbol" pitchFamily="18" charset="2"/>
              </a:rPr>
              <a:t>|  </a:t>
            </a:r>
            <a:r>
              <a:rPr lang="en-US" sz="1800" dirty="0" err="1">
                <a:sym typeface="Symbol" pitchFamily="18" charset="2"/>
              </a:rPr>
              <a:t>adA</a:t>
            </a:r>
            <a:r>
              <a:rPr lang="en-US" sz="1800" baseline="30000" dirty="0">
                <a:sym typeface="Symbol" pitchFamily="18" charset="2"/>
              </a:rPr>
              <a:t>’  </a:t>
            </a:r>
            <a:r>
              <a:rPr lang="en-US" sz="1800" dirty="0">
                <a:sym typeface="Symbol" pitchFamily="18" charset="2"/>
              </a:rPr>
              <a:t>| 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So, the resulting equivalent grammar which is not left-recursive is: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	S  Aa | b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	A  </a:t>
            </a:r>
            <a:r>
              <a:rPr lang="en-US" sz="1800" dirty="0" err="1">
                <a:sym typeface="Symbol" pitchFamily="18" charset="2"/>
              </a:rPr>
              <a:t>bdA</a:t>
            </a:r>
            <a:r>
              <a:rPr lang="en-US" sz="1800" baseline="30000" dirty="0">
                <a:sym typeface="Symbol" pitchFamily="18" charset="2"/>
              </a:rPr>
              <a:t>’</a:t>
            </a:r>
            <a:r>
              <a:rPr lang="en-US" sz="1800" dirty="0">
                <a:sym typeface="Symbol" pitchFamily="18" charset="2"/>
              </a:rPr>
              <a:t> | </a:t>
            </a:r>
            <a:r>
              <a:rPr lang="en-US" sz="1800" dirty="0" err="1">
                <a:sym typeface="Symbol" pitchFamily="18" charset="2"/>
              </a:rPr>
              <a:t>fA</a:t>
            </a:r>
            <a:r>
              <a:rPr lang="en-US" sz="1800" baseline="30000" dirty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dirty="0">
                <a:sym typeface="Symbol" pitchFamily="18" charset="2"/>
              </a:rPr>
              <a:t>	</a:t>
            </a:r>
            <a:r>
              <a:rPr lang="en-US" sz="1800" dirty="0">
                <a:sym typeface="Symbol" pitchFamily="18" charset="2"/>
              </a:rPr>
              <a:t>A</a:t>
            </a:r>
            <a:r>
              <a:rPr lang="en-US" sz="1800" baseline="30000" dirty="0">
                <a:sym typeface="Symbol" pitchFamily="18" charset="2"/>
              </a:rPr>
              <a:t>’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 err="1">
                <a:sym typeface="Symbol" pitchFamily="18" charset="2"/>
              </a:rPr>
              <a:t>cA</a:t>
            </a:r>
            <a:r>
              <a:rPr lang="en-US" sz="1800" baseline="30000" dirty="0">
                <a:sym typeface="Symbol" pitchFamily="18" charset="2"/>
              </a:rPr>
              <a:t>’  </a:t>
            </a:r>
            <a:r>
              <a:rPr lang="en-US" sz="1800" dirty="0">
                <a:sym typeface="Symbol" pitchFamily="18" charset="2"/>
              </a:rPr>
              <a:t>|  </a:t>
            </a:r>
            <a:r>
              <a:rPr lang="en-US" sz="1800" dirty="0" err="1">
                <a:sym typeface="Symbol" pitchFamily="18" charset="2"/>
              </a:rPr>
              <a:t>adA</a:t>
            </a:r>
            <a:r>
              <a:rPr lang="en-US" sz="1800" baseline="30000" dirty="0">
                <a:sym typeface="Symbol" pitchFamily="18" charset="2"/>
              </a:rPr>
              <a:t>’  </a:t>
            </a:r>
            <a:r>
              <a:rPr lang="en-US" sz="1800" dirty="0">
                <a:sym typeface="Symbol" pitchFamily="18" charset="2"/>
              </a:rPr>
              <a:t>| 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F47FC-A3BA-46E3-837C-22DE4B0D2D4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830AACF9-9BA5-FA43-8C77-61BA2522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1407870"/>
            <a:ext cx="1628775" cy="135731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56896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Example (2)</a:t>
            </a:r>
            <a:br>
              <a:rPr lang="en-US" sz="2800" dirty="0"/>
            </a:br>
            <a:r>
              <a:rPr lang="en-US" sz="2800" dirty="0"/>
              <a:t> Eliminate Left-Recursion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453" y="1407870"/>
            <a:ext cx="7924800" cy="43434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S  Aa | b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A  Ac | Sd | f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Order of non-terminals: A, S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for A: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we do not enter the inner loop.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Eliminate the immediate left-recursion in 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		A  </a:t>
            </a:r>
            <a:r>
              <a:rPr lang="en-US" sz="1800" dirty="0" err="1">
                <a:sym typeface="Symbol" pitchFamily="18" charset="2"/>
              </a:rPr>
              <a:t>SdA</a:t>
            </a:r>
            <a:r>
              <a:rPr lang="en-US" sz="1800" baseline="30000" dirty="0">
                <a:sym typeface="Symbol" pitchFamily="18" charset="2"/>
              </a:rPr>
              <a:t>’</a:t>
            </a:r>
            <a:r>
              <a:rPr lang="en-US" sz="1800" dirty="0">
                <a:sym typeface="Symbol" pitchFamily="18" charset="2"/>
              </a:rPr>
              <a:t> | </a:t>
            </a:r>
            <a:r>
              <a:rPr lang="en-US" sz="1800" dirty="0" err="1">
                <a:sym typeface="Symbol" pitchFamily="18" charset="2"/>
              </a:rPr>
              <a:t>fA</a:t>
            </a:r>
            <a:r>
              <a:rPr lang="en-US" sz="1800" baseline="30000" dirty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dirty="0">
                <a:sym typeface="Symbol" pitchFamily="18" charset="2"/>
              </a:rPr>
              <a:t>		</a:t>
            </a:r>
            <a:r>
              <a:rPr lang="en-US" sz="1800" dirty="0">
                <a:sym typeface="Symbol" pitchFamily="18" charset="2"/>
              </a:rPr>
              <a:t>A</a:t>
            </a:r>
            <a:r>
              <a:rPr lang="en-US" sz="1800" baseline="30000" dirty="0">
                <a:sym typeface="Symbol" pitchFamily="18" charset="2"/>
              </a:rPr>
              <a:t>’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 err="1">
                <a:sym typeface="Symbol" pitchFamily="18" charset="2"/>
              </a:rPr>
              <a:t>cA</a:t>
            </a:r>
            <a:r>
              <a:rPr lang="en-US" sz="1800" baseline="30000" dirty="0">
                <a:sym typeface="Symbol" pitchFamily="18" charset="2"/>
              </a:rPr>
              <a:t>’  </a:t>
            </a:r>
            <a:r>
              <a:rPr lang="en-US" sz="1800" dirty="0">
                <a:sym typeface="Symbol" pitchFamily="18" charset="2"/>
              </a:rPr>
              <a:t>| 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for S: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Replace   S  Aa   with   S  </a:t>
            </a:r>
            <a:r>
              <a:rPr lang="en-US" sz="1800" dirty="0" err="1">
                <a:sym typeface="Symbol" pitchFamily="18" charset="2"/>
              </a:rPr>
              <a:t>SdA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r>
              <a:rPr lang="en-US" sz="1800" dirty="0" err="1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  |  </a:t>
            </a:r>
            <a:r>
              <a:rPr lang="en-US" sz="1800" dirty="0" err="1">
                <a:sym typeface="Symbol" pitchFamily="18" charset="2"/>
              </a:rPr>
              <a:t>fA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r>
              <a:rPr lang="en-US" sz="1800" dirty="0" err="1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  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So, we will have  S  S </a:t>
            </a:r>
            <a:r>
              <a:rPr lang="en-US" sz="1800" dirty="0" err="1">
                <a:sym typeface="Symbol" pitchFamily="18" charset="2"/>
              </a:rPr>
              <a:t>dA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r>
              <a:rPr lang="en-US" sz="1800" dirty="0" err="1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  |  </a:t>
            </a:r>
            <a:r>
              <a:rPr lang="en-US" sz="1800" dirty="0" err="1">
                <a:sym typeface="Symbol" pitchFamily="18" charset="2"/>
              </a:rPr>
              <a:t>fA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r>
              <a:rPr lang="en-US" sz="1800" dirty="0" err="1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  | b</a:t>
            </a:r>
          </a:p>
          <a:p>
            <a:pPr marL="45085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sym typeface="Symbol" pitchFamily="18" charset="2"/>
              </a:rPr>
              <a:t>		              A </a:t>
            </a:r>
            <a:r>
              <a:rPr lang="en-US" sz="1800" dirty="0">
                <a:sym typeface="Wingdings" pitchFamily="2" charset="2"/>
              </a:rPr>
              <a:t> A  </a:t>
            </a:r>
            <a:r>
              <a:rPr lang="en-US" sz="18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      |   </a:t>
            </a:r>
            <a:r>
              <a:rPr lang="en-US" sz="1800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sz="1800" dirty="0">
                <a:sym typeface="Wingdings" pitchFamily="2" charset="2"/>
              </a:rPr>
              <a:t>1   | </a:t>
            </a:r>
            <a:r>
              <a:rPr lang="en-US" sz="1800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sz="1800" dirty="0">
                <a:sym typeface="Wingdings" pitchFamily="2" charset="2"/>
              </a:rPr>
              <a:t>2</a:t>
            </a:r>
            <a:endParaRPr lang="en-US" sz="1800" dirty="0">
              <a:sym typeface="Symbol" pitchFamily="18" charset="2"/>
            </a:endParaRP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Eliminate the immediate left-recursion in S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		 S  </a:t>
            </a:r>
            <a:r>
              <a:rPr lang="en-US" sz="1800" dirty="0" err="1">
                <a:sym typeface="Symbol" pitchFamily="18" charset="2"/>
              </a:rPr>
              <a:t>fA’aS</a:t>
            </a:r>
            <a:r>
              <a:rPr lang="en-US" sz="1800" dirty="0">
                <a:sym typeface="Symbol" pitchFamily="18" charset="2"/>
              </a:rPr>
              <a:t>’  | </a:t>
            </a:r>
            <a:r>
              <a:rPr lang="en-US" sz="1800" dirty="0" err="1">
                <a:sym typeface="Symbol" pitchFamily="18" charset="2"/>
              </a:rPr>
              <a:t>bS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endParaRPr lang="en-US" sz="1800" baseline="300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dirty="0">
                <a:sym typeface="Symbol" pitchFamily="18" charset="2"/>
              </a:rPr>
              <a:t>		 </a:t>
            </a:r>
            <a:r>
              <a:rPr lang="en-US" sz="1800" dirty="0">
                <a:sym typeface="Symbol" pitchFamily="18" charset="2"/>
              </a:rPr>
              <a:t>S</a:t>
            </a:r>
            <a:r>
              <a:rPr lang="en-US" sz="1800" baseline="30000" dirty="0">
                <a:sym typeface="Symbol" pitchFamily="18" charset="2"/>
              </a:rPr>
              <a:t>’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 err="1">
                <a:sym typeface="Symbol" pitchFamily="18" charset="2"/>
              </a:rPr>
              <a:t>dA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r>
              <a:rPr lang="en-US" sz="1800" dirty="0" err="1">
                <a:sym typeface="Symbol" pitchFamily="18" charset="2"/>
              </a:rPr>
              <a:t>aS</a:t>
            </a:r>
            <a:r>
              <a:rPr lang="en-US" sz="1800" dirty="0">
                <a:sym typeface="Symbol" pitchFamily="18" charset="2"/>
              </a:rPr>
              <a:t>’  |  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So, the resulting equivalent grammar which is not left-recursive is: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	S  </a:t>
            </a:r>
            <a:r>
              <a:rPr lang="en-US" sz="1800" dirty="0" err="1">
                <a:sym typeface="Symbol" pitchFamily="18" charset="2"/>
              </a:rPr>
              <a:t>fA’aS</a:t>
            </a:r>
            <a:r>
              <a:rPr lang="en-US" sz="1800" dirty="0">
                <a:sym typeface="Symbol" pitchFamily="18" charset="2"/>
              </a:rPr>
              <a:t>’  | </a:t>
            </a:r>
            <a:r>
              <a:rPr lang="en-US" sz="1800" dirty="0" err="1">
                <a:sym typeface="Symbol" pitchFamily="18" charset="2"/>
              </a:rPr>
              <a:t>bS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endParaRPr lang="en-US" sz="1800" baseline="300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dirty="0">
                <a:sym typeface="Symbol" pitchFamily="18" charset="2"/>
              </a:rPr>
              <a:t>	</a:t>
            </a:r>
            <a:r>
              <a:rPr lang="en-US" sz="1800" dirty="0">
                <a:sym typeface="Symbol" pitchFamily="18" charset="2"/>
              </a:rPr>
              <a:t>S</a:t>
            </a:r>
            <a:r>
              <a:rPr lang="en-US" sz="1800" baseline="30000" dirty="0">
                <a:sym typeface="Symbol" pitchFamily="18" charset="2"/>
              </a:rPr>
              <a:t>’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 err="1">
                <a:sym typeface="Symbol" pitchFamily="18" charset="2"/>
              </a:rPr>
              <a:t>dA</a:t>
            </a:r>
            <a:r>
              <a:rPr lang="en-US" sz="1800" baseline="30000" dirty="0" err="1">
                <a:sym typeface="Symbol" pitchFamily="18" charset="2"/>
              </a:rPr>
              <a:t>’</a:t>
            </a:r>
            <a:r>
              <a:rPr lang="en-US" sz="1800" dirty="0" err="1">
                <a:sym typeface="Symbol" pitchFamily="18" charset="2"/>
              </a:rPr>
              <a:t>aS</a:t>
            </a:r>
            <a:r>
              <a:rPr lang="en-US" sz="1800" dirty="0">
                <a:sym typeface="Symbol" pitchFamily="18" charset="2"/>
              </a:rPr>
              <a:t>’  |  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ym typeface="Symbol" pitchFamily="18" charset="2"/>
              </a:rPr>
              <a:t>	A  </a:t>
            </a:r>
            <a:r>
              <a:rPr lang="en-US" sz="1800" dirty="0" err="1">
                <a:sym typeface="Symbol" pitchFamily="18" charset="2"/>
              </a:rPr>
              <a:t>SdA</a:t>
            </a:r>
            <a:r>
              <a:rPr lang="en-US" sz="1800" baseline="30000" dirty="0">
                <a:sym typeface="Symbol" pitchFamily="18" charset="2"/>
              </a:rPr>
              <a:t>’</a:t>
            </a:r>
            <a:r>
              <a:rPr lang="en-US" sz="1800" dirty="0">
                <a:sym typeface="Symbol" pitchFamily="18" charset="2"/>
              </a:rPr>
              <a:t> | </a:t>
            </a:r>
            <a:r>
              <a:rPr lang="en-US" sz="1800" dirty="0" err="1">
                <a:sym typeface="Symbol" pitchFamily="18" charset="2"/>
              </a:rPr>
              <a:t>fA</a:t>
            </a:r>
            <a:r>
              <a:rPr lang="en-US" sz="1800" baseline="30000" dirty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dirty="0">
                <a:sym typeface="Symbol" pitchFamily="18" charset="2"/>
              </a:rPr>
              <a:t>	</a:t>
            </a:r>
            <a:r>
              <a:rPr lang="en-US" sz="1800" dirty="0">
                <a:sym typeface="Symbol" pitchFamily="18" charset="2"/>
              </a:rPr>
              <a:t>A</a:t>
            </a:r>
            <a:r>
              <a:rPr lang="en-US" sz="1800" baseline="30000" dirty="0">
                <a:sym typeface="Symbol" pitchFamily="18" charset="2"/>
              </a:rPr>
              <a:t>’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 err="1">
                <a:sym typeface="Symbol" pitchFamily="18" charset="2"/>
              </a:rPr>
              <a:t>cA</a:t>
            </a:r>
            <a:r>
              <a:rPr lang="en-US" sz="1800" baseline="30000" dirty="0">
                <a:sym typeface="Symbol" pitchFamily="18" charset="2"/>
              </a:rPr>
              <a:t>’  </a:t>
            </a:r>
            <a:r>
              <a:rPr lang="en-US" sz="1800" dirty="0">
                <a:sym typeface="Symbol" pitchFamily="18" charset="2"/>
              </a:rPr>
              <a:t>|  </a:t>
            </a:r>
            <a:endParaRPr lang="en-US" sz="1800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BCAFE-0F01-4D15-A9D9-042F018DF0D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95528" cy="762000"/>
          </a:xfrm>
        </p:spPr>
        <p:txBody>
          <a:bodyPr/>
          <a:lstStyle/>
          <a:p>
            <a:pPr eaLnBrk="1" hangingPunct="1"/>
            <a:r>
              <a:rPr lang="en-US"/>
              <a:t>Left-Factoring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/>
              <a:t>A predictive parser (a top-down parser without backtracking) insists  that the grammar must be </a:t>
            </a:r>
            <a:r>
              <a:rPr lang="en-US" sz="2200" i="1" dirty="0"/>
              <a:t>left-factored</a:t>
            </a:r>
            <a:r>
              <a:rPr lang="en-US" sz="22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grammar </a:t>
            </a:r>
            <a:r>
              <a:rPr lang="en-US" sz="2200" dirty="0">
                <a:sym typeface="Wingdings" pitchFamily="2" charset="2"/>
              </a:rPr>
              <a:t> a new equivalent grammar suitable for predictive parsing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>
              <a:sym typeface="Wingdings" pitchFamily="2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err="1">
                <a:sym typeface="Wingdings" pitchFamily="2" charset="2"/>
              </a:rPr>
              <a:t>stmt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>
                <a:sym typeface="Symbol" pitchFamily="18" charset="2"/>
              </a:rPr>
              <a:t>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sym typeface="Symbol" pitchFamily="18" charset="2"/>
              </a:rPr>
              <a:t>  expr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sym typeface="Symbol" pitchFamily="18" charset="2"/>
              </a:rPr>
              <a:t>  </a:t>
            </a:r>
            <a:r>
              <a:rPr lang="en-US" sz="2200" dirty="0" err="1">
                <a:sym typeface="Symbol" pitchFamily="18" charset="2"/>
              </a:rPr>
              <a:t>stmt</a:t>
            </a:r>
            <a:r>
              <a:rPr lang="en-US" sz="2200" dirty="0"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200" dirty="0">
                <a:sym typeface="Symbol" pitchFamily="18" charset="2"/>
              </a:rPr>
              <a:t>  </a:t>
            </a:r>
            <a:r>
              <a:rPr lang="en-US" sz="2200" dirty="0" err="1">
                <a:sym typeface="Symbol" pitchFamily="18" charset="2"/>
              </a:rPr>
              <a:t>stmt</a:t>
            </a:r>
            <a:r>
              <a:rPr lang="en-US" sz="2200" dirty="0">
                <a:sym typeface="Symbol" pitchFamily="18" charset="2"/>
              </a:rPr>
              <a:t>    |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	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sym typeface="Symbol" pitchFamily="18" charset="2"/>
              </a:rPr>
              <a:t>  expr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sym typeface="Symbol" pitchFamily="18" charset="2"/>
              </a:rPr>
              <a:t>  </a:t>
            </a:r>
            <a:r>
              <a:rPr lang="en-US" sz="2200" dirty="0" err="1">
                <a:sym typeface="Symbol" pitchFamily="18" charset="2"/>
              </a:rPr>
              <a:t>stmt</a:t>
            </a:r>
            <a:r>
              <a:rPr lang="en-US" sz="2200" dirty="0"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/>
              <a:t>when we see  </a:t>
            </a:r>
            <a:r>
              <a:rPr lang="en-US" sz="2200" dirty="0">
                <a:latin typeface="Courier New" pitchFamily="49" charset="0"/>
              </a:rPr>
              <a:t>if</a:t>
            </a:r>
            <a:r>
              <a:rPr lang="en-US" sz="2200" dirty="0"/>
              <a:t>, we cannot now which production rule to choose to  re-write </a:t>
            </a:r>
            <a:r>
              <a:rPr lang="en-US" sz="2200" i="1" dirty="0" err="1"/>
              <a:t>stmt</a:t>
            </a:r>
            <a:r>
              <a:rPr lang="en-US" sz="2200" dirty="0"/>
              <a:t> in the derivation.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347F77-2147-4FCF-9C3D-1969EBA02C9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90728" cy="762000"/>
          </a:xfrm>
        </p:spPr>
        <p:txBody>
          <a:bodyPr/>
          <a:lstStyle/>
          <a:p>
            <a:pPr eaLnBrk="1" hangingPunct="1"/>
            <a:r>
              <a:rPr lang="en-US"/>
              <a:t>Left-Factoring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3434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dirty="0"/>
              <a:t>In general,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	A </a:t>
            </a:r>
            <a:r>
              <a:rPr lang="en-US" sz="2200" dirty="0">
                <a:sym typeface="Symbol" pitchFamily="18" charset="2"/>
              </a:rPr>
              <a:t>  </a:t>
            </a:r>
            <a:r>
              <a:rPr lang="en-US" sz="2200" baseline="-25000" dirty="0">
                <a:sym typeface="Symbol" pitchFamily="18" charset="2"/>
              </a:rPr>
              <a:t>1</a:t>
            </a:r>
            <a:r>
              <a:rPr lang="en-US" sz="2200" dirty="0">
                <a:sym typeface="Symbol" pitchFamily="18" charset="2"/>
              </a:rPr>
              <a:t>  |   </a:t>
            </a:r>
            <a:r>
              <a:rPr lang="en-US" sz="2200" baseline="-25000" dirty="0">
                <a:sym typeface="Symbol" pitchFamily="18" charset="2"/>
              </a:rPr>
              <a:t>2</a:t>
            </a:r>
            <a:r>
              <a:rPr lang="en-US" sz="2200" dirty="0">
                <a:sym typeface="Symbol" pitchFamily="18" charset="2"/>
              </a:rPr>
              <a:t> 	where  is non-empty and the first 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Symbol" pitchFamily="18" charset="2"/>
              </a:rPr>
              <a:t>				symbols of </a:t>
            </a:r>
            <a:r>
              <a:rPr lang="en-US" sz="2200" baseline="-25000" dirty="0">
                <a:sym typeface="Symbol" pitchFamily="18" charset="2"/>
              </a:rPr>
              <a:t>1</a:t>
            </a:r>
            <a:r>
              <a:rPr lang="en-US" sz="2200" dirty="0">
                <a:sym typeface="Symbol" pitchFamily="18" charset="2"/>
              </a:rPr>
              <a:t> and </a:t>
            </a:r>
            <a:r>
              <a:rPr lang="en-US" sz="2200" baseline="-25000" dirty="0">
                <a:sym typeface="Symbol" pitchFamily="18" charset="2"/>
              </a:rPr>
              <a:t>2</a:t>
            </a:r>
            <a:r>
              <a:rPr lang="en-US" sz="2200" dirty="0">
                <a:sym typeface="Symbol" pitchFamily="18" charset="2"/>
              </a:rPr>
              <a:t> (if they have 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Symbol" pitchFamily="18" charset="2"/>
              </a:rPr>
              <a:t>				one)are different.</a:t>
            </a:r>
          </a:p>
          <a:p>
            <a:pPr algn="just" eaLnBrk="1" hangingPunct="1"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 algn="just" eaLnBrk="1" hangingPunct="1"/>
            <a:r>
              <a:rPr lang="en-US" sz="2200" dirty="0">
                <a:sym typeface="Symbol" pitchFamily="18" charset="2"/>
              </a:rPr>
              <a:t>when processing  we cannot know whether expand 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Symbol" pitchFamily="18" charset="2"/>
              </a:rPr>
              <a:t>		A to </a:t>
            </a:r>
            <a:r>
              <a:rPr lang="en-US" sz="2200" baseline="-25000" dirty="0">
                <a:sym typeface="Symbol" pitchFamily="18" charset="2"/>
              </a:rPr>
              <a:t>1</a:t>
            </a:r>
            <a:r>
              <a:rPr lang="en-US" sz="2200" dirty="0">
                <a:sym typeface="Symbol" pitchFamily="18" charset="2"/>
              </a:rPr>
              <a:t>    or    A to </a:t>
            </a:r>
            <a:r>
              <a:rPr lang="en-US" sz="2200" baseline="-25000" dirty="0">
                <a:sym typeface="Symbol" pitchFamily="18" charset="2"/>
              </a:rPr>
              <a:t>2</a:t>
            </a:r>
            <a:r>
              <a:rPr lang="en-US" sz="2200" dirty="0">
                <a:sym typeface="Symbol" pitchFamily="18" charset="2"/>
              </a:rPr>
              <a:t> </a:t>
            </a:r>
          </a:p>
          <a:p>
            <a:pPr algn="just" eaLnBrk="1" hangingPunct="1"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 algn="just" eaLnBrk="1" hangingPunct="1"/>
            <a:r>
              <a:rPr lang="en-US" sz="2200" dirty="0">
                <a:sym typeface="Symbol" pitchFamily="18" charset="2"/>
              </a:rPr>
              <a:t>But, if we re-write the grammar as follows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	A </a:t>
            </a:r>
            <a:r>
              <a:rPr lang="en-US" sz="2200" dirty="0">
                <a:sym typeface="Symbol" pitchFamily="18" charset="2"/>
              </a:rPr>
              <a:t>  A</a:t>
            </a:r>
            <a:r>
              <a:rPr lang="en-US" sz="2200" baseline="30000" dirty="0">
                <a:sym typeface="Symbol" pitchFamily="18" charset="2"/>
              </a:rPr>
              <a:t>’</a:t>
            </a:r>
          </a:p>
          <a:p>
            <a:pPr algn="just" eaLnBrk="1" hangingPunct="1">
              <a:buFontTx/>
              <a:buNone/>
            </a:pPr>
            <a:r>
              <a:rPr lang="en-US" sz="2200" baseline="30000" dirty="0">
                <a:sym typeface="Symbol" pitchFamily="18" charset="2"/>
              </a:rPr>
              <a:t>	</a:t>
            </a:r>
            <a:r>
              <a:rPr lang="en-US" sz="2200" dirty="0">
                <a:sym typeface="Symbol" pitchFamily="18" charset="2"/>
              </a:rPr>
              <a:t>A’  </a:t>
            </a:r>
            <a:r>
              <a:rPr lang="en-US" sz="2200" baseline="-25000" dirty="0">
                <a:sym typeface="Symbol" pitchFamily="18" charset="2"/>
              </a:rPr>
              <a:t>1</a:t>
            </a:r>
            <a:r>
              <a:rPr lang="en-US" sz="2200" dirty="0">
                <a:sym typeface="Symbol" pitchFamily="18" charset="2"/>
              </a:rPr>
              <a:t>  |   </a:t>
            </a:r>
            <a:r>
              <a:rPr lang="en-US" sz="2200" baseline="-25000" dirty="0">
                <a:sym typeface="Symbol" pitchFamily="18" charset="2"/>
              </a:rPr>
              <a:t>2</a:t>
            </a:r>
            <a:r>
              <a:rPr lang="en-US" sz="2200" dirty="0">
                <a:sym typeface="Symbol" pitchFamily="18" charset="2"/>
              </a:rPr>
              <a:t> 	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sym typeface="Symbol" pitchFamily="18" charset="2"/>
              </a:rPr>
              <a:t>so, we can immediately expand A to A</a:t>
            </a:r>
            <a:r>
              <a:rPr lang="en-US" sz="2200" baseline="30000" dirty="0">
                <a:sym typeface="Symbol" pitchFamily="18" charset="2"/>
              </a:rPr>
              <a:t>’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7627A-D4A3-4D2B-B9CD-EC6AEBE1A06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7928" cy="762000"/>
          </a:xfrm>
        </p:spPr>
        <p:txBody>
          <a:bodyPr/>
          <a:lstStyle/>
          <a:p>
            <a:pPr eaLnBrk="1" hangingPunct="1"/>
            <a:r>
              <a:rPr lang="en-US"/>
              <a:t>Left-Factoring --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467600" cy="32004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/>
              <a:t>For each non-terminal A with two or more alternatives (production rules) with a common non-empty prefix, let say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 A </a:t>
            </a:r>
            <a:r>
              <a:rPr lang="en-US" sz="2400" dirty="0">
                <a:sym typeface="Symbol" pitchFamily="18" charset="2"/>
              </a:rPr>
              <a:t>  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| ... | </a:t>
            </a:r>
            <a:r>
              <a:rPr lang="en-US" sz="2400" baseline="-25000" dirty="0">
                <a:sym typeface="Symbol" pitchFamily="18" charset="2"/>
              </a:rPr>
              <a:t>n </a:t>
            </a:r>
            <a:r>
              <a:rPr lang="en-US" sz="2400" dirty="0">
                <a:sym typeface="Symbol" pitchFamily="18" charset="2"/>
              </a:rPr>
              <a:t> |  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| ... | </a:t>
            </a:r>
            <a:r>
              <a:rPr lang="en-US" sz="2400" baseline="-25000" dirty="0">
                <a:sym typeface="Symbol" pitchFamily="18" charset="2"/>
              </a:rPr>
              <a:t>m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convert it into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</a:t>
            </a: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  A</a:t>
            </a:r>
            <a:r>
              <a:rPr lang="en-US" sz="2400" baseline="30000" dirty="0">
                <a:sym typeface="Symbol" pitchFamily="18" charset="2"/>
              </a:rPr>
              <a:t>’</a:t>
            </a:r>
            <a:r>
              <a:rPr lang="en-US" sz="2400" dirty="0">
                <a:sym typeface="Symbol" pitchFamily="18" charset="2"/>
              </a:rPr>
              <a:t> |  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| ... | </a:t>
            </a:r>
            <a:r>
              <a:rPr lang="en-US" sz="2400" baseline="-25000" dirty="0">
                <a:sym typeface="Symbol" pitchFamily="18" charset="2"/>
              </a:rPr>
              <a:t>m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A</a:t>
            </a:r>
            <a:r>
              <a:rPr lang="en-US" sz="2400" baseline="30000" dirty="0">
                <a:sym typeface="Symbol" pitchFamily="18" charset="2"/>
              </a:rPr>
              <a:t>’ </a:t>
            </a:r>
            <a:r>
              <a:rPr lang="en-US" sz="2400" dirty="0">
                <a:sym typeface="Symbol" pitchFamily="18" charset="2"/>
              </a:rPr>
              <a:t> 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| ... | </a:t>
            </a:r>
            <a:r>
              <a:rPr lang="en-US" sz="2400" baseline="-25000" dirty="0">
                <a:sym typeface="Symbol" pitchFamily="18" charset="2"/>
              </a:rPr>
              <a:t>n 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173B4-1687-4685-B73D-362B34D4A57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619328" cy="762000"/>
          </a:xfrm>
        </p:spPr>
        <p:txBody>
          <a:bodyPr/>
          <a:lstStyle/>
          <a:p>
            <a:pPr eaLnBrk="1" hangingPunct="1"/>
            <a:r>
              <a:rPr lang="en-US"/>
              <a:t>Left-Factoring – Example1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91400" cy="40147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u="sng" dirty="0" err="1">
                <a:sym typeface="Symbol" pitchFamily="18" charset="2"/>
              </a:rPr>
              <a:t>a</a:t>
            </a:r>
            <a:r>
              <a:rPr lang="en-US" sz="2400" dirty="0" err="1">
                <a:sym typeface="Symbol" pitchFamily="18" charset="2"/>
              </a:rPr>
              <a:t>bB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u="sng" dirty="0" err="1">
                <a:sym typeface="Symbol" pitchFamily="18" charset="2"/>
              </a:rPr>
              <a:t>a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cdg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cdeB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cdfB</a:t>
            </a:r>
            <a:r>
              <a:rPr lang="en-US" sz="2400" dirty="0">
                <a:sym typeface="Symbol" pitchFamily="18" charset="2"/>
              </a:rPr>
              <a:t> |h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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A  </a:t>
            </a:r>
            <a:r>
              <a:rPr lang="en-US" sz="2400" dirty="0" err="1">
                <a:sym typeface="Symbol" pitchFamily="18" charset="2"/>
              </a:rPr>
              <a:t>aA</a:t>
            </a:r>
            <a:r>
              <a:rPr lang="en-US" sz="2400" baseline="30000" dirty="0">
                <a:sym typeface="Symbol" pitchFamily="18" charset="2"/>
              </a:rPr>
              <a:t>’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cdg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cdeB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cdfB</a:t>
            </a:r>
            <a:r>
              <a:rPr lang="en-US" sz="2400" dirty="0">
                <a:sym typeface="Symbol" pitchFamily="18" charset="2"/>
              </a:rPr>
              <a:t> |h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30000" dirty="0">
                <a:sym typeface="Symbol" pitchFamily="18" charset="2"/>
              </a:rPr>
              <a:t>’</a:t>
            </a:r>
            <a:r>
              <a:rPr lang="en-US" sz="2400" dirty="0">
                <a:sym typeface="Symbol" pitchFamily="18" charset="2"/>
              </a:rPr>
              <a:t>  </a:t>
            </a:r>
            <a:r>
              <a:rPr lang="en-US" sz="2400" dirty="0" err="1">
                <a:sym typeface="Symbol" pitchFamily="18" charset="2"/>
              </a:rPr>
              <a:t>bB</a:t>
            </a:r>
            <a:r>
              <a:rPr lang="en-US" sz="2400" dirty="0">
                <a:sym typeface="Symbol" pitchFamily="18" charset="2"/>
              </a:rPr>
              <a:t> | B			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				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  </a:t>
            </a:r>
            <a:r>
              <a:rPr lang="en-US" sz="2400" dirty="0" err="1">
                <a:sym typeface="Symbol" pitchFamily="18" charset="2"/>
              </a:rPr>
              <a:t>aA</a:t>
            </a:r>
            <a:r>
              <a:rPr lang="en-US" sz="2400" baseline="30000" dirty="0">
                <a:sym typeface="Symbol" pitchFamily="18" charset="2"/>
              </a:rPr>
              <a:t>’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cdA</a:t>
            </a:r>
            <a:r>
              <a:rPr lang="en-US" sz="2400" baseline="30000" dirty="0">
                <a:sym typeface="Symbol" pitchFamily="18" charset="2"/>
              </a:rPr>
              <a:t>’’ </a:t>
            </a:r>
            <a:r>
              <a:rPr lang="en-US" sz="2400" dirty="0">
                <a:sym typeface="Symbol" pitchFamily="18" charset="2"/>
              </a:rPr>
              <a:t>|h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30000" dirty="0">
                <a:sym typeface="Symbol" pitchFamily="18" charset="2"/>
              </a:rPr>
              <a:t>’</a:t>
            </a:r>
            <a:r>
              <a:rPr lang="en-US" sz="2400" dirty="0">
                <a:sym typeface="Symbol" pitchFamily="18" charset="2"/>
              </a:rPr>
              <a:t>  </a:t>
            </a:r>
            <a:r>
              <a:rPr lang="en-US" sz="2400" dirty="0" err="1">
                <a:sym typeface="Symbol" pitchFamily="18" charset="2"/>
              </a:rPr>
              <a:t>bB</a:t>
            </a:r>
            <a:r>
              <a:rPr lang="en-US" sz="2400" dirty="0">
                <a:sym typeface="Symbol" pitchFamily="18" charset="2"/>
              </a:rPr>
              <a:t> | B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30000" dirty="0">
                <a:sym typeface="Symbol" pitchFamily="18" charset="2"/>
              </a:rPr>
              <a:t>’’ </a:t>
            </a:r>
            <a:r>
              <a:rPr lang="en-US" sz="2400" dirty="0">
                <a:sym typeface="Symbol" pitchFamily="18" charset="2"/>
              </a:rPr>
              <a:t> g | </a:t>
            </a:r>
            <a:r>
              <a:rPr lang="en-US" sz="2400" dirty="0" err="1">
                <a:sym typeface="Symbol" pitchFamily="18" charset="2"/>
              </a:rPr>
              <a:t>eB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fB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31AD0-F2D5-472B-A266-AACFC2879C4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3631E-24AD-1746-948C-DF24C0BF9AE6}"/>
              </a:ext>
            </a:extLst>
          </p:cNvPr>
          <p:cNvSpPr txBox="1"/>
          <p:nvPr/>
        </p:nvSpPr>
        <p:spPr>
          <a:xfrm>
            <a:off x="5562600" y="3733800"/>
            <a:ext cx="2867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ym typeface="Symbol" pitchFamily="18" charset="2"/>
              </a:rPr>
              <a:t>Atau</a:t>
            </a:r>
            <a:r>
              <a:rPr lang="en-US" sz="2400" dirty="0">
                <a:sym typeface="Symbol" pitchFamily="18" charset="2"/>
              </a:rPr>
              <a:t>. :</a:t>
            </a:r>
          </a:p>
          <a:p>
            <a:r>
              <a:rPr lang="en-US" sz="2400" dirty="0">
                <a:sym typeface="Symbol" pitchFamily="18" charset="2"/>
              </a:rPr>
              <a:t>A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aX|cdY</a:t>
            </a:r>
            <a:r>
              <a:rPr lang="en-US" sz="2400" dirty="0">
                <a:sym typeface="Wingdings" pitchFamily="2" charset="2"/>
              </a:rPr>
              <a:t> |h</a:t>
            </a:r>
          </a:p>
          <a:p>
            <a:r>
              <a:rPr lang="en-US" sz="2400" dirty="0">
                <a:sym typeface="Symbol" pitchFamily="18" charset="2"/>
              </a:rPr>
              <a:t>X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bB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r>
              <a:rPr lang="en-US" sz="2400" dirty="0">
                <a:sym typeface="Symbol" pitchFamily="18" charset="2"/>
              </a:rPr>
              <a:t>Y </a:t>
            </a:r>
            <a:r>
              <a:rPr lang="en-US" sz="2400" dirty="0">
                <a:sym typeface="Wingdings" pitchFamily="2" charset="2"/>
              </a:rPr>
              <a:t> g | </a:t>
            </a:r>
            <a:r>
              <a:rPr lang="en-US" sz="2400" dirty="0" err="1">
                <a:sym typeface="Wingdings" pitchFamily="2" charset="2"/>
              </a:rPr>
              <a:t>eB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fB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9E82F1-582A-2D4B-93ED-4A14D624382F}"/>
                  </a:ext>
                </a:extLst>
              </p14:cNvPr>
              <p14:cNvContentPartPr/>
              <p14:nvPr/>
            </p14:nvContentPartPr>
            <p14:xfrm>
              <a:off x="4094564" y="205319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9E82F1-582A-2D4B-93ED-4A14D62438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5564" y="20445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096000" cy="838200"/>
          </a:xfrm>
        </p:spPr>
        <p:txBody>
          <a:bodyPr/>
          <a:lstStyle/>
          <a:p>
            <a:pPr eaLnBrk="1" hangingPunct="1"/>
            <a:r>
              <a:rPr lang="en-US" sz="2800"/>
              <a:t>Content Outline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1"/>
            <a:ext cx="7162800" cy="4343400"/>
          </a:xfrm>
        </p:spPr>
        <p:txBody>
          <a:bodyPr>
            <a:normAutofit/>
          </a:bodyPr>
          <a:lstStyle/>
          <a:p>
            <a:pPr algn="just"/>
            <a:r>
              <a:rPr lang="en-US" sz="2200"/>
              <a:t>Role parser</a:t>
            </a:r>
          </a:p>
          <a:p>
            <a:pPr algn="just"/>
            <a:r>
              <a:rPr lang="en-US" sz="2200"/>
              <a:t>The types of parser</a:t>
            </a:r>
          </a:p>
          <a:p>
            <a:pPr algn="just"/>
            <a:r>
              <a:rPr lang="en-US" sz="2200"/>
              <a:t>Error levels and error recovery</a:t>
            </a:r>
          </a:p>
          <a:p>
            <a:pPr algn="just"/>
            <a:r>
              <a:rPr lang="en-US" sz="2200"/>
              <a:t>Context Free Grammar (CFG)</a:t>
            </a:r>
          </a:p>
          <a:p>
            <a:pPr algn="just"/>
            <a:r>
              <a:rPr lang="en-US" sz="2200"/>
              <a:t>Parse tree</a:t>
            </a:r>
          </a:p>
          <a:p>
            <a:pPr algn="just"/>
            <a:r>
              <a:rPr lang="en-US" sz="2200"/>
              <a:t>Ambiguity</a:t>
            </a:r>
          </a:p>
          <a:p>
            <a:pPr algn="just"/>
            <a:r>
              <a:rPr lang="en-US" sz="2200"/>
              <a:t>Removal of ambiguity</a:t>
            </a:r>
          </a:p>
          <a:p>
            <a:pPr algn="just"/>
            <a:r>
              <a:rPr lang="en-US" sz="2200"/>
              <a:t>Left factoring and left recursive</a:t>
            </a:r>
          </a:p>
          <a:p>
            <a:pPr algn="just"/>
            <a:r>
              <a:rPr lang="en-US" sz="2200"/>
              <a:t>Removal of left recursion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301DB-9A03-4BD8-9569-82EA2085C7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619328" cy="762000"/>
          </a:xfrm>
        </p:spPr>
        <p:txBody>
          <a:bodyPr/>
          <a:lstStyle/>
          <a:p>
            <a:pPr eaLnBrk="1" hangingPunct="1"/>
            <a:r>
              <a:rPr lang="en-US"/>
              <a:t>Left-Factoring – Example1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91400" cy="40147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  </a:t>
            </a:r>
            <a:r>
              <a:rPr lang="en-US" sz="2400" dirty="0" err="1">
                <a:sym typeface="Symbol" pitchFamily="18" charset="2"/>
              </a:rPr>
              <a:t>bB</a:t>
            </a:r>
            <a:r>
              <a:rPr lang="en-US" sz="2400" dirty="0">
                <a:sym typeface="Symbol" pitchFamily="18" charset="2"/>
              </a:rPr>
              <a:t> | b | Bac | Bb | c | </a:t>
            </a:r>
            <a:r>
              <a:rPr lang="en-US" sz="2400" dirty="0" err="1">
                <a:sym typeface="Symbol" pitchFamily="18" charset="2"/>
              </a:rPr>
              <a:t>cB</a:t>
            </a:r>
            <a:r>
              <a:rPr lang="en-US" sz="2400" dirty="0">
                <a:sym typeface="Symbol" pitchFamily="18" charset="2"/>
              </a:rPr>
              <a:t> | h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B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>
                <a:sym typeface="Symbol" pitchFamily="18" charset="2"/>
              </a:rPr>
              <a:t> b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Diubah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menjadi</a:t>
            </a:r>
            <a:r>
              <a:rPr lang="en-US" sz="2400" dirty="0">
                <a:sym typeface="Symbol" pitchFamily="18" charset="2"/>
              </a:rPr>
              <a:t> 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bX</a:t>
            </a:r>
            <a:r>
              <a:rPr lang="en-US" sz="2400" dirty="0">
                <a:sym typeface="Symbol" pitchFamily="18" charset="2"/>
              </a:rPr>
              <a:t> | BY | </a:t>
            </a:r>
            <a:r>
              <a:rPr lang="en-US" sz="2400" dirty="0" err="1">
                <a:sym typeface="Symbol" pitchFamily="18" charset="2"/>
              </a:rPr>
              <a:t>cZ</a:t>
            </a:r>
            <a:r>
              <a:rPr lang="en-US" sz="2400" dirty="0">
                <a:sym typeface="Symbol" pitchFamily="18" charset="2"/>
              </a:rPr>
              <a:t> | h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X </a:t>
            </a:r>
            <a:r>
              <a:rPr lang="en-US" sz="2400" dirty="0">
                <a:sym typeface="Wingdings" pitchFamily="2" charset="2"/>
              </a:rPr>
              <a:t> B |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Y </a:t>
            </a:r>
            <a:r>
              <a:rPr lang="en-US" sz="2400" dirty="0">
                <a:sym typeface="Wingdings" pitchFamily="2" charset="2"/>
              </a:rPr>
              <a:t> ac | b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sym typeface="Wingdings" pitchFamily="2" charset="2"/>
              </a:rPr>
              <a:t>Z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sz="2400" dirty="0">
                <a:sym typeface="Wingdings" pitchFamily="2" charset="2"/>
              </a:rPr>
              <a:t>| B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sym typeface="Wingdings" pitchFamily="2" charset="2"/>
              </a:rPr>
              <a:t>B  b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31AD0-F2D5-472B-A266-AACFC2879C4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9E82F1-582A-2D4B-93ED-4A14D624382F}"/>
                  </a:ext>
                </a:extLst>
              </p14:cNvPr>
              <p14:cNvContentPartPr/>
              <p14:nvPr/>
            </p14:nvContentPartPr>
            <p14:xfrm>
              <a:off x="4094564" y="205319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9E82F1-582A-2D4B-93ED-4A14D6243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5564" y="20445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180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71728" cy="762000"/>
          </a:xfrm>
        </p:spPr>
        <p:txBody>
          <a:bodyPr/>
          <a:lstStyle/>
          <a:p>
            <a:pPr eaLnBrk="1" hangingPunct="1"/>
            <a:r>
              <a:rPr lang="en-US"/>
              <a:t>Left-Factoring – Example2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315200" cy="39385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 ad | a | </a:t>
            </a:r>
            <a:r>
              <a:rPr lang="en-US" sz="2400" dirty="0" err="1">
                <a:sym typeface="Symbol" pitchFamily="18" charset="2"/>
              </a:rPr>
              <a:t>ab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dirty="0" err="1">
                <a:sym typeface="Symbol" pitchFamily="18" charset="2"/>
              </a:rPr>
              <a:t>abc</a:t>
            </a:r>
            <a:r>
              <a:rPr lang="en-US" sz="2400" dirty="0">
                <a:sym typeface="Symbol" pitchFamily="18" charset="2"/>
              </a:rPr>
              <a:t> | b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 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 err="1">
                <a:sym typeface="Symbol" pitchFamily="18" charset="2"/>
              </a:rPr>
              <a:t>aA</a:t>
            </a:r>
            <a:r>
              <a:rPr lang="en-US" sz="2400" dirty="0">
                <a:sym typeface="Symbol" pitchFamily="18" charset="2"/>
              </a:rPr>
              <a:t>’ | b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A’  d |   | b | </a:t>
            </a:r>
            <a:r>
              <a:rPr lang="en-US" sz="2400" dirty="0" err="1">
                <a:sym typeface="Symbol" pitchFamily="18" charset="2"/>
              </a:rPr>
              <a:t>bc</a:t>
            </a:r>
            <a:r>
              <a:rPr lang="en-US" sz="2400" dirty="0">
                <a:sym typeface="Symbol" pitchFamily="18" charset="2"/>
              </a:rPr>
              <a:t> 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 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 err="1">
                <a:sym typeface="Symbol" pitchFamily="18" charset="2"/>
              </a:rPr>
              <a:t>aA</a:t>
            </a:r>
            <a:r>
              <a:rPr lang="en-US" sz="2400" dirty="0">
                <a:sym typeface="Symbol" pitchFamily="18" charset="2"/>
              </a:rPr>
              <a:t>’ | b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A’  d |   | </a:t>
            </a:r>
            <a:r>
              <a:rPr lang="en-US" sz="2400" dirty="0" err="1">
                <a:sym typeface="Symbol" pitchFamily="18" charset="2"/>
              </a:rPr>
              <a:t>bA</a:t>
            </a:r>
            <a:r>
              <a:rPr lang="en-US" sz="2400" dirty="0">
                <a:sym typeface="Symbol" pitchFamily="18" charset="2"/>
              </a:rPr>
              <a:t>’’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A’’    | c					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AE0B8-806B-4EBD-B489-79C721EE520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5DB89-3288-6847-A67E-3805468B6719}"/>
              </a:ext>
            </a:extLst>
          </p:cNvPr>
          <p:cNvSpPr txBox="1"/>
          <p:nvPr/>
        </p:nvSpPr>
        <p:spPr>
          <a:xfrm>
            <a:off x="6004560" y="186884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:</a:t>
            </a:r>
          </a:p>
          <a:p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aX</a:t>
            </a:r>
            <a:r>
              <a:rPr lang="en-US" dirty="0">
                <a:sym typeface="Wingdings" pitchFamily="2" charset="2"/>
              </a:rPr>
              <a:t> | b</a:t>
            </a:r>
          </a:p>
          <a:p>
            <a:r>
              <a:rPr lang="en-US" dirty="0">
                <a:sym typeface="Wingdings" pitchFamily="2" charset="2"/>
              </a:rPr>
              <a:t>X  d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|b | </a:t>
            </a:r>
            <a:r>
              <a:rPr lang="en-US" dirty="0" err="1">
                <a:sym typeface="Wingdings" pitchFamily="2" charset="2"/>
              </a:rPr>
              <a:t>bc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C32C-26E1-1147-BA2D-4F687BB08D26}"/>
              </a:ext>
            </a:extLst>
          </p:cNvPr>
          <p:cNvSpPr txBox="1"/>
          <p:nvPr/>
        </p:nvSpPr>
        <p:spPr>
          <a:xfrm>
            <a:off x="6030117" y="3059366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X  d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|b | </a:t>
            </a:r>
            <a:r>
              <a:rPr lang="en-US" dirty="0" err="1">
                <a:sym typeface="Wingdings" pitchFamily="2" charset="2"/>
              </a:rPr>
              <a:t>bc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Jadi :</a:t>
            </a:r>
          </a:p>
          <a:p>
            <a:r>
              <a:rPr lang="en-US" dirty="0">
                <a:sym typeface="Wingdings" pitchFamily="2" charset="2"/>
              </a:rPr>
              <a:t>X  d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|</a:t>
            </a:r>
            <a:r>
              <a:rPr lang="en-US" dirty="0" err="1">
                <a:sym typeface="Wingdings" pitchFamily="2" charset="2"/>
              </a:rPr>
              <a:t>bY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E22E4-920F-A34F-9497-3C16F49C3819}"/>
              </a:ext>
            </a:extLst>
          </p:cNvPr>
          <p:cNvSpPr txBox="1"/>
          <p:nvPr/>
        </p:nvSpPr>
        <p:spPr>
          <a:xfrm>
            <a:off x="6019800" y="4526469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itchFamily="2" charset="2"/>
              </a:rPr>
              <a:t>Sehingga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hasil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akhirnya</a:t>
            </a:r>
            <a:r>
              <a:rPr lang="en-US" dirty="0">
                <a:sym typeface="Wingdings" pitchFamily="2" charset="2"/>
              </a:rPr>
              <a:t> :</a:t>
            </a:r>
          </a:p>
          <a:p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aX</a:t>
            </a:r>
            <a:r>
              <a:rPr lang="en-US" dirty="0">
                <a:sym typeface="Wingdings" pitchFamily="2" charset="2"/>
              </a:rPr>
              <a:t> | b</a:t>
            </a:r>
          </a:p>
          <a:p>
            <a:r>
              <a:rPr lang="en-US" dirty="0">
                <a:sym typeface="Wingdings" pitchFamily="2" charset="2"/>
              </a:rPr>
              <a:t>X  d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|</a:t>
            </a:r>
            <a:r>
              <a:rPr lang="en-US" dirty="0" err="1">
                <a:sym typeface="Wingdings" pitchFamily="2" charset="2"/>
              </a:rPr>
              <a:t>bY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| 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613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Non-Context Free Language</a:t>
            </a:r>
            <a:br>
              <a:rPr lang="en-US" sz="2800"/>
            </a:br>
            <a:r>
              <a:rPr lang="en-US" sz="2800"/>
              <a:t>Constructs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467600" cy="43434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dirty="0"/>
              <a:t>There are some language constructions in the programming languages which are not context-free. This means that, we cannot write a context-free grammar for these constructions.</a:t>
            </a:r>
            <a:endParaRPr lang="id-ID" sz="2200" dirty="0"/>
          </a:p>
          <a:p>
            <a:pPr algn="just" eaLnBrk="1" hangingPunct="1"/>
            <a:endParaRPr lang="en-US" sz="2200" dirty="0"/>
          </a:p>
          <a:p>
            <a:pPr algn="just" eaLnBrk="1" hangingPunct="1"/>
            <a:r>
              <a:rPr lang="en-US" sz="2200" dirty="0"/>
              <a:t>L1 = { </a:t>
            </a:r>
            <a:r>
              <a:rPr lang="en-US" sz="2200" dirty="0">
                <a:sym typeface="Symbol" pitchFamily="18" charset="2"/>
              </a:rPr>
              <a:t>c |  is in (</a:t>
            </a:r>
            <a:r>
              <a:rPr lang="en-US" sz="2200" dirty="0" err="1">
                <a:sym typeface="Symbol" pitchFamily="18" charset="2"/>
              </a:rPr>
              <a:t>a|b</a:t>
            </a:r>
            <a:r>
              <a:rPr lang="en-US" sz="2200" dirty="0">
                <a:sym typeface="Symbol" pitchFamily="18" charset="2"/>
              </a:rPr>
              <a:t>)*}	is not context-free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ym typeface="Wingdings" pitchFamily="2" charset="2"/>
              </a:rPr>
              <a:t> 	declaring an identifier and checking whether it is declared or not 	later. We cannot do this with a context-free language. We need semantic analyzer (which is not context-free).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0CC3F-2698-4BB2-ADF1-9D4C798A5B6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613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Non-Context Free Language</a:t>
            </a:r>
            <a:br>
              <a:rPr lang="en-US" sz="2800"/>
            </a:br>
            <a:r>
              <a:rPr lang="en-US" sz="2800"/>
              <a:t>Constructs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7239000" cy="44196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dirty="0"/>
              <a:t>L2 = {</a:t>
            </a:r>
            <a:r>
              <a:rPr lang="en-US" sz="2200" dirty="0" err="1"/>
              <a:t>a</a:t>
            </a:r>
            <a:r>
              <a:rPr lang="en-US" sz="2200" baseline="30000" dirty="0" err="1"/>
              <a:t>n</a:t>
            </a:r>
            <a:r>
              <a:rPr lang="en-US" sz="2200" dirty="0" err="1"/>
              <a:t>b</a:t>
            </a:r>
            <a:r>
              <a:rPr lang="en-US" sz="2200" baseline="30000" dirty="0" err="1"/>
              <a:t>m</a:t>
            </a:r>
            <a:r>
              <a:rPr lang="en-US" sz="2200" dirty="0" err="1"/>
              <a:t>c</a:t>
            </a:r>
            <a:r>
              <a:rPr lang="en-US" sz="2200" baseline="30000" dirty="0" err="1"/>
              <a:t>n</a:t>
            </a:r>
            <a:r>
              <a:rPr lang="en-US" sz="2200" dirty="0" err="1"/>
              <a:t>d</a:t>
            </a:r>
            <a:r>
              <a:rPr lang="en-US" sz="2200" baseline="30000" dirty="0" err="1"/>
              <a:t>m</a:t>
            </a:r>
            <a:r>
              <a:rPr lang="en-US" sz="2200" baseline="30000" dirty="0"/>
              <a:t> </a:t>
            </a:r>
            <a:r>
              <a:rPr lang="en-US" sz="2200" dirty="0"/>
              <a:t>|  n</a:t>
            </a:r>
            <a:r>
              <a:rPr lang="en-US" sz="2200" dirty="0">
                <a:sym typeface="Symbol" pitchFamily="18" charset="2"/>
              </a:rPr>
              <a:t>1 and </a:t>
            </a:r>
            <a:r>
              <a:rPr lang="en-US" sz="2200" dirty="0"/>
              <a:t>m</a:t>
            </a:r>
            <a:r>
              <a:rPr lang="en-US" sz="2200" dirty="0">
                <a:sym typeface="Symbol" pitchFamily="18" charset="2"/>
              </a:rPr>
              <a:t>1 }	is not context-free</a:t>
            </a:r>
          </a:p>
          <a:p>
            <a:pPr marL="0" indent="0" algn="just" eaLnBrk="1" hangingPunct="1">
              <a:buNone/>
            </a:pPr>
            <a:endParaRPr lang="en-US" sz="2200" dirty="0">
              <a:sym typeface="Symbol" pitchFamily="18" charset="2"/>
            </a:endParaRPr>
          </a:p>
          <a:p>
            <a:pPr algn="just" eaLnBrk="1" hangingPunct="1">
              <a:buFontTx/>
              <a:buNone/>
            </a:pPr>
            <a:r>
              <a:rPr lang="en-US" sz="2200" dirty="0">
                <a:sym typeface="Wingdings" pitchFamily="2" charset="2"/>
              </a:rPr>
              <a:t>	 	declaring two functions (one with n parameters, the other one with m parameters), and then calling them with actual parameters.</a:t>
            </a:r>
            <a:endParaRPr lang="en-US" sz="2200" baseline="300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0CC3F-2698-4BB2-ADF1-9D4C798A5B6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66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5771728" cy="838200"/>
          </a:xfrm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48006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AU" sz="2200" dirty="0"/>
              <a:t>Consider the grammar, do left recursion elimination</a:t>
            </a:r>
          </a:p>
          <a:p>
            <a:pPr algn="just">
              <a:buNone/>
            </a:pPr>
            <a:r>
              <a:rPr lang="en-AU" sz="2200" dirty="0"/>
              <a:t>	Q </a:t>
            </a:r>
            <a:r>
              <a:rPr lang="en-AU" sz="2200" dirty="0">
                <a:sym typeface="Wingdings" pitchFamily="2" charset="2"/>
              </a:rPr>
              <a:t> QED | q</a:t>
            </a:r>
            <a:endParaRPr lang="en-AU" sz="2200" dirty="0"/>
          </a:p>
          <a:p>
            <a:pPr algn="just">
              <a:buNone/>
            </a:pPr>
            <a:r>
              <a:rPr lang="en-AU" sz="2200" dirty="0"/>
              <a:t>	E  </a:t>
            </a:r>
            <a:r>
              <a:rPr lang="en-AU" sz="2200" dirty="0">
                <a:sym typeface="Wingdings" pitchFamily="2" charset="2"/>
              </a:rPr>
              <a:t> </a:t>
            </a:r>
            <a:r>
              <a:rPr lang="en-AU" sz="2200" dirty="0">
                <a:sym typeface="Symbol"/>
              </a:rPr>
              <a:t></a:t>
            </a:r>
            <a:endParaRPr lang="en-AU" sz="2200" dirty="0"/>
          </a:p>
          <a:p>
            <a:pPr algn="just">
              <a:buNone/>
            </a:pPr>
            <a:r>
              <a:rPr lang="en-AU" sz="2200" dirty="0"/>
              <a:t>	D  </a:t>
            </a:r>
            <a:r>
              <a:rPr lang="en-AU" sz="2200" dirty="0">
                <a:sym typeface="Wingdings" pitchFamily="2" charset="2"/>
              </a:rPr>
              <a:t> NFA | d</a:t>
            </a:r>
            <a:endParaRPr lang="en-AU" sz="2200" dirty="0"/>
          </a:p>
          <a:p>
            <a:pPr algn="just">
              <a:buNone/>
            </a:pPr>
            <a:r>
              <a:rPr lang="en-AU" sz="2200" dirty="0"/>
              <a:t>	N  </a:t>
            </a:r>
            <a:r>
              <a:rPr lang="en-AU" sz="2200" dirty="0">
                <a:sym typeface="Wingdings" pitchFamily="2" charset="2"/>
              </a:rPr>
              <a:t> DFA |n</a:t>
            </a:r>
            <a:endParaRPr lang="en-AU" sz="2200" dirty="0"/>
          </a:p>
          <a:p>
            <a:pPr algn="just">
              <a:buNone/>
            </a:pPr>
            <a:r>
              <a:rPr lang="en-AU" sz="2200" dirty="0"/>
              <a:t>	F  </a:t>
            </a:r>
            <a:r>
              <a:rPr lang="en-AU" sz="2200" dirty="0">
                <a:sym typeface="Wingdings" pitchFamily="2" charset="2"/>
              </a:rPr>
              <a:t> f</a:t>
            </a:r>
            <a:endParaRPr lang="en-AU" sz="2200" dirty="0"/>
          </a:p>
          <a:p>
            <a:pPr algn="just">
              <a:buNone/>
            </a:pPr>
            <a:r>
              <a:rPr lang="en-AU" sz="2200" dirty="0"/>
              <a:t>	A  </a:t>
            </a:r>
            <a:r>
              <a:rPr lang="en-AU" sz="2200" dirty="0">
                <a:sym typeface="Wingdings" pitchFamily="2" charset="2"/>
              </a:rPr>
              <a:t> a</a:t>
            </a:r>
          </a:p>
          <a:p>
            <a:pPr marL="0" indent="0" algn="just">
              <a:buNone/>
            </a:pPr>
            <a:endParaRPr lang="en-AU" sz="2200" dirty="0"/>
          </a:p>
          <a:p>
            <a:pPr marL="0" indent="0" algn="just">
              <a:buNone/>
            </a:pPr>
            <a:r>
              <a:rPr lang="en-AU" sz="2200" dirty="0"/>
              <a:t>2. Consider the grammar, do left factoring</a:t>
            </a:r>
          </a:p>
          <a:p>
            <a:pPr algn="just">
              <a:buNone/>
            </a:pPr>
            <a:r>
              <a:rPr lang="en-AU" sz="2200" dirty="0"/>
              <a:t>	</a:t>
            </a:r>
            <a:r>
              <a:rPr lang="en-ID" dirty="0"/>
              <a:t>E </a:t>
            </a:r>
            <a:r>
              <a:rPr lang="en-ID" dirty="0">
                <a:sym typeface="Wingdings" pitchFamily="2" charset="2"/>
              </a:rPr>
              <a:t></a:t>
            </a:r>
            <a:r>
              <a:rPr lang="en-ID" dirty="0"/>
              <a:t> T + E| T</a:t>
            </a:r>
          </a:p>
          <a:p>
            <a:pPr algn="just">
              <a:buNone/>
            </a:pPr>
            <a:r>
              <a:rPr lang="en-ID" dirty="0"/>
              <a:t>	T </a:t>
            </a:r>
            <a:r>
              <a:rPr lang="en-ID" dirty="0">
                <a:sym typeface="Wingdings" pitchFamily="2" charset="2"/>
              </a:rPr>
              <a:t></a:t>
            </a:r>
            <a:r>
              <a:rPr lang="en-ID" dirty="0"/>
              <a:t> int | int * T | ( E ) </a:t>
            </a:r>
            <a:endParaRPr lang="en-ID" sz="2400" dirty="0"/>
          </a:p>
          <a:p>
            <a:pPr algn="just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77413-ED74-408D-AACE-085D77BF8D0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5771728" cy="8382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067128" cy="3489251"/>
          </a:xfrm>
        </p:spPr>
        <p:txBody>
          <a:bodyPr>
            <a:normAutofit/>
          </a:bodyPr>
          <a:lstStyle/>
          <a:p>
            <a:pPr algn="just"/>
            <a:r>
              <a:rPr lang="en-AU" sz="2200" dirty="0" err="1"/>
              <a:t>Aho</a:t>
            </a:r>
            <a:r>
              <a:rPr lang="en-AU" sz="2200" dirty="0"/>
              <a:t>, A.V., Ravi, S., &amp; Ullman, J.D. (2007). </a:t>
            </a:r>
            <a:r>
              <a:rPr lang="en-AU" sz="2200" b="1" i="1" dirty="0"/>
              <a:t>Compiler : Principle, techniques and tools</a:t>
            </a:r>
            <a:r>
              <a:rPr lang="en-AU" sz="2200" dirty="0"/>
              <a:t>. 2nd. Addison-Wesley. New York. ISBN : 0321491696, Chapter 4.1, 4.2, and 4.3 (page 191-215)</a:t>
            </a:r>
          </a:p>
          <a:p>
            <a:r>
              <a:rPr lang="en-AU" sz="2200" dirty="0"/>
              <a:t>https://</a:t>
            </a:r>
            <a:r>
              <a:rPr lang="en-AU" sz="2200" dirty="0" err="1"/>
              <a:t>www.tutorialspoint.com</a:t>
            </a:r>
            <a:r>
              <a:rPr lang="en-AU" sz="2200" dirty="0"/>
              <a:t>/</a:t>
            </a:r>
            <a:r>
              <a:rPr lang="en-AU" sz="2200" dirty="0" err="1"/>
              <a:t>compiler_design</a:t>
            </a:r>
            <a:r>
              <a:rPr lang="en-AU" sz="2200" dirty="0"/>
              <a:t>/</a:t>
            </a:r>
            <a:r>
              <a:rPr lang="en-AU" sz="2200" dirty="0" err="1"/>
              <a:t>compiler_design_syntax_analysis.htm</a:t>
            </a:r>
            <a:r>
              <a:rPr lang="en-AU" sz="2200" dirty="0"/>
              <a:t> </a:t>
            </a:r>
            <a:endParaRPr lang="en-ID" sz="2200" dirty="0"/>
          </a:p>
          <a:p>
            <a:r>
              <a:rPr lang="en-AU" sz="2200" dirty="0"/>
              <a:t>https://</a:t>
            </a:r>
            <a:r>
              <a:rPr lang="en-AU" sz="2200" dirty="0" err="1"/>
              <a:t>web.stanford.edu</a:t>
            </a:r>
            <a:r>
              <a:rPr lang="en-AU" sz="2200" dirty="0"/>
              <a:t>/class/archive/cs/cs143/cs143.1128/lectures/02/Slides02.pdf </a:t>
            </a:r>
            <a:endParaRPr lang="en-AU" sz="22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77413-ED74-408D-AACE-085D77BF8D0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914400"/>
          </a:xfrm>
        </p:spPr>
        <p:txBody>
          <a:bodyPr/>
          <a:lstStyle/>
          <a:p>
            <a:pPr eaLnBrk="1" hangingPunct="1"/>
            <a:r>
              <a:rPr lang="en-US"/>
              <a:t>Syntax Analyzer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4876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1800" i="1" dirty="0"/>
              <a:t>Syntax Analyzer</a:t>
            </a:r>
            <a:r>
              <a:rPr lang="en-US" sz="1800" dirty="0"/>
              <a:t> creates the syntactic structure of the given source program.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800" dirty="0"/>
              <a:t>This syntactic structure is mostly a </a:t>
            </a:r>
            <a:r>
              <a:rPr lang="en-US" sz="1800" i="1" dirty="0"/>
              <a:t>parse tree</a:t>
            </a:r>
            <a:r>
              <a:rPr lang="en-US" sz="18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800" dirty="0"/>
              <a:t>Syntax Analyzer is also known as </a:t>
            </a:r>
            <a:r>
              <a:rPr lang="en-US" sz="1800" i="1" dirty="0"/>
              <a:t>parser</a:t>
            </a:r>
            <a:r>
              <a:rPr lang="en-US" sz="18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800" dirty="0"/>
              <a:t>The syntax of a programming is described by a </a:t>
            </a:r>
            <a:r>
              <a:rPr lang="en-US" sz="1800" i="1" dirty="0"/>
              <a:t>context-free grammar (CFG)</a:t>
            </a:r>
            <a:r>
              <a:rPr lang="en-US" sz="1800" dirty="0"/>
              <a:t>. We will use BNF (Backus-Naur Form) notation in the description of CFGs.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800" dirty="0"/>
              <a:t>The syntax analyzer (parser) checks whether a given source program satisfies the rules implied by a context-free grammar or not.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/>
              <a:t>If it satisfies, the parser creates the parse tree of that program.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/>
              <a:t>Otherwise the parser gives the error messages.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800" dirty="0"/>
              <a:t>A context-free grammar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/>
              <a:t>gives a precise syntactic specification of a programming language.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/>
              <a:t>the design of the grammar is an initial phase of the design of a compiler.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/>
              <a:t>a grammar can be directly  converted into a parser by some tools.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3E496-585C-4BC2-B2A8-290C2E9C7E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43600" cy="990600"/>
          </a:xfrm>
        </p:spPr>
        <p:txBody>
          <a:bodyPr/>
          <a:lstStyle/>
          <a:p>
            <a:pPr eaLnBrk="1" hangingPunct="1"/>
            <a:r>
              <a:rPr lang="en-US"/>
              <a:t>Parser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2889250" y="3695700"/>
          <a:ext cx="1079500" cy="762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21" name="Group 9"/>
          <p:cNvGraphicFramePr>
            <a:graphicFrameLocks noGrp="1"/>
          </p:cNvGraphicFramePr>
          <p:nvPr/>
        </p:nvGraphicFramePr>
        <p:xfrm>
          <a:off x="5702300" y="3516312"/>
          <a:ext cx="1079500" cy="96316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219200" y="3744912"/>
            <a:ext cx="882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source </a:t>
            </a:r>
          </a:p>
          <a:p>
            <a:pPr eaLnBrk="0" hangingPunct="0"/>
            <a:r>
              <a:rPr lang="en-US" sz="1600">
                <a:latin typeface="Times New Roman" pitchFamily="18" charset="0"/>
              </a:rPr>
              <a:t>program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116138" y="4076700"/>
            <a:ext cx="77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014788" y="3924300"/>
            <a:ext cx="17002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225925" y="3619500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token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4014788" y="4183062"/>
            <a:ext cx="1700212" cy="46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114800" y="4278312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get next token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6781800" y="3935412"/>
            <a:ext cx="77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259638" y="3516312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parse tree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167640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latin typeface="Open Sans"/>
              </a:rPr>
              <a:t>  Parser  works on a stream of tokens.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Open Sans"/>
              </a:rPr>
              <a:t>  The smallest item is a token.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FC2CDB-7429-492E-90A7-9ED2691BA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328" cy="914400"/>
          </a:xfrm>
        </p:spPr>
        <p:txBody>
          <a:bodyPr/>
          <a:lstStyle/>
          <a:p>
            <a:pPr eaLnBrk="1" hangingPunct="1"/>
            <a:r>
              <a:rPr lang="en-US" dirty="0"/>
              <a:t>Parsers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696200" cy="4800600"/>
          </a:xfrm>
        </p:spPr>
        <p:txBody>
          <a:bodyPr>
            <a:noAutofit/>
          </a:bodyPr>
          <a:lstStyle/>
          <a:p>
            <a:pPr marL="457200" indent="-457200" algn="just" eaLnBrk="1" hangingPunct="1">
              <a:lnSpc>
                <a:spcPct val="90000"/>
              </a:lnSpc>
              <a:buNone/>
            </a:pPr>
            <a:r>
              <a:rPr lang="en-US" dirty="0"/>
              <a:t>We categorize the parsers into two groups: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/>
              <a:t>Top-Down Parser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dirty="0"/>
              <a:t>the parse tree is created top to bottom, starting from the root.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/>
              <a:t>Bottom-Up Parser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dirty="0"/>
              <a:t>the parse is created bottom to top; starting from the leaves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dirty="0"/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dirty="0"/>
              <a:t>Both top-down and bottom-up parsers scan the input from left to right (one symbol at a time). 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dirty="0"/>
              <a:t>Efficient top-down and bottom-up parsers can be implemented only for sub-classes of context-free grammars.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dirty="0"/>
              <a:t>LL for top-down parsing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dirty="0"/>
              <a:t>LR for bottom-up parsing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8F2C86-083D-4EA8-8770-CEA92CE076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914400"/>
          </a:xfrm>
        </p:spPr>
        <p:txBody>
          <a:bodyPr/>
          <a:lstStyle/>
          <a:p>
            <a:pPr eaLnBrk="1" hangingPunct="1"/>
            <a:r>
              <a:rPr lang="en-US"/>
              <a:t>Context-Free Grammars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543800" cy="4953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Inherently recursive structures of a programming language are defined by a context-free grammar.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In a context-free grammar, we have: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A finite set of terminals (in our case, this will be the set of tokens)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A finite set of non-terminals (syntactic-variables)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A finite set of productions rules in the following form 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dirty="0"/>
              <a:t>	A </a:t>
            </a:r>
            <a:r>
              <a:rPr lang="en-US" dirty="0">
                <a:sym typeface="Symbol" pitchFamily="18" charset="2"/>
              </a:rPr>
              <a:t>  where A is a non-terminal and  is a string of terminals and non-terminals (including the empty string)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A start symbol (one of the non-terminal symbol)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  E + E   |   E – E   |   E * E   |  E / E   |   - E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E   ( E 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E  id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46D25-76E0-4B83-AC45-187D166541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91200" cy="685800"/>
          </a:xfrm>
        </p:spPr>
        <p:txBody>
          <a:bodyPr/>
          <a:lstStyle/>
          <a:p>
            <a:pPr eaLnBrk="1" hangingPunct="1"/>
            <a:r>
              <a:rPr lang="en-US"/>
              <a:t>Derivations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72400" cy="4953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 E+E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E+E derives from E</a:t>
            </a:r>
          </a:p>
          <a:p>
            <a:pPr marL="400050" lvl="1" indent="0" algn="just"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we can replace  E by E+E, to able to do this, we have to have a production rule  EE+E in our grammar.</a:t>
            </a:r>
          </a:p>
          <a:p>
            <a:pPr marL="400050" lvl="1" indent="0" algn="just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 E+E  </a:t>
            </a:r>
            <a:r>
              <a:rPr lang="en-US" dirty="0" err="1">
                <a:sym typeface="Symbol" pitchFamily="18" charset="2"/>
              </a:rPr>
              <a:t>id+E</a:t>
            </a:r>
            <a:r>
              <a:rPr lang="en-US" dirty="0">
                <a:sym typeface="Symbol" pitchFamily="18" charset="2"/>
              </a:rPr>
              <a:t>  </a:t>
            </a:r>
            <a:r>
              <a:rPr lang="en-US" dirty="0" err="1">
                <a:sym typeface="Symbol" pitchFamily="18" charset="2"/>
              </a:rPr>
              <a:t>id+id</a:t>
            </a:r>
            <a:endParaRPr lang="en-US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 sequence of replacements of non-terminal symbols is called a </a:t>
            </a:r>
            <a:r>
              <a:rPr lang="en-US" b="1" dirty="0">
                <a:sym typeface="Symbol" pitchFamily="18" charset="2"/>
              </a:rPr>
              <a:t>derivation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dirty="0" err="1">
                <a:sym typeface="Symbol" pitchFamily="18" charset="2"/>
              </a:rPr>
              <a:t>id+id</a:t>
            </a:r>
            <a:r>
              <a:rPr lang="en-US" dirty="0">
                <a:sym typeface="Symbol" pitchFamily="18" charset="2"/>
              </a:rPr>
              <a:t> from 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In general a derivation step is A   if there is a production rule A in our grammar, where  and  are arbitrary strings of terminal and non-terminal symbols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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 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 ...  </a:t>
            </a:r>
            <a:r>
              <a:rPr lang="en-US" baseline="-25000" dirty="0">
                <a:sym typeface="Symbol" pitchFamily="18" charset="2"/>
              </a:rPr>
              <a:t>n 	</a:t>
            </a:r>
            <a:r>
              <a:rPr lang="en-US" dirty="0">
                <a:sym typeface="Symbol" pitchFamily="18" charset="2"/>
              </a:rPr>
              <a:t>(</a:t>
            </a:r>
            <a:r>
              <a:rPr lang="en-US" baseline="-25000" dirty="0">
                <a:sym typeface="Symbol" pitchFamily="18" charset="2"/>
              </a:rPr>
              <a:t>n  </a:t>
            </a:r>
            <a:r>
              <a:rPr lang="en-US" dirty="0">
                <a:sym typeface="Symbol" pitchFamily="18" charset="2"/>
              </a:rPr>
              <a:t>derives from </a:t>
            </a:r>
            <a:r>
              <a:rPr lang="en-US" baseline="-25000" dirty="0">
                <a:sym typeface="Symbol" pitchFamily="18" charset="2"/>
              </a:rPr>
              <a:t>1  </a:t>
            </a:r>
            <a:r>
              <a:rPr lang="en-US" dirty="0">
                <a:sym typeface="Symbol" pitchFamily="18" charset="2"/>
              </a:rPr>
              <a:t> or   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derives </a:t>
            </a:r>
            <a:r>
              <a:rPr lang="en-US" baseline="-25000" dirty="0">
                <a:sym typeface="Symbol" pitchFamily="18" charset="2"/>
              </a:rPr>
              <a:t>n 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 	: derives in one step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	: derives in zero or more steps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	: derives in one or more steps</a:t>
            </a:r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3263" y="5334000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*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18E2D-9587-4DF9-86AE-05C6DC919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/>
              <a:t>CFG - 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49530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dirty="0"/>
              <a:t>L(G) is </a:t>
            </a:r>
            <a:r>
              <a:rPr lang="en-US" i="1" dirty="0"/>
              <a:t>the language of G</a:t>
            </a:r>
            <a:r>
              <a:rPr lang="en-US" dirty="0"/>
              <a:t> (the language generated by G) which is a set of sentences.</a:t>
            </a:r>
          </a:p>
          <a:p>
            <a:pPr algn="just" eaLnBrk="1" hangingPunct="1"/>
            <a:r>
              <a:rPr lang="en-US" i="1" dirty="0"/>
              <a:t>A sentence of L(G)</a:t>
            </a:r>
            <a:r>
              <a:rPr lang="en-US" dirty="0"/>
              <a:t>  is a string of terminal symbols of G.</a:t>
            </a:r>
          </a:p>
          <a:p>
            <a:pPr algn="just" eaLnBrk="1" hangingPunct="1"/>
            <a:r>
              <a:rPr lang="en-US" dirty="0"/>
              <a:t>If  S is the start symbol of G then </a:t>
            </a:r>
            <a:r>
              <a:rPr lang="en-US" dirty="0">
                <a:sym typeface="Symbol" pitchFamily="18" charset="2"/>
              </a:rPr>
              <a:t> is  a sentence of L(G) if  S    where  is a string of terminals of G.</a:t>
            </a:r>
          </a:p>
          <a:p>
            <a:pPr algn="just" eaLnBrk="1" hangingPunct="1"/>
            <a:r>
              <a:rPr lang="en-US" dirty="0"/>
              <a:t>If G is a context-free grammar, L(G) is a </a:t>
            </a:r>
            <a:r>
              <a:rPr lang="en-US" i="1" dirty="0"/>
              <a:t>context-free language</a:t>
            </a:r>
            <a:r>
              <a:rPr lang="en-US" dirty="0"/>
              <a:t>.</a:t>
            </a:r>
          </a:p>
          <a:p>
            <a:pPr algn="just" eaLnBrk="1" hangingPunct="1"/>
            <a:r>
              <a:rPr lang="en-US" dirty="0"/>
              <a:t>Two grammars are </a:t>
            </a:r>
            <a:r>
              <a:rPr lang="en-US" i="1" dirty="0"/>
              <a:t>equivalent</a:t>
            </a:r>
            <a:r>
              <a:rPr lang="en-US" dirty="0"/>
              <a:t> if they produce the same</a:t>
            </a:r>
            <a:r>
              <a:rPr lang="id-ID" dirty="0"/>
              <a:t> </a:t>
            </a:r>
            <a:r>
              <a:rPr lang="en-US" dirty="0"/>
              <a:t>language.</a:t>
            </a:r>
          </a:p>
          <a:p>
            <a:pPr algn="just" eaLnBrk="1" hangingPunct="1"/>
            <a:r>
              <a:rPr lang="en-US" dirty="0"/>
              <a:t>S </a:t>
            </a:r>
            <a:r>
              <a:rPr lang="en-US" dirty="0">
                <a:sym typeface="Symbol" pitchFamily="18" charset="2"/>
              </a:rPr>
              <a:t> 	</a:t>
            </a:r>
          </a:p>
          <a:p>
            <a:pPr lvl="1" algn="just"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- If  contains non-terminals, it is called as a </a:t>
            </a:r>
            <a:r>
              <a:rPr lang="en-US" i="1" dirty="0">
                <a:sym typeface="Symbol" pitchFamily="18" charset="2"/>
              </a:rPr>
              <a:t>sentential</a:t>
            </a:r>
            <a:r>
              <a:rPr lang="en-US" dirty="0">
                <a:sym typeface="Symbol" pitchFamily="18" charset="2"/>
              </a:rPr>
              <a:t> form of G.</a:t>
            </a:r>
          </a:p>
          <a:p>
            <a:pPr lvl="1" algn="just"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- If  does not contain non-terminals, it is called as a </a:t>
            </a:r>
            <a:r>
              <a:rPr lang="en-US" i="1" dirty="0">
                <a:sym typeface="Symbol" pitchFamily="18" charset="2"/>
              </a:rPr>
              <a:t>sentence</a:t>
            </a:r>
            <a:r>
              <a:rPr lang="en-US" dirty="0">
                <a:sym typeface="Symbol" pitchFamily="18" charset="2"/>
              </a:rPr>
              <a:t> of G.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76613" y="2819400"/>
            <a:ext cx="261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+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52600" y="4845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18" charset="0"/>
              </a:rPr>
              <a:t>*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D55A5-EF53-4DE9-B804-BD41062569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1031</TotalTime>
  <Words>3530</Words>
  <Application>Microsoft Macintosh PowerPoint</Application>
  <PresentationFormat>On-screen Show (4:3)</PresentationFormat>
  <Paragraphs>540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Open Sans</vt:lpstr>
      <vt:lpstr>Symbol</vt:lpstr>
      <vt:lpstr>Times New Roman</vt:lpstr>
      <vt:lpstr>Template PPT 2015</vt:lpstr>
      <vt:lpstr>Syntax Analyzer/ Parsing  Session  08 - 09</vt:lpstr>
      <vt:lpstr>Learning Outcomes</vt:lpstr>
      <vt:lpstr>Content Outline </vt:lpstr>
      <vt:lpstr>Syntax Analyzer</vt:lpstr>
      <vt:lpstr>Parser</vt:lpstr>
      <vt:lpstr>Parsers (cont.)</vt:lpstr>
      <vt:lpstr>Context-Free Grammars</vt:lpstr>
      <vt:lpstr>Derivations</vt:lpstr>
      <vt:lpstr>CFG - Terminology</vt:lpstr>
      <vt:lpstr>Derivation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 (cont.)</vt:lpstr>
      <vt:lpstr>PowerPoint Presentation</vt:lpstr>
      <vt:lpstr>Left Recursion</vt:lpstr>
      <vt:lpstr>Immediate Left-Recursion</vt:lpstr>
      <vt:lpstr>Example  Immediate Left-Recursion</vt:lpstr>
      <vt:lpstr>Example (2)  Immediate Left-Recursion</vt:lpstr>
      <vt:lpstr>Left-Recursion -- Problem</vt:lpstr>
      <vt:lpstr>Eliminate Left-Recursion Algorithm</vt:lpstr>
      <vt:lpstr>Example  Eliminate Left-Recursion</vt:lpstr>
      <vt:lpstr>Example (2)  Eliminate Left-Recursion</vt:lpstr>
      <vt:lpstr>Left-Factoring</vt:lpstr>
      <vt:lpstr>Left-Factoring (cont.)</vt:lpstr>
      <vt:lpstr>Left-Factoring -- Algorithm </vt:lpstr>
      <vt:lpstr>Left-Factoring – Example1</vt:lpstr>
      <vt:lpstr>Left-Factoring – Example1</vt:lpstr>
      <vt:lpstr>Left-Factoring – Example2</vt:lpstr>
      <vt:lpstr>Non-Context Free Language Constructs</vt:lpstr>
      <vt:lpstr>Non-Context Free Language Constructs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73</cp:revision>
  <dcterms:created xsi:type="dcterms:W3CDTF">2015-05-04T03:33:03Z</dcterms:created>
  <dcterms:modified xsi:type="dcterms:W3CDTF">2021-12-21T10:11:24Z</dcterms:modified>
</cp:coreProperties>
</file>