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7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63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anose="020B0604020202020204" pitchFamily="2" charset="0"/>
      <p:regular r:id="rId17"/>
      <p:bold r:id="rId18"/>
      <p:italic r:id="rId19"/>
      <p:boldItalic r:id="rId20"/>
    </p:embeddedFont>
    <p:embeddedFont>
      <p:font typeface="Poppins Medium" panose="00000600000000000000" pitchFamily="2" charset="0"/>
      <p:regular r:id="rId21"/>
      <p:bold r:id="rId22"/>
      <p:italic r:id="rId23"/>
      <p:boldItalic r:id="rId24"/>
    </p:embeddedFont>
    <p:embeddedFont>
      <p:font typeface="Poppins SemiBold" panose="00000700000000000000" pitchFamily="2" charset="0"/>
      <p:regular r:id="rId25"/>
      <p:bold r:id="rId26"/>
      <p:italic r:id="rId27"/>
      <p:boldItalic r:id="rId28"/>
    </p:embeddedFont>
    <p:embeddedFont>
      <p:font typeface="Rockwell" panose="02060603020205020403" pitchFamily="18" charset="0"/>
      <p:regular r:id="rId29"/>
      <p:bold r:id="rId30"/>
      <p:italic r:id="rId31"/>
      <p:boldItalic r:id="rId32"/>
    </p:embeddedFont>
    <p:embeddedFont>
      <p:font typeface="Rockwell Condensed" panose="02060603050405020104" pitchFamily="18" charset="0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9cedba25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9cedba25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9cedba258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9cedba258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9cedba258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9cedba258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9cedba258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9cedba258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9cedba258e_0_1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9cedba258e_0_1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9cedba258e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9cedba258e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9cedba258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9cedba258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603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146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417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blank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230200" y="1565531"/>
            <a:ext cx="66837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423700" y="1121975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9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2">
  <p:cSld name="Agenda - Alt 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3584425" y="536550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2"/>
          </p:nvPr>
        </p:nvSpPr>
        <p:spPr>
          <a:xfrm>
            <a:off x="3584425" y="1920650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3"/>
          </p:nvPr>
        </p:nvSpPr>
        <p:spPr>
          <a:xfrm>
            <a:off x="3584425" y="3291625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5" name="Google Shape;105;p11"/>
          <p:cNvSpPr txBox="1">
            <a:spLocks noGrp="1"/>
          </p:cNvSpPr>
          <p:nvPr>
            <p:ph type="subTitle" idx="4"/>
          </p:nvPr>
        </p:nvSpPr>
        <p:spPr>
          <a:xfrm>
            <a:off x="3584425" y="3996800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6" name="Google Shape;106;p11"/>
          <p:cNvSpPr txBox="1">
            <a:spLocks noGrp="1"/>
          </p:cNvSpPr>
          <p:nvPr>
            <p:ph type="subTitle" idx="5"/>
          </p:nvPr>
        </p:nvSpPr>
        <p:spPr>
          <a:xfrm>
            <a:off x="3584425" y="1228600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7" name="Google Shape;107;p11"/>
          <p:cNvSpPr txBox="1">
            <a:spLocks noGrp="1"/>
          </p:cNvSpPr>
          <p:nvPr>
            <p:ph type="subTitle" idx="6"/>
          </p:nvPr>
        </p:nvSpPr>
        <p:spPr>
          <a:xfrm>
            <a:off x="3584425" y="2612700"/>
            <a:ext cx="404100" cy="4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 Sans SemiBold"/>
              <a:buNone/>
              <a:defRPr sz="11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7"/>
          </p:nvPr>
        </p:nvSpPr>
        <p:spPr>
          <a:xfrm>
            <a:off x="3986175" y="51030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subTitle" idx="8"/>
          </p:nvPr>
        </p:nvSpPr>
        <p:spPr>
          <a:xfrm>
            <a:off x="3986175" y="120235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subTitle" idx="9"/>
          </p:nvPr>
        </p:nvSpPr>
        <p:spPr>
          <a:xfrm>
            <a:off x="3986175" y="189440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3"/>
          </p:nvPr>
        </p:nvSpPr>
        <p:spPr>
          <a:xfrm>
            <a:off x="3986175" y="258645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subTitle" idx="14"/>
          </p:nvPr>
        </p:nvSpPr>
        <p:spPr>
          <a:xfrm>
            <a:off x="3986175" y="327850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4" name="Google Shape;114;p11"/>
          <p:cNvSpPr txBox="1">
            <a:spLocks noGrp="1"/>
          </p:cNvSpPr>
          <p:nvPr>
            <p:ph type="subTitle" idx="15"/>
          </p:nvPr>
        </p:nvSpPr>
        <p:spPr>
          <a:xfrm>
            <a:off x="3986175" y="3970550"/>
            <a:ext cx="38589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2926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subTitle" idx="16"/>
          </p:nvPr>
        </p:nvSpPr>
        <p:spPr>
          <a:xfrm>
            <a:off x="7851925" y="51030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subTitle" idx="17"/>
          </p:nvPr>
        </p:nvSpPr>
        <p:spPr>
          <a:xfrm>
            <a:off x="7851925" y="120235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subTitle" idx="18"/>
          </p:nvPr>
        </p:nvSpPr>
        <p:spPr>
          <a:xfrm>
            <a:off x="7851925" y="189440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ubTitle" idx="19"/>
          </p:nvPr>
        </p:nvSpPr>
        <p:spPr>
          <a:xfrm>
            <a:off x="7851925" y="258645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20"/>
          </p:nvPr>
        </p:nvSpPr>
        <p:spPr>
          <a:xfrm>
            <a:off x="7851925" y="327850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21"/>
          </p:nvPr>
        </p:nvSpPr>
        <p:spPr>
          <a:xfrm>
            <a:off x="7851925" y="3970550"/>
            <a:ext cx="10632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22"/>
          </p:nvPr>
        </p:nvSpPr>
        <p:spPr>
          <a:xfrm>
            <a:off x="228600" y="4800275"/>
            <a:ext cx="11157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709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eet the tea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707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1208525" y="116427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" name="Google Shape;34;p5"/>
          <p:cNvSpPr>
            <a:spLocks noGrp="1"/>
          </p:cNvSpPr>
          <p:nvPr>
            <p:ph type="pic" idx="3"/>
          </p:nvPr>
        </p:nvSpPr>
        <p:spPr>
          <a:xfrm>
            <a:off x="3079163" y="116427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5" name="Google Shape;35;p5"/>
          <p:cNvSpPr>
            <a:spLocks noGrp="1"/>
          </p:cNvSpPr>
          <p:nvPr>
            <p:ph type="pic" idx="4"/>
          </p:nvPr>
        </p:nvSpPr>
        <p:spPr>
          <a:xfrm>
            <a:off x="4949788" y="116427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6" name="Google Shape;36;p5"/>
          <p:cNvSpPr>
            <a:spLocks noGrp="1"/>
          </p:cNvSpPr>
          <p:nvPr>
            <p:ph type="pic" idx="5"/>
          </p:nvPr>
        </p:nvSpPr>
        <p:spPr>
          <a:xfrm>
            <a:off x="6820413" y="116427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208525" y="2282372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6"/>
          </p:nvPr>
        </p:nvSpPr>
        <p:spPr>
          <a:xfrm>
            <a:off x="1208525" y="251993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7"/>
          </p:nvPr>
        </p:nvSpPr>
        <p:spPr>
          <a:xfrm>
            <a:off x="3079166" y="2282372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3079163" y="251993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9"/>
          </p:nvPr>
        </p:nvSpPr>
        <p:spPr>
          <a:xfrm>
            <a:off x="4949794" y="2282372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3"/>
          </p:nvPr>
        </p:nvSpPr>
        <p:spPr>
          <a:xfrm>
            <a:off x="4949788" y="251993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4"/>
          </p:nvPr>
        </p:nvSpPr>
        <p:spPr>
          <a:xfrm>
            <a:off x="6820423" y="2282372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5"/>
          </p:nvPr>
        </p:nvSpPr>
        <p:spPr>
          <a:xfrm>
            <a:off x="6820413" y="251993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16"/>
          </p:nvPr>
        </p:nvSpPr>
        <p:spPr>
          <a:xfrm>
            <a:off x="3079163" y="295882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6" name="Google Shape;46;p5"/>
          <p:cNvSpPr>
            <a:spLocks noGrp="1"/>
          </p:cNvSpPr>
          <p:nvPr>
            <p:ph type="pic" idx="17"/>
          </p:nvPr>
        </p:nvSpPr>
        <p:spPr>
          <a:xfrm>
            <a:off x="4949788" y="295882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7" name="Google Shape;47;p5"/>
          <p:cNvSpPr>
            <a:spLocks noGrp="1"/>
          </p:cNvSpPr>
          <p:nvPr>
            <p:ph type="pic" idx="18"/>
          </p:nvPr>
        </p:nvSpPr>
        <p:spPr>
          <a:xfrm>
            <a:off x="6820413" y="295882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" name="Google Shape;48;p5"/>
          <p:cNvSpPr txBox="1">
            <a:spLocks noGrp="1"/>
          </p:cNvSpPr>
          <p:nvPr>
            <p:ph type="subTitle" idx="19"/>
          </p:nvPr>
        </p:nvSpPr>
        <p:spPr>
          <a:xfrm>
            <a:off x="1208525" y="4076921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>
            <a:spLocks noGrp="1"/>
          </p:cNvSpPr>
          <p:nvPr>
            <p:ph type="pic" idx="20"/>
          </p:nvPr>
        </p:nvSpPr>
        <p:spPr>
          <a:xfrm>
            <a:off x="1208550" y="2958825"/>
            <a:ext cx="1115700" cy="1118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50" name="Google Shape;50;p5"/>
          <p:cNvSpPr txBox="1">
            <a:spLocks noGrp="1"/>
          </p:cNvSpPr>
          <p:nvPr>
            <p:ph type="subTitle" idx="21"/>
          </p:nvPr>
        </p:nvSpPr>
        <p:spPr>
          <a:xfrm>
            <a:off x="3079166" y="4076921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22"/>
          </p:nvPr>
        </p:nvSpPr>
        <p:spPr>
          <a:xfrm>
            <a:off x="4949794" y="4076921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3"/>
          </p:nvPr>
        </p:nvSpPr>
        <p:spPr>
          <a:xfrm>
            <a:off x="3079163" y="431448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24"/>
          </p:nvPr>
        </p:nvSpPr>
        <p:spPr>
          <a:xfrm>
            <a:off x="6820423" y="4076921"/>
            <a:ext cx="1115700" cy="2340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"/>
              <a:buNone/>
              <a:defRPr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5"/>
          </p:nvPr>
        </p:nvSpPr>
        <p:spPr>
          <a:xfrm>
            <a:off x="4949788" y="431448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6"/>
          </p:nvPr>
        </p:nvSpPr>
        <p:spPr>
          <a:xfrm>
            <a:off x="1208525" y="431448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7"/>
          </p:nvPr>
        </p:nvSpPr>
        <p:spPr>
          <a:xfrm>
            <a:off x="6820413" y="4314484"/>
            <a:ext cx="11157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None/>
              <a:defRPr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8"/>
          </p:nvPr>
        </p:nvSpPr>
        <p:spPr>
          <a:xfrm>
            <a:off x="228600" y="4800275"/>
            <a:ext cx="11157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835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- Alt 1">
  <p:cSld name="Meet the team - Alt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body" idx="1"/>
          </p:nvPr>
        </p:nvSpPr>
        <p:spPr>
          <a:xfrm>
            <a:off x="6014118" y="1661825"/>
            <a:ext cx="2148900" cy="76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2"/>
          </p:nvPr>
        </p:nvSpPr>
        <p:spPr>
          <a:xfrm>
            <a:off x="2317068" y="1661825"/>
            <a:ext cx="2148900" cy="76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707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64" name="Google Shape;64;p6"/>
          <p:cNvSpPr>
            <a:spLocks noGrp="1"/>
          </p:cNvSpPr>
          <p:nvPr>
            <p:ph type="pic" idx="3"/>
          </p:nvPr>
        </p:nvSpPr>
        <p:spPr>
          <a:xfrm>
            <a:off x="988450" y="2967538"/>
            <a:ext cx="1264200" cy="1258500"/>
          </a:xfrm>
          <a:prstGeom prst="roundRect">
            <a:avLst>
              <a:gd name="adj" fmla="val 16718"/>
            </a:avLst>
          </a:prstGeom>
          <a:noFill/>
          <a:ln>
            <a:noFill/>
          </a:ln>
        </p:spPr>
      </p:sp>
      <p:sp>
        <p:nvSpPr>
          <p:cNvPr id="65" name="Google Shape;65;p6"/>
          <p:cNvSpPr txBox="1">
            <a:spLocks noGrp="1"/>
          </p:cNvSpPr>
          <p:nvPr>
            <p:ph type="subTitle" idx="4"/>
          </p:nvPr>
        </p:nvSpPr>
        <p:spPr>
          <a:xfrm>
            <a:off x="2317068" y="2953117"/>
            <a:ext cx="1314600" cy="311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subTitle" idx="5"/>
          </p:nvPr>
        </p:nvSpPr>
        <p:spPr>
          <a:xfrm>
            <a:off x="2317068" y="3283266"/>
            <a:ext cx="13146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6"/>
          </p:nvPr>
        </p:nvSpPr>
        <p:spPr>
          <a:xfrm>
            <a:off x="2317068" y="3459387"/>
            <a:ext cx="2148900" cy="76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68" name="Google Shape;68;p6"/>
          <p:cNvSpPr>
            <a:spLocks noGrp="1"/>
          </p:cNvSpPr>
          <p:nvPr>
            <p:ph type="pic" idx="7"/>
          </p:nvPr>
        </p:nvSpPr>
        <p:spPr>
          <a:xfrm>
            <a:off x="4685500" y="1169975"/>
            <a:ext cx="1264200" cy="1258500"/>
          </a:xfrm>
          <a:prstGeom prst="roundRect">
            <a:avLst>
              <a:gd name="adj" fmla="val 16718"/>
            </a:avLst>
          </a:prstGeom>
          <a:noFill/>
          <a:ln>
            <a:noFill/>
          </a:ln>
        </p:spPr>
      </p:sp>
      <p:sp>
        <p:nvSpPr>
          <p:cNvPr id="69" name="Google Shape;69;p6"/>
          <p:cNvSpPr txBox="1">
            <a:spLocks noGrp="1"/>
          </p:cNvSpPr>
          <p:nvPr>
            <p:ph type="subTitle" idx="8"/>
          </p:nvPr>
        </p:nvSpPr>
        <p:spPr>
          <a:xfrm>
            <a:off x="6014118" y="1155555"/>
            <a:ext cx="1314600" cy="311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ubTitle" idx="9"/>
          </p:nvPr>
        </p:nvSpPr>
        <p:spPr>
          <a:xfrm>
            <a:off x="6014118" y="1485704"/>
            <a:ext cx="13146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1" name="Google Shape;71;p6"/>
          <p:cNvSpPr>
            <a:spLocks noGrp="1"/>
          </p:cNvSpPr>
          <p:nvPr>
            <p:ph type="pic" idx="13"/>
          </p:nvPr>
        </p:nvSpPr>
        <p:spPr>
          <a:xfrm>
            <a:off x="4685500" y="2967538"/>
            <a:ext cx="1264200" cy="1258500"/>
          </a:xfrm>
          <a:prstGeom prst="roundRect">
            <a:avLst>
              <a:gd name="adj" fmla="val 16718"/>
            </a:avLst>
          </a:prstGeom>
          <a:noFill/>
          <a:ln>
            <a:noFill/>
          </a:ln>
        </p:spPr>
      </p:sp>
      <p:sp>
        <p:nvSpPr>
          <p:cNvPr id="72" name="Google Shape;72;p6"/>
          <p:cNvSpPr txBox="1">
            <a:spLocks noGrp="1"/>
          </p:cNvSpPr>
          <p:nvPr>
            <p:ph type="subTitle" idx="14"/>
          </p:nvPr>
        </p:nvSpPr>
        <p:spPr>
          <a:xfrm>
            <a:off x="6014118" y="2953117"/>
            <a:ext cx="1314600" cy="311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subTitle" idx="15"/>
          </p:nvPr>
        </p:nvSpPr>
        <p:spPr>
          <a:xfrm>
            <a:off x="6014118" y="3283266"/>
            <a:ext cx="13146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body" idx="16"/>
          </p:nvPr>
        </p:nvSpPr>
        <p:spPr>
          <a:xfrm>
            <a:off x="6014118" y="3459387"/>
            <a:ext cx="2148900" cy="766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●"/>
              <a:defRPr sz="900">
                <a:highlight>
                  <a:schemeClr val="dk2"/>
                </a:highlight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○"/>
              <a:defRPr sz="900">
                <a:highlight>
                  <a:schemeClr val="dk2"/>
                </a:highlight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Sans"/>
              <a:buChar char="■"/>
              <a:defRPr sz="900">
                <a:highlight>
                  <a:schemeClr val="dk2"/>
                </a:highlight>
              </a:defRPr>
            </a:lvl9pPr>
          </a:lstStyle>
          <a:p>
            <a:endParaRPr/>
          </a:p>
        </p:txBody>
      </p:sp>
      <p:sp>
        <p:nvSpPr>
          <p:cNvPr id="75" name="Google Shape;75;p6"/>
          <p:cNvSpPr>
            <a:spLocks noGrp="1"/>
          </p:cNvSpPr>
          <p:nvPr>
            <p:ph type="pic" idx="17"/>
          </p:nvPr>
        </p:nvSpPr>
        <p:spPr>
          <a:xfrm>
            <a:off x="988450" y="1169975"/>
            <a:ext cx="1264200" cy="1258500"/>
          </a:xfrm>
          <a:prstGeom prst="roundRect">
            <a:avLst>
              <a:gd name="adj" fmla="val 16718"/>
            </a:avLst>
          </a:prstGeom>
          <a:noFill/>
          <a:ln>
            <a:noFill/>
          </a:ln>
        </p:spPr>
      </p:sp>
      <p:sp>
        <p:nvSpPr>
          <p:cNvPr id="76" name="Google Shape;76;p6"/>
          <p:cNvSpPr txBox="1">
            <a:spLocks noGrp="1"/>
          </p:cNvSpPr>
          <p:nvPr>
            <p:ph type="subTitle" idx="18"/>
          </p:nvPr>
        </p:nvSpPr>
        <p:spPr>
          <a:xfrm>
            <a:off x="2317068" y="1155555"/>
            <a:ext cx="1314600" cy="311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unito Sans"/>
              <a:buNone/>
              <a:defRPr sz="1000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ubTitle" idx="19"/>
          </p:nvPr>
        </p:nvSpPr>
        <p:spPr>
          <a:xfrm>
            <a:off x="2317068" y="1485704"/>
            <a:ext cx="1314600" cy="3114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Nunito Sans"/>
              <a:buNone/>
              <a:defRPr sz="1000">
                <a:highlight>
                  <a:schemeClr val="dk2"/>
                </a:highlight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subTitle" idx="20"/>
          </p:nvPr>
        </p:nvSpPr>
        <p:spPr>
          <a:xfrm>
            <a:off x="228600" y="4800275"/>
            <a:ext cx="11157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538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Title and body - Alt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7072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228600" y="1637275"/>
            <a:ext cx="3351600" cy="30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Sans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Nunito Sans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Font typeface="Nunito Sans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228600" y="4800275"/>
            <a:ext cx="11157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accent5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Nunito Sans"/>
              <a:buNone/>
              <a:defRPr sz="700"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9426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1249050" y="1249276"/>
            <a:ext cx="6645900" cy="28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 b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934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title"/>
          </p:nvPr>
        </p:nvSpPr>
        <p:spPr>
          <a:xfrm>
            <a:off x="1230200" y="1930281"/>
            <a:ext cx="66837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dk2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2398650" y="319470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SemiBold"/>
              <a:buNone/>
              <a:defRPr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9pPr>
          </a:lstStyle>
          <a:p>
            <a:endParaRPr/>
          </a:p>
        </p:txBody>
      </p:sp>
      <p:sp>
        <p:nvSpPr>
          <p:cNvPr id="325" name="Google Shape;325;p25"/>
          <p:cNvSpPr txBox="1">
            <a:spLocks noGrp="1"/>
          </p:cNvSpPr>
          <p:nvPr>
            <p:ph type="body" idx="2"/>
          </p:nvPr>
        </p:nvSpPr>
        <p:spPr>
          <a:xfrm>
            <a:off x="3447988" y="3693650"/>
            <a:ext cx="22479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 Sans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25"/>
          <p:cNvSpPr txBox="1">
            <a:spLocks noGrp="1"/>
          </p:cNvSpPr>
          <p:nvPr>
            <p:ph type="subTitle" idx="3"/>
          </p:nvPr>
        </p:nvSpPr>
        <p:spPr>
          <a:xfrm>
            <a:off x="228600" y="4800275"/>
            <a:ext cx="11157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 Sans"/>
              <a:buNone/>
              <a:defRPr sz="7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453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589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910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601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281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7049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34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10/30/2025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39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6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9" r:id="rId1"/>
    <p:sldLayoutId id="2147484380" r:id="rId2"/>
    <p:sldLayoutId id="2147484381" r:id="rId3"/>
    <p:sldLayoutId id="2147484382" r:id="rId4"/>
    <p:sldLayoutId id="2147484383" r:id="rId5"/>
    <p:sldLayoutId id="2147484384" r:id="rId6"/>
    <p:sldLayoutId id="2147484385" r:id="rId7"/>
    <p:sldLayoutId id="2147484386" r:id="rId8"/>
    <p:sldLayoutId id="2147484387" r:id="rId9"/>
    <p:sldLayoutId id="2147484388" r:id="rId10"/>
    <p:sldLayoutId id="2147484389" r:id="rId11"/>
    <p:sldLayoutId id="2147484390" r:id="rId12"/>
    <p:sldLayoutId id="2147484391" r:id="rId13"/>
    <p:sldLayoutId id="2147484392" r:id="rId14"/>
    <p:sldLayoutId id="2147484393" r:id="rId15"/>
    <p:sldLayoutId id="2147484394" r:id="rId16"/>
    <p:sldLayoutId id="2147484395" r:id="rId17"/>
    <p:sldLayoutId id="214748439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ONE Presentation</a:t>
            </a:r>
            <a:endParaRPr/>
          </a:p>
        </p:txBody>
      </p:sp>
      <p:sp>
        <p:nvSpPr>
          <p:cNvPr id="427" name="Google Shape;427;p45"/>
          <p:cNvSpPr/>
          <p:nvPr/>
        </p:nvSpPr>
        <p:spPr>
          <a:xfrm rot="-395291">
            <a:off x="3110326" y="3199308"/>
            <a:ext cx="3041752" cy="281119"/>
          </a:xfrm>
          <a:custGeom>
            <a:avLst/>
            <a:gdLst/>
            <a:ahLst/>
            <a:cxnLst/>
            <a:rect l="l" t="t" r="r" b="b"/>
            <a:pathLst>
              <a:path w="182716" h="17616" extrusionOk="0">
                <a:moveTo>
                  <a:pt x="0" y="0"/>
                </a:moveTo>
                <a:cubicBezTo>
                  <a:pt x="61188" y="0"/>
                  <a:pt x="122876" y="4843"/>
                  <a:pt x="182716" y="17616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8" name="Google Shape;428;p45"/>
          <p:cNvSpPr/>
          <p:nvPr/>
        </p:nvSpPr>
        <p:spPr>
          <a:xfrm rot="-509448">
            <a:off x="4276371" y="3322374"/>
            <a:ext cx="1877891" cy="123212"/>
          </a:xfrm>
          <a:custGeom>
            <a:avLst/>
            <a:gdLst/>
            <a:ahLst/>
            <a:cxnLst/>
            <a:rect l="l" t="t" r="r" b="b"/>
            <a:pathLst>
              <a:path w="182716" h="17616" extrusionOk="0">
                <a:moveTo>
                  <a:pt x="0" y="0"/>
                </a:moveTo>
                <a:cubicBezTo>
                  <a:pt x="61188" y="0"/>
                  <a:pt x="122876" y="4843"/>
                  <a:pt x="182716" y="17616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 txBox="1">
            <a:spLocks noGrp="1"/>
          </p:cNvSpPr>
          <p:nvPr>
            <p:ph type="title"/>
          </p:nvPr>
        </p:nvSpPr>
        <p:spPr>
          <a:xfrm>
            <a:off x="1109250" y="1708506"/>
            <a:ext cx="6683700" cy="17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477" name="Google Shape;477;p51"/>
          <p:cNvSpPr/>
          <p:nvPr/>
        </p:nvSpPr>
        <p:spPr>
          <a:xfrm>
            <a:off x="5297164" y="2553129"/>
            <a:ext cx="1182446" cy="37237"/>
          </a:xfrm>
          <a:custGeom>
            <a:avLst/>
            <a:gdLst/>
            <a:ahLst/>
            <a:cxnLst/>
            <a:rect l="l" t="t" r="r" b="b"/>
            <a:pathLst>
              <a:path w="57603" h="1814" extrusionOk="0">
                <a:moveTo>
                  <a:pt x="0" y="1814"/>
                </a:moveTo>
                <a:cubicBezTo>
                  <a:pt x="19211" y="1814"/>
                  <a:pt x="38392" y="0"/>
                  <a:pt x="57603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3" name="Google Shape;433;p46"/>
          <p:cNvCxnSpPr/>
          <p:nvPr/>
        </p:nvCxnSpPr>
        <p:spPr>
          <a:xfrm>
            <a:off x="4087725" y="1082675"/>
            <a:ext cx="4770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46"/>
          <p:cNvSpPr txBox="1">
            <a:spLocks noGrp="1"/>
          </p:cNvSpPr>
          <p:nvPr>
            <p:ph type="title"/>
          </p:nvPr>
        </p:nvSpPr>
        <p:spPr>
          <a:xfrm>
            <a:off x="552450" y="774875"/>
            <a:ext cx="2926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 rot="188826">
            <a:off x="319974" y="856283"/>
            <a:ext cx="1440087" cy="45350"/>
          </a:xfrm>
          <a:custGeom>
            <a:avLst/>
            <a:gdLst/>
            <a:ahLst/>
            <a:cxnLst/>
            <a:rect l="l" t="t" r="r" b="b"/>
            <a:pathLst>
              <a:path w="57603" h="1814" extrusionOk="0">
                <a:moveTo>
                  <a:pt x="0" y="1814"/>
                </a:moveTo>
                <a:cubicBezTo>
                  <a:pt x="19211" y="1814"/>
                  <a:pt x="38392" y="0"/>
                  <a:pt x="57603" y="0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6" name="Google Shape;436;p46"/>
          <p:cNvSpPr txBox="1"/>
          <p:nvPr/>
        </p:nvSpPr>
        <p:spPr>
          <a:xfrm>
            <a:off x="262800" y="1555750"/>
            <a:ext cx="8618400" cy="29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Understanding student study habits is essential for improving academic performance and resource planning.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This report investigates the average number of hours UCU students dedicate to studying each day. By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collecting and analyzing data from a diverse sample of students across various faculties, we aim to uncover 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patterns in study behavior and highlight areas for potential academic support. The findings offer insights into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how students manage their time and suggest recommendations for fostering more effective study routines.</a:t>
            </a:r>
            <a:endParaRPr sz="1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70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442" name="Google Shape;442;p47"/>
          <p:cNvGrpSpPr/>
          <p:nvPr/>
        </p:nvGrpSpPr>
        <p:grpSpPr>
          <a:xfrm>
            <a:off x="2791538" y="403763"/>
            <a:ext cx="543525" cy="265250"/>
            <a:chOff x="3195113" y="380063"/>
            <a:chExt cx="543525" cy="265250"/>
          </a:xfrm>
        </p:grpSpPr>
        <p:cxnSp>
          <p:nvCxnSpPr>
            <p:cNvPr id="443" name="Google Shape;443;p47"/>
            <p:cNvCxnSpPr/>
            <p:nvPr/>
          </p:nvCxnSpPr>
          <p:spPr>
            <a:xfrm rot="10800000" flipH="1">
              <a:off x="3195113" y="380063"/>
              <a:ext cx="208200" cy="1416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47"/>
            <p:cNvCxnSpPr/>
            <p:nvPr/>
          </p:nvCxnSpPr>
          <p:spPr>
            <a:xfrm rot="10800000" flipH="1">
              <a:off x="3211238" y="435525"/>
              <a:ext cx="527400" cy="1452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47"/>
            <p:cNvCxnSpPr/>
            <p:nvPr/>
          </p:nvCxnSpPr>
          <p:spPr>
            <a:xfrm rot="10800000" flipH="1">
              <a:off x="3232763" y="634513"/>
              <a:ext cx="258300" cy="108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6" name="Google Shape;446;p47"/>
          <p:cNvSpPr txBox="1"/>
          <p:nvPr/>
        </p:nvSpPr>
        <p:spPr>
          <a:xfrm>
            <a:off x="221375" y="1263244"/>
            <a:ext cx="84393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Sampling Method: 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Random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 Collection:</a:t>
            </a: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Structured questionnaire (face-to-face)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 Captured: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Demographics (name, age, gender, course)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Study hours per day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Study time preference (morning/afternoon/evening/mixed)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Library usage (Yes/No)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Factors affecting study time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Ethics: Consent and confidentiality maintained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D4CB694-39AB-5618-63E2-07B1E8E6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068" y="1055702"/>
            <a:ext cx="34194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6EAC-FDDB-03C2-2448-7993B71F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 IN THE FIELD 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79028-A64E-C9FC-9FB0-70D8B329B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937" y="1388656"/>
            <a:ext cx="2278856" cy="303847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7D1C7F-94B9-4A37-588C-4F10D611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52" y="1388655"/>
            <a:ext cx="2278857" cy="303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124917-D648-388F-96CF-269E10F8E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92" y="1369616"/>
            <a:ext cx="2278857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782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49D8-1CCE-D99C-10CF-46CB6191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COLLECTED FROM THE FIELD </a:t>
            </a:r>
            <a:endParaRPr lang="en-U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AAF3B-E0B1-B589-A4A2-EB7C22AC9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Graph showing the percentage of gender captured</a:t>
            </a:r>
            <a:endParaRPr lang="en-UG" dirty="0"/>
          </a:p>
        </p:txBody>
      </p:sp>
      <p:pic>
        <p:nvPicPr>
          <p:cNvPr id="2050" name="Picture 2" descr="Forms response chart. Question title: Gender. Number of responses: 62 responses.">
            <a:extLst>
              <a:ext uri="{FF2B5EF4-FFF2-40B4-BE49-F238E27FC236}">
                <a16:creationId xmlns:a16="http://schemas.microsoft.com/office/drawing/2014/main" id="{7A67656F-FD2B-EDEF-85AA-AAAAEBAED8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688" y="2541473"/>
            <a:ext cx="3567112" cy="150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84479-6026-09AA-3D52-B4C03BF77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4626" y="1698072"/>
            <a:ext cx="3566160" cy="480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showing study hours of students</a:t>
            </a:r>
          </a:p>
          <a:p>
            <a:endParaRPr lang="en-UG" dirty="0"/>
          </a:p>
        </p:txBody>
      </p:sp>
      <p:pic>
        <p:nvPicPr>
          <p:cNvPr id="2052" name="Picture 4" descr="Forms response chart. Question title: When do you mostly study? ( ) Morning ( ) Afternoon ( ) Night ( ) Mixed. Number of responses: 63 responses.">
            <a:extLst>
              <a:ext uri="{FF2B5EF4-FFF2-40B4-BE49-F238E27FC236}">
                <a16:creationId xmlns:a16="http://schemas.microsoft.com/office/drawing/2014/main" id="{284F3B00-A72B-36D5-B0A1-BA5A253FCD7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252" y="2541473"/>
            <a:ext cx="3565525" cy="149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6561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B7B6-A255-D3F1-E042-708DD433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104" y="216033"/>
            <a:ext cx="8413653" cy="1144934"/>
          </a:xfrm>
        </p:spPr>
        <p:txBody>
          <a:bodyPr/>
          <a:lstStyle/>
          <a:p>
            <a:r>
              <a:rPr lang="en-US" dirty="0"/>
              <a:t> A GRAPH CHART SHOWING STUDENT’S AGES </a:t>
            </a:r>
            <a:endParaRPr lang="en-UG" dirty="0"/>
          </a:p>
        </p:txBody>
      </p:sp>
      <p:pic>
        <p:nvPicPr>
          <p:cNvPr id="1032" name="Picture 8" descr="Forms response chart. Question title: AGE. Number of responses: 62 responses.">
            <a:extLst>
              <a:ext uri="{FF2B5EF4-FFF2-40B4-BE49-F238E27FC236}">
                <a16:creationId xmlns:a16="http://schemas.microsoft.com/office/drawing/2014/main" id="{6AFDC0F8-46D0-E171-B6EC-F24CEF85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28" y="1545319"/>
            <a:ext cx="6626963" cy="31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325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>
            <a:spLocks noGrp="1"/>
          </p:cNvSpPr>
          <p:nvPr>
            <p:ph type="title"/>
          </p:nvPr>
        </p:nvSpPr>
        <p:spPr>
          <a:xfrm>
            <a:off x="88200" y="228600"/>
            <a:ext cx="90615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Summary Ungrouped Data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" name="Google Shape;452;p48"/>
          <p:cNvGrpSpPr/>
          <p:nvPr/>
        </p:nvGrpSpPr>
        <p:grpSpPr>
          <a:xfrm>
            <a:off x="2058038" y="804913"/>
            <a:ext cx="543525" cy="265250"/>
            <a:chOff x="3195113" y="380063"/>
            <a:chExt cx="543525" cy="265250"/>
          </a:xfrm>
        </p:grpSpPr>
        <p:cxnSp>
          <p:nvCxnSpPr>
            <p:cNvPr id="453" name="Google Shape;453;p48"/>
            <p:cNvCxnSpPr/>
            <p:nvPr/>
          </p:nvCxnSpPr>
          <p:spPr>
            <a:xfrm rot="10800000" flipH="1">
              <a:off x="3195113" y="380063"/>
              <a:ext cx="208200" cy="1416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48"/>
            <p:cNvCxnSpPr/>
            <p:nvPr/>
          </p:nvCxnSpPr>
          <p:spPr>
            <a:xfrm rot="10800000" flipH="1">
              <a:off x="3211238" y="435525"/>
              <a:ext cx="527400" cy="1452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48"/>
            <p:cNvCxnSpPr/>
            <p:nvPr/>
          </p:nvCxnSpPr>
          <p:spPr>
            <a:xfrm rot="10800000" flipH="1">
              <a:off x="3232763" y="634513"/>
              <a:ext cx="258300" cy="108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6" name="Google Shape;456;p48"/>
          <p:cNvSpPr txBox="1"/>
          <p:nvPr/>
        </p:nvSpPr>
        <p:spPr>
          <a:xfrm>
            <a:off x="126300" y="1379250"/>
            <a:ext cx="8985300" cy="3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Most common study time: 4 hrs/day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Range: 1–18 hrs/day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Grouped Data Descriptive Stats:</a:t>
            </a:r>
            <a:endParaRPr sz="1200" b="1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Mean: 7.93 hrs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Median: 6.67 hrs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Mode: 4.95 hrs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Deviation: 4.48 hrs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Range: 18 hrs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Interpretation: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Wide variation in study habits</a:t>
            </a: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>
            <a:spLocks noGrp="1"/>
          </p:cNvSpPr>
          <p:nvPr>
            <p:ph type="title"/>
          </p:nvPr>
        </p:nvSpPr>
        <p:spPr>
          <a:xfrm>
            <a:off x="301050" y="288725"/>
            <a:ext cx="5707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Key Insights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9"/>
          <p:cNvSpPr txBox="1">
            <a:spLocks noGrp="1"/>
          </p:cNvSpPr>
          <p:nvPr>
            <p:ph type="body" idx="1"/>
          </p:nvPr>
        </p:nvSpPr>
        <p:spPr>
          <a:xfrm>
            <a:off x="181650" y="1056900"/>
            <a:ext cx="8686800" cy="3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Law Students: Avg. 9.92 hrs/day (higher than others)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BSIT Students: Avg. 5.74 hrs/day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Library Usage: 61.9% of students use the library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Top Factors Affecting Study Hours: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Laziness, sleep, social media (TikTok)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Internet/electricity access, hunger, mood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Coursework load, lecture schedules, noise, commuting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Peer influence, part-time jobs, weather, relationships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3" name="Google Shape;463;p49"/>
          <p:cNvGrpSpPr/>
          <p:nvPr/>
        </p:nvGrpSpPr>
        <p:grpSpPr>
          <a:xfrm>
            <a:off x="1457340" y="786402"/>
            <a:ext cx="1605959" cy="270489"/>
            <a:chOff x="308528" y="1555007"/>
            <a:chExt cx="1986589" cy="270489"/>
          </a:xfrm>
        </p:grpSpPr>
        <p:sp>
          <p:nvSpPr>
            <p:cNvPr id="464" name="Google Shape;464;p49"/>
            <p:cNvSpPr/>
            <p:nvPr/>
          </p:nvSpPr>
          <p:spPr>
            <a:xfrm rot="231862">
              <a:off x="310484" y="1675966"/>
              <a:ext cx="1353607" cy="104034"/>
            </a:xfrm>
            <a:custGeom>
              <a:avLst/>
              <a:gdLst/>
              <a:ahLst/>
              <a:cxnLst/>
              <a:rect l="l" t="t" r="r" b="b"/>
              <a:pathLst>
                <a:path w="255178" h="5168" fill="none" extrusionOk="0">
                  <a:moveTo>
                    <a:pt x="1" y="5167"/>
                  </a:moveTo>
                  <a:cubicBezTo>
                    <a:pt x="47965" y="3860"/>
                    <a:pt x="74459" y="3041"/>
                    <a:pt x="122690" y="2112"/>
                  </a:cubicBezTo>
                  <a:cubicBezTo>
                    <a:pt x="232022" y="1"/>
                    <a:pt x="143876" y="2033"/>
                    <a:pt x="255177" y="25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65" name="Google Shape;465;p49"/>
            <p:cNvSpPr/>
            <p:nvPr/>
          </p:nvSpPr>
          <p:spPr>
            <a:xfrm rot="231569">
              <a:off x="313022" y="1621554"/>
              <a:ext cx="1980846" cy="104060"/>
            </a:xfrm>
            <a:custGeom>
              <a:avLst/>
              <a:gdLst/>
              <a:ahLst/>
              <a:cxnLst/>
              <a:rect l="l" t="t" r="r" b="b"/>
              <a:pathLst>
                <a:path w="255178" h="5168" fill="none" extrusionOk="0">
                  <a:moveTo>
                    <a:pt x="1" y="5167"/>
                  </a:moveTo>
                  <a:cubicBezTo>
                    <a:pt x="47965" y="3860"/>
                    <a:pt x="74459" y="3041"/>
                    <a:pt x="122690" y="2112"/>
                  </a:cubicBezTo>
                  <a:cubicBezTo>
                    <a:pt x="232022" y="1"/>
                    <a:pt x="143876" y="2033"/>
                    <a:pt x="255177" y="25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0"/>
          <p:cNvSpPr/>
          <p:nvPr/>
        </p:nvSpPr>
        <p:spPr>
          <a:xfrm>
            <a:off x="69725" y="141175"/>
            <a:ext cx="2529300" cy="400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 AND TEAM WORK</a:t>
            </a:r>
            <a:endParaRPr sz="1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69725" y="541375"/>
            <a:ext cx="8289900" cy="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UCU student studies ~8 hrs/day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Law students study significantly more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Study habits vary widely due to personal and environmental factors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Recommendations:</a:t>
            </a:r>
            <a:endParaRPr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Encourage balanced study routines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Char char="●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Promote library use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Group Members &amp; Roles:</a:t>
            </a:r>
            <a:endParaRPr sz="1200" b="1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Malish Emmanuel Abui – Questionnaire Design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Mugisha Alvin – Chart Generation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Mugisha Amos – Report Writing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Kayemba Isaac Frank – Data Verification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Nyakaana Cedric Charles – Editing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Sans"/>
              <a:buAutoNum type="arabicPeriod"/>
            </a:pPr>
            <a:r>
              <a:rPr lang="en" sz="12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Mukisa Joel – Field Data Collection</a:t>
            </a: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B7D1D-A0E9-1AC7-F703-AD1F0DA2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739" y="869244"/>
            <a:ext cx="2736886" cy="364918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833</TotalTime>
  <Words>385</Words>
  <Application>Microsoft Office PowerPoint</Application>
  <PresentationFormat>On-screen Show (16:9)</PresentationFormat>
  <Paragraphs>83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Wingdings</vt:lpstr>
      <vt:lpstr>Poppins SemiBold</vt:lpstr>
      <vt:lpstr>Arial</vt:lpstr>
      <vt:lpstr>Poppins Medium</vt:lpstr>
      <vt:lpstr>Nunito Sans SemiBold</vt:lpstr>
      <vt:lpstr>Nunito Sans</vt:lpstr>
      <vt:lpstr>Rockwell</vt:lpstr>
      <vt:lpstr>Rockwell Condensed</vt:lpstr>
      <vt:lpstr>Wood Type</vt:lpstr>
      <vt:lpstr>GROUP ONE Presentation</vt:lpstr>
      <vt:lpstr>INTRODUCTION</vt:lpstr>
      <vt:lpstr>Methodology</vt:lpstr>
      <vt:lpstr>GROUP MEMBERS IN THE FIELD </vt:lpstr>
      <vt:lpstr>GRAPHS COLLECTED FROM THE FIELD </vt:lpstr>
      <vt:lpstr> A GRAPH CHART SHOWING STUDENT’S AGES </vt:lpstr>
      <vt:lpstr>Statistical Summary Ungrouped Data  Highlights  </vt:lpstr>
      <vt:lpstr> Key Insights 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ONE Presentation</dc:title>
  <dc:creator>Mugisha Alvin</dc:creator>
  <cp:lastModifiedBy>Mugisha Alvin</cp:lastModifiedBy>
  <cp:revision>4</cp:revision>
  <dcterms:modified xsi:type="dcterms:W3CDTF">2025-10-31T06:42:24Z</dcterms:modified>
</cp:coreProperties>
</file>