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oppins Bold" charset="1" panose="00000800000000000000"/>
      <p:regular r:id="rId21"/>
    </p:embeddedFont>
    <p:embeddedFont>
      <p:font typeface="Poppins" charset="1" panose="00000500000000000000"/>
      <p:regular r:id="rId22"/>
    </p:embeddedFont>
    <p:embeddedFont>
      <p:font typeface="Canva Sans Bold" charset="1" panose="020B0803030501040103"/>
      <p:regular r:id="rId23"/>
    </p:embeddedFont>
    <p:embeddedFont>
      <p:font typeface="Canva Sans" charset="1" panose="020B05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9489935" y="2205990"/>
            <a:ext cx="10875875" cy="9346455"/>
            <a:chOff x="0" y="0"/>
            <a:chExt cx="812800" cy="698500"/>
          </a:xfrm>
        </p:grpSpPr>
        <p:sp>
          <p:nvSpPr>
            <p:cNvPr name="Freeform 4" id="4"/>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blipFill>
              <a:blip r:embed="rId3"/>
              <a:stretch>
                <a:fillRect l="-14372" t="0" r="-14372" b="0"/>
              </a:stretch>
            </a:blipFill>
          </p:spPr>
        </p:sp>
      </p:grpSp>
      <p:grpSp>
        <p:nvGrpSpPr>
          <p:cNvPr name="Group 5" id="5"/>
          <p:cNvGrpSpPr/>
          <p:nvPr/>
        </p:nvGrpSpPr>
        <p:grpSpPr>
          <a:xfrm rot="0">
            <a:off x="11145727" y="2205990"/>
            <a:ext cx="822888" cy="465850"/>
            <a:chOff x="0" y="0"/>
            <a:chExt cx="617086" cy="349342"/>
          </a:xfrm>
        </p:grpSpPr>
        <p:sp>
          <p:nvSpPr>
            <p:cNvPr name="Freeform 6" id="6"/>
            <p:cNvSpPr/>
            <p:nvPr/>
          </p:nvSpPr>
          <p:spPr>
            <a:xfrm flipH="false" flipV="false" rot="0">
              <a:off x="0" y="0"/>
              <a:ext cx="617087" cy="349342"/>
            </a:xfrm>
            <a:custGeom>
              <a:avLst/>
              <a:gdLst/>
              <a:ahLst/>
              <a:cxnLst/>
              <a:rect r="r" b="b" t="t" l="l"/>
              <a:pathLst>
                <a:path h="349342" w="617087">
                  <a:moveTo>
                    <a:pt x="413887" y="0"/>
                  </a:moveTo>
                  <a:lnTo>
                    <a:pt x="0" y="0"/>
                  </a:lnTo>
                  <a:lnTo>
                    <a:pt x="203200" y="349342"/>
                  </a:lnTo>
                  <a:lnTo>
                    <a:pt x="617087" y="349342"/>
                  </a:lnTo>
                  <a:lnTo>
                    <a:pt x="413887" y="0"/>
                  </a:lnTo>
                  <a:close/>
                </a:path>
              </a:pathLst>
            </a:custGeom>
            <a:solidFill>
              <a:srgbClr val="01758C"/>
            </a:solidFill>
          </p:spPr>
        </p:sp>
        <p:sp>
          <p:nvSpPr>
            <p:cNvPr name="TextBox 7" id="7"/>
            <p:cNvSpPr txBox="true"/>
            <p:nvPr/>
          </p:nvSpPr>
          <p:spPr>
            <a:xfrm>
              <a:off x="101600" y="-38100"/>
              <a:ext cx="413886" cy="38744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954405" y="5947098"/>
            <a:ext cx="827759" cy="468607"/>
            <a:chOff x="0" y="0"/>
            <a:chExt cx="617086" cy="349342"/>
          </a:xfrm>
        </p:grpSpPr>
        <p:sp>
          <p:nvSpPr>
            <p:cNvPr name="Freeform 9" id="9"/>
            <p:cNvSpPr/>
            <p:nvPr/>
          </p:nvSpPr>
          <p:spPr>
            <a:xfrm flipH="false" flipV="false" rot="0">
              <a:off x="0" y="0"/>
              <a:ext cx="617087" cy="349342"/>
            </a:xfrm>
            <a:custGeom>
              <a:avLst/>
              <a:gdLst/>
              <a:ahLst/>
              <a:cxnLst/>
              <a:rect r="r" b="b" t="t" l="l"/>
              <a:pathLst>
                <a:path h="349342" w="617087">
                  <a:moveTo>
                    <a:pt x="413887" y="0"/>
                  </a:moveTo>
                  <a:lnTo>
                    <a:pt x="0" y="0"/>
                  </a:lnTo>
                  <a:lnTo>
                    <a:pt x="203200" y="349342"/>
                  </a:lnTo>
                  <a:lnTo>
                    <a:pt x="617087" y="349342"/>
                  </a:lnTo>
                  <a:lnTo>
                    <a:pt x="413887" y="0"/>
                  </a:lnTo>
                  <a:close/>
                </a:path>
              </a:pathLst>
            </a:custGeom>
            <a:solidFill>
              <a:srgbClr val="013C4E"/>
            </a:solidFill>
          </p:spPr>
        </p:sp>
        <p:sp>
          <p:nvSpPr>
            <p:cNvPr name="TextBox 10" id="10"/>
            <p:cNvSpPr txBox="true"/>
            <p:nvPr/>
          </p:nvSpPr>
          <p:spPr>
            <a:xfrm>
              <a:off x="101600" y="-38100"/>
              <a:ext cx="413886" cy="38744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1812000">
            <a:off x="10435329" y="1115740"/>
            <a:ext cx="473870" cy="6610331"/>
            <a:chOff x="0" y="0"/>
            <a:chExt cx="124805" cy="1740993"/>
          </a:xfrm>
        </p:grpSpPr>
        <p:sp>
          <p:nvSpPr>
            <p:cNvPr name="Freeform 12" id="12"/>
            <p:cNvSpPr/>
            <p:nvPr/>
          </p:nvSpPr>
          <p:spPr>
            <a:xfrm flipH="false" flipV="false" rot="0">
              <a:off x="0" y="0"/>
              <a:ext cx="124805" cy="1740993"/>
            </a:xfrm>
            <a:custGeom>
              <a:avLst/>
              <a:gdLst/>
              <a:ahLst/>
              <a:cxnLst/>
              <a:rect r="r" b="b" t="t" l="l"/>
              <a:pathLst>
                <a:path h="1740993" w="124805">
                  <a:moveTo>
                    <a:pt x="0" y="0"/>
                  </a:moveTo>
                  <a:lnTo>
                    <a:pt x="124805" y="0"/>
                  </a:lnTo>
                  <a:lnTo>
                    <a:pt x="124805" y="1740993"/>
                  </a:lnTo>
                  <a:lnTo>
                    <a:pt x="0" y="1740993"/>
                  </a:lnTo>
                  <a:close/>
                </a:path>
              </a:pathLst>
            </a:custGeom>
            <a:solidFill>
              <a:srgbClr val="69D8D1"/>
            </a:solidFill>
          </p:spPr>
        </p:sp>
        <p:sp>
          <p:nvSpPr>
            <p:cNvPr name="TextBox 13" id="13"/>
            <p:cNvSpPr txBox="true"/>
            <p:nvPr/>
          </p:nvSpPr>
          <p:spPr>
            <a:xfrm>
              <a:off x="0" y="-38100"/>
              <a:ext cx="124805" cy="177909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1812000">
            <a:off x="18958321" y="1085859"/>
            <a:ext cx="592679" cy="6610331"/>
            <a:chOff x="0" y="0"/>
            <a:chExt cx="156096" cy="1740993"/>
          </a:xfrm>
        </p:grpSpPr>
        <p:sp>
          <p:nvSpPr>
            <p:cNvPr name="Freeform 15" id="15"/>
            <p:cNvSpPr/>
            <p:nvPr/>
          </p:nvSpPr>
          <p:spPr>
            <a:xfrm flipH="false" flipV="false" rot="0">
              <a:off x="0" y="0"/>
              <a:ext cx="156096" cy="1740993"/>
            </a:xfrm>
            <a:custGeom>
              <a:avLst/>
              <a:gdLst/>
              <a:ahLst/>
              <a:cxnLst/>
              <a:rect r="r" b="b" t="t" l="l"/>
              <a:pathLst>
                <a:path h="1740993" w="156096">
                  <a:moveTo>
                    <a:pt x="0" y="0"/>
                  </a:moveTo>
                  <a:lnTo>
                    <a:pt x="156096" y="0"/>
                  </a:lnTo>
                  <a:lnTo>
                    <a:pt x="156096" y="1740993"/>
                  </a:lnTo>
                  <a:lnTo>
                    <a:pt x="0" y="1740993"/>
                  </a:lnTo>
                  <a:close/>
                </a:path>
              </a:pathLst>
            </a:custGeom>
            <a:solidFill>
              <a:srgbClr val="00A7C2"/>
            </a:solidFill>
          </p:spPr>
        </p:sp>
        <p:sp>
          <p:nvSpPr>
            <p:cNvPr name="TextBox 16" id="16"/>
            <p:cNvSpPr txBox="true"/>
            <p:nvPr/>
          </p:nvSpPr>
          <p:spPr>
            <a:xfrm>
              <a:off x="0" y="-38100"/>
              <a:ext cx="156096" cy="1779093"/>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1145727" y="0"/>
            <a:ext cx="8473595" cy="2205990"/>
            <a:chOff x="0" y="0"/>
            <a:chExt cx="1339989" cy="348849"/>
          </a:xfrm>
        </p:grpSpPr>
        <p:sp>
          <p:nvSpPr>
            <p:cNvPr name="Freeform 18" id="18"/>
            <p:cNvSpPr/>
            <p:nvPr/>
          </p:nvSpPr>
          <p:spPr>
            <a:xfrm flipH="false" flipV="false" rot="0">
              <a:off x="0" y="0"/>
              <a:ext cx="1339989" cy="348849"/>
            </a:xfrm>
            <a:custGeom>
              <a:avLst/>
              <a:gdLst/>
              <a:ahLst/>
              <a:cxnLst/>
              <a:rect r="r" b="b" t="t" l="l"/>
              <a:pathLst>
                <a:path h="348849" w="1339989">
                  <a:moveTo>
                    <a:pt x="203200" y="0"/>
                  </a:moveTo>
                  <a:lnTo>
                    <a:pt x="1339989" y="0"/>
                  </a:lnTo>
                  <a:lnTo>
                    <a:pt x="1136789" y="348849"/>
                  </a:lnTo>
                  <a:lnTo>
                    <a:pt x="0" y="348849"/>
                  </a:lnTo>
                  <a:lnTo>
                    <a:pt x="203200" y="0"/>
                  </a:lnTo>
                  <a:close/>
                </a:path>
              </a:pathLst>
            </a:custGeom>
            <a:solidFill>
              <a:srgbClr val="00A7C2"/>
            </a:solidFill>
          </p:spPr>
        </p:sp>
        <p:sp>
          <p:nvSpPr>
            <p:cNvPr name="TextBox 19" id="19"/>
            <p:cNvSpPr txBox="true"/>
            <p:nvPr/>
          </p:nvSpPr>
          <p:spPr>
            <a:xfrm>
              <a:off x="101600" y="-38100"/>
              <a:ext cx="1136789" cy="386949"/>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6428712" y="5947098"/>
            <a:ext cx="5051387" cy="4339902"/>
            <a:chOff x="0" y="0"/>
            <a:chExt cx="812800" cy="698318"/>
          </a:xfrm>
        </p:grpSpPr>
        <p:sp>
          <p:nvSpPr>
            <p:cNvPr name="Freeform 21" id="21"/>
            <p:cNvSpPr/>
            <p:nvPr/>
          </p:nvSpPr>
          <p:spPr>
            <a:xfrm flipH="false" flipV="false" rot="0">
              <a:off x="0" y="0"/>
              <a:ext cx="812800" cy="698318"/>
            </a:xfrm>
            <a:custGeom>
              <a:avLst/>
              <a:gdLst/>
              <a:ahLst/>
              <a:cxnLst/>
              <a:rect r="r" b="b" t="t" l="l"/>
              <a:pathLst>
                <a:path h="698318" w="812800">
                  <a:moveTo>
                    <a:pt x="406400" y="0"/>
                  </a:moveTo>
                  <a:lnTo>
                    <a:pt x="812800" y="698318"/>
                  </a:lnTo>
                  <a:lnTo>
                    <a:pt x="0" y="698318"/>
                  </a:lnTo>
                  <a:lnTo>
                    <a:pt x="406400" y="0"/>
                  </a:lnTo>
                  <a:close/>
                </a:path>
              </a:pathLst>
            </a:custGeom>
            <a:solidFill>
              <a:srgbClr val="01758C"/>
            </a:solidFill>
          </p:spPr>
        </p:sp>
        <p:sp>
          <p:nvSpPr>
            <p:cNvPr name="TextBox 22" id="22"/>
            <p:cNvSpPr txBox="true"/>
            <p:nvPr/>
          </p:nvSpPr>
          <p:spPr>
            <a:xfrm>
              <a:off x="127000" y="286119"/>
              <a:ext cx="558800" cy="362319"/>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2836261" y="1469908"/>
            <a:ext cx="53728" cy="53728"/>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25" id="25"/>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grpSp>
        <p:nvGrpSpPr>
          <p:cNvPr name="Group 26" id="26"/>
          <p:cNvGrpSpPr/>
          <p:nvPr/>
        </p:nvGrpSpPr>
        <p:grpSpPr>
          <a:xfrm rot="0">
            <a:off x="8688886" y="8888005"/>
            <a:ext cx="531040" cy="53104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alpha val="19608"/>
              </a:srgbClr>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grpSp>
        <p:nvGrpSpPr>
          <p:cNvPr name="Group 29" id="29"/>
          <p:cNvGrpSpPr/>
          <p:nvPr/>
        </p:nvGrpSpPr>
        <p:grpSpPr>
          <a:xfrm rot="0">
            <a:off x="8781496" y="8980616"/>
            <a:ext cx="345819" cy="345819"/>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sp>
        <p:nvSpPr>
          <p:cNvPr name="Freeform 32" id="32"/>
          <p:cNvSpPr/>
          <p:nvPr/>
        </p:nvSpPr>
        <p:spPr>
          <a:xfrm flipH="true" flipV="false" rot="5400000">
            <a:off x="8769743" y="8968863"/>
            <a:ext cx="369324" cy="369324"/>
          </a:xfrm>
          <a:custGeom>
            <a:avLst/>
            <a:gdLst/>
            <a:ahLst/>
            <a:cxnLst/>
            <a:rect r="r" b="b" t="t" l="l"/>
            <a:pathLst>
              <a:path h="369324" w="369324">
                <a:moveTo>
                  <a:pt x="369324" y="0"/>
                </a:moveTo>
                <a:lnTo>
                  <a:pt x="0" y="0"/>
                </a:lnTo>
                <a:lnTo>
                  <a:pt x="0" y="369324"/>
                </a:lnTo>
                <a:lnTo>
                  <a:pt x="369324" y="369324"/>
                </a:lnTo>
                <a:lnTo>
                  <a:pt x="3693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3" id="33"/>
          <p:cNvSpPr txBox="true"/>
          <p:nvPr/>
        </p:nvSpPr>
        <p:spPr>
          <a:xfrm rot="0">
            <a:off x="1261311" y="3010401"/>
            <a:ext cx="8228624" cy="909070"/>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Epilepsy Awareness</a:t>
            </a:r>
          </a:p>
        </p:txBody>
      </p:sp>
      <p:sp>
        <p:nvSpPr>
          <p:cNvPr name="TextBox 34" id="34"/>
          <p:cNvSpPr txBox="true"/>
          <p:nvPr/>
        </p:nvSpPr>
        <p:spPr>
          <a:xfrm rot="0">
            <a:off x="1261311" y="3943851"/>
            <a:ext cx="7543612" cy="883924"/>
          </a:xfrm>
          <a:prstGeom prst="rect">
            <a:avLst/>
          </a:prstGeom>
        </p:spPr>
        <p:txBody>
          <a:bodyPr anchor="t" rtlCol="false" tIns="0" lIns="0" bIns="0" rIns="0">
            <a:spAutoFit/>
          </a:bodyPr>
          <a:lstStyle/>
          <a:p>
            <a:pPr algn="l">
              <a:lnSpc>
                <a:spcPts val="6240"/>
              </a:lnSpc>
            </a:pPr>
            <a:r>
              <a:rPr lang="en-US" sz="6000" spc="-144" b="true">
                <a:solidFill>
                  <a:srgbClr val="2B2B2B"/>
                </a:solidFill>
                <a:latin typeface="Poppins Bold"/>
                <a:ea typeface="Poppins Bold"/>
                <a:cs typeface="Poppins Bold"/>
                <a:sym typeface="Poppins Bold"/>
              </a:rPr>
              <a:t>Presentation</a:t>
            </a:r>
          </a:p>
        </p:txBody>
      </p:sp>
      <p:sp>
        <p:nvSpPr>
          <p:cNvPr name="AutoShape 35" id="35"/>
          <p:cNvSpPr/>
          <p:nvPr/>
        </p:nvSpPr>
        <p:spPr>
          <a:xfrm>
            <a:off x="1261311" y="5201217"/>
            <a:ext cx="6492240" cy="0"/>
          </a:xfrm>
          <a:prstGeom prst="line">
            <a:avLst/>
          </a:prstGeom>
          <a:ln cap="flat" w="38100">
            <a:solidFill>
              <a:srgbClr val="2B2B2B"/>
            </a:solidFill>
            <a:prstDash val="solid"/>
            <a:headEnd type="none" len="sm" w="sm"/>
            <a:tailEnd type="none" len="sm" w="sm"/>
          </a:ln>
        </p:spPr>
      </p:sp>
      <p:sp>
        <p:nvSpPr>
          <p:cNvPr name="TextBox 36" id="36"/>
          <p:cNvSpPr txBox="true"/>
          <p:nvPr/>
        </p:nvSpPr>
        <p:spPr>
          <a:xfrm rot="0">
            <a:off x="1261311" y="5536559"/>
            <a:ext cx="6671836" cy="1118235"/>
          </a:xfrm>
          <a:prstGeom prst="rect">
            <a:avLst/>
          </a:prstGeom>
        </p:spPr>
        <p:txBody>
          <a:bodyPr anchor="t" rtlCol="false" tIns="0" lIns="0" bIns="0" rIns="0">
            <a:spAutoFit/>
          </a:bodyPr>
          <a:lstStyle/>
          <a:p>
            <a:pPr algn="l">
              <a:lnSpc>
                <a:spcPts val="2940"/>
              </a:lnSpc>
            </a:pPr>
            <a:r>
              <a:rPr lang="en-US" sz="2100" spc="-50">
                <a:solidFill>
                  <a:srgbClr val="2B2B2B"/>
                </a:solidFill>
                <a:latin typeface="Poppins"/>
                <a:ea typeface="Poppins"/>
                <a:cs typeface="Poppins"/>
                <a:sym typeface="Poppins"/>
              </a:rPr>
              <a:t>Epilepsy impacts millions globally, yet myths persist. Join us to learn the facts, support inclusion, and foster a compassionate community.</a:t>
            </a:r>
          </a:p>
        </p:txBody>
      </p:sp>
      <p:grpSp>
        <p:nvGrpSpPr>
          <p:cNvPr name="Group 37" id="37"/>
          <p:cNvGrpSpPr/>
          <p:nvPr/>
        </p:nvGrpSpPr>
        <p:grpSpPr>
          <a:xfrm rot="0">
            <a:off x="1261311" y="6793184"/>
            <a:ext cx="2281480" cy="531040"/>
            <a:chOff x="0" y="0"/>
            <a:chExt cx="1745996" cy="406400"/>
          </a:xfrm>
        </p:grpSpPr>
        <p:sp>
          <p:nvSpPr>
            <p:cNvPr name="Freeform 38" id="38"/>
            <p:cNvSpPr/>
            <p:nvPr/>
          </p:nvSpPr>
          <p:spPr>
            <a:xfrm flipH="false" flipV="false" rot="0">
              <a:off x="0" y="0"/>
              <a:ext cx="1745997" cy="406400"/>
            </a:xfrm>
            <a:custGeom>
              <a:avLst/>
              <a:gdLst/>
              <a:ahLst/>
              <a:cxnLst/>
              <a:rect r="r" b="b" t="t" l="l"/>
              <a:pathLst>
                <a:path h="406400" w="1745997">
                  <a:moveTo>
                    <a:pt x="1542796" y="0"/>
                  </a:moveTo>
                  <a:cubicBezTo>
                    <a:pt x="1655021" y="0"/>
                    <a:pt x="1745997" y="90976"/>
                    <a:pt x="1745997" y="203200"/>
                  </a:cubicBezTo>
                  <a:cubicBezTo>
                    <a:pt x="1745997" y="315424"/>
                    <a:pt x="1655021" y="406400"/>
                    <a:pt x="1542796" y="406400"/>
                  </a:cubicBezTo>
                  <a:lnTo>
                    <a:pt x="203200" y="406400"/>
                  </a:lnTo>
                  <a:cubicBezTo>
                    <a:pt x="90976" y="406400"/>
                    <a:pt x="0" y="315424"/>
                    <a:pt x="0" y="203200"/>
                  </a:cubicBezTo>
                  <a:cubicBezTo>
                    <a:pt x="0" y="90976"/>
                    <a:pt x="90976" y="0"/>
                    <a:pt x="203200" y="0"/>
                  </a:cubicBezTo>
                  <a:lnTo>
                    <a:pt x="1542796" y="0"/>
                  </a:lnTo>
                  <a:close/>
                </a:path>
              </a:pathLst>
            </a:custGeom>
            <a:solidFill>
              <a:srgbClr val="FFFFFF"/>
            </a:solidFill>
            <a:ln w="38100" cap="rnd">
              <a:solidFill>
                <a:srgbClr val="00A7C2"/>
              </a:solidFill>
              <a:prstDash val="solid"/>
              <a:round/>
            </a:ln>
          </p:spPr>
        </p:sp>
        <p:sp>
          <p:nvSpPr>
            <p:cNvPr name="TextBox 39" id="39"/>
            <p:cNvSpPr txBox="true"/>
            <p:nvPr/>
          </p:nvSpPr>
          <p:spPr>
            <a:xfrm>
              <a:off x="0" y="-38100"/>
              <a:ext cx="1745996" cy="444500"/>
            </a:xfrm>
            <a:prstGeom prst="rect">
              <a:avLst/>
            </a:prstGeom>
          </p:spPr>
          <p:txBody>
            <a:bodyPr anchor="ctr" rtlCol="false" tIns="50800" lIns="50800" bIns="50800" rIns="50800"/>
            <a:lstStyle/>
            <a:p>
              <a:pPr algn="ctr">
                <a:lnSpc>
                  <a:spcPts val="2520"/>
                </a:lnSpc>
              </a:pPr>
            </a:p>
          </p:txBody>
        </p:sp>
      </p:grpSp>
      <p:sp>
        <p:nvSpPr>
          <p:cNvPr name="TextBox 40" id="40"/>
          <p:cNvSpPr txBox="true"/>
          <p:nvPr/>
        </p:nvSpPr>
        <p:spPr>
          <a:xfrm rot="0">
            <a:off x="1261311" y="6867252"/>
            <a:ext cx="2281480" cy="325755"/>
          </a:xfrm>
          <a:prstGeom prst="rect">
            <a:avLst/>
          </a:prstGeom>
        </p:spPr>
        <p:txBody>
          <a:bodyPr anchor="t" rtlCol="false" tIns="0" lIns="0" bIns="0" rIns="0">
            <a:spAutoFit/>
          </a:bodyPr>
          <a:lstStyle/>
          <a:p>
            <a:pPr algn="ctr">
              <a:lnSpc>
                <a:spcPts val="2520"/>
              </a:lnSpc>
              <a:spcBef>
                <a:spcPct val="0"/>
              </a:spcBef>
            </a:pPr>
            <a:r>
              <a:rPr lang="en-US" sz="1800">
                <a:solidFill>
                  <a:srgbClr val="2B2B2B"/>
                </a:solidFill>
                <a:latin typeface="Poppins"/>
                <a:ea typeface="Poppins"/>
                <a:cs typeface="Poppins"/>
                <a:sym typeface="Poppins"/>
              </a:rPr>
              <a:t>G</a:t>
            </a:r>
            <a:r>
              <a:rPr lang="en-US" sz="1800">
                <a:solidFill>
                  <a:srgbClr val="2B2B2B"/>
                </a:solidFill>
                <a:latin typeface="Poppins"/>
                <a:ea typeface="Poppins"/>
                <a:cs typeface="Poppins"/>
                <a:sym typeface="Poppins"/>
              </a:rPr>
              <a:t>et Started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836261" y="1469908"/>
            <a:ext cx="53728" cy="5372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5" id="5"/>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AutoShape 6" id="6"/>
          <p:cNvSpPr/>
          <p:nvPr/>
        </p:nvSpPr>
        <p:spPr>
          <a:xfrm>
            <a:off x="1028700" y="2261336"/>
            <a:ext cx="9353631" cy="0"/>
          </a:xfrm>
          <a:prstGeom prst="line">
            <a:avLst/>
          </a:prstGeom>
          <a:ln cap="flat" w="38100">
            <a:solidFill>
              <a:srgbClr val="2B2B2B"/>
            </a:solidFill>
            <a:prstDash val="solid"/>
            <a:headEnd type="none" len="sm" w="sm"/>
            <a:tailEnd type="none" len="sm" w="sm"/>
          </a:ln>
        </p:spPr>
      </p:sp>
      <p:sp>
        <p:nvSpPr>
          <p:cNvPr name="AutoShape 7" id="7"/>
          <p:cNvSpPr/>
          <p:nvPr/>
        </p:nvSpPr>
        <p:spPr>
          <a:xfrm>
            <a:off x="-356131" y="7769252"/>
            <a:ext cx="18644131" cy="0"/>
          </a:xfrm>
          <a:prstGeom prst="line">
            <a:avLst/>
          </a:prstGeom>
          <a:ln cap="flat" w="133350">
            <a:solidFill>
              <a:srgbClr val="00A7C2"/>
            </a:solidFill>
            <a:prstDash val="solid"/>
            <a:headEnd type="none" len="sm" w="sm"/>
            <a:tailEnd type="none" len="sm" w="sm"/>
          </a:ln>
        </p:spPr>
      </p:sp>
      <p:sp>
        <p:nvSpPr>
          <p:cNvPr name="Freeform 8" id="8"/>
          <p:cNvSpPr/>
          <p:nvPr/>
        </p:nvSpPr>
        <p:spPr>
          <a:xfrm flipH="false" flipV="false" rot="0">
            <a:off x="11733189" y="944356"/>
            <a:ext cx="6244922" cy="4887449"/>
          </a:xfrm>
          <a:custGeom>
            <a:avLst/>
            <a:gdLst/>
            <a:ahLst/>
            <a:cxnLst/>
            <a:rect r="r" b="b" t="t" l="l"/>
            <a:pathLst>
              <a:path h="4887449" w="6244922">
                <a:moveTo>
                  <a:pt x="0" y="0"/>
                </a:moveTo>
                <a:lnTo>
                  <a:pt x="6244922" y="0"/>
                </a:lnTo>
                <a:lnTo>
                  <a:pt x="6244922" y="4887449"/>
                </a:lnTo>
                <a:lnTo>
                  <a:pt x="0" y="4887449"/>
                </a:lnTo>
                <a:lnTo>
                  <a:pt x="0" y="0"/>
                </a:lnTo>
                <a:close/>
              </a:path>
            </a:pathLst>
          </a:custGeom>
          <a:blipFill>
            <a:blip r:embed="rId3"/>
            <a:stretch>
              <a:fillRect l="-29510" t="-8024" r="-20664" b="0"/>
            </a:stretch>
          </a:blipFill>
        </p:spPr>
      </p:sp>
      <p:sp>
        <p:nvSpPr>
          <p:cNvPr name="TextBox 9" id="9"/>
          <p:cNvSpPr txBox="true"/>
          <p:nvPr/>
        </p:nvSpPr>
        <p:spPr>
          <a:xfrm rot="0">
            <a:off x="1261311" y="245741"/>
            <a:ext cx="9899235" cy="909070"/>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Myths vs. Facts</a:t>
            </a:r>
          </a:p>
        </p:txBody>
      </p:sp>
      <p:sp>
        <p:nvSpPr>
          <p:cNvPr name="TextBox 10" id="10"/>
          <p:cNvSpPr txBox="true"/>
          <p:nvPr/>
        </p:nvSpPr>
        <p:spPr>
          <a:xfrm rot="0">
            <a:off x="1261311" y="1169666"/>
            <a:ext cx="9899235" cy="586110"/>
          </a:xfrm>
          <a:prstGeom prst="rect">
            <a:avLst/>
          </a:prstGeom>
        </p:spPr>
        <p:txBody>
          <a:bodyPr anchor="t" rtlCol="false" tIns="0" lIns="0" bIns="0" rIns="0">
            <a:spAutoFit/>
          </a:bodyPr>
          <a:lstStyle/>
          <a:p>
            <a:pPr algn="l">
              <a:lnSpc>
                <a:spcPts val="4160"/>
              </a:lnSpc>
            </a:pPr>
            <a:r>
              <a:rPr lang="en-US" sz="4000" spc="-96" b="true">
                <a:solidFill>
                  <a:srgbClr val="2B2B2B"/>
                </a:solidFill>
                <a:latin typeface="Poppins Bold"/>
                <a:ea typeface="Poppins Bold"/>
                <a:cs typeface="Poppins Bold"/>
                <a:sym typeface="Poppins Bold"/>
              </a:rPr>
              <a:t>Correcting Common Misconceptions</a:t>
            </a:r>
          </a:p>
        </p:txBody>
      </p:sp>
      <p:sp>
        <p:nvSpPr>
          <p:cNvPr name="TextBox 11" id="11"/>
          <p:cNvSpPr txBox="true"/>
          <p:nvPr/>
        </p:nvSpPr>
        <p:spPr>
          <a:xfrm rot="0">
            <a:off x="1028700" y="2518511"/>
            <a:ext cx="10398646" cy="4041066"/>
          </a:xfrm>
          <a:prstGeom prst="rect">
            <a:avLst/>
          </a:prstGeom>
        </p:spPr>
        <p:txBody>
          <a:bodyPr anchor="t" rtlCol="false" tIns="0" lIns="0" bIns="0" rIns="0">
            <a:spAutoFit/>
          </a:bodyPr>
          <a:lstStyle/>
          <a:p>
            <a:pPr algn="l">
              <a:lnSpc>
                <a:spcPts val="3539"/>
              </a:lnSpc>
            </a:pPr>
          </a:p>
          <a:p>
            <a:pPr algn="l" marL="545780" indent="-272890" lvl="1">
              <a:lnSpc>
                <a:spcPts val="3539"/>
              </a:lnSpc>
              <a:buFont typeface="Arial"/>
              <a:buChar char="•"/>
            </a:pPr>
            <a:r>
              <a:rPr lang="en-US" b="true" sz="2527" spc="-60">
                <a:solidFill>
                  <a:srgbClr val="2B2B2B"/>
                </a:solidFill>
                <a:latin typeface="Poppins Bold"/>
                <a:ea typeface="Poppins Bold"/>
                <a:cs typeface="Poppins Bold"/>
                <a:sym typeface="Poppins Bold"/>
              </a:rPr>
              <a:t>Myth:</a:t>
            </a:r>
            <a:r>
              <a:rPr lang="en-US" sz="2527" spc="-60">
                <a:solidFill>
                  <a:srgbClr val="2B2B2B"/>
                </a:solidFill>
                <a:latin typeface="Poppins"/>
                <a:ea typeface="Poppins"/>
                <a:cs typeface="Poppins"/>
                <a:sym typeface="Poppins"/>
              </a:rPr>
              <a:t> </a:t>
            </a:r>
            <a:r>
              <a:rPr lang="en-US" b="true" sz="2527" spc="-60">
                <a:solidFill>
                  <a:srgbClr val="2B2B2B"/>
                </a:solidFill>
                <a:latin typeface="Poppins Bold"/>
                <a:ea typeface="Poppins Bold"/>
                <a:cs typeface="Poppins Bold"/>
                <a:sym typeface="Poppins Bold"/>
              </a:rPr>
              <a:t>Epilepsy is Contagious: </a:t>
            </a:r>
            <a:r>
              <a:rPr lang="en-US" sz="2527" spc="-60">
                <a:solidFill>
                  <a:srgbClr val="2B2B2B"/>
                </a:solidFill>
                <a:latin typeface="Poppins"/>
                <a:ea typeface="Poppins"/>
                <a:cs typeface="Poppins"/>
                <a:sym typeface="Poppins"/>
              </a:rPr>
              <a:t>Fact:</a:t>
            </a:r>
            <a:r>
              <a:rPr lang="en-US" b="true" sz="2527" spc="-60">
                <a:solidFill>
                  <a:srgbClr val="2B2B2B"/>
                </a:solidFill>
                <a:latin typeface="Poppins Bold"/>
                <a:ea typeface="Poppins Bold"/>
                <a:cs typeface="Poppins Bold"/>
                <a:sym typeface="Poppins Bold"/>
              </a:rPr>
              <a:t> </a:t>
            </a:r>
            <a:r>
              <a:rPr lang="en-US" sz="2527" spc="-60">
                <a:solidFill>
                  <a:srgbClr val="2B2B2B"/>
                </a:solidFill>
                <a:latin typeface="Poppins"/>
                <a:ea typeface="Poppins"/>
                <a:cs typeface="Poppins"/>
                <a:sym typeface="Poppins"/>
              </a:rPr>
              <a:t>Epilepsy is a neurological condition and cannot be spread from person to person.</a:t>
            </a:r>
          </a:p>
          <a:p>
            <a:pPr algn="l" marL="545780" indent="-272890" lvl="1">
              <a:lnSpc>
                <a:spcPts val="3539"/>
              </a:lnSpc>
              <a:buFont typeface="Arial"/>
              <a:buChar char="•"/>
            </a:pPr>
            <a:r>
              <a:rPr lang="en-US" b="true" sz="2527" spc="-60">
                <a:solidFill>
                  <a:srgbClr val="2B2B2B"/>
                </a:solidFill>
                <a:latin typeface="Poppins Bold"/>
                <a:ea typeface="Poppins Bold"/>
                <a:cs typeface="Poppins Bold"/>
                <a:sym typeface="Poppins Bold"/>
              </a:rPr>
              <a:t>Myth:</a:t>
            </a:r>
            <a:r>
              <a:rPr lang="en-US" sz="2527" spc="-60">
                <a:solidFill>
                  <a:srgbClr val="2B2B2B"/>
                </a:solidFill>
                <a:latin typeface="Poppins"/>
                <a:ea typeface="Poppins"/>
                <a:cs typeface="Poppins"/>
                <a:sym typeface="Poppins"/>
              </a:rPr>
              <a:t> </a:t>
            </a:r>
            <a:r>
              <a:rPr lang="en-US" b="true" sz="2527" spc="-60">
                <a:solidFill>
                  <a:srgbClr val="2B2B2B"/>
                </a:solidFill>
                <a:latin typeface="Poppins Bold"/>
                <a:ea typeface="Poppins Bold"/>
                <a:cs typeface="Poppins Bold"/>
                <a:sym typeface="Poppins Bold"/>
              </a:rPr>
              <a:t>You Should Hold Someone Down:</a:t>
            </a:r>
            <a:r>
              <a:rPr lang="en-US" sz="2527" spc="-60">
                <a:solidFill>
                  <a:srgbClr val="2B2B2B"/>
                </a:solidFill>
                <a:latin typeface="Poppins"/>
                <a:ea typeface="Poppins"/>
                <a:cs typeface="Poppins"/>
                <a:sym typeface="Poppins"/>
              </a:rPr>
              <a:t> Fact:</a:t>
            </a:r>
            <a:r>
              <a:rPr lang="en-US" b="true" sz="2527" spc="-60">
                <a:solidFill>
                  <a:srgbClr val="2B2B2B"/>
                </a:solidFill>
                <a:latin typeface="Poppins Bold"/>
                <a:ea typeface="Poppins Bold"/>
                <a:cs typeface="Poppins Bold"/>
                <a:sym typeface="Poppins Bold"/>
              </a:rPr>
              <a:t> </a:t>
            </a:r>
            <a:r>
              <a:rPr lang="en-US" sz="2527" spc="-60">
                <a:solidFill>
                  <a:srgbClr val="2B2B2B"/>
                </a:solidFill>
                <a:latin typeface="Poppins"/>
                <a:ea typeface="Poppins"/>
                <a:cs typeface="Poppins"/>
                <a:sym typeface="Poppins"/>
              </a:rPr>
              <a:t>Restraining a person during a seizure can cause harm; it's important to let the seizure run its course.</a:t>
            </a:r>
          </a:p>
          <a:p>
            <a:pPr algn="l" marL="545780" indent="-272890" lvl="1">
              <a:lnSpc>
                <a:spcPts val="3539"/>
              </a:lnSpc>
              <a:buFont typeface="Arial"/>
              <a:buChar char="•"/>
            </a:pPr>
            <a:r>
              <a:rPr lang="en-US" b="true" sz="2527" spc="-60">
                <a:solidFill>
                  <a:srgbClr val="2B2B2B"/>
                </a:solidFill>
                <a:latin typeface="Poppins Bold"/>
                <a:ea typeface="Poppins Bold"/>
                <a:cs typeface="Poppins Bold"/>
                <a:sym typeface="Poppins Bold"/>
              </a:rPr>
              <a:t>Myth:</a:t>
            </a:r>
            <a:r>
              <a:rPr lang="en-US" sz="2527" spc="-60">
                <a:solidFill>
                  <a:srgbClr val="2B2B2B"/>
                </a:solidFill>
                <a:latin typeface="Poppins"/>
                <a:ea typeface="Poppins"/>
                <a:cs typeface="Poppins"/>
                <a:sym typeface="Poppins"/>
              </a:rPr>
              <a:t> </a:t>
            </a:r>
            <a:r>
              <a:rPr lang="en-US" b="true" sz="2527" spc="-60">
                <a:solidFill>
                  <a:srgbClr val="2B2B2B"/>
                </a:solidFill>
                <a:latin typeface="Poppins Bold"/>
                <a:ea typeface="Poppins Bold"/>
                <a:cs typeface="Poppins Bold"/>
                <a:sym typeface="Poppins Bold"/>
              </a:rPr>
              <a:t>People with Epilepsy Cannot Live Normal Lives: </a:t>
            </a:r>
            <a:r>
              <a:rPr lang="en-US" sz="2527" spc="-60">
                <a:solidFill>
                  <a:srgbClr val="2B2B2B"/>
                </a:solidFill>
                <a:latin typeface="Poppins"/>
                <a:ea typeface="Poppins"/>
                <a:cs typeface="Poppins"/>
                <a:sym typeface="Poppins"/>
              </a:rPr>
              <a:t>Fact: With treatment and support, many lead full, productive lives.</a:t>
            </a:r>
          </a:p>
          <a:p>
            <a:pPr algn="l">
              <a:lnSpc>
                <a:spcPts val="3539"/>
              </a:lnSpc>
            </a:pPr>
          </a:p>
        </p:txBody>
      </p:sp>
      <p:sp>
        <p:nvSpPr>
          <p:cNvPr name="TextBox 12" id="12"/>
          <p:cNvSpPr txBox="true"/>
          <p:nvPr/>
        </p:nvSpPr>
        <p:spPr>
          <a:xfrm rot="0">
            <a:off x="12857679" y="5955630"/>
            <a:ext cx="5120432" cy="34924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Photo</a:t>
            </a:r>
            <a:r>
              <a:rPr lang="en-US" b="true" sz="2000">
                <a:solidFill>
                  <a:srgbClr val="000000"/>
                </a:solidFill>
                <a:latin typeface="Canva Sans Bold"/>
                <a:ea typeface="Canva Sans Bold"/>
                <a:cs typeface="Canva Sans Bold"/>
                <a:sym typeface="Canva Sans Bold"/>
              </a:rPr>
              <a:t> by Robina Weermeijer on Unsplash</a:t>
            </a:r>
          </a:p>
        </p:txBody>
      </p:sp>
      <p:sp>
        <p:nvSpPr>
          <p:cNvPr name="TextBox 13" id="13"/>
          <p:cNvSpPr txBox="true"/>
          <p:nvPr/>
        </p:nvSpPr>
        <p:spPr>
          <a:xfrm rot="0">
            <a:off x="193342" y="7969277"/>
            <a:ext cx="17901316" cy="2656840"/>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Epilepsy is surrounded by many persist</a:t>
            </a:r>
            <a:r>
              <a:rPr lang="en-US" sz="1899">
                <a:solidFill>
                  <a:srgbClr val="000000"/>
                </a:solidFill>
                <a:latin typeface="Canva Sans"/>
                <a:ea typeface="Canva Sans"/>
                <a:cs typeface="Canva Sans"/>
                <a:sym typeface="Canva Sans"/>
              </a:rPr>
              <a:t>ent myths that contribute to stigma and misunderstanding. One of the most damaging myths is that epilepsy is contagious. This is categorically false—epilepsy is a neurological disorder, not a communicable disease. Another widespread misconception is that during a seizure, someone should be restrained or have objects inserted in their mouth. Both actions can result in physical harm and should be avoided. Instead, focus on protecting the individual and timing the seizure. A third myth is that individuals with epilepsy can't lead normal lives. In truth, with the right medical treatment and a supportive environment, many people with epilepsy pursue careers, start families, and live fully independent lives. Dispelling these myths is crucial for creating a more informed and inclusive society.</a:t>
            </a:r>
          </a:p>
          <a:p>
            <a:pPr algn="l">
              <a:lnSpc>
                <a:spcPts val="2659"/>
              </a:lnSpc>
              <a:spcBef>
                <a:spcPct val="0"/>
              </a:spcBef>
            </a:pPr>
          </a:p>
          <a:p>
            <a:pPr algn="l">
              <a:lnSpc>
                <a:spcPts val="265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836261" y="1469908"/>
            <a:ext cx="53728" cy="5372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5" id="5"/>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AutoShape 6" id="6"/>
          <p:cNvSpPr/>
          <p:nvPr/>
        </p:nvSpPr>
        <p:spPr>
          <a:xfrm flipV="true">
            <a:off x="1028700" y="2239009"/>
            <a:ext cx="10496729" cy="22328"/>
          </a:xfrm>
          <a:prstGeom prst="line">
            <a:avLst/>
          </a:prstGeom>
          <a:ln cap="flat" w="38100">
            <a:solidFill>
              <a:srgbClr val="2B2B2B"/>
            </a:solidFill>
            <a:prstDash val="solid"/>
            <a:headEnd type="none" len="sm" w="sm"/>
            <a:tailEnd type="none" len="sm" w="sm"/>
          </a:ln>
        </p:spPr>
      </p:sp>
      <p:sp>
        <p:nvSpPr>
          <p:cNvPr name="AutoShape 7" id="7"/>
          <p:cNvSpPr/>
          <p:nvPr/>
        </p:nvSpPr>
        <p:spPr>
          <a:xfrm>
            <a:off x="-356131" y="7769252"/>
            <a:ext cx="18644131" cy="0"/>
          </a:xfrm>
          <a:prstGeom prst="line">
            <a:avLst/>
          </a:prstGeom>
          <a:ln cap="flat" w="133350">
            <a:solidFill>
              <a:srgbClr val="00A7C2"/>
            </a:solidFill>
            <a:prstDash val="solid"/>
            <a:headEnd type="none" len="sm" w="sm"/>
            <a:tailEnd type="none" len="sm" w="sm"/>
          </a:ln>
        </p:spPr>
      </p:sp>
      <p:sp>
        <p:nvSpPr>
          <p:cNvPr name="TextBox 8" id="8"/>
          <p:cNvSpPr txBox="true"/>
          <p:nvPr/>
        </p:nvSpPr>
        <p:spPr>
          <a:xfrm rot="0">
            <a:off x="1261311" y="245741"/>
            <a:ext cx="11031804" cy="1737745"/>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Epilepsy and Mental Health</a:t>
            </a:r>
          </a:p>
          <a:p>
            <a:pPr algn="l">
              <a:lnSpc>
                <a:spcPts val="6552"/>
              </a:lnSpc>
            </a:pPr>
          </a:p>
        </p:txBody>
      </p:sp>
      <p:sp>
        <p:nvSpPr>
          <p:cNvPr name="TextBox 9" id="9"/>
          <p:cNvSpPr txBox="true"/>
          <p:nvPr/>
        </p:nvSpPr>
        <p:spPr>
          <a:xfrm rot="0">
            <a:off x="1261311" y="1169666"/>
            <a:ext cx="10463556" cy="2157735"/>
          </a:xfrm>
          <a:prstGeom prst="rect">
            <a:avLst/>
          </a:prstGeom>
        </p:spPr>
        <p:txBody>
          <a:bodyPr anchor="t" rtlCol="false" tIns="0" lIns="0" bIns="0" rIns="0">
            <a:spAutoFit/>
          </a:bodyPr>
          <a:lstStyle/>
          <a:p>
            <a:pPr algn="l">
              <a:lnSpc>
                <a:spcPts val="4160"/>
              </a:lnSpc>
            </a:pPr>
            <a:r>
              <a:rPr lang="en-US" sz="4000" spc="-96" b="true">
                <a:solidFill>
                  <a:srgbClr val="2B2B2B"/>
                </a:solidFill>
                <a:latin typeface="Poppins Bold"/>
                <a:ea typeface="Poppins Bold"/>
                <a:cs typeface="Poppins Bold"/>
                <a:sym typeface="Poppins Bold"/>
              </a:rPr>
              <a:t>Psychological Dimensions of the Disorder</a:t>
            </a:r>
          </a:p>
          <a:p>
            <a:pPr algn="l">
              <a:lnSpc>
                <a:spcPts val="4160"/>
              </a:lnSpc>
            </a:pPr>
          </a:p>
          <a:p>
            <a:pPr algn="l">
              <a:lnSpc>
                <a:spcPts val="4160"/>
              </a:lnSpc>
            </a:pPr>
          </a:p>
          <a:p>
            <a:pPr algn="l">
              <a:lnSpc>
                <a:spcPts val="4160"/>
              </a:lnSpc>
            </a:pPr>
          </a:p>
        </p:txBody>
      </p:sp>
      <p:sp>
        <p:nvSpPr>
          <p:cNvPr name="TextBox 10" id="10"/>
          <p:cNvSpPr txBox="true"/>
          <p:nvPr/>
        </p:nvSpPr>
        <p:spPr>
          <a:xfrm rot="0">
            <a:off x="193342" y="7944485"/>
            <a:ext cx="17901316" cy="2323465"/>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Epilepsy doesn't only impact physi</a:t>
            </a:r>
            <a:r>
              <a:rPr lang="en-US" sz="1899">
                <a:solidFill>
                  <a:srgbClr val="000000"/>
                </a:solidFill>
                <a:latin typeface="Canva Sans"/>
                <a:ea typeface="Canva Sans"/>
                <a:cs typeface="Canva Sans"/>
                <a:sym typeface="Canva Sans"/>
              </a:rPr>
              <a:t>cal health—it significantly affects mental and emotional well-being. Studies show that individuals with epilepsy are 2 to 3 times more likely to suffer from depression and anxiety compared to the general population. These psychological conditions can, in turn, worsen seizure control and overall health outcomes. Stigma plays a major role in this dynamic. Misunderstandings about epilepsy often lead to social isolation, job discrimination, and educational barriers. This exclusion can deeply affect a person’s self-esteem and sense of identity, fueling a vicious cycle of mental health challenges. To effectively support individuals with epilepsy, mental health care must be integrated into their treatment plans. This includes counseling, support groups, and, where necessary, medication for mental health conditions. A holistic approach is vital for fostering resilience and long-term wellbeing.</a:t>
            </a:r>
          </a:p>
        </p:txBody>
      </p:sp>
      <p:sp>
        <p:nvSpPr>
          <p:cNvPr name="TextBox 11" id="11"/>
          <p:cNvSpPr txBox="true"/>
          <p:nvPr/>
        </p:nvSpPr>
        <p:spPr>
          <a:xfrm rot="0">
            <a:off x="12842618" y="4296124"/>
            <a:ext cx="4762859" cy="25202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Integrated Ca</a:t>
            </a:r>
            <a:r>
              <a:rPr lang="en-US" b="true" sz="2403">
                <a:solidFill>
                  <a:srgbClr val="000000"/>
                </a:solidFill>
                <a:latin typeface="Poppins Bold"/>
                <a:ea typeface="Poppins Bold"/>
                <a:cs typeface="Poppins Bold"/>
                <a:sym typeface="Poppins Bold"/>
              </a:rPr>
              <a:t>re Needed</a:t>
            </a:r>
          </a:p>
          <a:p>
            <a:pPr algn="ctr">
              <a:lnSpc>
                <a:spcPts val="3364"/>
              </a:lnSpc>
              <a:spcBef>
                <a:spcPct val="0"/>
              </a:spcBef>
            </a:pPr>
            <a:r>
              <a:rPr lang="en-US" sz="2403">
                <a:solidFill>
                  <a:srgbClr val="000000"/>
                </a:solidFill>
                <a:latin typeface="Poppins"/>
                <a:ea typeface="Poppins"/>
                <a:cs typeface="Poppins"/>
                <a:sym typeface="Poppins"/>
              </a:rPr>
              <a:t>Mental health support should be integrated into epilepsy management for holistic treatment.</a:t>
            </a:r>
          </a:p>
          <a:p>
            <a:pPr algn="ctr">
              <a:lnSpc>
                <a:spcPts val="3364"/>
              </a:lnSpc>
              <a:spcBef>
                <a:spcPct val="0"/>
              </a:spcBef>
            </a:pPr>
          </a:p>
        </p:txBody>
      </p:sp>
      <p:sp>
        <p:nvSpPr>
          <p:cNvPr name="TextBox 12" id="12"/>
          <p:cNvSpPr txBox="true"/>
          <p:nvPr/>
        </p:nvSpPr>
        <p:spPr>
          <a:xfrm rot="0">
            <a:off x="823923" y="4296124"/>
            <a:ext cx="4762859" cy="33584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Incr</a:t>
            </a:r>
            <a:r>
              <a:rPr lang="en-US" b="true" sz="2403">
                <a:solidFill>
                  <a:srgbClr val="000000"/>
                </a:solidFill>
                <a:latin typeface="Poppins Bold"/>
                <a:ea typeface="Poppins Bold"/>
                <a:cs typeface="Poppins Bold"/>
                <a:sym typeface="Poppins Bold"/>
              </a:rPr>
              <a:t>eased Risk of Depression</a:t>
            </a:r>
          </a:p>
          <a:p>
            <a:pPr algn="ctr">
              <a:lnSpc>
                <a:spcPts val="3364"/>
              </a:lnSpc>
              <a:spcBef>
                <a:spcPct val="0"/>
              </a:spcBef>
            </a:pPr>
            <a:r>
              <a:rPr lang="en-US" sz="2403">
                <a:solidFill>
                  <a:srgbClr val="000000"/>
                </a:solidFill>
                <a:latin typeface="Poppins"/>
                <a:ea typeface="Poppins"/>
                <a:cs typeface="Poppins"/>
                <a:sym typeface="Poppins"/>
              </a:rPr>
              <a:t>People with epilepsy are 2–3 times more likely to experience depression and anxiety disorders.</a:t>
            </a:r>
          </a:p>
          <a:p>
            <a:pPr algn="ctr">
              <a:lnSpc>
                <a:spcPts val="3364"/>
              </a:lnSpc>
              <a:spcBef>
                <a:spcPct val="0"/>
              </a:spcBef>
            </a:pPr>
          </a:p>
          <a:p>
            <a:pPr algn="ctr">
              <a:lnSpc>
                <a:spcPts val="3364"/>
              </a:lnSpc>
              <a:spcBef>
                <a:spcPct val="0"/>
              </a:spcBef>
            </a:pPr>
          </a:p>
          <a:p>
            <a:pPr algn="ctr">
              <a:lnSpc>
                <a:spcPts val="3364"/>
              </a:lnSpc>
              <a:spcBef>
                <a:spcPct val="0"/>
              </a:spcBef>
            </a:pPr>
          </a:p>
        </p:txBody>
      </p:sp>
      <p:sp>
        <p:nvSpPr>
          <p:cNvPr name="TextBox 13" id="13"/>
          <p:cNvSpPr txBox="true"/>
          <p:nvPr/>
        </p:nvSpPr>
        <p:spPr>
          <a:xfrm rot="0">
            <a:off x="6762571" y="4296124"/>
            <a:ext cx="4762859" cy="25202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Stigma and Isol</a:t>
            </a:r>
            <a:r>
              <a:rPr lang="en-US" b="true" sz="2403">
                <a:solidFill>
                  <a:srgbClr val="000000"/>
                </a:solidFill>
                <a:latin typeface="Poppins Bold"/>
                <a:ea typeface="Poppins Bold"/>
                <a:cs typeface="Poppins Bold"/>
                <a:sym typeface="Poppins Bold"/>
              </a:rPr>
              <a:t>ation</a:t>
            </a:r>
          </a:p>
          <a:p>
            <a:pPr algn="ctr">
              <a:lnSpc>
                <a:spcPts val="3364"/>
              </a:lnSpc>
              <a:spcBef>
                <a:spcPct val="0"/>
              </a:spcBef>
            </a:pPr>
            <a:r>
              <a:rPr lang="en-US" sz="2403">
                <a:solidFill>
                  <a:srgbClr val="000000"/>
                </a:solidFill>
                <a:latin typeface="Poppins"/>
                <a:ea typeface="Poppins"/>
                <a:cs typeface="Poppins"/>
                <a:sym typeface="Poppins"/>
              </a:rPr>
              <a:t>Social stigma and misconceptions can lead to feelings of shame and exclusion.</a:t>
            </a:r>
          </a:p>
          <a:p>
            <a:pPr algn="ctr">
              <a:lnSpc>
                <a:spcPts val="3364"/>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836261" y="1469908"/>
            <a:ext cx="53728" cy="5372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5" id="5"/>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AutoShape 6" id="6"/>
          <p:cNvSpPr/>
          <p:nvPr/>
        </p:nvSpPr>
        <p:spPr>
          <a:xfrm>
            <a:off x="1028700" y="2261336"/>
            <a:ext cx="11170202" cy="0"/>
          </a:xfrm>
          <a:prstGeom prst="line">
            <a:avLst/>
          </a:prstGeom>
          <a:ln cap="flat" w="38100">
            <a:solidFill>
              <a:srgbClr val="2B2B2B"/>
            </a:solidFill>
            <a:prstDash val="solid"/>
            <a:headEnd type="none" len="sm" w="sm"/>
            <a:tailEnd type="none" len="sm" w="sm"/>
          </a:ln>
        </p:spPr>
      </p:sp>
      <p:sp>
        <p:nvSpPr>
          <p:cNvPr name="AutoShape 7" id="7"/>
          <p:cNvSpPr/>
          <p:nvPr/>
        </p:nvSpPr>
        <p:spPr>
          <a:xfrm>
            <a:off x="-356131" y="7769252"/>
            <a:ext cx="18644131" cy="0"/>
          </a:xfrm>
          <a:prstGeom prst="line">
            <a:avLst/>
          </a:prstGeom>
          <a:ln cap="flat" w="133350">
            <a:solidFill>
              <a:srgbClr val="00A7C2"/>
            </a:solidFill>
            <a:prstDash val="solid"/>
            <a:headEnd type="none" len="sm" w="sm"/>
            <a:tailEnd type="none" len="sm" w="sm"/>
          </a:ln>
        </p:spPr>
      </p:sp>
      <p:sp>
        <p:nvSpPr>
          <p:cNvPr name="Freeform 8" id="8"/>
          <p:cNvSpPr/>
          <p:nvPr/>
        </p:nvSpPr>
        <p:spPr>
          <a:xfrm flipH="false" flipV="false" rot="0">
            <a:off x="11707057" y="2461361"/>
            <a:ext cx="6387601" cy="3968070"/>
          </a:xfrm>
          <a:custGeom>
            <a:avLst/>
            <a:gdLst/>
            <a:ahLst/>
            <a:cxnLst/>
            <a:rect r="r" b="b" t="t" l="l"/>
            <a:pathLst>
              <a:path h="3968070" w="6387601">
                <a:moveTo>
                  <a:pt x="0" y="0"/>
                </a:moveTo>
                <a:lnTo>
                  <a:pt x="6387601" y="0"/>
                </a:lnTo>
                <a:lnTo>
                  <a:pt x="6387601" y="3968071"/>
                </a:lnTo>
                <a:lnTo>
                  <a:pt x="0" y="3968071"/>
                </a:lnTo>
                <a:lnTo>
                  <a:pt x="0" y="0"/>
                </a:lnTo>
                <a:close/>
              </a:path>
            </a:pathLst>
          </a:custGeom>
          <a:blipFill>
            <a:blip r:embed="rId3"/>
            <a:stretch>
              <a:fillRect l="-9719" t="-4779" r="-5901" b="0"/>
            </a:stretch>
          </a:blipFill>
        </p:spPr>
      </p:sp>
      <p:sp>
        <p:nvSpPr>
          <p:cNvPr name="TextBox 9" id="9"/>
          <p:cNvSpPr txBox="true"/>
          <p:nvPr/>
        </p:nvSpPr>
        <p:spPr>
          <a:xfrm rot="0">
            <a:off x="1261311" y="245741"/>
            <a:ext cx="15021427" cy="909070"/>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Creating Epilepsy-Safe Environments</a:t>
            </a:r>
          </a:p>
        </p:txBody>
      </p:sp>
      <p:sp>
        <p:nvSpPr>
          <p:cNvPr name="TextBox 10" id="10"/>
          <p:cNvSpPr txBox="true"/>
          <p:nvPr/>
        </p:nvSpPr>
        <p:spPr>
          <a:xfrm rot="0">
            <a:off x="1261311" y="1169666"/>
            <a:ext cx="13003594" cy="586110"/>
          </a:xfrm>
          <a:prstGeom prst="rect">
            <a:avLst/>
          </a:prstGeom>
        </p:spPr>
        <p:txBody>
          <a:bodyPr anchor="t" rtlCol="false" tIns="0" lIns="0" bIns="0" rIns="0">
            <a:spAutoFit/>
          </a:bodyPr>
          <a:lstStyle/>
          <a:p>
            <a:pPr algn="l">
              <a:lnSpc>
                <a:spcPts val="4160"/>
              </a:lnSpc>
            </a:pPr>
            <a:r>
              <a:rPr lang="en-US" sz="4000" spc="-96" b="true">
                <a:solidFill>
                  <a:srgbClr val="2B2B2B"/>
                </a:solidFill>
                <a:latin typeface="Poppins Bold"/>
                <a:ea typeface="Poppins Bold"/>
                <a:cs typeface="Poppins Bold"/>
                <a:sym typeface="Poppins Bold"/>
              </a:rPr>
              <a:t>Safety Protocols at Home, School, and Work</a:t>
            </a:r>
          </a:p>
        </p:txBody>
      </p:sp>
      <p:sp>
        <p:nvSpPr>
          <p:cNvPr name="TextBox 11" id="11"/>
          <p:cNvSpPr txBox="true"/>
          <p:nvPr/>
        </p:nvSpPr>
        <p:spPr>
          <a:xfrm rot="0">
            <a:off x="1028700" y="2518511"/>
            <a:ext cx="9999514" cy="3593391"/>
          </a:xfrm>
          <a:prstGeom prst="rect">
            <a:avLst/>
          </a:prstGeom>
        </p:spPr>
        <p:txBody>
          <a:bodyPr anchor="t" rtlCol="false" tIns="0" lIns="0" bIns="0" rIns="0">
            <a:spAutoFit/>
          </a:bodyPr>
          <a:lstStyle/>
          <a:p>
            <a:pPr algn="l">
              <a:lnSpc>
                <a:spcPts val="3539"/>
              </a:lnSpc>
            </a:pPr>
          </a:p>
          <a:p>
            <a:pPr algn="l" marL="545780" indent="-272890" lvl="1">
              <a:lnSpc>
                <a:spcPts val="3539"/>
              </a:lnSpc>
              <a:buFont typeface="Arial"/>
              <a:buChar char="•"/>
            </a:pPr>
            <a:r>
              <a:rPr lang="en-US" b="true" sz="2527" spc="-60">
                <a:solidFill>
                  <a:srgbClr val="2B2B2B"/>
                </a:solidFill>
                <a:latin typeface="Poppins Bold"/>
                <a:ea typeface="Poppins Bold"/>
                <a:cs typeface="Poppins Bold"/>
                <a:sym typeface="Poppins Bold"/>
              </a:rPr>
              <a:t>Home Adjustments:</a:t>
            </a:r>
            <a:r>
              <a:rPr lang="en-US" sz="2527" spc="-60">
                <a:solidFill>
                  <a:srgbClr val="2B2B2B"/>
                </a:solidFill>
                <a:latin typeface="Poppins"/>
                <a:ea typeface="Poppins"/>
                <a:cs typeface="Poppins"/>
                <a:sym typeface="Poppins"/>
              </a:rPr>
              <a:t> Install cushioned furniture, avoid sharp edges, and use monitoring devices as needed.</a:t>
            </a:r>
          </a:p>
          <a:p>
            <a:pPr algn="l" marL="545780" indent="-272890" lvl="1">
              <a:lnSpc>
                <a:spcPts val="3539"/>
              </a:lnSpc>
              <a:buFont typeface="Arial"/>
              <a:buChar char="•"/>
            </a:pPr>
            <a:r>
              <a:rPr lang="en-US" b="true" sz="2527" spc="-60">
                <a:solidFill>
                  <a:srgbClr val="2B2B2B"/>
                </a:solidFill>
                <a:latin typeface="Poppins Bold"/>
                <a:ea typeface="Poppins Bold"/>
                <a:cs typeface="Poppins Bold"/>
                <a:sym typeface="Poppins Bold"/>
              </a:rPr>
              <a:t>School and Work Accommodations:</a:t>
            </a:r>
            <a:r>
              <a:rPr lang="en-US" sz="2527" spc="-60">
                <a:solidFill>
                  <a:srgbClr val="2B2B2B"/>
                </a:solidFill>
                <a:latin typeface="Poppins"/>
                <a:ea typeface="Poppins"/>
                <a:cs typeface="Poppins"/>
                <a:sym typeface="Poppins"/>
              </a:rPr>
              <a:t> Educate peers, provide quiet spaces, and establish seizure response protocols.</a:t>
            </a:r>
          </a:p>
          <a:p>
            <a:pPr algn="l" marL="545780" indent="-272890" lvl="1">
              <a:lnSpc>
                <a:spcPts val="3539"/>
              </a:lnSpc>
              <a:buFont typeface="Arial"/>
              <a:buChar char="•"/>
            </a:pPr>
            <a:r>
              <a:rPr lang="en-US" b="true" sz="2527" spc="-60">
                <a:solidFill>
                  <a:srgbClr val="2B2B2B"/>
                </a:solidFill>
                <a:latin typeface="Poppins Bold"/>
                <a:ea typeface="Poppins Bold"/>
                <a:cs typeface="Poppins Bold"/>
                <a:sym typeface="Poppins Bold"/>
              </a:rPr>
              <a:t>Emergency Preparedness:</a:t>
            </a:r>
            <a:r>
              <a:rPr lang="en-US" sz="2527" spc="-60">
                <a:solidFill>
                  <a:srgbClr val="2B2B2B"/>
                </a:solidFill>
                <a:latin typeface="Poppins"/>
                <a:ea typeface="Poppins"/>
                <a:cs typeface="Poppins"/>
                <a:sym typeface="Poppins"/>
              </a:rPr>
              <a:t> Train family and coworkers in seizure first aid and maintain updated medical information.</a:t>
            </a:r>
          </a:p>
          <a:p>
            <a:pPr algn="l">
              <a:lnSpc>
                <a:spcPts val="3539"/>
              </a:lnSpc>
            </a:pPr>
          </a:p>
        </p:txBody>
      </p:sp>
      <p:sp>
        <p:nvSpPr>
          <p:cNvPr name="TextBox 12" id="12"/>
          <p:cNvSpPr txBox="true"/>
          <p:nvPr/>
        </p:nvSpPr>
        <p:spPr>
          <a:xfrm rot="0">
            <a:off x="13065719" y="6532154"/>
            <a:ext cx="4937447" cy="34924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Photo</a:t>
            </a:r>
            <a:r>
              <a:rPr lang="en-US" b="true" sz="2000">
                <a:solidFill>
                  <a:srgbClr val="000000"/>
                </a:solidFill>
                <a:latin typeface="Canva Sans Bold"/>
                <a:ea typeface="Canva Sans Bold"/>
                <a:cs typeface="Canva Sans Bold"/>
                <a:sym typeface="Canva Sans Bold"/>
              </a:rPr>
              <a:t> by Nelly Antoniadou on Unsplash</a:t>
            </a:r>
          </a:p>
        </p:txBody>
      </p:sp>
      <p:sp>
        <p:nvSpPr>
          <p:cNvPr name="TextBox 13" id="13"/>
          <p:cNvSpPr txBox="true"/>
          <p:nvPr/>
        </p:nvSpPr>
        <p:spPr>
          <a:xfrm rot="0">
            <a:off x="193342" y="7969277"/>
            <a:ext cx="17901316" cy="1990090"/>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Creating safe environments for individuals with epilepsy is essential for prev</a:t>
            </a:r>
            <a:r>
              <a:rPr lang="en-US" sz="1899">
                <a:solidFill>
                  <a:srgbClr val="000000"/>
                </a:solidFill>
                <a:latin typeface="Canva Sans"/>
                <a:ea typeface="Canva Sans"/>
                <a:cs typeface="Canva Sans"/>
                <a:sym typeface="Canva Sans"/>
              </a:rPr>
              <a:t>enting injury and promoting independence. At home, simple modifications like cushioned furniture, corner guards, and avoiding open flames or high-risk areas like stairs can make a big difference. Devices that detect seizures and alert caregivers also add a layer of safety. In schools and workplaces, education is key. Awareness campaigns and training help peers understand epilepsy and respond appropriately. Providing quiet areas for recovery and adapting workloads when needed ensures an inclusive environment. Emergency preparedness is equally vital. Everyone in close contact with someone who has epilepsy should be trained in seizure first aid. Up-to-date emergency contacts, medical records, and a plan of action can reduce panic and improve outcomes when a seizure occurs.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836261" y="1469908"/>
            <a:ext cx="53728" cy="5372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5" id="5"/>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AutoShape 6" id="6"/>
          <p:cNvSpPr/>
          <p:nvPr/>
        </p:nvSpPr>
        <p:spPr>
          <a:xfrm>
            <a:off x="1028700" y="2261336"/>
            <a:ext cx="8510362" cy="18315"/>
          </a:xfrm>
          <a:prstGeom prst="line">
            <a:avLst/>
          </a:prstGeom>
          <a:ln cap="flat" w="38100">
            <a:solidFill>
              <a:srgbClr val="2B2B2B"/>
            </a:solidFill>
            <a:prstDash val="solid"/>
            <a:headEnd type="none" len="sm" w="sm"/>
            <a:tailEnd type="none" len="sm" w="sm"/>
          </a:ln>
        </p:spPr>
      </p:sp>
      <p:sp>
        <p:nvSpPr>
          <p:cNvPr name="AutoShape 7" id="7"/>
          <p:cNvSpPr/>
          <p:nvPr/>
        </p:nvSpPr>
        <p:spPr>
          <a:xfrm>
            <a:off x="-356131" y="7769252"/>
            <a:ext cx="18644131" cy="0"/>
          </a:xfrm>
          <a:prstGeom prst="line">
            <a:avLst/>
          </a:prstGeom>
          <a:ln cap="flat" w="133350">
            <a:solidFill>
              <a:srgbClr val="00A7C2"/>
            </a:solidFill>
            <a:prstDash val="solid"/>
            <a:headEnd type="none" len="sm" w="sm"/>
            <a:tailEnd type="none" len="sm" w="sm"/>
          </a:ln>
        </p:spPr>
      </p:sp>
      <p:sp>
        <p:nvSpPr>
          <p:cNvPr name="Freeform 8" id="8"/>
          <p:cNvSpPr/>
          <p:nvPr/>
        </p:nvSpPr>
        <p:spPr>
          <a:xfrm flipH="false" flipV="false" rot="0">
            <a:off x="11637480" y="2440259"/>
            <a:ext cx="6109851" cy="3968070"/>
          </a:xfrm>
          <a:custGeom>
            <a:avLst/>
            <a:gdLst/>
            <a:ahLst/>
            <a:cxnLst/>
            <a:rect r="r" b="b" t="t" l="l"/>
            <a:pathLst>
              <a:path h="3968070" w="6109851">
                <a:moveTo>
                  <a:pt x="0" y="0"/>
                </a:moveTo>
                <a:lnTo>
                  <a:pt x="6109851" y="0"/>
                </a:lnTo>
                <a:lnTo>
                  <a:pt x="6109851" y="3968070"/>
                </a:lnTo>
                <a:lnTo>
                  <a:pt x="0" y="3968070"/>
                </a:lnTo>
                <a:lnTo>
                  <a:pt x="0" y="0"/>
                </a:lnTo>
                <a:close/>
              </a:path>
            </a:pathLst>
          </a:custGeom>
          <a:blipFill>
            <a:blip r:embed="rId3"/>
            <a:stretch>
              <a:fillRect l="0" t="-8491" r="-34954" b="-8491"/>
            </a:stretch>
          </a:blipFill>
        </p:spPr>
      </p:sp>
      <p:sp>
        <p:nvSpPr>
          <p:cNvPr name="TextBox 9" id="9"/>
          <p:cNvSpPr txBox="true"/>
          <p:nvPr/>
        </p:nvSpPr>
        <p:spPr>
          <a:xfrm rot="0">
            <a:off x="1261311" y="245741"/>
            <a:ext cx="15021427" cy="909070"/>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Advocacy and Support Resources</a:t>
            </a:r>
          </a:p>
        </p:txBody>
      </p:sp>
      <p:sp>
        <p:nvSpPr>
          <p:cNvPr name="TextBox 10" id="10"/>
          <p:cNvSpPr txBox="true"/>
          <p:nvPr/>
        </p:nvSpPr>
        <p:spPr>
          <a:xfrm rot="0">
            <a:off x="1261311" y="1169666"/>
            <a:ext cx="8435752" cy="1109985"/>
          </a:xfrm>
          <a:prstGeom prst="rect">
            <a:avLst/>
          </a:prstGeom>
        </p:spPr>
        <p:txBody>
          <a:bodyPr anchor="t" rtlCol="false" tIns="0" lIns="0" bIns="0" rIns="0">
            <a:spAutoFit/>
          </a:bodyPr>
          <a:lstStyle/>
          <a:p>
            <a:pPr algn="l">
              <a:lnSpc>
                <a:spcPts val="4160"/>
              </a:lnSpc>
            </a:pPr>
            <a:r>
              <a:rPr lang="en-US" sz="4000" spc="-96" b="true">
                <a:solidFill>
                  <a:srgbClr val="2B2B2B"/>
                </a:solidFill>
                <a:latin typeface="Poppins Bold"/>
                <a:ea typeface="Poppins Bold"/>
                <a:cs typeface="Poppins Bold"/>
                <a:sym typeface="Poppins Bold"/>
              </a:rPr>
              <a:t>Empow</a:t>
            </a:r>
            <a:r>
              <a:rPr lang="en-US" sz="4000" spc="-96" b="true">
                <a:solidFill>
                  <a:srgbClr val="2B2B2B"/>
                </a:solidFill>
                <a:latin typeface="Poppins Bold"/>
                <a:ea typeface="Poppins Bold"/>
                <a:cs typeface="Poppins Bold"/>
                <a:sym typeface="Poppins Bold"/>
              </a:rPr>
              <a:t>ering People with Epilepsy</a:t>
            </a:r>
          </a:p>
          <a:p>
            <a:pPr algn="l">
              <a:lnSpc>
                <a:spcPts val="4160"/>
              </a:lnSpc>
            </a:pPr>
          </a:p>
        </p:txBody>
      </p:sp>
      <p:sp>
        <p:nvSpPr>
          <p:cNvPr name="TextBox 11" id="11"/>
          <p:cNvSpPr txBox="true"/>
          <p:nvPr/>
        </p:nvSpPr>
        <p:spPr>
          <a:xfrm rot="0">
            <a:off x="1028700" y="2518511"/>
            <a:ext cx="9999514" cy="4041066"/>
          </a:xfrm>
          <a:prstGeom prst="rect">
            <a:avLst/>
          </a:prstGeom>
        </p:spPr>
        <p:txBody>
          <a:bodyPr anchor="t" rtlCol="false" tIns="0" lIns="0" bIns="0" rIns="0">
            <a:spAutoFit/>
          </a:bodyPr>
          <a:lstStyle/>
          <a:p>
            <a:pPr algn="l" marL="545780" indent="-272890" lvl="1">
              <a:lnSpc>
                <a:spcPts val="3539"/>
              </a:lnSpc>
              <a:buFont typeface="Arial"/>
              <a:buChar char="•"/>
            </a:pPr>
            <a:r>
              <a:rPr lang="en-US" b="true" sz="2527" spc="-60">
                <a:solidFill>
                  <a:srgbClr val="2B2B2B"/>
                </a:solidFill>
                <a:latin typeface="Poppins Bold"/>
                <a:ea typeface="Poppins Bold"/>
                <a:cs typeface="Poppins Bold"/>
                <a:sym typeface="Poppins Bold"/>
              </a:rPr>
              <a:t>Awareness Campaigns:</a:t>
            </a:r>
            <a:r>
              <a:rPr lang="en-US" sz="2527" spc="-60">
                <a:solidFill>
                  <a:srgbClr val="2B2B2B"/>
                </a:solidFill>
                <a:latin typeface="Poppins"/>
                <a:ea typeface="Poppins"/>
                <a:cs typeface="Poppins"/>
                <a:sym typeface="Poppins"/>
              </a:rPr>
              <a:t> Public events and social media efforts reduce stigma and increase understanding.</a:t>
            </a:r>
          </a:p>
          <a:p>
            <a:pPr algn="l" marL="545780" indent="-272890" lvl="1">
              <a:lnSpc>
                <a:spcPts val="3539"/>
              </a:lnSpc>
              <a:buFont typeface="Arial"/>
              <a:buChar char="•"/>
            </a:pPr>
            <a:r>
              <a:rPr lang="en-US" b="true" sz="2527" spc="-60">
                <a:solidFill>
                  <a:srgbClr val="2B2B2B"/>
                </a:solidFill>
                <a:latin typeface="Poppins Bold"/>
                <a:ea typeface="Poppins Bold"/>
                <a:cs typeface="Poppins Bold"/>
                <a:sym typeface="Poppins Bold"/>
              </a:rPr>
              <a:t>C</a:t>
            </a:r>
            <a:r>
              <a:rPr lang="en-US" b="true" sz="2527" spc="-60">
                <a:solidFill>
                  <a:srgbClr val="2B2B2B"/>
                </a:solidFill>
                <a:latin typeface="Poppins Bold"/>
                <a:ea typeface="Poppins Bold"/>
                <a:cs typeface="Poppins Bold"/>
                <a:sym typeface="Poppins Bold"/>
              </a:rPr>
              <a:t>ommunity Organizations:</a:t>
            </a:r>
            <a:r>
              <a:rPr lang="en-US" sz="2527" spc="-60">
                <a:solidFill>
                  <a:srgbClr val="2B2B2B"/>
                </a:solidFill>
                <a:latin typeface="Poppins"/>
                <a:ea typeface="Poppins"/>
                <a:cs typeface="Poppins"/>
                <a:sym typeface="Poppins"/>
              </a:rPr>
              <a:t> Groups like the Epilepsy Foundation provide resources, support groups, and legal guidance.</a:t>
            </a:r>
          </a:p>
          <a:p>
            <a:pPr algn="l" marL="545780" indent="-272890" lvl="1">
              <a:lnSpc>
                <a:spcPts val="3539"/>
              </a:lnSpc>
              <a:buFont typeface="Arial"/>
              <a:buChar char="•"/>
            </a:pPr>
            <a:r>
              <a:rPr lang="en-US" b="true" sz="2527" spc="-60">
                <a:solidFill>
                  <a:srgbClr val="2B2B2B"/>
                </a:solidFill>
                <a:latin typeface="Poppins Bold"/>
                <a:ea typeface="Poppins Bold"/>
                <a:cs typeface="Poppins Bold"/>
                <a:sym typeface="Poppins Bold"/>
              </a:rPr>
              <a:t>Poli</a:t>
            </a:r>
            <a:r>
              <a:rPr lang="en-US" b="true" sz="2527" spc="-60">
                <a:solidFill>
                  <a:srgbClr val="2B2B2B"/>
                </a:solidFill>
                <a:latin typeface="Poppins Bold"/>
                <a:ea typeface="Poppins Bold"/>
                <a:cs typeface="Poppins Bold"/>
                <a:sym typeface="Poppins Bold"/>
              </a:rPr>
              <a:t>cy and Legal Advocacy: </a:t>
            </a:r>
            <a:r>
              <a:rPr lang="en-US" sz="2527" spc="-60">
                <a:solidFill>
                  <a:srgbClr val="2B2B2B"/>
                </a:solidFill>
                <a:latin typeface="Poppins"/>
                <a:ea typeface="Poppins"/>
                <a:cs typeface="Poppins"/>
                <a:sym typeface="Poppins"/>
              </a:rPr>
              <a:t>Work to influence health policy, anti-discrimination laws, and insurance coverage protections.</a:t>
            </a:r>
          </a:p>
          <a:p>
            <a:pPr algn="l">
              <a:lnSpc>
                <a:spcPts val="3539"/>
              </a:lnSpc>
            </a:pPr>
          </a:p>
        </p:txBody>
      </p:sp>
      <p:sp>
        <p:nvSpPr>
          <p:cNvPr name="TextBox 12" id="12"/>
          <p:cNvSpPr txBox="true"/>
          <p:nvPr/>
        </p:nvSpPr>
        <p:spPr>
          <a:xfrm rot="0">
            <a:off x="13321554" y="6532154"/>
            <a:ext cx="4425776" cy="34924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Photo</a:t>
            </a:r>
            <a:r>
              <a:rPr lang="en-US" b="true" sz="2000">
                <a:solidFill>
                  <a:srgbClr val="000000"/>
                </a:solidFill>
                <a:latin typeface="Canva Sans Bold"/>
                <a:ea typeface="Canva Sans Bold"/>
                <a:cs typeface="Canva Sans Bold"/>
                <a:sym typeface="Canva Sans Bold"/>
              </a:rPr>
              <a:t> by Randalyn Hill on Unsplash</a:t>
            </a:r>
          </a:p>
        </p:txBody>
      </p:sp>
      <p:sp>
        <p:nvSpPr>
          <p:cNvPr name="TextBox 13" id="13"/>
          <p:cNvSpPr txBox="true"/>
          <p:nvPr/>
        </p:nvSpPr>
        <p:spPr>
          <a:xfrm rot="0">
            <a:off x="193342" y="7845452"/>
            <a:ext cx="17901316" cy="2323465"/>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Raising awareness and supporting individuals with epilepsy doesn't stop at treatm</a:t>
            </a:r>
            <a:r>
              <a:rPr lang="en-US" sz="1899">
                <a:solidFill>
                  <a:srgbClr val="000000"/>
                </a:solidFill>
                <a:latin typeface="Canva Sans"/>
                <a:ea typeface="Canva Sans"/>
                <a:cs typeface="Canva Sans"/>
                <a:sym typeface="Canva Sans"/>
              </a:rPr>
              <a:t>ent—it involves creating systemic change through advocacy and community action. Awareness campaigns are essential tools to dispel myths and foster inclusivity. These campaigns range from social media initiatives to public awareness walks and school programs. Organizations such as the Epilepsy Foundation and international equivalents offer more than just information. They connect individuals to support groups, provide educational materials, and even assist with navigating legal or workplace discrimination. Policy advocacy is another critical pillar. Advocates push for legislation that protects individuals with epilepsy from discrimination, improves access to treatment, and ensures coverage for essential services. Everyone—from patients and caregivers to healthcare professionals and lawmakers—has a role to play in driving this movement forward.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836261" y="1469908"/>
            <a:ext cx="53728" cy="5372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5" id="5"/>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AutoShape 6" id="6"/>
          <p:cNvSpPr/>
          <p:nvPr/>
        </p:nvSpPr>
        <p:spPr>
          <a:xfrm>
            <a:off x="1028700" y="2261336"/>
            <a:ext cx="10955553" cy="18315"/>
          </a:xfrm>
          <a:prstGeom prst="line">
            <a:avLst/>
          </a:prstGeom>
          <a:ln cap="flat" w="38100">
            <a:solidFill>
              <a:srgbClr val="2B2B2B"/>
            </a:solidFill>
            <a:prstDash val="solid"/>
            <a:headEnd type="none" len="sm" w="sm"/>
            <a:tailEnd type="none" len="sm" w="sm"/>
          </a:ln>
        </p:spPr>
      </p:sp>
      <p:sp>
        <p:nvSpPr>
          <p:cNvPr name="AutoShape 7" id="7"/>
          <p:cNvSpPr/>
          <p:nvPr/>
        </p:nvSpPr>
        <p:spPr>
          <a:xfrm>
            <a:off x="-356131" y="7769252"/>
            <a:ext cx="18644131" cy="0"/>
          </a:xfrm>
          <a:prstGeom prst="line">
            <a:avLst/>
          </a:prstGeom>
          <a:ln cap="flat" w="133350">
            <a:solidFill>
              <a:srgbClr val="00A7C2"/>
            </a:solidFill>
            <a:prstDash val="solid"/>
            <a:headEnd type="none" len="sm" w="sm"/>
            <a:tailEnd type="none" len="sm" w="sm"/>
          </a:ln>
        </p:spPr>
      </p:sp>
      <p:sp>
        <p:nvSpPr>
          <p:cNvPr name="TextBox 8" id="8"/>
          <p:cNvSpPr txBox="true"/>
          <p:nvPr/>
        </p:nvSpPr>
        <p:spPr>
          <a:xfrm rot="0">
            <a:off x="1261311" y="245741"/>
            <a:ext cx="11763545" cy="1737745"/>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Conclusion and Call to Action</a:t>
            </a:r>
          </a:p>
          <a:p>
            <a:pPr algn="l">
              <a:lnSpc>
                <a:spcPts val="6552"/>
              </a:lnSpc>
            </a:pPr>
          </a:p>
        </p:txBody>
      </p:sp>
      <p:sp>
        <p:nvSpPr>
          <p:cNvPr name="TextBox 9" id="9"/>
          <p:cNvSpPr txBox="true"/>
          <p:nvPr/>
        </p:nvSpPr>
        <p:spPr>
          <a:xfrm rot="0">
            <a:off x="1261311" y="1169666"/>
            <a:ext cx="11581307" cy="1109985"/>
          </a:xfrm>
          <a:prstGeom prst="rect">
            <a:avLst/>
          </a:prstGeom>
        </p:spPr>
        <p:txBody>
          <a:bodyPr anchor="t" rtlCol="false" tIns="0" lIns="0" bIns="0" rIns="0">
            <a:spAutoFit/>
          </a:bodyPr>
          <a:lstStyle/>
          <a:p>
            <a:pPr algn="l">
              <a:lnSpc>
                <a:spcPts val="4160"/>
              </a:lnSpc>
            </a:pPr>
            <a:r>
              <a:rPr lang="en-US" sz="4000" spc="-96" b="true">
                <a:solidFill>
                  <a:srgbClr val="2B2B2B"/>
                </a:solidFill>
                <a:latin typeface="Poppins Bold"/>
                <a:ea typeface="Poppins Bold"/>
                <a:cs typeface="Poppins Bold"/>
                <a:sym typeface="Poppins Bold"/>
              </a:rPr>
              <a:t>Promoting Awareness, Safety, and Support</a:t>
            </a:r>
          </a:p>
          <a:p>
            <a:pPr algn="l">
              <a:lnSpc>
                <a:spcPts val="4160"/>
              </a:lnSpc>
            </a:pPr>
          </a:p>
        </p:txBody>
      </p:sp>
      <p:sp>
        <p:nvSpPr>
          <p:cNvPr name="TextBox 10" id="10"/>
          <p:cNvSpPr txBox="true"/>
          <p:nvPr/>
        </p:nvSpPr>
        <p:spPr>
          <a:xfrm rot="0">
            <a:off x="193342" y="7969277"/>
            <a:ext cx="17901316" cy="1656715"/>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As we conclude this Epilepsy</a:t>
            </a:r>
            <a:r>
              <a:rPr lang="en-US" sz="1899">
                <a:solidFill>
                  <a:srgbClr val="000000"/>
                </a:solidFill>
                <a:latin typeface="Canva Sans"/>
                <a:ea typeface="Canva Sans"/>
                <a:cs typeface="Canva Sans"/>
                <a:sym typeface="Canva Sans"/>
              </a:rPr>
              <a:t> Awareness Presentation, it's important to recognize that knowledge is power. Educating yourself and others about epilepsy helps break down the stigma and builds a more inclusive society. Sharing accurate information can change perceptions and lives. Supporting advocacy efforts—whether by joining awareness campaigns, fundraising, or writing to lawmakers—strengthens the community and pushes forward vital changes in policy and healthcare access. Finally, you can make a personal impact. Learn seizure first aid, make your spaces safer, and support those around you with empathy and respect. Every action matters, and every voice contributes to the movement for epilepsy awareness and equality.</a:t>
            </a:r>
          </a:p>
        </p:txBody>
      </p:sp>
      <p:sp>
        <p:nvSpPr>
          <p:cNvPr name="TextBox 11" id="11"/>
          <p:cNvSpPr txBox="true"/>
          <p:nvPr/>
        </p:nvSpPr>
        <p:spPr>
          <a:xfrm rot="0">
            <a:off x="12842618" y="4296124"/>
            <a:ext cx="4762859" cy="21011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Be a Saf</a:t>
            </a:r>
            <a:r>
              <a:rPr lang="en-US" b="true" sz="2403">
                <a:solidFill>
                  <a:srgbClr val="000000"/>
                </a:solidFill>
                <a:latin typeface="Poppins Bold"/>
                <a:ea typeface="Poppins Bold"/>
                <a:cs typeface="Poppins Bold"/>
                <a:sym typeface="Poppins Bold"/>
              </a:rPr>
              <a:t>e Ally</a:t>
            </a:r>
          </a:p>
          <a:p>
            <a:pPr algn="ctr">
              <a:lnSpc>
                <a:spcPts val="3364"/>
              </a:lnSpc>
              <a:spcBef>
                <a:spcPct val="0"/>
              </a:spcBef>
            </a:pPr>
            <a:r>
              <a:rPr lang="en-US" sz="2403">
                <a:solidFill>
                  <a:srgbClr val="000000"/>
                </a:solidFill>
                <a:latin typeface="Poppins"/>
                <a:ea typeface="Poppins"/>
                <a:cs typeface="Poppins"/>
                <a:sym typeface="Poppins"/>
              </a:rPr>
              <a:t>Learn seizure first aid and create inclusive, safe environments.</a:t>
            </a:r>
          </a:p>
          <a:p>
            <a:pPr algn="ctr">
              <a:lnSpc>
                <a:spcPts val="3364"/>
              </a:lnSpc>
              <a:spcBef>
                <a:spcPct val="0"/>
              </a:spcBef>
            </a:pPr>
          </a:p>
        </p:txBody>
      </p:sp>
      <p:sp>
        <p:nvSpPr>
          <p:cNvPr name="TextBox 12" id="12"/>
          <p:cNvSpPr txBox="true"/>
          <p:nvPr/>
        </p:nvSpPr>
        <p:spPr>
          <a:xfrm rot="0">
            <a:off x="823923" y="4296124"/>
            <a:ext cx="4762859" cy="16820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Educate and Inform</a:t>
            </a:r>
          </a:p>
          <a:p>
            <a:pPr algn="ctr">
              <a:lnSpc>
                <a:spcPts val="3364"/>
              </a:lnSpc>
              <a:spcBef>
                <a:spcPct val="0"/>
              </a:spcBef>
            </a:pPr>
            <a:r>
              <a:rPr lang="en-US" sz="2403">
                <a:solidFill>
                  <a:srgbClr val="000000"/>
                </a:solidFill>
                <a:latin typeface="Poppins"/>
                <a:ea typeface="Poppins"/>
                <a:cs typeface="Poppins"/>
                <a:sym typeface="Poppins"/>
              </a:rPr>
              <a:t>Share accurate knowledge to dispel myths and encourage understanding.</a:t>
            </a:r>
          </a:p>
        </p:txBody>
      </p:sp>
      <p:sp>
        <p:nvSpPr>
          <p:cNvPr name="TextBox 13" id="13"/>
          <p:cNvSpPr txBox="true"/>
          <p:nvPr/>
        </p:nvSpPr>
        <p:spPr>
          <a:xfrm rot="0">
            <a:off x="6762571" y="4296124"/>
            <a:ext cx="4762859" cy="16820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Support Advocacy Efforts</a:t>
            </a:r>
          </a:p>
          <a:p>
            <a:pPr algn="ctr">
              <a:lnSpc>
                <a:spcPts val="3364"/>
              </a:lnSpc>
              <a:spcBef>
                <a:spcPct val="0"/>
              </a:spcBef>
            </a:pPr>
            <a:r>
              <a:rPr lang="en-US" sz="2403">
                <a:solidFill>
                  <a:srgbClr val="000000"/>
                </a:solidFill>
                <a:latin typeface="Poppins"/>
                <a:ea typeface="Poppins"/>
                <a:cs typeface="Poppins"/>
                <a:sym typeface="Poppins"/>
              </a:rPr>
              <a:t>Engage in local and global campaigns to drive policy and awareness.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5400000">
            <a:off x="9017935" y="-1330473"/>
            <a:ext cx="252130" cy="18288000"/>
            <a:chOff x="0" y="0"/>
            <a:chExt cx="66405" cy="4816593"/>
          </a:xfrm>
        </p:grpSpPr>
        <p:sp>
          <p:nvSpPr>
            <p:cNvPr name="Freeform 4" id="4"/>
            <p:cNvSpPr/>
            <p:nvPr/>
          </p:nvSpPr>
          <p:spPr>
            <a:xfrm flipH="false" flipV="false" rot="0">
              <a:off x="0" y="0"/>
              <a:ext cx="66405" cy="4816592"/>
            </a:xfrm>
            <a:custGeom>
              <a:avLst/>
              <a:gdLst/>
              <a:ahLst/>
              <a:cxnLst/>
              <a:rect r="r" b="b" t="t" l="l"/>
              <a:pathLst>
                <a:path h="4816592" w="66405">
                  <a:moveTo>
                    <a:pt x="0" y="0"/>
                  </a:moveTo>
                  <a:lnTo>
                    <a:pt x="66405" y="0"/>
                  </a:lnTo>
                  <a:lnTo>
                    <a:pt x="66405" y="4816592"/>
                  </a:lnTo>
                  <a:lnTo>
                    <a:pt x="0" y="4816592"/>
                  </a:lnTo>
                  <a:close/>
                </a:path>
              </a:pathLst>
            </a:custGeom>
            <a:solidFill>
              <a:srgbClr val="69D8D1"/>
            </a:solidFill>
          </p:spPr>
        </p:sp>
        <p:sp>
          <p:nvSpPr>
            <p:cNvPr name="TextBox 5" id="5"/>
            <p:cNvSpPr txBox="true"/>
            <p:nvPr/>
          </p:nvSpPr>
          <p:spPr>
            <a:xfrm>
              <a:off x="0" y="-38100"/>
              <a:ext cx="66405" cy="485469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836261" y="1469908"/>
            <a:ext cx="53728" cy="5372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8" id="8"/>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TextBox 9" id="9"/>
          <p:cNvSpPr txBox="true"/>
          <p:nvPr/>
        </p:nvSpPr>
        <p:spPr>
          <a:xfrm rot="0">
            <a:off x="3035230" y="1781459"/>
            <a:ext cx="17759732" cy="2744628"/>
          </a:xfrm>
          <a:prstGeom prst="rect">
            <a:avLst/>
          </a:prstGeom>
        </p:spPr>
        <p:txBody>
          <a:bodyPr anchor="t" rtlCol="false" tIns="0" lIns="0" bIns="0" rIns="0">
            <a:spAutoFit/>
          </a:bodyPr>
          <a:lstStyle/>
          <a:p>
            <a:pPr algn="l">
              <a:lnSpc>
                <a:spcPts val="19587"/>
              </a:lnSpc>
            </a:pPr>
            <a:r>
              <a:rPr lang="en-US" sz="18834" spc="-452" b="true">
                <a:solidFill>
                  <a:srgbClr val="00A7C2"/>
                </a:solidFill>
                <a:latin typeface="Poppins Bold"/>
                <a:ea typeface="Poppins Bold"/>
                <a:cs typeface="Poppins Bold"/>
                <a:sym typeface="Poppins Bold"/>
              </a:rPr>
              <a:t>Thank</a:t>
            </a:r>
          </a:p>
        </p:txBody>
      </p:sp>
      <p:sp>
        <p:nvSpPr>
          <p:cNvPr name="TextBox 10" id="10"/>
          <p:cNvSpPr txBox="true"/>
          <p:nvPr/>
        </p:nvSpPr>
        <p:spPr>
          <a:xfrm rot="0">
            <a:off x="3035230" y="4023906"/>
            <a:ext cx="17759732" cy="2744628"/>
          </a:xfrm>
          <a:prstGeom prst="rect">
            <a:avLst/>
          </a:prstGeom>
        </p:spPr>
        <p:txBody>
          <a:bodyPr anchor="t" rtlCol="false" tIns="0" lIns="0" bIns="0" rIns="0">
            <a:spAutoFit/>
          </a:bodyPr>
          <a:lstStyle/>
          <a:p>
            <a:pPr algn="l">
              <a:lnSpc>
                <a:spcPts val="19587"/>
              </a:lnSpc>
            </a:pPr>
            <a:r>
              <a:rPr lang="en-US" sz="18834" spc="-452" b="true">
                <a:solidFill>
                  <a:srgbClr val="2B2B2B"/>
                </a:solidFill>
                <a:latin typeface="Poppins Bold"/>
                <a:ea typeface="Poppins Bold"/>
                <a:cs typeface="Poppins Bold"/>
                <a:sym typeface="Poppins Bold"/>
              </a:rPr>
              <a:t>You</a:t>
            </a:r>
          </a:p>
        </p:txBody>
      </p:sp>
      <p:sp>
        <p:nvSpPr>
          <p:cNvPr name="AutoShape 11" id="11"/>
          <p:cNvSpPr/>
          <p:nvPr/>
        </p:nvSpPr>
        <p:spPr>
          <a:xfrm>
            <a:off x="3035230" y="7271927"/>
            <a:ext cx="15284514" cy="0"/>
          </a:xfrm>
          <a:prstGeom prst="line">
            <a:avLst/>
          </a:prstGeom>
          <a:ln cap="flat" w="85725">
            <a:solidFill>
              <a:srgbClr val="2B2B2B"/>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432870" y="-2192634"/>
            <a:ext cx="10875875" cy="9346455"/>
            <a:chOff x="0" y="0"/>
            <a:chExt cx="812800" cy="698500"/>
          </a:xfrm>
        </p:grpSpPr>
        <p:sp>
          <p:nvSpPr>
            <p:cNvPr name="Freeform 4" id="4"/>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blipFill>
              <a:blip r:embed="rId3"/>
              <a:stretch>
                <a:fillRect l="-30064" t="0" r="-22898" b="0"/>
              </a:stretch>
            </a:blipFill>
          </p:spPr>
        </p:sp>
      </p:grpSp>
      <p:grpSp>
        <p:nvGrpSpPr>
          <p:cNvPr name="Group 5" id="5"/>
          <p:cNvGrpSpPr/>
          <p:nvPr/>
        </p:nvGrpSpPr>
        <p:grpSpPr>
          <a:xfrm rot="0">
            <a:off x="11634009" y="206285"/>
            <a:ext cx="822888" cy="465850"/>
            <a:chOff x="0" y="0"/>
            <a:chExt cx="617086" cy="349342"/>
          </a:xfrm>
        </p:grpSpPr>
        <p:sp>
          <p:nvSpPr>
            <p:cNvPr name="Freeform 6" id="6"/>
            <p:cNvSpPr/>
            <p:nvPr/>
          </p:nvSpPr>
          <p:spPr>
            <a:xfrm flipH="false" flipV="false" rot="0">
              <a:off x="0" y="0"/>
              <a:ext cx="617087" cy="349342"/>
            </a:xfrm>
            <a:custGeom>
              <a:avLst/>
              <a:gdLst/>
              <a:ahLst/>
              <a:cxnLst/>
              <a:rect r="r" b="b" t="t" l="l"/>
              <a:pathLst>
                <a:path h="349342" w="617087">
                  <a:moveTo>
                    <a:pt x="413887" y="0"/>
                  </a:moveTo>
                  <a:lnTo>
                    <a:pt x="0" y="0"/>
                  </a:lnTo>
                  <a:lnTo>
                    <a:pt x="203200" y="349342"/>
                  </a:lnTo>
                  <a:lnTo>
                    <a:pt x="617087" y="349342"/>
                  </a:lnTo>
                  <a:lnTo>
                    <a:pt x="413887" y="0"/>
                  </a:lnTo>
                  <a:close/>
                </a:path>
              </a:pathLst>
            </a:custGeom>
            <a:solidFill>
              <a:srgbClr val="01758C"/>
            </a:solidFill>
          </p:spPr>
        </p:sp>
        <p:sp>
          <p:nvSpPr>
            <p:cNvPr name="TextBox 7" id="7"/>
            <p:cNvSpPr txBox="true"/>
            <p:nvPr/>
          </p:nvSpPr>
          <p:spPr>
            <a:xfrm>
              <a:off x="101600" y="-38100"/>
              <a:ext cx="413886" cy="38744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442687" y="3947394"/>
            <a:ext cx="827759" cy="468607"/>
            <a:chOff x="0" y="0"/>
            <a:chExt cx="617086" cy="349342"/>
          </a:xfrm>
        </p:grpSpPr>
        <p:sp>
          <p:nvSpPr>
            <p:cNvPr name="Freeform 9" id="9"/>
            <p:cNvSpPr/>
            <p:nvPr/>
          </p:nvSpPr>
          <p:spPr>
            <a:xfrm flipH="false" flipV="false" rot="0">
              <a:off x="0" y="0"/>
              <a:ext cx="617087" cy="349342"/>
            </a:xfrm>
            <a:custGeom>
              <a:avLst/>
              <a:gdLst/>
              <a:ahLst/>
              <a:cxnLst/>
              <a:rect r="r" b="b" t="t" l="l"/>
              <a:pathLst>
                <a:path h="349342" w="617087">
                  <a:moveTo>
                    <a:pt x="413887" y="0"/>
                  </a:moveTo>
                  <a:lnTo>
                    <a:pt x="0" y="0"/>
                  </a:lnTo>
                  <a:lnTo>
                    <a:pt x="203200" y="349342"/>
                  </a:lnTo>
                  <a:lnTo>
                    <a:pt x="617087" y="349342"/>
                  </a:lnTo>
                  <a:lnTo>
                    <a:pt x="413887" y="0"/>
                  </a:lnTo>
                  <a:close/>
                </a:path>
              </a:pathLst>
            </a:custGeom>
            <a:solidFill>
              <a:srgbClr val="013C4E"/>
            </a:solidFill>
          </p:spPr>
        </p:sp>
        <p:sp>
          <p:nvSpPr>
            <p:cNvPr name="TextBox 10" id="10"/>
            <p:cNvSpPr txBox="true"/>
            <p:nvPr/>
          </p:nvSpPr>
          <p:spPr>
            <a:xfrm>
              <a:off x="101600" y="-38100"/>
              <a:ext cx="413886" cy="38744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1812000">
            <a:off x="10923611" y="-883964"/>
            <a:ext cx="473870" cy="6610331"/>
            <a:chOff x="0" y="0"/>
            <a:chExt cx="124805" cy="1740993"/>
          </a:xfrm>
        </p:grpSpPr>
        <p:sp>
          <p:nvSpPr>
            <p:cNvPr name="Freeform 12" id="12"/>
            <p:cNvSpPr/>
            <p:nvPr/>
          </p:nvSpPr>
          <p:spPr>
            <a:xfrm flipH="false" flipV="false" rot="0">
              <a:off x="0" y="0"/>
              <a:ext cx="124805" cy="1740993"/>
            </a:xfrm>
            <a:custGeom>
              <a:avLst/>
              <a:gdLst/>
              <a:ahLst/>
              <a:cxnLst/>
              <a:rect r="r" b="b" t="t" l="l"/>
              <a:pathLst>
                <a:path h="1740993" w="124805">
                  <a:moveTo>
                    <a:pt x="0" y="0"/>
                  </a:moveTo>
                  <a:lnTo>
                    <a:pt x="124805" y="0"/>
                  </a:lnTo>
                  <a:lnTo>
                    <a:pt x="124805" y="1740993"/>
                  </a:lnTo>
                  <a:lnTo>
                    <a:pt x="0" y="1740993"/>
                  </a:lnTo>
                  <a:close/>
                </a:path>
              </a:pathLst>
            </a:custGeom>
            <a:solidFill>
              <a:srgbClr val="69D8D1"/>
            </a:solidFill>
          </p:spPr>
        </p:sp>
        <p:sp>
          <p:nvSpPr>
            <p:cNvPr name="TextBox 13" id="13"/>
            <p:cNvSpPr txBox="true"/>
            <p:nvPr/>
          </p:nvSpPr>
          <p:spPr>
            <a:xfrm>
              <a:off x="0" y="-38100"/>
              <a:ext cx="124805" cy="177909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1812000">
            <a:off x="18958321" y="1085859"/>
            <a:ext cx="592679" cy="6610331"/>
            <a:chOff x="0" y="0"/>
            <a:chExt cx="156096" cy="1740993"/>
          </a:xfrm>
        </p:grpSpPr>
        <p:sp>
          <p:nvSpPr>
            <p:cNvPr name="Freeform 15" id="15"/>
            <p:cNvSpPr/>
            <p:nvPr/>
          </p:nvSpPr>
          <p:spPr>
            <a:xfrm flipH="false" flipV="false" rot="0">
              <a:off x="0" y="0"/>
              <a:ext cx="156096" cy="1740993"/>
            </a:xfrm>
            <a:custGeom>
              <a:avLst/>
              <a:gdLst/>
              <a:ahLst/>
              <a:cxnLst/>
              <a:rect r="r" b="b" t="t" l="l"/>
              <a:pathLst>
                <a:path h="1740993" w="156096">
                  <a:moveTo>
                    <a:pt x="0" y="0"/>
                  </a:moveTo>
                  <a:lnTo>
                    <a:pt x="156096" y="0"/>
                  </a:lnTo>
                  <a:lnTo>
                    <a:pt x="156096" y="1740993"/>
                  </a:lnTo>
                  <a:lnTo>
                    <a:pt x="0" y="1740993"/>
                  </a:lnTo>
                  <a:close/>
                </a:path>
              </a:pathLst>
            </a:custGeom>
            <a:solidFill>
              <a:srgbClr val="00A7C2"/>
            </a:solidFill>
          </p:spPr>
        </p:sp>
        <p:sp>
          <p:nvSpPr>
            <p:cNvPr name="TextBox 16" id="16"/>
            <p:cNvSpPr txBox="true"/>
            <p:nvPr/>
          </p:nvSpPr>
          <p:spPr>
            <a:xfrm>
              <a:off x="0" y="-38100"/>
              <a:ext cx="156096" cy="1779093"/>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1634009" y="-1999705"/>
            <a:ext cx="8473595" cy="2205990"/>
            <a:chOff x="0" y="0"/>
            <a:chExt cx="1339989" cy="348849"/>
          </a:xfrm>
        </p:grpSpPr>
        <p:sp>
          <p:nvSpPr>
            <p:cNvPr name="Freeform 18" id="18"/>
            <p:cNvSpPr/>
            <p:nvPr/>
          </p:nvSpPr>
          <p:spPr>
            <a:xfrm flipH="false" flipV="false" rot="0">
              <a:off x="0" y="0"/>
              <a:ext cx="1339989" cy="348849"/>
            </a:xfrm>
            <a:custGeom>
              <a:avLst/>
              <a:gdLst/>
              <a:ahLst/>
              <a:cxnLst/>
              <a:rect r="r" b="b" t="t" l="l"/>
              <a:pathLst>
                <a:path h="348849" w="1339989">
                  <a:moveTo>
                    <a:pt x="203200" y="0"/>
                  </a:moveTo>
                  <a:lnTo>
                    <a:pt x="1339989" y="0"/>
                  </a:lnTo>
                  <a:lnTo>
                    <a:pt x="1136789" y="348849"/>
                  </a:lnTo>
                  <a:lnTo>
                    <a:pt x="0" y="348849"/>
                  </a:lnTo>
                  <a:lnTo>
                    <a:pt x="203200" y="0"/>
                  </a:lnTo>
                  <a:close/>
                </a:path>
              </a:pathLst>
            </a:custGeom>
            <a:solidFill>
              <a:srgbClr val="00A7C2"/>
            </a:solidFill>
          </p:spPr>
        </p:sp>
        <p:sp>
          <p:nvSpPr>
            <p:cNvPr name="TextBox 19" id="19"/>
            <p:cNvSpPr txBox="true"/>
            <p:nvPr/>
          </p:nvSpPr>
          <p:spPr>
            <a:xfrm>
              <a:off x="101600" y="-38100"/>
              <a:ext cx="1136789" cy="386949"/>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2836261" y="1469908"/>
            <a:ext cx="53728" cy="5372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22" id="22"/>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Freeform 23" id="23"/>
          <p:cNvSpPr/>
          <p:nvPr/>
        </p:nvSpPr>
        <p:spPr>
          <a:xfrm flipH="true" flipV="false" rot="5400000">
            <a:off x="9258025" y="6969158"/>
            <a:ext cx="369324" cy="369324"/>
          </a:xfrm>
          <a:custGeom>
            <a:avLst/>
            <a:gdLst/>
            <a:ahLst/>
            <a:cxnLst/>
            <a:rect r="r" b="b" t="t" l="l"/>
            <a:pathLst>
              <a:path h="369324" w="369324">
                <a:moveTo>
                  <a:pt x="369324" y="0"/>
                </a:moveTo>
                <a:lnTo>
                  <a:pt x="0" y="0"/>
                </a:lnTo>
                <a:lnTo>
                  <a:pt x="0" y="369324"/>
                </a:lnTo>
                <a:lnTo>
                  <a:pt x="369324" y="369324"/>
                </a:lnTo>
                <a:lnTo>
                  <a:pt x="3693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24" id="24"/>
          <p:cNvSpPr/>
          <p:nvPr/>
        </p:nvSpPr>
        <p:spPr>
          <a:xfrm>
            <a:off x="1028700" y="2261336"/>
            <a:ext cx="6492240" cy="0"/>
          </a:xfrm>
          <a:prstGeom prst="line">
            <a:avLst/>
          </a:prstGeom>
          <a:ln cap="flat" w="38100">
            <a:solidFill>
              <a:srgbClr val="2B2B2B"/>
            </a:solidFill>
            <a:prstDash val="solid"/>
            <a:headEnd type="none" len="sm" w="sm"/>
            <a:tailEnd type="none" len="sm" w="sm"/>
          </a:ln>
        </p:spPr>
      </p:sp>
      <p:sp>
        <p:nvSpPr>
          <p:cNvPr name="TextBox 25" id="25"/>
          <p:cNvSpPr txBox="true"/>
          <p:nvPr/>
        </p:nvSpPr>
        <p:spPr>
          <a:xfrm rot="0">
            <a:off x="1261311" y="245741"/>
            <a:ext cx="9287885" cy="909070"/>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Introduction to Epilepsy</a:t>
            </a:r>
          </a:p>
        </p:txBody>
      </p:sp>
      <p:sp>
        <p:nvSpPr>
          <p:cNvPr name="TextBox 26" id="26"/>
          <p:cNvSpPr txBox="true"/>
          <p:nvPr/>
        </p:nvSpPr>
        <p:spPr>
          <a:xfrm rot="0">
            <a:off x="1261311" y="1169666"/>
            <a:ext cx="8826947" cy="586110"/>
          </a:xfrm>
          <a:prstGeom prst="rect">
            <a:avLst/>
          </a:prstGeom>
        </p:spPr>
        <p:txBody>
          <a:bodyPr anchor="t" rtlCol="false" tIns="0" lIns="0" bIns="0" rIns="0">
            <a:spAutoFit/>
          </a:bodyPr>
          <a:lstStyle/>
          <a:p>
            <a:pPr algn="l">
              <a:lnSpc>
                <a:spcPts val="4160"/>
              </a:lnSpc>
            </a:pPr>
            <a:r>
              <a:rPr lang="en-US" sz="4000" spc="-96" b="true">
                <a:solidFill>
                  <a:srgbClr val="2B2B2B"/>
                </a:solidFill>
                <a:latin typeface="Poppins Bold"/>
                <a:ea typeface="Poppins Bold"/>
                <a:cs typeface="Poppins Bold"/>
                <a:sym typeface="Poppins Bold"/>
              </a:rPr>
              <a:t>Understanding the Basics</a:t>
            </a:r>
          </a:p>
        </p:txBody>
      </p:sp>
      <p:sp>
        <p:nvSpPr>
          <p:cNvPr name="TextBox 27" id="27"/>
          <p:cNvSpPr txBox="true"/>
          <p:nvPr/>
        </p:nvSpPr>
        <p:spPr>
          <a:xfrm rot="0">
            <a:off x="1028700" y="2918561"/>
            <a:ext cx="7078271" cy="4936416"/>
          </a:xfrm>
          <a:prstGeom prst="rect">
            <a:avLst/>
          </a:prstGeom>
        </p:spPr>
        <p:txBody>
          <a:bodyPr anchor="t" rtlCol="false" tIns="0" lIns="0" bIns="0" rIns="0">
            <a:spAutoFit/>
          </a:bodyPr>
          <a:lstStyle/>
          <a:p>
            <a:pPr algn="l" marL="545780" indent="-272890" lvl="1">
              <a:lnSpc>
                <a:spcPts val="3539"/>
              </a:lnSpc>
              <a:buFont typeface="Arial"/>
              <a:buChar char="•"/>
            </a:pPr>
            <a:r>
              <a:rPr lang="en-US" b="true" sz="2527" spc="-60">
                <a:solidFill>
                  <a:srgbClr val="2B2B2B"/>
                </a:solidFill>
                <a:latin typeface="Poppins Bold"/>
                <a:ea typeface="Poppins Bold"/>
                <a:cs typeface="Poppins Bold"/>
                <a:sym typeface="Poppins Bold"/>
              </a:rPr>
              <a:t>Definition of Epilepsy:</a:t>
            </a:r>
            <a:r>
              <a:rPr lang="en-US" sz="2527" spc="-60">
                <a:solidFill>
                  <a:srgbClr val="2B2B2B"/>
                </a:solidFill>
                <a:latin typeface="Poppins"/>
                <a:ea typeface="Poppins"/>
                <a:cs typeface="Poppins"/>
                <a:sym typeface="Poppins"/>
              </a:rPr>
              <a:t> A neurological disorder marked by recurrent, unprovoked seizures due to abnormal electrical activity in the brain.</a:t>
            </a:r>
          </a:p>
          <a:p>
            <a:pPr algn="l" marL="545780" indent="-272890" lvl="1">
              <a:lnSpc>
                <a:spcPts val="3539"/>
              </a:lnSpc>
              <a:buFont typeface="Arial"/>
              <a:buChar char="•"/>
            </a:pPr>
            <a:r>
              <a:rPr lang="en-US" b="true" sz="2527" spc="-60">
                <a:solidFill>
                  <a:srgbClr val="2B2B2B"/>
                </a:solidFill>
                <a:latin typeface="Poppins Bold"/>
                <a:ea typeface="Poppins Bold"/>
                <a:cs typeface="Poppins Bold"/>
                <a:sym typeface="Poppins Bold"/>
              </a:rPr>
              <a:t>Global Prevalence:</a:t>
            </a:r>
            <a:r>
              <a:rPr lang="en-US" sz="2527" spc="-60">
                <a:solidFill>
                  <a:srgbClr val="2B2B2B"/>
                </a:solidFill>
                <a:latin typeface="Poppins"/>
                <a:ea typeface="Poppins"/>
                <a:cs typeface="Poppins"/>
                <a:sym typeface="Poppins"/>
              </a:rPr>
              <a:t> Affects over 50 million people worldwide, making it one of the most common neurological disorders.</a:t>
            </a:r>
          </a:p>
          <a:p>
            <a:pPr algn="l" marL="545780" indent="-272890" lvl="1">
              <a:lnSpc>
                <a:spcPts val="3539"/>
              </a:lnSpc>
              <a:buFont typeface="Arial"/>
              <a:buChar char="•"/>
            </a:pPr>
            <a:r>
              <a:rPr lang="en-US" b="true" sz="2527" spc="-60">
                <a:solidFill>
                  <a:srgbClr val="2B2B2B"/>
                </a:solidFill>
                <a:latin typeface="Poppins Bold"/>
                <a:ea typeface="Poppins Bold"/>
                <a:cs typeface="Poppins Bold"/>
                <a:sym typeface="Poppins Bold"/>
              </a:rPr>
              <a:t>Impact on Life:</a:t>
            </a:r>
            <a:r>
              <a:rPr lang="en-US" sz="2527" spc="-60">
                <a:solidFill>
                  <a:srgbClr val="2B2B2B"/>
                </a:solidFill>
                <a:latin typeface="Poppins"/>
                <a:ea typeface="Poppins"/>
                <a:cs typeface="Poppins"/>
                <a:sym typeface="Poppins"/>
              </a:rPr>
              <a:t> Can affect physical safety, mental health, social relationships, and daily activities.</a:t>
            </a:r>
          </a:p>
          <a:p>
            <a:pPr algn="l">
              <a:lnSpc>
                <a:spcPts val="3539"/>
              </a:lnSpc>
            </a:pPr>
          </a:p>
        </p:txBody>
      </p:sp>
      <p:sp>
        <p:nvSpPr>
          <p:cNvPr name="TextBox 28" id="28"/>
          <p:cNvSpPr txBox="true"/>
          <p:nvPr/>
        </p:nvSpPr>
        <p:spPr>
          <a:xfrm rot="0">
            <a:off x="13282794" y="7198224"/>
            <a:ext cx="4812729" cy="34924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Photo</a:t>
            </a:r>
            <a:r>
              <a:rPr lang="en-US" b="true" sz="2000">
                <a:solidFill>
                  <a:srgbClr val="000000"/>
                </a:solidFill>
                <a:latin typeface="Canva Sans Bold"/>
                <a:ea typeface="Canva Sans Bold"/>
                <a:cs typeface="Canva Sans Bold"/>
                <a:sym typeface="Canva Sans Bold"/>
              </a:rPr>
              <a:t> by Natasha Connell on Unsplash</a:t>
            </a:r>
          </a:p>
        </p:txBody>
      </p:sp>
      <p:sp>
        <p:nvSpPr>
          <p:cNvPr name="AutoShape 29" id="29"/>
          <p:cNvSpPr/>
          <p:nvPr/>
        </p:nvSpPr>
        <p:spPr>
          <a:xfrm>
            <a:off x="-356131" y="7769252"/>
            <a:ext cx="18644131" cy="0"/>
          </a:xfrm>
          <a:prstGeom prst="line">
            <a:avLst/>
          </a:prstGeom>
          <a:ln cap="flat" w="133350">
            <a:solidFill>
              <a:srgbClr val="00A7C2"/>
            </a:solidFill>
            <a:prstDash val="solid"/>
            <a:headEnd type="none" len="sm" w="sm"/>
            <a:tailEnd type="none" len="sm" w="sm"/>
          </a:ln>
        </p:spPr>
      </p:sp>
      <p:sp>
        <p:nvSpPr>
          <p:cNvPr name="TextBox 30" id="30"/>
          <p:cNvSpPr txBox="true"/>
          <p:nvPr/>
        </p:nvSpPr>
        <p:spPr>
          <a:xfrm rot="0">
            <a:off x="193342" y="7969277"/>
            <a:ext cx="17901316" cy="1990090"/>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Epilepsy is a common yet often misunderstood neurological condition. It is defined by recurrent, unprov</a:t>
            </a:r>
            <a:r>
              <a:rPr lang="en-US" sz="1899">
                <a:solidFill>
                  <a:srgbClr val="000000"/>
                </a:solidFill>
                <a:latin typeface="Canva Sans"/>
                <a:ea typeface="Canva Sans"/>
                <a:cs typeface="Canva Sans"/>
                <a:sym typeface="Canva Sans"/>
              </a:rPr>
              <a:t>oked seizures caused by disruptions in the brain's electrical activity. Globally, epilepsy affects more than 50 million individuals across all age groups and socioeconomic levels, underscoring its widespread nature. Beyond the seizures themselves, epilepsy has profound effects on everyday life. Individuals may face challenges in education, employment, and personal relationships. The associated stigma and discrimination only add to the emotional toll. Understanding epilepsy is the first step toward effective management and empathy. This presentation will walk you through the key aspects of epilepsy—from identifying seizure types to offering first aid and advocating for inclusive practices.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836261" y="1469908"/>
            <a:ext cx="53728" cy="5372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5" id="5"/>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AutoShape 6" id="6"/>
          <p:cNvSpPr/>
          <p:nvPr/>
        </p:nvSpPr>
        <p:spPr>
          <a:xfrm>
            <a:off x="1028700" y="2261336"/>
            <a:ext cx="6492240" cy="0"/>
          </a:xfrm>
          <a:prstGeom prst="line">
            <a:avLst/>
          </a:prstGeom>
          <a:ln cap="flat" w="38100">
            <a:solidFill>
              <a:srgbClr val="2B2B2B"/>
            </a:solidFill>
            <a:prstDash val="solid"/>
            <a:headEnd type="none" len="sm" w="sm"/>
            <a:tailEnd type="none" len="sm" w="sm"/>
          </a:ln>
        </p:spPr>
      </p:sp>
      <p:sp>
        <p:nvSpPr>
          <p:cNvPr name="AutoShape 7" id="7"/>
          <p:cNvSpPr/>
          <p:nvPr/>
        </p:nvSpPr>
        <p:spPr>
          <a:xfrm>
            <a:off x="-356131" y="7769252"/>
            <a:ext cx="18644131" cy="0"/>
          </a:xfrm>
          <a:prstGeom prst="line">
            <a:avLst/>
          </a:prstGeom>
          <a:ln cap="flat" w="133350">
            <a:solidFill>
              <a:srgbClr val="00A7C2"/>
            </a:solidFill>
            <a:prstDash val="solid"/>
            <a:headEnd type="none" len="sm" w="sm"/>
            <a:tailEnd type="none" len="sm" w="sm"/>
          </a:ln>
        </p:spPr>
      </p:sp>
      <p:sp>
        <p:nvSpPr>
          <p:cNvPr name="Freeform 8" id="8"/>
          <p:cNvSpPr/>
          <p:nvPr/>
        </p:nvSpPr>
        <p:spPr>
          <a:xfrm flipH="false" flipV="false" rot="0">
            <a:off x="11733189" y="944356"/>
            <a:ext cx="6244922" cy="4932843"/>
          </a:xfrm>
          <a:custGeom>
            <a:avLst/>
            <a:gdLst/>
            <a:ahLst/>
            <a:cxnLst/>
            <a:rect r="r" b="b" t="t" l="l"/>
            <a:pathLst>
              <a:path h="4932843" w="6244922">
                <a:moveTo>
                  <a:pt x="0" y="0"/>
                </a:moveTo>
                <a:lnTo>
                  <a:pt x="6244922" y="0"/>
                </a:lnTo>
                <a:lnTo>
                  <a:pt x="6244922" y="4932843"/>
                </a:lnTo>
                <a:lnTo>
                  <a:pt x="0" y="4932843"/>
                </a:lnTo>
                <a:lnTo>
                  <a:pt x="0" y="0"/>
                </a:lnTo>
                <a:close/>
              </a:path>
            </a:pathLst>
          </a:custGeom>
          <a:blipFill>
            <a:blip r:embed="rId3"/>
            <a:stretch>
              <a:fillRect l="-40310" t="0" r="0" b="0"/>
            </a:stretch>
          </a:blipFill>
        </p:spPr>
      </p:sp>
      <p:sp>
        <p:nvSpPr>
          <p:cNvPr name="TextBox 9" id="9"/>
          <p:cNvSpPr txBox="true"/>
          <p:nvPr/>
        </p:nvSpPr>
        <p:spPr>
          <a:xfrm rot="0">
            <a:off x="1261311" y="245741"/>
            <a:ext cx="9899235" cy="909070"/>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Understanding Seizures</a:t>
            </a:r>
          </a:p>
        </p:txBody>
      </p:sp>
      <p:sp>
        <p:nvSpPr>
          <p:cNvPr name="TextBox 10" id="10"/>
          <p:cNvSpPr txBox="true"/>
          <p:nvPr/>
        </p:nvSpPr>
        <p:spPr>
          <a:xfrm rot="0">
            <a:off x="1261311" y="1169666"/>
            <a:ext cx="9899235" cy="586110"/>
          </a:xfrm>
          <a:prstGeom prst="rect">
            <a:avLst/>
          </a:prstGeom>
        </p:spPr>
        <p:txBody>
          <a:bodyPr anchor="t" rtlCol="false" tIns="0" lIns="0" bIns="0" rIns="0">
            <a:spAutoFit/>
          </a:bodyPr>
          <a:lstStyle/>
          <a:p>
            <a:pPr algn="l">
              <a:lnSpc>
                <a:spcPts val="4160"/>
              </a:lnSpc>
            </a:pPr>
            <a:r>
              <a:rPr lang="en-US" sz="4000" spc="-96" b="true">
                <a:solidFill>
                  <a:srgbClr val="2B2B2B"/>
                </a:solidFill>
                <a:latin typeface="Poppins Bold"/>
                <a:ea typeface="Poppins Bold"/>
                <a:cs typeface="Poppins Bold"/>
                <a:sym typeface="Poppins Bold"/>
              </a:rPr>
              <a:t>How Seizures Manifest in the Brain</a:t>
            </a:r>
          </a:p>
        </p:txBody>
      </p:sp>
      <p:sp>
        <p:nvSpPr>
          <p:cNvPr name="TextBox 11" id="11"/>
          <p:cNvSpPr txBox="true"/>
          <p:nvPr/>
        </p:nvSpPr>
        <p:spPr>
          <a:xfrm rot="0">
            <a:off x="1028700" y="2518511"/>
            <a:ext cx="10398646" cy="4936416"/>
          </a:xfrm>
          <a:prstGeom prst="rect">
            <a:avLst/>
          </a:prstGeom>
        </p:spPr>
        <p:txBody>
          <a:bodyPr anchor="t" rtlCol="false" tIns="0" lIns="0" bIns="0" rIns="0">
            <a:spAutoFit/>
          </a:bodyPr>
          <a:lstStyle/>
          <a:p>
            <a:pPr algn="l">
              <a:lnSpc>
                <a:spcPts val="3539"/>
              </a:lnSpc>
            </a:pPr>
          </a:p>
          <a:p>
            <a:pPr algn="l" marL="545780" indent="-272890" lvl="1">
              <a:lnSpc>
                <a:spcPts val="3539"/>
              </a:lnSpc>
              <a:buFont typeface="Arial"/>
              <a:buChar char="•"/>
            </a:pPr>
            <a:r>
              <a:rPr lang="en-US" sz="2527" spc="-60">
                <a:solidFill>
                  <a:srgbClr val="2B2B2B"/>
                </a:solidFill>
                <a:latin typeface="Poppins"/>
                <a:ea typeface="Poppins"/>
                <a:cs typeface="Poppins"/>
                <a:sym typeface="Poppins"/>
              </a:rPr>
              <a:t>Seizure Definition: Sudden, uncontrolled electrical disturbances in the brain that can cause changes in behavior, movements, feelings, or consciousness.</a:t>
            </a:r>
          </a:p>
          <a:p>
            <a:pPr algn="l" marL="545780" indent="-272890" lvl="1">
              <a:lnSpc>
                <a:spcPts val="3539"/>
              </a:lnSpc>
              <a:buFont typeface="Arial"/>
              <a:buChar char="•"/>
            </a:pPr>
            <a:r>
              <a:rPr lang="en-US" sz="2527" spc="-60">
                <a:solidFill>
                  <a:srgbClr val="2B2B2B"/>
                </a:solidFill>
                <a:latin typeface="Poppins"/>
                <a:ea typeface="Poppins"/>
                <a:cs typeface="Poppins"/>
                <a:sym typeface="Poppins"/>
              </a:rPr>
              <a:t>Focal vs. Generalized: Focal seizures originate in one area of the brain; generalized seizures involve both hemispheres from the start.</a:t>
            </a:r>
          </a:p>
          <a:p>
            <a:pPr algn="l" marL="545780" indent="-272890" lvl="1">
              <a:lnSpc>
                <a:spcPts val="3539"/>
              </a:lnSpc>
              <a:buFont typeface="Arial"/>
              <a:buChar char="•"/>
            </a:pPr>
            <a:r>
              <a:rPr lang="en-US" sz="2527" spc="-60">
                <a:solidFill>
                  <a:srgbClr val="2B2B2B"/>
                </a:solidFill>
                <a:latin typeface="Poppins"/>
                <a:ea typeface="Poppins"/>
                <a:cs typeface="Poppins"/>
                <a:sym typeface="Poppins"/>
              </a:rPr>
              <a:t>Dur</a:t>
            </a:r>
            <a:r>
              <a:rPr lang="en-US" sz="2527" spc="-60">
                <a:solidFill>
                  <a:srgbClr val="2B2B2B"/>
                </a:solidFill>
                <a:latin typeface="Poppins"/>
                <a:ea typeface="Poppins"/>
                <a:cs typeface="Poppins"/>
                <a:sym typeface="Poppins"/>
              </a:rPr>
              <a:t>ation and Impact: Seizures typically last from seconds to a few minutes and can range from mild to severe, affecting different bodily functions.</a:t>
            </a:r>
          </a:p>
          <a:p>
            <a:pPr algn="l">
              <a:lnSpc>
                <a:spcPts val="3539"/>
              </a:lnSpc>
            </a:pPr>
          </a:p>
        </p:txBody>
      </p:sp>
      <p:sp>
        <p:nvSpPr>
          <p:cNvPr name="TextBox 12" id="12"/>
          <p:cNvSpPr txBox="true"/>
          <p:nvPr/>
        </p:nvSpPr>
        <p:spPr>
          <a:xfrm rot="0">
            <a:off x="12857679" y="5955630"/>
            <a:ext cx="5120432" cy="34924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Photo</a:t>
            </a:r>
            <a:r>
              <a:rPr lang="en-US" b="true" sz="2000">
                <a:solidFill>
                  <a:srgbClr val="000000"/>
                </a:solidFill>
                <a:latin typeface="Canva Sans Bold"/>
                <a:ea typeface="Canva Sans Bold"/>
                <a:cs typeface="Canva Sans Bold"/>
                <a:sym typeface="Canva Sans Bold"/>
              </a:rPr>
              <a:t> by Robina Weermeijer on Unsplash</a:t>
            </a:r>
          </a:p>
        </p:txBody>
      </p:sp>
      <p:sp>
        <p:nvSpPr>
          <p:cNvPr name="TextBox 13" id="13"/>
          <p:cNvSpPr txBox="true"/>
          <p:nvPr/>
        </p:nvSpPr>
        <p:spPr>
          <a:xfrm rot="0">
            <a:off x="193342" y="7969277"/>
            <a:ext cx="17901316" cy="1990090"/>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To understand epilepsy, it's crucial to first grasp what a seizure actually</a:t>
            </a:r>
            <a:r>
              <a:rPr lang="en-US" sz="1899">
                <a:solidFill>
                  <a:srgbClr val="000000"/>
                </a:solidFill>
                <a:latin typeface="Canva Sans"/>
                <a:ea typeface="Canva Sans"/>
                <a:cs typeface="Canva Sans"/>
                <a:sym typeface="Canva Sans"/>
              </a:rPr>
              <a:t> is. Seizures are sudden surges of electrical activity in the brain that disrupt normal functioning. They can affect behavior, movements, emotions, and levels of consciousness depending on the type and region of the brain involved. There are two broad categories: focal and generalized. Focal seizures start in one part of the brain and may spread, while generalized seizures engage both hemispheres from the onset, often resulting in more noticeable physical symptoms like convulsions. Seizures vary widely in duration and impact. Some may last just a few seconds with minor symptoms, while others may lead to extended periods of unconsciousness or muscle contractions. This variability is one of the key challenges in diagnosis and treatment.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836261" y="1469908"/>
            <a:ext cx="53728" cy="5372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5" id="5"/>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AutoShape 6" id="6"/>
          <p:cNvSpPr/>
          <p:nvPr/>
        </p:nvSpPr>
        <p:spPr>
          <a:xfrm>
            <a:off x="1028700" y="2261336"/>
            <a:ext cx="6492240" cy="0"/>
          </a:xfrm>
          <a:prstGeom prst="line">
            <a:avLst/>
          </a:prstGeom>
          <a:ln cap="flat" w="38100">
            <a:solidFill>
              <a:srgbClr val="2B2B2B"/>
            </a:solidFill>
            <a:prstDash val="solid"/>
            <a:headEnd type="none" len="sm" w="sm"/>
            <a:tailEnd type="none" len="sm" w="sm"/>
          </a:ln>
        </p:spPr>
      </p:sp>
      <p:sp>
        <p:nvSpPr>
          <p:cNvPr name="AutoShape 7" id="7"/>
          <p:cNvSpPr/>
          <p:nvPr/>
        </p:nvSpPr>
        <p:spPr>
          <a:xfrm>
            <a:off x="-356131" y="7769252"/>
            <a:ext cx="18644131" cy="0"/>
          </a:xfrm>
          <a:prstGeom prst="line">
            <a:avLst/>
          </a:prstGeom>
          <a:ln cap="flat" w="133350">
            <a:solidFill>
              <a:srgbClr val="00A7C2"/>
            </a:solidFill>
            <a:prstDash val="solid"/>
            <a:headEnd type="none" len="sm" w="sm"/>
            <a:tailEnd type="none" len="sm" w="sm"/>
          </a:ln>
        </p:spPr>
      </p:sp>
      <p:sp>
        <p:nvSpPr>
          <p:cNvPr name="Freeform 8" id="8"/>
          <p:cNvSpPr/>
          <p:nvPr/>
        </p:nvSpPr>
        <p:spPr>
          <a:xfrm flipH="false" flipV="false" rot="0">
            <a:off x="11733189" y="944356"/>
            <a:ext cx="6244922" cy="4887449"/>
          </a:xfrm>
          <a:custGeom>
            <a:avLst/>
            <a:gdLst/>
            <a:ahLst/>
            <a:cxnLst/>
            <a:rect r="r" b="b" t="t" l="l"/>
            <a:pathLst>
              <a:path h="4887449" w="6244922">
                <a:moveTo>
                  <a:pt x="0" y="0"/>
                </a:moveTo>
                <a:lnTo>
                  <a:pt x="6244922" y="0"/>
                </a:lnTo>
                <a:lnTo>
                  <a:pt x="6244922" y="4887449"/>
                </a:lnTo>
                <a:lnTo>
                  <a:pt x="0" y="4887449"/>
                </a:lnTo>
                <a:lnTo>
                  <a:pt x="0" y="0"/>
                </a:lnTo>
                <a:close/>
              </a:path>
            </a:pathLst>
          </a:custGeom>
          <a:blipFill>
            <a:blip r:embed="rId3"/>
            <a:stretch>
              <a:fillRect l="-25983" t="0" r="-13035" b="0"/>
            </a:stretch>
          </a:blipFill>
        </p:spPr>
      </p:sp>
      <p:sp>
        <p:nvSpPr>
          <p:cNvPr name="TextBox 9" id="9"/>
          <p:cNvSpPr txBox="true"/>
          <p:nvPr/>
        </p:nvSpPr>
        <p:spPr>
          <a:xfrm rot="0">
            <a:off x="1261311" y="245741"/>
            <a:ext cx="9899235" cy="909070"/>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Types of Epilepsy</a:t>
            </a:r>
          </a:p>
        </p:txBody>
      </p:sp>
      <p:sp>
        <p:nvSpPr>
          <p:cNvPr name="TextBox 10" id="10"/>
          <p:cNvSpPr txBox="true"/>
          <p:nvPr/>
        </p:nvSpPr>
        <p:spPr>
          <a:xfrm rot="0">
            <a:off x="1261311" y="1169666"/>
            <a:ext cx="9899235" cy="586110"/>
          </a:xfrm>
          <a:prstGeom prst="rect">
            <a:avLst/>
          </a:prstGeom>
        </p:spPr>
        <p:txBody>
          <a:bodyPr anchor="t" rtlCol="false" tIns="0" lIns="0" bIns="0" rIns="0">
            <a:spAutoFit/>
          </a:bodyPr>
          <a:lstStyle/>
          <a:p>
            <a:pPr algn="l">
              <a:lnSpc>
                <a:spcPts val="4160"/>
              </a:lnSpc>
            </a:pPr>
            <a:r>
              <a:rPr lang="en-US" sz="4000" spc="-96" b="true">
                <a:solidFill>
                  <a:srgbClr val="2B2B2B"/>
                </a:solidFill>
                <a:latin typeface="Poppins Bold"/>
                <a:ea typeface="Poppins Bold"/>
                <a:cs typeface="Poppins Bold"/>
                <a:sym typeface="Poppins Bold"/>
              </a:rPr>
              <a:t>Diverse Patterns and Diagnoses</a:t>
            </a:r>
          </a:p>
        </p:txBody>
      </p:sp>
      <p:sp>
        <p:nvSpPr>
          <p:cNvPr name="TextBox 11" id="11"/>
          <p:cNvSpPr txBox="true"/>
          <p:nvPr/>
        </p:nvSpPr>
        <p:spPr>
          <a:xfrm rot="0">
            <a:off x="1028700" y="2518511"/>
            <a:ext cx="10398646" cy="3593391"/>
          </a:xfrm>
          <a:prstGeom prst="rect">
            <a:avLst/>
          </a:prstGeom>
        </p:spPr>
        <p:txBody>
          <a:bodyPr anchor="t" rtlCol="false" tIns="0" lIns="0" bIns="0" rIns="0">
            <a:spAutoFit/>
          </a:bodyPr>
          <a:lstStyle/>
          <a:p>
            <a:pPr algn="l">
              <a:lnSpc>
                <a:spcPts val="3539"/>
              </a:lnSpc>
            </a:pPr>
          </a:p>
          <a:p>
            <a:pPr algn="l" marL="545780" indent="-272890" lvl="1">
              <a:lnSpc>
                <a:spcPts val="3539"/>
              </a:lnSpc>
              <a:buFont typeface="Arial"/>
              <a:buChar char="•"/>
            </a:pPr>
            <a:r>
              <a:rPr lang="en-US" sz="2527" spc="-60">
                <a:solidFill>
                  <a:srgbClr val="2B2B2B"/>
                </a:solidFill>
                <a:latin typeface="Poppins"/>
                <a:ea typeface="Poppins"/>
                <a:cs typeface="Poppins"/>
                <a:sym typeface="Poppins"/>
              </a:rPr>
              <a:t>Focal Epilepsy: Originates in one specific area of the brain, often identifiable via EEG and imaging.</a:t>
            </a:r>
          </a:p>
          <a:p>
            <a:pPr algn="l" marL="545780" indent="-272890" lvl="1">
              <a:lnSpc>
                <a:spcPts val="3539"/>
              </a:lnSpc>
              <a:buFont typeface="Arial"/>
              <a:buChar char="•"/>
            </a:pPr>
            <a:r>
              <a:rPr lang="en-US" sz="2527" spc="-60">
                <a:solidFill>
                  <a:srgbClr val="2B2B2B"/>
                </a:solidFill>
                <a:latin typeface="Poppins"/>
                <a:ea typeface="Poppins"/>
                <a:cs typeface="Poppins"/>
                <a:sym typeface="Poppins"/>
              </a:rPr>
              <a:t>Generalized Epilepsy: Involves both hemispheres from onset, typically leading to widespread physical symptoms.</a:t>
            </a:r>
          </a:p>
          <a:p>
            <a:pPr algn="l" marL="545780" indent="-272890" lvl="1">
              <a:lnSpc>
                <a:spcPts val="3539"/>
              </a:lnSpc>
              <a:buFont typeface="Arial"/>
              <a:buChar char="•"/>
            </a:pPr>
            <a:r>
              <a:rPr lang="en-US" sz="2527" spc="-60">
                <a:solidFill>
                  <a:srgbClr val="2B2B2B"/>
                </a:solidFill>
                <a:latin typeface="Poppins"/>
                <a:ea typeface="Poppins"/>
                <a:cs typeface="Poppins"/>
                <a:sym typeface="Poppins"/>
              </a:rPr>
              <a:t>Combined and Unknown: Some cases present mixed features or have undetermined origins, complicating diagnosis.</a:t>
            </a:r>
          </a:p>
          <a:p>
            <a:pPr algn="l">
              <a:lnSpc>
                <a:spcPts val="3539"/>
              </a:lnSpc>
            </a:pPr>
          </a:p>
        </p:txBody>
      </p:sp>
      <p:sp>
        <p:nvSpPr>
          <p:cNvPr name="TextBox 12" id="12"/>
          <p:cNvSpPr txBox="true"/>
          <p:nvPr/>
        </p:nvSpPr>
        <p:spPr>
          <a:xfrm rot="0">
            <a:off x="12857679" y="5955630"/>
            <a:ext cx="5120432" cy="34924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Photo</a:t>
            </a:r>
            <a:r>
              <a:rPr lang="en-US" b="true" sz="2000">
                <a:solidFill>
                  <a:srgbClr val="000000"/>
                </a:solidFill>
                <a:latin typeface="Canva Sans Bold"/>
                <a:ea typeface="Canva Sans Bold"/>
                <a:cs typeface="Canva Sans Bold"/>
                <a:sym typeface="Canva Sans Bold"/>
              </a:rPr>
              <a:t> by Robina Weermeijer on Unsplash</a:t>
            </a:r>
          </a:p>
        </p:txBody>
      </p:sp>
      <p:sp>
        <p:nvSpPr>
          <p:cNvPr name="TextBox 13" id="13"/>
          <p:cNvSpPr txBox="true"/>
          <p:nvPr/>
        </p:nvSpPr>
        <p:spPr>
          <a:xfrm rot="0">
            <a:off x="193342" y="7969277"/>
            <a:ext cx="17901316" cy="1990090"/>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Epilepsy encompasses various subtypes, each with unique patt</a:t>
            </a:r>
            <a:r>
              <a:rPr lang="en-US" sz="1899">
                <a:solidFill>
                  <a:srgbClr val="000000"/>
                </a:solidFill>
                <a:latin typeface="Canva Sans"/>
                <a:ea typeface="Canva Sans"/>
                <a:cs typeface="Canva Sans"/>
                <a:sym typeface="Canva Sans"/>
              </a:rPr>
              <a:t>erns and implications. A primary distinction lies between focal and generalized epilepsy. Focal epilepsy originates in a specific region of the brain, and often, modern neuroimaging and EEG tests help pinpoint its origin. Symptoms depend heavily on which part of the brain is affected. In contrast, generalized epilepsy starts across both hemispheres simultaneously. It usually causes more overt symptoms, such as convulsions or sudden loss of consciousness, and can be more disruptive to daily functioning. However, not all cases fit neatly into one category. Some people exhibit a combination of both focal and generalized traits, while others have epilepsy of unknown origin, making diagnosis and treatment more complex. Recognizing the type of epilepsy is critical to tailoring effective treatment plans.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836261" y="1469908"/>
            <a:ext cx="53728" cy="5372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5" id="5"/>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AutoShape 6" id="6"/>
          <p:cNvSpPr/>
          <p:nvPr/>
        </p:nvSpPr>
        <p:spPr>
          <a:xfrm>
            <a:off x="1028700" y="2261336"/>
            <a:ext cx="6492240" cy="0"/>
          </a:xfrm>
          <a:prstGeom prst="line">
            <a:avLst/>
          </a:prstGeom>
          <a:ln cap="flat" w="38100">
            <a:solidFill>
              <a:srgbClr val="2B2B2B"/>
            </a:solidFill>
            <a:prstDash val="solid"/>
            <a:headEnd type="none" len="sm" w="sm"/>
            <a:tailEnd type="none" len="sm" w="sm"/>
          </a:ln>
        </p:spPr>
      </p:sp>
      <p:sp>
        <p:nvSpPr>
          <p:cNvPr name="AutoShape 7" id="7"/>
          <p:cNvSpPr/>
          <p:nvPr/>
        </p:nvSpPr>
        <p:spPr>
          <a:xfrm>
            <a:off x="-356131" y="7769252"/>
            <a:ext cx="18644131" cy="0"/>
          </a:xfrm>
          <a:prstGeom prst="line">
            <a:avLst/>
          </a:prstGeom>
          <a:ln cap="flat" w="133350">
            <a:solidFill>
              <a:srgbClr val="00A7C2"/>
            </a:solidFill>
            <a:prstDash val="solid"/>
            <a:headEnd type="none" len="sm" w="sm"/>
            <a:tailEnd type="none" len="sm" w="sm"/>
          </a:ln>
        </p:spPr>
      </p:sp>
      <p:sp>
        <p:nvSpPr>
          <p:cNvPr name="Freeform 8" id="8"/>
          <p:cNvSpPr/>
          <p:nvPr/>
        </p:nvSpPr>
        <p:spPr>
          <a:xfrm flipH="false" flipV="false" rot="0">
            <a:off x="11733189" y="944356"/>
            <a:ext cx="6244922" cy="4887449"/>
          </a:xfrm>
          <a:custGeom>
            <a:avLst/>
            <a:gdLst/>
            <a:ahLst/>
            <a:cxnLst/>
            <a:rect r="r" b="b" t="t" l="l"/>
            <a:pathLst>
              <a:path h="4887449" w="6244922">
                <a:moveTo>
                  <a:pt x="0" y="0"/>
                </a:moveTo>
                <a:lnTo>
                  <a:pt x="6244922" y="0"/>
                </a:lnTo>
                <a:lnTo>
                  <a:pt x="6244922" y="4887449"/>
                </a:lnTo>
                <a:lnTo>
                  <a:pt x="0" y="4887449"/>
                </a:lnTo>
                <a:lnTo>
                  <a:pt x="0" y="0"/>
                </a:lnTo>
                <a:close/>
              </a:path>
            </a:pathLst>
          </a:custGeom>
          <a:blipFill>
            <a:blip r:embed="rId3"/>
            <a:stretch>
              <a:fillRect l="-64762" t="-4306" r="-5545" b="-18200"/>
            </a:stretch>
          </a:blipFill>
        </p:spPr>
      </p:sp>
      <p:sp>
        <p:nvSpPr>
          <p:cNvPr name="TextBox 9" id="9"/>
          <p:cNvSpPr txBox="true"/>
          <p:nvPr/>
        </p:nvSpPr>
        <p:spPr>
          <a:xfrm rot="0">
            <a:off x="1261311" y="245741"/>
            <a:ext cx="9899235" cy="909070"/>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Causes and Risk Factors</a:t>
            </a:r>
          </a:p>
        </p:txBody>
      </p:sp>
      <p:sp>
        <p:nvSpPr>
          <p:cNvPr name="TextBox 10" id="10"/>
          <p:cNvSpPr txBox="true"/>
          <p:nvPr/>
        </p:nvSpPr>
        <p:spPr>
          <a:xfrm rot="0">
            <a:off x="1261311" y="1169666"/>
            <a:ext cx="9899235" cy="586110"/>
          </a:xfrm>
          <a:prstGeom prst="rect">
            <a:avLst/>
          </a:prstGeom>
        </p:spPr>
        <p:txBody>
          <a:bodyPr anchor="t" rtlCol="false" tIns="0" lIns="0" bIns="0" rIns="0">
            <a:spAutoFit/>
          </a:bodyPr>
          <a:lstStyle/>
          <a:p>
            <a:pPr algn="l">
              <a:lnSpc>
                <a:spcPts val="4160"/>
              </a:lnSpc>
            </a:pPr>
            <a:r>
              <a:rPr lang="en-US" sz="4000" spc="-96" b="true">
                <a:solidFill>
                  <a:srgbClr val="2B2B2B"/>
                </a:solidFill>
                <a:latin typeface="Poppins Bold"/>
                <a:ea typeface="Poppins Bold"/>
                <a:cs typeface="Poppins Bold"/>
                <a:sym typeface="Poppins Bold"/>
              </a:rPr>
              <a:t>Why Epilepsy Develops</a:t>
            </a:r>
          </a:p>
        </p:txBody>
      </p:sp>
      <p:sp>
        <p:nvSpPr>
          <p:cNvPr name="TextBox 11" id="11"/>
          <p:cNvSpPr txBox="true"/>
          <p:nvPr/>
        </p:nvSpPr>
        <p:spPr>
          <a:xfrm rot="0">
            <a:off x="1028700" y="2518511"/>
            <a:ext cx="10398646" cy="4041066"/>
          </a:xfrm>
          <a:prstGeom prst="rect">
            <a:avLst/>
          </a:prstGeom>
        </p:spPr>
        <p:txBody>
          <a:bodyPr anchor="t" rtlCol="false" tIns="0" lIns="0" bIns="0" rIns="0">
            <a:spAutoFit/>
          </a:bodyPr>
          <a:lstStyle/>
          <a:p>
            <a:pPr algn="l">
              <a:lnSpc>
                <a:spcPts val="3539"/>
              </a:lnSpc>
            </a:pPr>
          </a:p>
          <a:p>
            <a:pPr algn="l" marL="545780" indent="-272890" lvl="1">
              <a:lnSpc>
                <a:spcPts val="3539"/>
              </a:lnSpc>
              <a:buFont typeface="Arial"/>
              <a:buChar char="•"/>
            </a:pPr>
            <a:r>
              <a:rPr lang="en-US" sz="2527" spc="-60">
                <a:solidFill>
                  <a:srgbClr val="2B2B2B"/>
                </a:solidFill>
                <a:latin typeface="Poppins"/>
                <a:ea typeface="Poppins"/>
                <a:cs typeface="Poppins"/>
                <a:sym typeface="Poppins"/>
              </a:rPr>
              <a:t>Genetic Factors: Certain gene mutations can increase susceptibility to epilepsy, often seen in familial cases.</a:t>
            </a:r>
          </a:p>
          <a:p>
            <a:pPr algn="l" marL="545780" indent="-272890" lvl="1">
              <a:lnSpc>
                <a:spcPts val="3539"/>
              </a:lnSpc>
              <a:buFont typeface="Arial"/>
              <a:buChar char="•"/>
            </a:pPr>
            <a:r>
              <a:rPr lang="en-US" sz="2527" spc="-60">
                <a:solidFill>
                  <a:srgbClr val="2B2B2B"/>
                </a:solidFill>
                <a:latin typeface="Poppins"/>
                <a:ea typeface="Poppins"/>
                <a:cs typeface="Poppins"/>
                <a:sym typeface="Poppins"/>
              </a:rPr>
              <a:t>Brain Injury: Traumatic brain injury, stroke, and tumors are major contributors to acquired epilepsy.</a:t>
            </a:r>
          </a:p>
          <a:p>
            <a:pPr algn="l" marL="545780" indent="-272890" lvl="1">
              <a:lnSpc>
                <a:spcPts val="3539"/>
              </a:lnSpc>
              <a:buFont typeface="Arial"/>
              <a:buChar char="•"/>
            </a:pPr>
            <a:r>
              <a:rPr lang="en-US" sz="2527" spc="-60">
                <a:solidFill>
                  <a:srgbClr val="2B2B2B"/>
                </a:solidFill>
                <a:latin typeface="Poppins"/>
                <a:ea typeface="Poppins"/>
                <a:cs typeface="Poppins"/>
                <a:sym typeface="Poppins"/>
              </a:rPr>
              <a:t>Infections and Other Risks: Neuroinfections like meningitis, and prenatal factors such as hypoxia or developmental disorders, are also significant risks.</a:t>
            </a:r>
          </a:p>
          <a:p>
            <a:pPr algn="l">
              <a:lnSpc>
                <a:spcPts val="3539"/>
              </a:lnSpc>
            </a:pPr>
          </a:p>
        </p:txBody>
      </p:sp>
      <p:sp>
        <p:nvSpPr>
          <p:cNvPr name="TextBox 12" id="12"/>
          <p:cNvSpPr txBox="true"/>
          <p:nvPr/>
        </p:nvSpPr>
        <p:spPr>
          <a:xfrm rot="0">
            <a:off x="12857679" y="5955630"/>
            <a:ext cx="5120432" cy="34924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Photo</a:t>
            </a:r>
            <a:r>
              <a:rPr lang="en-US" b="true" sz="2000">
                <a:solidFill>
                  <a:srgbClr val="000000"/>
                </a:solidFill>
                <a:latin typeface="Canva Sans Bold"/>
                <a:ea typeface="Canva Sans Bold"/>
                <a:cs typeface="Canva Sans Bold"/>
                <a:sym typeface="Canva Sans Bold"/>
              </a:rPr>
              <a:t> by Robina Weermeijer on Unsplash</a:t>
            </a:r>
          </a:p>
        </p:txBody>
      </p:sp>
      <p:sp>
        <p:nvSpPr>
          <p:cNvPr name="TextBox 13" id="13"/>
          <p:cNvSpPr txBox="true"/>
          <p:nvPr/>
        </p:nvSpPr>
        <p:spPr>
          <a:xfrm rot="0">
            <a:off x="193342" y="7969277"/>
            <a:ext cx="17901316" cy="1656715"/>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The causes of epilepsy are multifacet</a:t>
            </a:r>
            <a:r>
              <a:rPr lang="en-US" sz="1899">
                <a:solidFill>
                  <a:srgbClr val="000000"/>
                </a:solidFill>
                <a:latin typeface="Canva Sans"/>
                <a:ea typeface="Canva Sans"/>
                <a:cs typeface="Canva Sans"/>
                <a:sym typeface="Canva Sans"/>
              </a:rPr>
              <a:t>ed, ranging from genetic predispositions to environmental insults. Genetics play a substantial role, particularly in cases where there is a family history. Specific gene mutations may alter brain function and increase seizure susceptibility. Acquired causes are just as impactful. Traumatic brain injuries, strokes, and brain tumors can disrupt normal neural pathways, leading to seizure activity. These are often seen in adult-onset epilepsy. Neuroinfections such as meningitis, encephalitis, and even prenatal complications like hypoxia or maternal drug use can also contribute. Identifying the root cause not only helps with diagnosis but also informs the most effective treatment strategy.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836261" y="1469908"/>
            <a:ext cx="53728" cy="5372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5" id="5"/>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AutoShape 6" id="6"/>
          <p:cNvSpPr/>
          <p:nvPr/>
        </p:nvSpPr>
        <p:spPr>
          <a:xfrm>
            <a:off x="1028700" y="2261336"/>
            <a:ext cx="10566496" cy="18315"/>
          </a:xfrm>
          <a:prstGeom prst="line">
            <a:avLst/>
          </a:prstGeom>
          <a:ln cap="flat" w="38100">
            <a:solidFill>
              <a:srgbClr val="2B2B2B"/>
            </a:solidFill>
            <a:prstDash val="solid"/>
            <a:headEnd type="none" len="sm" w="sm"/>
            <a:tailEnd type="none" len="sm" w="sm"/>
          </a:ln>
        </p:spPr>
      </p:sp>
      <p:sp>
        <p:nvSpPr>
          <p:cNvPr name="AutoShape 7" id="7"/>
          <p:cNvSpPr/>
          <p:nvPr/>
        </p:nvSpPr>
        <p:spPr>
          <a:xfrm>
            <a:off x="-356131" y="7769252"/>
            <a:ext cx="18644131" cy="0"/>
          </a:xfrm>
          <a:prstGeom prst="line">
            <a:avLst/>
          </a:prstGeom>
          <a:ln cap="flat" w="133350">
            <a:solidFill>
              <a:srgbClr val="00A7C2"/>
            </a:solidFill>
            <a:prstDash val="solid"/>
            <a:headEnd type="none" len="sm" w="sm"/>
            <a:tailEnd type="none" len="sm" w="sm"/>
          </a:ln>
        </p:spPr>
      </p:sp>
      <p:sp>
        <p:nvSpPr>
          <p:cNvPr name="TextBox 8" id="8"/>
          <p:cNvSpPr txBox="true"/>
          <p:nvPr/>
        </p:nvSpPr>
        <p:spPr>
          <a:xfrm rot="0">
            <a:off x="1261311" y="245741"/>
            <a:ext cx="10428865" cy="1737745"/>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Diagnosis and Monitoring</a:t>
            </a:r>
          </a:p>
          <a:p>
            <a:pPr algn="l">
              <a:lnSpc>
                <a:spcPts val="6552"/>
              </a:lnSpc>
            </a:pPr>
          </a:p>
        </p:txBody>
      </p:sp>
      <p:sp>
        <p:nvSpPr>
          <p:cNvPr name="TextBox 9" id="9"/>
          <p:cNvSpPr txBox="true"/>
          <p:nvPr/>
        </p:nvSpPr>
        <p:spPr>
          <a:xfrm rot="0">
            <a:off x="1261311" y="1169666"/>
            <a:ext cx="10571458" cy="1109985"/>
          </a:xfrm>
          <a:prstGeom prst="rect">
            <a:avLst/>
          </a:prstGeom>
        </p:spPr>
        <p:txBody>
          <a:bodyPr anchor="t" rtlCol="false" tIns="0" lIns="0" bIns="0" rIns="0">
            <a:spAutoFit/>
          </a:bodyPr>
          <a:lstStyle/>
          <a:p>
            <a:pPr algn="l">
              <a:lnSpc>
                <a:spcPts val="4160"/>
              </a:lnSpc>
            </a:pPr>
            <a:r>
              <a:rPr lang="en-US" sz="4000" spc="-96" b="true">
                <a:solidFill>
                  <a:srgbClr val="2B2B2B"/>
                </a:solidFill>
                <a:latin typeface="Poppins Bold"/>
                <a:ea typeface="Poppins Bold"/>
                <a:cs typeface="Poppins Bold"/>
                <a:sym typeface="Poppins Bold"/>
              </a:rPr>
              <a:t>Techniques and Tools to Identify Epilepsy</a:t>
            </a:r>
          </a:p>
          <a:p>
            <a:pPr algn="l">
              <a:lnSpc>
                <a:spcPts val="4160"/>
              </a:lnSpc>
            </a:pPr>
          </a:p>
        </p:txBody>
      </p:sp>
      <p:sp>
        <p:nvSpPr>
          <p:cNvPr name="TextBox 10" id="10"/>
          <p:cNvSpPr txBox="true"/>
          <p:nvPr/>
        </p:nvSpPr>
        <p:spPr>
          <a:xfrm rot="0">
            <a:off x="193342" y="7969277"/>
            <a:ext cx="17901316" cy="1990090"/>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Accurate diagnosis of epilepsy is essential for effectiv</a:t>
            </a:r>
            <a:r>
              <a:rPr lang="en-US" sz="1899">
                <a:solidFill>
                  <a:srgbClr val="000000"/>
                </a:solidFill>
                <a:latin typeface="Canva Sans"/>
                <a:ea typeface="Canva Sans"/>
                <a:cs typeface="Canva Sans"/>
                <a:sym typeface="Canva Sans"/>
              </a:rPr>
              <a:t>e treatment. One of the most critical tools is the electroencephalogram, or EEG. This test records electrical activity in the brain and helps pinpoint abnormal patterns associated with seizures. It remains the gold standard in epilepsy diagnosis. Imaging techniques such as MRI and CT scans provide complementary insights. These scans detect structural abnormalities like brain tumors, scarring, or lesions that might be triggering seizures. Combining EEG with imaging creates a comprehensive view of brain health. For more complex cases, long-term monitoring—including video-EEG and ambulatory devices—helps observe seizure activity in real-life settings. This kind of detailed data is especially useful for tailoring treatment plans to each patient’s specific needs.</a:t>
            </a:r>
          </a:p>
        </p:txBody>
      </p:sp>
      <p:sp>
        <p:nvSpPr>
          <p:cNvPr name="TextBox 11" id="11"/>
          <p:cNvSpPr txBox="true"/>
          <p:nvPr/>
        </p:nvSpPr>
        <p:spPr>
          <a:xfrm rot="0">
            <a:off x="12842618" y="4296124"/>
            <a:ext cx="4762859" cy="33584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Long-Term Monit</a:t>
            </a:r>
            <a:r>
              <a:rPr lang="en-US" b="true" sz="2403">
                <a:solidFill>
                  <a:srgbClr val="000000"/>
                </a:solidFill>
                <a:latin typeface="Poppins Bold"/>
                <a:ea typeface="Poppins Bold"/>
                <a:cs typeface="Poppins Bold"/>
                <a:sym typeface="Poppins Bold"/>
              </a:rPr>
              <a:t>oring</a:t>
            </a:r>
          </a:p>
          <a:p>
            <a:pPr algn="ctr">
              <a:lnSpc>
                <a:spcPts val="3364"/>
              </a:lnSpc>
              <a:spcBef>
                <a:spcPct val="0"/>
              </a:spcBef>
            </a:pPr>
            <a:r>
              <a:rPr lang="en-US" sz="2403">
                <a:solidFill>
                  <a:srgbClr val="000000"/>
                </a:solidFill>
                <a:latin typeface="Poppins"/>
                <a:ea typeface="Poppins"/>
                <a:cs typeface="Poppins"/>
                <a:sym typeface="Poppins"/>
              </a:rPr>
              <a:t>Video-EEG and ambulatory monitoring are used to correlate physical symptoms with brain activity.</a:t>
            </a:r>
          </a:p>
          <a:p>
            <a:pPr algn="ctr">
              <a:lnSpc>
                <a:spcPts val="3364"/>
              </a:lnSpc>
              <a:spcBef>
                <a:spcPct val="0"/>
              </a:spcBef>
            </a:pPr>
          </a:p>
          <a:p>
            <a:pPr algn="ctr">
              <a:lnSpc>
                <a:spcPts val="3364"/>
              </a:lnSpc>
              <a:spcBef>
                <a:spcPct val="0"/>
              </a:spcBef>
            </a:pPr>
          </a:p>
          <a:p>
            <a:pPr algn="ctr">
              <a:lnSpc>
                <a:spcPts val="3364"/>
              </a:lnSpc>
              <a:spcBef>
                <a:spcPct val="0"/>
              </a:spcBef>
            </a:pPr>
          </a:p>
        </p:txBody>
      </p:sp>
      <p:sp>
        <p:nvSpPr>
          <p:cNvPr name="TextBox 12" id="12"/>
          <p:cNvSpPr txBox="true"/>
          <p:nvPr/>
        </p:nvSpPr>
        <p:spPr>
          <a:xfrm rot="0">
            <a:off x="823923" y="4296124"/>
            <a:ext cx="4762859" cy="33584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Electr</a:t>
            </a:r>
            <a:r>
              <a:rPr lang="en-US" b="true" sz="2403">
                <a:solidFill>
                  <a:srgbClr val="000000"/>
                </a:solidFill>
                <a:latin typeface="Poppins Bold"/>
                <a:ea typeface="Poppins Bold"/>
                <a:cs typeface="Poppins Bold"/>
                <a:sym typeface="Poppins Bold"/>
              </a:rPr>
              <a:t>oencephalogram (EEG)</a:t>
            </a:r>
          </a:p>
          <a:p>
            <a:pPr algn="ctr">
              <a:lnSpc>
                <a:spcPts val="3364"/>
              </a:lnSpc>
              <a:spcBef>
                <a:spcPct val="0"/>
              </a:spcBef>
            </a:pPr>
            <a:r>
              <a:rPr lang="en-US" sz="2403">
                <a:solidFill>
                  <a:srgbClr val="000000"/>
                </a:solidFill>
                <a:latin typeface="Poppins"/>
                <a:ea typeface="Poppins"/>
                <a:cs typeface="Poppins"/>
                <a:sym typeface="Poppins"/>
              </a:rPr>
              <a:t>Measures electrical activity in the brain and is the most common test used to diagnose epilepsy.</a:t>
            </a:r>
          </a:p>
          <a:p>
            <a:pPr algn="ctr">
              <a:lnSpc>
                <a:spcPts val="3364"/>
              </a:lnSpc>
              <a:spcBef>
                <a:spcPct val="0"/>
              </a:spcBef>
            </a:pPr>
          </a:p>
          <a:p>
            <a:pPr algn="ctr">
              <a:lnSpc>
                <a:spcPts val="3364"/>
              </a:lnSpc>
              <a:spcBef>
                <a:spcPct val="0"/>
              </a:spcBef>
            </a:pPr>
          </a:p>
          <a:p>
            <a:pPr algn="ctr">
              <a:lnSpc>
                <a:spcPts val="3364"/>
              </a:lnSpc>
              <a:spcBef>
                <a:spcPct val="0"/>
              </a:spcBef>
            </a:pPr>
          </a:p>
        </p:txBody>
      </p:sp>
      <p:sp>
        <p:nvSpPr>
          <p:cNvPr name="TextBox 13" id="13"/>
          <p:cNvSpPr txBox="true"/>
          <p:nvPr/>
        </p:nvSpPr>
        <p:spPr>
          <a:xfrm rot="0">
            <a:off x="6762571" y="4296124"/>
            <a:ext cx="4762859" cy="21011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Neur</a:t>
            </a:r>
            <a:r>
              <a:rPr lang="en-US" b="true" sz="2403">
                <a:solidFill>
                  <a:srgbClr val="000000"/>
                </a:solidFill>
                <a:latin typeface="Poppins Bold"/>
                <a:ea typeface="Poppins Bold"/>
                <a:cs typeface="Poppins Bold"/>
                <a:sym typeface="Poppins Bold"/>
              </a:rPr>
              <a:t>oimaging</a:t>
            </a:r>
          </a:p>
          <a:p>
            <a:pPr algn="ctr">
              <a:lnSpc>
                <a:spcPts val="3364"/>
              </a:lnSpc>
              <a:spcBef>
                <a:spcPct val="0"/>
              </a:spcBef>
            </a:pPr>
            <a:r>
              <a:rPr lang="en-US" sz="2403">
                <a:solidFill>
                  <a:srgbClr val="000000"/>
                </a:solidFill>
                <a:latin typeface="Poppins"/>
                <a:ea typeface="Poppins"/>
                <a:cs typeface="Poppins"/>
                <a:sym typeface="Poppins"/>
              </a:rPr>
              <a:t>MRI and CT scans help identify structural brain abnormalities causing seizures.</a:t>
            </a:r>
          </a:p>
          <a:p>
            <a:pPr algn="ctr">
              <a:lnSpc>
                <a:spcPts val="3364"/>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836261" y="1469908"/>
            <a:ext cx="53728" cy="5372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5" id="5"/>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AutoShape 6" id="6"/>
          <p:cNvSpPr/>
          <p:nvPr/>
        </p:nvSpPr>
        <p:spPr>
          <a:xfrm>
            <a:off x="1028700" y="2261336"/>
            <a:ext cx="8893837" cy="18315"/>
          </a:xfrm>
          <a:prstGeom prst="line">
            <a:avLst/>
          </a:prstGeom>
          <a:ln cap="flat" w="38100">
            <a:solidFill>
              <a:srgbClr val="2B2B2B"/>
            </a:solidFill>
            <a:prstDash val="solid"/>
            <a:headEnd type="none" len="sm" w="sm"/>
            <a:tailEnd type="none" len="sm" w="sm"/>
          </a:ln>
        </p:spPr>
      </p:sp>
      <p:sp>
        <p:nvSpPr>
          <p:cNvPr name="AutoShape 7" id="7"/>
          <p:cNvSpPr/>
          <p:nvPr/>
        </p:nvSpPr>
        <p:spPr>
          <a:xfrm>
            <a:off x="-356131" y="7769252"/>
            <a:ext cx="18644131" cy="0"/>
          </a:xfrm>
          <a:prstGeom prst="line">
            <a:avLst/>
          </a:prstGeom>
          <a:ln cap="flat" w="133350">
            <a:solidFill>
              <a:srgbClr val="00A7C2"/>
            </a:solidFill>
            <a:prstDash val="solid"/>
            <a:headEnd type="none" len="sm" w="sm"/>
            <a:tailEnd type="none" len="sm" w="sm"/>
          </a:ln>
        </p:spPr>
      </p:sp>
      <p:sp>
        <p:nvSpPr>
          <p:cNvPr name="TextBox 8" id="8"/>
          <p:cNvSpPr txBox="true"/>
          <p:nvPr/>
        </p:nvSpPr>
        <p:spPr>
          <a:xfrm rot="0">
            <a:off x="1261311" y="245741"/>
            <a:ext cx="7699232" cy="1737745"/>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Treatment Options</a:t>
            </a:r>
          </a:p>
          <a:p>
            <a:pPr algn="l">
              <a:lnSpc>
                <a:spcPts val="6552"/>
              </a:lnSpc>
            </a:pPr>
          </a:p>
        </p:txBody>
      </p:sp>
      <p:sp>
        <p:nvSpPr>
          <p:cNvPr name="TextBox 9" id="9"/>
          <p:cNvSpPr txBox="true"/>
          <p:nvPr/>
        </p:nvSpPr>
        <p:spPr>
          <a:xfrm rot="0">
            <a:off x="1261311" y="1169666"/>
            <a:ext cx="8860345" cy="1109985"/>
          </a:xfrm>
          <a:prstGeom prst="rect">
            <a:avLst/>
          </a:prstGeom>
        </p:spPr>
        <p:txBody>
          <a:bodyPr anchor="t" rtlCol="false" tIns="0" lIns="0" bIns="0" rIns="0">
            <a:spAutoFit/>
          </a:bodyPr>
          <a:lstStyle/>
          <a:p>
            <a:pPr algn="l">
              <a:lnSpc>
                <a:spcPts val="4160"/>
              </a:lnSpc>
            </a:pPr>
            <a:r>
              <a:rPr lang="en-US" sz="4000" spc="-96" b="true">
                <a:solidFill>
                  <a:srgbClr val="2B2B2B"/>
                </a:solidFill>
                <a:latin typeface="Poppins Bold"/>
                <a:ea typeface="Poppins Bold"/>
                <a:cs typeface="Poppins Bold"/>
                <a:sym typeface="Poppins Bold"/>
              </a:rPr>
              <a:t>Managing and Controlling Epilepsy</a:t>
            </a:r>
          </a:p>
          <a:p>
            <a:pPr algn="l">
              <a:lnSpc>
                <a:spcPts val="4160"/>
              </a:lnSpc>
            </a:pPr>
          </a:p>
        </p:txBody>
      </p:sp>
      <p:sp>
        <p:nvSpPr>
          <p:cNvPr name="TextBox 10" id="10"/>
          <p:cNvSpPr txBox="true"/>
          <p:nvPr/>
        </p:nvSpPr>
        <p:spPr>
          <a:xfrm rot="0">
            <a:off x="193342" y="7934960"/>
            <a:ext cx="17901316" cy="2323465"/>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Treatment for epilepsy has evolved significantly, offering various</a:t>
            </a:r>
            <a:r>
              <a:rPr lang="en-US" sz="1899">
                <a:solidFill>
                  <a:srgbClr val="000000"/>
                </a:solidFill>
                <a:latin typeface="Canva Sans"/>
                <a:ea typeface="Canva Sans"/>
                <a:cs typeface="Canva Sans"/>
                <a:sym typeface="Canva Sans"/>
              </a:rPr>
              <a:t> options tailored to the individual's condition and response to therapy. The cornerstone of epilepsy management is antiepileptic drugs (AEDs). These medications work by stabilizing electrical activity in the brain, and about 70% of individuals can achieve seizure control with proper use. For the remaining 30% who experience drug-resistant epilepsy, surgical options become vital. Surgeries like temporal lobectomy or more targeted interventions such as laser ablation can remove or disconnect the seizure-generating brain areas. Technology also plays a growing role. Device-based therapies such as vagus nerve stimulation (VNS), responsive neurostimulation (RNS), and deep brain stimulation (DBS) provide alternative or supplementary treatments. These devices monitor brain activity and respond in real-time to prevent seizures or reduce their severity.</a:t>
            </a:r>
          </a:p>
        </p:txBody>
      </p:sp>
      <p:sp>
        <p:nvSpPr>
          <p:cNvPr name="TextBox 11" id="11"/>
          <p:cNvSpPr txBox="true"/>
          <p:nvPr/>
        </p:nvSpPr>
        <p:spPr>
          <a:xfrm rot="0">
            <a:off x="12842618" y="4296124"/>
            <a:ext cx="4762859" cy="29393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Device-Based The</a:t>
            </a:r>
            <a:r>
              <a:rPr lang="en-US" b="true" sz="2403">
                <a:solidFill>
                  <a:srgbClr val="000000"/>
                </a:solidFill>
                <a:latin typeface="Poppins Bold"/>
                <a:ea typeface="Poppins Bold"/>
                <a:cs typeface="Poppins Bold"/>
                <a:sym typeface="Poppins Bold"/>
              </a:rPr>
              <a:t>rapies</a:t>
            </a:r>
          </a:p>
          <a:p>
            <a:pPr algn="ctr">
              <a:lnSpc>
                <a:spcPts val="3364"/>
              </a:lnSpc>
              <a:spcBef>
                <a:spcPct val="0"/>
              </a:spcBef>
            </a:pPr>
            <a:r>
              <a:rPr lang="en-US" sz="2403">
                <a:solidFill>
                  <a:srgbClr val="000000"/>
                </a:solidFill>
                <a:latin typeface="Poppins"/>
                <a:ea typeface="Poppins"/>
                <a:cs typeface="Poppins"/>
                <a:sym typeface="Poppins"/>
              </a:rPr>
              <a:t>Vagus nerve stimulation (VNS), responsive neurostimulation (RNS), and deep brain stimulation (DBS) offer alternatives.</a:t>
            </a:r>
          </a:p>
          <a:p>
            <a:pPr algn="ctr">
              <a:lnSpc>
                <a:spcPts val="3364"/>
              </a:lnSpc>
              <a:spcBef>
                <a:spcPct val="0"/>
              </a:spcBef>
            </a:pPr>
          </a:p>
        </p:txBody>
      </p:sp>
      <p:sp>
        <p:nvSpPr>
          <p:cNvPr name="TextBox 12" id="12"/>
          <p:cNvSpPr txBox="true"/>
          <p:nvPr/>
        </p:nvSpPr>
        <p:spPr>
          <a:xfrm rot="0">
            <a:off x="823923" y="4296124"/>
            <a:ext cx="4762859" cy="25202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Antiepileptic Dru</a:t>
            </a:r>
            <a:r>
              <a:rPr lang="en-US" b="true" sz="2403">
                <a:solidFill>
                  <a:srgbClr val="000000"/>
                </a:solidFill>
                <a:latin typeface="Poppins Bold"/>
                <a:ea typeface="Poppins Bold"/>
                <a:cs typeface="Poppins Bold"/>
                <a:sym typeface="Poppins Bold"/>
              </a:rPr>
              <a:t>gs (AEDs)</a:t>
            </a:r>
          </a:p>
          <a:p>
            <a:pPr algn="ctr">
              <a:lnSpc>
                <a:spcPts val="3364"/>
              </a:lnSpc>
              <a:spcBef>
                <a:spcPct val="0"/>
              </a:spcBef>
            </a:pPr>
            <a:r>
              <a:rPr lang="en-US" sz="2403">
                <a:solidFill>
                  <a:srgbClr val="000000"/>
                </a:solidFill>
                <a:latin typeface="Poppins"/>
                <a:ea typeface="Poppins"/>
                <a:cs typeface="Poppins"/>
                <a:sym typeface="Poppins"/>
              </a:rPr>
              <a:t>First-line treatment; about 70% of patients achieve seizure control with medication.</a:t>
            </a:r>
          </a:p>
          <a:p>
            <a:pPr algn="ctr">
              <a:lnSpc>
                <a:spcPts val="3364"/>
              </a:lnSpc>
              <a:spcBef>
                <a:spcPct val="0"/>
              </a:spcBef>
            </a:pPr>
          </a:p>
          <a:p>
            <a:pPr algn="ctr">
              <a:lnSpc>
                <a:spcPts val="3364"/>
              </a:lnSpc>
              <a:spcBef>
                <a:spcPct val="0"/>
              </a:spcBef>
            </a:pPr>
          </a:p>
        </p:txBody>
      </p:sp>
      <p:sp>
        <p:nvSpPr>
          <p:cNvPr name="TextBox 13" id="13"/>
          <p:cNvSpPr txBox="true"/>
          <p:nvPr/>
        </p:nvSpPr>
        <p:spPr>
          <a:xfrm rot="0">
            <a:off x="6762571" y="4296124"/>
            <a:ext cx="4762859" cy="25202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Surg</a:t>
            </a:r>
            <a:r>
              <a:rPr lang="en-US" b="true" sz="2403">
                <a:solidFill>
                  <a:srgbClr val="000000"/>
                </a:solidFill>
                <a:latin typeface="Poppins Bold"/>
                <a:ea typeface="Poppins Bold"/>
                <a:cs typeface="Poppins Bold"/>
                <a:sym typeface="Poppins Bold"/>
              </a:rPr>
              <a:t>ical Interventions</a:t>
            </a:r>
          </a:p>
          <a:p>
            <a:pPr algn="ctr">
              <a:lnSpc>
                <a:spcPts val="3364"/>
              </a:lnSpc>
              <a:spcBef>
                <a:spcPct val="0"/>
              </a:spcBef>
            </a:pPr>
            <a:r>
              <a:rPr lang="en-US" sz="2403">
                <a:solidFill>
                  <a:srgbClr val="000000"/>
                </a:solidFill>
                <a:latin typeface="Poppins"/>
                <a:ea typeface="Poppins"/>
                <a:cs typeface="Poppins"/>
                <a:sym typeface="Poppins"/>
              </a:rPr>
              <a:t>For drug-resistant epilepsy, procedures like lobectomy or laser ablation may be effective.</a:t>
            </a:r>
          </a:p>
          <a:p>
            <a:pPr algn="ctr">
              <a:lnSpc>
                <a:spcPts val="3364"/>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836261" y="1469908"/>
            <a:ext cx="53728" cy="5372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5" id="5"/>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AutoShape 6" id="6"/>
          <p:cNvSpPr/>
          <p:nvPr/>
        </p:nvSpPr>
        <p:spPr>
          <a:xfrm>
            <a:off x="1028700" y="2261336"/>
            <a:ext cx="9710254" cy="18315"/>
          </a:xfrm>
          <a:prstGeom prst="line">
            <a:avLst/>
          </a:prstGeom>
          <a:ln cap="flat" w="38100">
            <a:solidFill>
              <a:srgbClr val="2B2B2B"/>
            </a:solidFill>
            <a:prstDash val="solid"/>
            <a:headEnd type="none" len="sm" w="sm"/>
            <a:tailEnd type="none" len="sm" w="sm"/>
          </a:ln>
        </p:spPr>
      </p:sp>
      <p:sp>
        <p:nvSpPr>
          <p:cNvPr name="AutoShape 7" id="7"/>
          <p:cNvSpPr/>
          <p:nvPr/>
        </p:nvSpPr>
        <p:spPr>
          <a:xfrm>
            <a:off x="-356131" y="7769252"/>
            <a:ext cx="18644131" cy="0"/>
          </a:xfrm>
          <a:prstGeom prst="line">
            <a:avLst/>
          </a:prstGeom>
          <a:ln cap="flat" w="133350">
            <a:solidFill>
              <a:srgbClr val="00A7C2"/>
            </a:solidFill>
            <a:prstDash val="solid"/>
            <a:headEnd type="none" len="sm" w="sm"/>
            <a:tailEnd type="none" len="sm" w="sm"/>
          </a:ln>
        </p:spPr>
      </p:sp>
      <p:sp>
        <p:nvSpPr>
          <p:cNvPr name="TextBox 8" id="8"/>
          <p:cNvSpPr txBox="true"/>
          <p:nvPr/>
        </p:nvSpPr>
        <p:spPr>
          <a:xfrm rot="0">
            <a:off x="1261311" y="245741"/>
            <a:ext cx="7699232" cy="1737745"/>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Living with Epilepsy</a:t>
            </a:r>
          </a:p>
          <a:p>
            <a:pPr algn="l">
              <a:lnSpc>
                <a:spcPts val="6552"/>
              </a:lnSpc>
            </a:pPr>
          </a:p>
        </p:txBody>
      </p:sp>
      <p:sp>
        <p:nvSpPr>
          <p:cNvPr name="TextBox 9" id="9"/>
          <p:cNvSpPr txBox="true"/>
          <p:nvPr/>
        </p:nvSpPr>
        <p:spPr>
          <a:xfrm rot="0">
            <a:off x="1261311" y="1169666"/>
            <a:ext cx="9695531" cy="1109985"/>
          </a:xfrm>
          <a:prstGeom prst="rect">
            <a:avLst/>
          </a:prstGeom>
        </p:spPr>
        <p:txBody>
          <a:bodyPr anchor="t" rtlCol="false" tIns="0" lIns="0" bIns="0" rIns="0">
            <a:spAutoFit/>
          </a:bodyPr>
          <a:lstStyle/>
          <a:p>
            <a:pPr algn="l">
              <a:lnSpc>
                <a:spcPts val="4160"/>
              </a:lnSpc>
            </a:pPr>
            <a:r>
              <a:rPr lang="en-US" sz="4000" spc="-96" b="true">
                <a:solidFill>
                  <a:srgbClr val="2B2B2B"/>
                </a:solidFill>
                <a:latin typeface="Poppins Bold"/>
                <a:ea typeface="Poppins Bold"/>
                <a:cs typeface="Poppins Bold"/>
                <a:sym typeface="Poppins Bold"/>
              </a:rPr>
              <a:t>Strategies for Daily Life and Wellbeing</a:t>
            </a:r>
          </a:p>
          <a:p>
            <a:pPr algn="l">
              <a:lnSpc>
                <a:spcPts val="4160"/>
              </a:lnSpc>
            </a:pPr>
          </a:p>
        </p:txBody>
      </p:sp>
      <p:sp>
        <p:nvSpPr>
          <p:cNvPr name="TextBox 10" id="10"/>
          <p:cNvSpPr txBox="true"/>
          <p:nvPr/>
        </p:nvSpPr>
        <p:spPr>
          <a:xfrm rot="0">
            <a:off x="193342" y="7969277"/>
            <a:ext cx="17901316" cy="1990090"/>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Living with epilepsy involves more than just managing seizures—</a:t>
            </a:r>
            <a:r>
              <a:rPr lang="en-US" sz="1899">
                <a:solidFill>
                  <a:srgbClr val="000000"/>
                </a:solidFill>
                <a:latin typeface="Canva Sans"/>
                <a:ea typeface="Canva Sans"/>
                <a:cs typeface="Canva Sans"/>
                <a:sym typeface="Canva Sans"/>
              </a:rPr>
              <a:t>it’s about maintaining a high quality of life. Simple yet essential lifestyle changes can make a huge difference. Getting regular sleep, managing stress, and avoiding known triggers like flashing lights or alcohol can reduce seizure frequency. Equally important is adherence to prescribed medication. Skipping doses or altering the medication schedule can lead to breakthrough seizures. This is especially crucial for individuals who rely solely on pharmacological control. Lastly, emotional and social support cannot be underestimated. Support groups, therapy, and well-informed friends and family provide a foundation for resilience and empowerment. Living with epilepsy is entirely manageable with the right strategies, care, and community.</a:t>
            </a:r>
          </a:p>
        </p:txBody>
      </p:sp>
      <p:sp>
        <p:nvSpPr>
          <p:cNvPr name="TextBox 11" id="11"/>
          <p:cNvSpPr txBox="true"/>
          <p:nvPr/>
        </p:nvSpPr>
        <p:spPr>
          <a:xfrm rot="0">
            <a:off x="12842618" y="4296124"/>
            <a:ext cx="4762859" cy="25202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Support Netwo</a:t>
            </a:r>
            <a:r>
              <a:rPr lang="en-US" b="true" sz="2403">
                <a:solidFill>
                  <a:srgbClr val="000000"/>
                </a:solidFill>
                <a:latin typeface="Poppins Bold"/>
                <a:ea typeface="Poppins Bold"/>
                <a:cs typeface="Poppins Bold"/>
                <a:sym typeface="Poppins Bold"/>
              </a:rPr>
              <a:t>rks</a:t>
            </a:r>
          </a:p>
          <a:p>
            <a:pPr algn="ctr">
              <a:lnSpc>
                <a:spcPts val="3364"/>
              </a:lnSpc>
              <a:spcBef>
                <a:spcPct val="0"/>
              </a:spcBef>
            </a:pPr>
            <a:r>
              <a:rPr lang="en-US" sz="2403">
                <a:solidFill>
                  <a:srgbClr val="000000"/>
                </a:solidFill>
                <a:latin typeface="Poppins"/>
                <a:ea typeface="Poppins"/>
                <a:cs typeface="Poppins"/>
                <a:sym typeface="Poppins"/>
              </a:rPr>
              <a:t>Community groups, counseling, and informed caregivers improve quality of life.</a:t>
            </a:r>
          </a:p>
          <a:p>
            <a:pPr algn="ctr">
              <a:lnSpc>
                <a:spcPts val="3364"/>
              </a:lnSpc>
              <a:spcBef>
                <a:spcPct val="0"/>
              </a:spcBef>
            </a:pPr>
          </a:p>
        </p:txBody>
      </p:sp>
      <p:sp>
        <p:nvSpPr>
          <p:cNvPr name="TextBox 12" id="12"/>
          <p:cNvSpPr txBox="true"/>
          <p:nvPr/>
        </p:nvSpPr>
        <p:spPr>
          <a:xfrm rot="0">
            <a:off x="823923" y="4296124"/>
            <a:ext cx="4762859" cy="25202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Lifestyle Adju</a:t>
            </a:r>
            <a:r>
              <a:rPr lang="en-US" b="true" sz="2403">
                <a:solidFill>
                  <a:srgbClr val="000000"/>
                </a:solidFill>
                <a:latin typeface="Poppins Bold"/>
                <a:ea typeface="Poppins Bold"/>
                <a:cs typeface="Poppins Bold"/>
                <a:sym typeface="Poppins Bold"/>
              </a:rPr>
              <a:t>stments</a:t>
            </a:r>
          </a:p>
          <a:p>
            <a:pPr algn="ctr">
              <a:lnSpc>
                <a:spcPts val="3364"/>
              </a:lnSpc>
              <a:spcBef>
                <a:spcPct val="0"/>
              </a:spcBef>
            </a:pPr>
            <a:r>
              <a:rPr lang="en-US" sz="2403">
                <a:solidFill>
                  <a:srgbClr val="000000"/>
                </a:solidFill>
                <a:latin typeface="Poppins"/>
                <a:ea typeface="Poppins"/>
                <a:cs typeface="Poppins"/>
                <a:sym typeface="Poppins"/>
              </a:rPr>
              <a:t>Adequate sleep, stress management, and avoiding seizure triggers are key to stability.</a:t>
            </a:r>
          </a:p>
          <a:p>
            <a:pPr algn="ctr">
              <a:lnSpc>
                <a:spcPts val="3364"/>
              </a:lnSpc>
              <a:spcBef>
                <a:spcPct val="0"/>
              </a:spcBef>
            </a:pPr>
          </a:p>
        </p:txBody>
      </p:sp>
      <p:sp>
        <p:nvSpPr>
          <p:cNvPr name="TextBox 13" id="13"/>
          <p:cNvSpPr txBox="true"/>
          <p:nvPr/>
        </p:nvSpPr>
        <p:spPr>
          <a:xfrm rot="0">
            <a:off x="6762571" y="4296124"/>
            <a:ext cx="4762859" cy="21011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Med</a:t>
            </a:r>
            <a:r>
              <a:rPr lang="en-US" b="true" sz="2403">
                <a:solidFill>
                  <a:srgbClr val="000000"/>
                </a:solidFill>
                <a:latin typeface="Poppins Bold"/>
                <a:ea typeface="Poppins Bold"/>
                <a:cs typeface="Poppins Bold"/>
                <a:sym typeface="Poppins Bold"/>
              </a:rPr>
              <a:t>ication Adherence</a:t>
            </a:r>
          </a:p>
          <a:p>
            <a:pPr algn="ctr">
              <a:lnSpc>
                <a:spcPts val="3364"/>
              </a:lnSpc>
              <a:spcBef>
                <a:spcPct val="0"/>
              </a:spcBef>
            </a:pPr>
            <a:r>
              <a:rPr lang="en-US" sz="2403">
                <a:solidFill>
                  <a:srgbClr val="000000"/>
                </a:solidFill>
                <a:latin typeface="Poppins"/>
                <a:ea typeface="Poppins"/>
                <a:cs typeface="Poppins"/>
                <a:sym typeface="Poppins"/>
              </a:rPr>
              <a:t>Taking medications consistently and as prescribed is critical for seizure control.</a:t>
            </a:r>
          </a:p>
          <a:p>
            <a:pPr algn="ctr">
              <a:lnSpc>
                <a:spcPts val="3364"/>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836261" y="1469908"/>
            <a:ext cx="53728" cy="5372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9D8D1"/>
            </a:solidFill>
          </p:spPr>
        </p:sp>
        <p:sp>
          <p:nvSpPr>
            <p:cNvPr name="TextBox 5" id="5"/>
            <p:cNvSpPr txBox="true"/>
            <p:nvPr/>
          </p:nvSpPr>
          <p:spPr>
            <a:xfrm>
              <a:off x="76200" y="38100"/>
              <a:ext cx="660400" cy="698500"/>
            </a:xfrm>
            <a:prstGeom prst="rect">
              <a:avLst/>
            </a:prstGeom>
          </p:spPr>
          <p:txBody>
            <a:bodyPr anchor="ctr" rtlCol="false" tIns="74078" lIns="74078" bIns="74078" rIns="74078"/>
            <a:lstStyle/>
            <a:p>
              <a:pPr algn="ctr">
                <a:lnSpc>
                  <a:spcPts val="2659"/>
                </a:lnSpc>
              </a:pPr>
            </a:p>
          </p:txBody>
        </p:sp>
      </p:grpSp>
      <p:sp>
        <p:nvSpPr>
          <p:cNvPr name="AutoShape 6" id="6"/>
          <p:cNvSpPr/>
          <p:nvPr/>
        </p:nvSpPr>
        <p:spPr>
          <a:xfrm>
            <a:off x="1028700" y="2261336"/>
            <a:ext cx="8575235" cy="18315"/>
          </a:xfrm>
          <a:prstGeom prst="line">
            <a:avLst/>
          </a:prstGeom>
          <a:ln cap="flat" w="38100">
            <a:solidFill>
              <a:srgbClr val="2B2B2B"/>
            </a:solidFill>
            <a:prstDash val="solid"/>
            <a:headEnd type="none" len="sm" w="sm"/>
            <a:tailEnd type="none" len="sm" w="sm"/>
          </a:ln>
        </p:spPr>
      </p:sp>
      <p:sp>
        <p:nvSpPr>
          <p:cNvPr name="AutoShape 7" id="7"/>
          <p:cNvSpPr/>
          <p:nvPr/>
        </p:nvSpPr>
        <p:spPr>
          <a:xfrm>
            <a:off x="-356131" y="7769252"/>
            <a:ext cx="18644131" cy="0"/>
          </a:xfrm>
          <a:prstGeom prst="line">
            <a:avLst/>
          </a:prstGeom>
          <a:ln cap="flat" w="133350">
            <a:solidFill>
              <a:srgbClr val="00A7C2"/>
            </a:solidFill>
            <a:prstDash val="solid"/>
            <a:headEnd type="none" len="sm" w="sm"/>
            <a:tailEnd type="none" len="sm" w="sm"/>
          </a:ln>
        </p:spPr>
      </p:sp>
      <p:sp>
        <p:nvSpPr>
          <p:cNvPr name="TextBox 8" id="8"/>
          <p:cNvSpPr txBox="true"/>
          <p:nvPr/>
        </p:nvSpPr>
        <p:spPr>
          <a:xfrm rot="0">
            <a:off x="1261311" y="245741"/>
            <a:ext cx="8127011" cy="1737745"/>
          </a:xfrm>
          <a:prstGeom prst="rect">
            <a:avLst/>
          </a:prstGeom>
        </p:spPr>
        <p:txBody>
          <a:bodyPr anchor="t" rtlCol="false" tIns="0" lIns="0" bIns="0" rIns="0">
            <a:spAutoFit/>
          </a:bodyPr>
          <a:lstStyle/>
          <a:p>
            <a:pPr algn="l">
              <a:lnSpc>
                <a:spcPts val="6552"/>
              </a:lnSpc>
            </a:pPr>
            <a:r>
              <a:rPr lang="en-US" sz="6300" spc="-151" b="true">
                <a:solidFill>
                  <a:srgbClr val="00A7C2"/>
                </a:solidFill>
                <a:latin typeface="Poppins Bold"/>
                <a:ea typeface="Poppins Bold"/>
                <a:cs typeface="Poppins Bold"/>
                <a:sym typeface="Poppins Bold"/>
              </a:rPr>
              <a:t>First Aid for Seizures</a:t>
            </a:r>
          </a:p>
          <a:p>
            <a:pPr algn="l">
              <a:lnSpc>
                <a:spcPts val="6552"/>
              </a:lnSpc>
            </a:pPr>
          </a:p>
        </p:txBody>
      </p:sp>
      <p:sp>
        <p:nvSpPr>
          <p:cNvPr name="TextBox 9" id="9"/>
          <p:cNvSpPr txBox="true"/>
          <p:nvPr/>
        </p:nvSpPr>
        <p:spPr>
          <a:xfrm rot="0">
            <a:off x="1261311" y="1169666"/>
            <a:ext cx="8534419" cy="1109985"/>
          </a:xfrm>
          <a:prstGeom prst="rect">
            <a:avLst/>
          </a:prstGeom>
        </p:spPr>
        <p:txBody>
          <a:bodyPr anchor="t" rtlCol="false" tIns="0" lIns="0" bIns="0" rIns="0">
            <a:spAutoFit/>
          </a:bodyPr>
          <a:lstStyle/>
          <a:p>
            <a:pPr algn="l">
              <a:lnSpc>
                <a:spcPts val="4160"/>
              </a:lnSpc>
            </a:pPr>
            <a:r>
              <a:rPr lang="en-US" sz="4000" spc="-96" b="true">
                <a:solidFill>
                  <a:srgbClr val="2B2B2B"/>
                </a:solidFill>
                <a:latin typeface="Poppins Bold"/>
                <a:ea typeface="Poppins Bold"/>
                <a:cs typeface="Poppins Bold"/>
                <a:sym typeface="Poppins Bold"/>
              </a:rPr>
              <a:t>Immediate Steps to Ensure Safety</a:t>
            </a:r>
          </a:p>
          <a:p>
            <a:pPr algn="l">
              <a:lnSpc>
                <a:spcPts val="4160"/>
              </a:lnSpc>
            </a:pPr>
          </a:p>
        </p:txBody>
      </p:sp>
      <p:sp>
        <p:nvSpPr>
          <p:cNvPr name="TextBox 10" id="10"/>
          <p:cNvSpPr txBox="true"/>
          <p:nvPr/>
        </p:nvSpPr>
        <p:spPr>
          <a:xfrm rot="0">
            <a:off x="193342" y="7969277"/>
            <a:ext cx="17901316" cy="1656715"/>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Knowing how to respond during a seizure</a:t>
            </a:r>
            <a:r>
              <a:rPr lang="en-US" sz="1899">
                <a:solidFill>
                  <a:srgbClr val="000000"/>
                </a:solidFill>
                <a:latin typeface="Canva Sans"/>
                <a:ea typeface="Canva Sans"/>
                <a:cs typeface="Canva Sans"/>
                <a:sym typeface="Canva Sans"/>
              </a:rPr>
              <a:t> can make a critical difference in someone’s safety. The first rule is to stay calm. Gently guide the person to the ground and remove objects nearby that could cause injury. If possible, place something soft under their head to cushion any movements. It’s essential **not** to restrain the individual or place anything in their mouth—common myths that can lead to harm. The person is not swallowing their tongue, and inserting objects can damage their mouth or teeth. Keep an eye on the time. If the seizure lasts more than five minutes, or if it’s their first seizure, call emergency services immediately. Monitoring them closely and staying with them until full recovery ensures their safety and comfort.</a:t>
            </a:r>
          </a:p>
        </p:txBody>
      </p:sp>
      <p:sp>
        <p:nvSpPr>
          <p:cNvPr name="TextBox 11" id="11"/>
          <p:cNvSpPr txBox="true"/>
          <p:nvPr/>
        </p:nvSpPr>
        <p:spPr>
          <a:xfrm rot="0">
            <a:off x="12842618" y="4296124"/>
            <a:ext cx="4762859" cy="25202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Time and Monito</a:t>
            </a:r>
            <a:r>
              <a:rPr lang="en-US" b="true" sz="2403">
                <a:solidFill>
                  <a:srgbClr val="000000"/>
                </a:solidFill>
                <a:latin typeface="Poppins Bold"/>
                <a:ea typeface="Poppins Bold"/>
                <a:cs typeface="Poppins Bold"/>
                <a:sym typeface="Poppins Bold"/>
              </a:rPr>
              <a:t>r</a:t>
            </a:r>
          </a:p>
          <a:p>
            <a:pPr algn="ctr">
              <a:lnSpc>
                <a:spcPts val="3364"/>
              </a:lnSpc>
              <a:spcBef>
                <a:spcPct val="0"/>
              </a:spcBef>
            </a:pPr>
            <a:r>
              <a:rPr lang="en-US" sz="2403">
                <a:solidFill>
                  <a:srgbClr val="000000"/>
                </a:solidFill>
                <a:latin typeface="Poppins"/>
                <a:ea typeface="Poppins"/>
                <a:cs typeface="Poppins"/>
                <a:sym typeface="Poppins"/>
              </a:rPr>
              <a:t>Time the seizure; call emergency services if it lasts over 5 minutes or the person is injured.</a:t>
            </a:r>
          </a:p>
          <a:p>
            <a:pPr algn="ctr">
              <a:lnSpc>
                <a:spcPts val="3364"/>
              </a:lnSpc>
              <a:spcBef>
                <a:spcPct val="0"/>
              </a:spcBef>
            </a:pPr>
          </a:p>
        </p:txBody>
      </p:sp>
      <p:sp>
        <p:nvSpPr>
          <p:cNvPr name="TextBox 12" id="12"/>
          <p:cNvSpPr txBox="true"/>
          <p:nvPr/>
        </p:nvSpPr>
        <p:spPr>
          <a:xfrm rot="0">
            <a:off x="823923" y="4296124"/>
            <a:ext cx="4762859" cy="25202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Stay Calm and Pro</a:t>
            </a:r>
            <a:r>
              <a:rPr lang="en-US" b="true" sz="2403">
                <a:solidFill>
                  <a:srgbClr val="000000"/>
                </a:solidFill>
                <a:latin typeface="Poppins Bold"/>
                <a:ea typeface="Poppins Bold"/>
                <a:cs typeface="Poppins Bold"/>
                <a:sym typeface="Poppins Bold"/>
              </a:rPr>
              <a:t>tect</a:t>
            </a:r>
          </a:p>
          <a:p>
            <a:pPr algn="ctr">
              <a:lnSpc>
                <a:spcPts val="3364"/>
              </a:lnSpc>
              <a:spcBef>
                <a:spcPct val="0"/>
              </a:spcBef>
            </a:pPr>
            <a:r>
              <a:rPr lang="en-US" sz="2403">
                <a:solidFill>
                  <a:srgbClr val="000000"/>
                </a:solidFill>
                <a:latin typeface="Poppins"/>
                <a:ea typeface="Poppins"/>
                <a:cs typeface="Poppins"/>
                <a:sym typeface="Poppins"/>
              </a:rPr>
              <a:t>Ease the person to the ground, clear nearby objects, and place something soft under the head.</a:t>
            </a:r>
          </a:p>
          <a:p>
            <a:pPr algn="ctr">
              <a:lnSpc>
                <a:spcPts val="3364"/>
              </a:lnSpc>
              <a:spcBef>
                <a:spcPct val="0"/>
              </a:spcBef>
            </a:pPr>
          </a:p>
        </p:txBody>
      </p:sp>
      <p:sp>
        <p:nvSpPr>
          <p:cNvPr name="TextBox 13" id="13"/>
          <p:cNvSpPr txBox="true"/>
          <p:nvPr/>
        </p:nvSpPr>
        <p:spPr>
          <a:xfrm rot="0">
            <a:off x="6762571" y="4296124"/>
            <a:ext cx="4762859" cy="2101133"/>
          </a:xfrm>
          <a:prstGeom prst="rect">
            <a:avLst/>
          </a:prstGeom>
        </p:spPr>
        <p:txBody>
          <a:bodyPr anchor="t" rtlCol="false" tIns="0" lIns="0" bIns="0" rIns="0">
            <a:spAutoFit/>
          </a:bodyPr>
          <a:lstStyle/>
          <a:p>
            <a:pPr algn="ctr">
              <a:lnSpc>
                <a:spcPts val="3364"/>
              </a:lnSpc>
              <a:spcBef>
                <a:spcPct val="0"/>
              </a:spcBef>
            </a:pPr>
            <a:r>
              <a:rPr lang="en-US" b="true" sz="2403">
                <a:solidFill>
                  <a:srgbClr val="000000"/>
                </a:solidFill>
                <a:latin typeface="Poppins Bold"/>
                <a:ea typeface="Poppins Bold"/>
                <a:cs typeface="Poppins Bold"/>
                <a:sym typeface="Poppins Bold"/>
              </a:rPr>
              <a:t>Do Not Res</a:t>
            </a:r>
            <a:r>
              <a:rPr lang="en-US" b="true" sz="2403">
                <a:solidFill>
                  <a:srgbClr val="000000"/>
                </a:solidFill>
                <a:latin typeface="Poppins Bold"/>
                <a:ea typeface="Poppins Bold"/>
                <a:cs typeface="Poppins Bold"/>
                <a:sym typeface="Poppins Bold"/>
              </a:rPr>
              <a:t>train</a:t>
            </a:r>
          </a:p>
          <a:p>
            <a:pPr algn="ctr">
              <a:lnSpc>
                <a:spcPts val="3364"/>
              </a:lnSpc>
              <a:spcBef>
                <a:spcPct val="0"/>
              </a:spcBef>
            </a:pPr>
            <a:r>
              <a:rPr lang="en-US" sz="2403">
                <a:solidFill>
                  <a:srgbClr val="000000"/>
                </a:solidFill>
                <a:latin typeface="Poppins"/>
                <a:ea typeface="Poppins"/>
                <a:cs typeface="Poppins"/>
                <a:sym typeface="Poppins"/>
              </a:rPr>
              <a:t>Do not hold the person down or put anything in their mouth during a seizure.</a:t>
            </a:r>
          </a:p>
          <a:p>
            <a:pPr algn="ctr">
              <a:lnSpc>
                <a:spcPts val="3364"/>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DAGpkzGjoHs</dc:identifier>
  <dcterms:modified xsi:type="dcterms:W3CDTF">2011-08-01T06:04:30Z</dcterms:modified>
  <cp:revision>1</cp:revision>
  <dc:title>White Teal and Black Modern Medical Presentation</dc:title>
</cp:coreProperties>
</file>