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7432000" cy="36576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371600" y="8558640"/>
            <a:ext cx="2468844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1371600" y="19638720"/>
            <a:ext cx="2468844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1371600" y="855864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14022000" y="855864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14022000" y="1963872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1371600" y="1963872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1371600" y="8558640"/>
            <a:ext cx="24688440" cy="2121336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1371600" y="8558640"/>
            <a:ext cx="24688440" cy="2121336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1371240" y="9316080"/>
            <a:ext cx="24688440" cy="19698120"/>
          </a:xfrm>
          <a:prstGeom prst="rect">
            <a:avLst/>
          </a:prstGeom>
          <a:ln>
            <a:noFill/>
          </a:ln>
        </p:spPr>
      </p:pic>
      <p:pic>
        <p:nvPicPr>
          <p:cNvPr id="37" name="" descr=""/>
          <p:cNvPicPr/>
          <p:nvPr/>
        </p:nvPicPr>
        <p:blipFill>
          <a:blip r:embed="rId3"/>
          <a:stretch/>
        </p:blipFill>
        <p:spPr>
          <a:xfrm>
            <a:off x="1371240" y="9316080"/>
            <a:ext cx="24688440" cy="196981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1371600" y="8558640"/>
            <a:ext cx="24688440" cy="21213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371600" y="8558640"/>
            <a:ext cx="24688440" cy="2121336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1371600" y="8558640"/>
            <a:ext cx="12047760" cy="2121336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14022000" y="8558640"/>
            <a:ext cx="12047760" cy="2121336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056680" y="11361600"/>
            <a:ext cx="23317920" cy="36344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1371600" y="855864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1371600" y="1963872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14022000" y="8558640"/>
            <a:ext cx="12047760" cy="2121336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1371600" y="8558640"/>
            <a:ext cx="12047760" cy="2121336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14022000" y="855864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14022000" y="1963872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056680" y="11361600"/>
            <a:ext cx="23317920" cy="7840440"/>
          </a:xfrm>
          <a:prstGeom prst="rect">
            <a:avLst/>
          </a:prstGeom>
        </p:spPr>
        <p:txBody>
          <a:bodyPr lIns="0" rIns="0" tIns="0" bIns="0" anchor="ctr"/>
          <a:p>
            <a:endParaRPr b="0" lang="en-US" sz="7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1371600" y="855864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14022000" y="8558640"/>
            <a:ext cx="1204776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1371600" y="19638720"/>
            <a:ext cx="24688440" cy="10118520"/>
          </a:xfrm>
          <a:prstGeom prst="rect">
            <a:avLst/>
          </a:prstGeom>
        </p:spPr>
        <p:txBody>
          <a:bodyPr lIns="0" rIns="0" tIns="0" bIns="0"/>
          <a:p>
            <a:endParaRPr b="0" lang="en-US" sz="5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056680" y="11361600"/>
            <a:ext cx="23317920" cy="7840440"/>
          </a:xfrm>
          <a:prstGeom prst="rect">
            <a:avLst/>
          </a:prstGeom>
        </p:spPr>
        <p:txBody>
          <a:bodyPr lIns="90000" rIns="90000" tIns="45000" bIns="45000"/>
          <a:p>
            <a:pPr algn="ctr">
              <a:lnSpc>
                <a:spcPct val="100000"/>
              </a:lnSpc>
            </a:pPr>
            <a:r>
              <a:rPr b="0" lang="en-US" sz="18100" spc="-1" strike="noStrike">
                <a:solidFill>
                  <a:srgbClr val="263b86"/>
                </a:solidFill>
                <a:uFill>
                  <a:solidFill>
                    <a:srgbClr val="ffffff"/>
                  </a:solidFill>
                </a:uFill>
                <a:latin typeface="Arial"/>
                <a:ea typeface="ＭＳ Ｐゴシック"/>
              </a:rPr>
              <a:t>Click </a:t>
            </a:r>
            <a:r>
              <a:rPr b="0" lang="en-US" sz="18100" spc="-1" strike="noStrike">
                <a:solidFill>
                  <a:srgbClr val="263b86"/>
                </a:solidFill>
                <a:uFill>
                  <a:solidFill>
                    <a:srgbClr val="ffffff"/>
                  </a:solidFill>
                </a:uFill>
                <a:latin typeface="Arial"/>
                <a:ea typeface="ＭＳ Ｐゴシック"/>
              </a:rPr>
              <a:t>to edit </a:t>
            </a:r>
            <a:r>
              <a:rPr b="0" lang="en-US" sz="18100" spc="-1" strike="noStrike">
                <a:solidFill>
                  <a:srgbClr val="263b86"/>
                </a:solidFill>
                <a:uFill>
                  <a:solidFill>
                    <a:srgbClr val="ffffff"/>
                  </a:solidFill>
                </a:uFill>
                <a:latin typeface="Arial"/>
                <a:ea typeface="ＭＳ Ｐゴシック"/>
              </a:rPr>
              <a:t>Maste</a:t>
            </a:r>
            <a:r>
              <a:rPr b="0" lang="en-US" sz="18100" spc="-1" strike="noStrike">
                <a:solidFill>
                  <a:srgbClr val="263b86"/>
                </a:solidFill>
                <a:uFill>
                  <a:solidFill>
                    <a:srgbClr val="ffffff"/>
                  </a:solidFill>
                </a:uFill>
                <a:latin typeface="Arial"/>
                <a:ea typeface="ＭＳ Ｐゴシック"/>
              </a:rPr>
              <a:t>r title </a:t>
            </a:r>
            <a:r>
              <a:rPr b="0" lang="en-US" sz="18100" spc="-1" strike="noStrike">
                <a:solidFill>
                  <a:srgbClr val="263b86"/>
                </a:solidFill>
                <a:uFill>
                  <a:solidFill>
                    <a:srgbClr val="ffffff"/>
                  </a:solidFill>
                </a:uFill>
                <a:latin typeface="Arial"/>
                <a:ea typeface="ＭＳ Ｐゴシック"/>
              </a:rPr>
              <a:t>style</a:t>
            </a:r>
            <a:endParaRPr b="0" lang="en-US" sz="740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1372320" y="33307200"/>
            <a:ext cx="6399360" cy="253980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9373320" y="33307200"/>
            <a:ext cx="8685360" cy="253980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19660320" y="33307200"/>
            <a:ext cx="6399360" cy="2539800"/>
          </a:xfrm>
          <a:prstGeom prst="rect">
            <a:avLst/>
          </a:prstGeom>
        </p:spPr>
        <p:txBody>
          <a:bodyPr/>
          <a:p>
            <a:pPr>
              <a:lnSpc>
                <a:spcPct val="100000"/>
              </a:lnSpc>
            </a:pPr>
            <a:fld id="{BEB33070-6E7C-466D-B25E-C892CA63D65F}" type="slidenum">
              <a:rPr b="0" lang="en-US" sz="7400" spc="-1" strike="noStrike">
                <a:solidFill>
                  <a:srgbClr val="000000"/>
                </a:solidFill>
                <a:uFill>
                  <a:solidFill>
                    <a:srgbClr val="ffffff"/>
                  </a:solidFill>
                </a:uFill>
                <a:latin typeface="Arial"/>
                <a:ea typeface="ＭＳ Ｐゴシック"/>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914400" y="0"/>
            <a:ext cx="36575640" cy="1230840"/>
          </a:xfrm>
          <a:prstGeom prst="rect">
            <a:avLst/>
          </a:prstGeom>
          <a:noFill/>
          <a:ln>
            <a:noFill/>
          </a:ln>
        </p:spPr>
        <p:style>
          <a:lnRef idx="0"/>
          <a:fillRef idx="0"/>
          <a:effectRef idx="0"/>
          <a:fontRef idx="minor"/>
        </p:style>
      </p:sp>
      <p:sp>
        <p:nvSpPr>
          <p:cNvPr id="39" name="CustomShape 2"/>
          <p:cNvSpPr/>
          <p:nvPr/>
        </p:nvSpPr>
        <p:spPr>
          <a:xfrm>
            <a:off x="-914400" y="533520"/>
            <a:ext cx="29260440" cy="3418200"/>
          </a:xfrm>
          <a:prstGeom prst="rect">
            <a:avLst/>
          </a:prstGeom>
          <a:noFill/>
          <a:ln>
            <a:noFill/>
          </a:ln>
        </p:spPr>
        <p:style>
          <a:lnRef idx="0"/>
          <a:fillRef idx="0"/>
          <a:effectRef idx="0"/>
          <a:fontRef idx="minor"/>
        </p:style>
        <p:txBody>
          <a:bodyPr lIns="90000" rIns="90000" tIns="45000" bIns="45000"/>
          <a:p>
            <a:pPr algn="ctr">
              <a:lnSpc>
                <a:spcPct val="80000"/>
              </a:lnSpc>
            </a:pPr>
            <a:r>
              <a:rPr b="1" lang="en-US" sz="7200" spc="-1" strike="noStrike">
                <a:solidFill>
                  <a:srgbClr val="be0204"/>
                </a:solidFill>
                <a:uFill>
                  <a:solidFill>
                    <a:srgbClr val="ffffff"/>
                  </a:solidFill>
                </a:uFill>
                <a:latin typeface="Arial"/>
                <a:ea typeface="ＭＳ Ｐゴシック"/>
              </a:rPr>
              <a:t>Basketball Retriever (Team B6)</a:t>
            </a:r>
            <a:endParaRPr b="0" lang="en-US" sz="1800" spc="-1" strike="noStrike">
              <a:solidFill>
                <a:srgbClr val="000000"/>
              </a:solidFill>
              <a:uFill>
                <a:solidFill>
                  <a:srgbClr val="ffffff"/>
                </a:solidFill>
              </a:uFill>
              <a:latin typeface="Arial"/>
            </a:endParaRPr>
          </a:p>
          <a:p>
            <a:pPr algn="ctr">
              <a:lnSpc>
                <a:spcPct val="60000"/>
              </a:lnSpc>
            </a:pPr>
            <a:r>
              <a:rPr b="1" lang="en-US" sz="3600" spc="-1" strike="noStrike">
                <a:solidFill>
                  <a:srgbClr val="000000"/>
                </a:solidFill>
                <a:uFill>
                  <a:solidFill>
                    <a:srgbClr val="ffffff"/>
                  </a:solidFill>
                </a:uFill>
                <a:latin typeface="Arial"/>
                <a:ea typeface="ＭＳ Ｐゴシック"/>
              </a:rPr>
              <a:t>Electrical and Computer Engineering Department</a:t>
            </a:r>
            <a:endParaRPr b="0" lang="en-US" sz="1800" spc="-1" strike="noStrike">
              <a:solidFill>
                <a:srgbClr val="000000"/>
              </a:solidFill>
              <a:uFill>
                <a:solidFill>
                  <a:srgbClr val="ffffff"/>
                </a:solidFill>
              </a:uFill>
              <a:latin typeface="Arial"/>
            </a:endParaRPr>
          </a:p>
          <a:p>
            <a:pPr algn="ctr">
              <a:lnSpc>
                <a:spcPct val="60000"/>
              </a:lnSpc>
            </a:pPr>
            <a:r>
              <a:rPr b="1" lang="en-US" sz="3600" spc="-1" strike="noStrike">
                <a:solidFill>
                  <a:srgbClr val="000000"/>
                </a:solidFill>
                <a:uFill>
                  <a:solidFill>
                    <a:srgbClr val="ffffff"/>
                  </a:solidFill>
                </a:uFill>
                <a:latin typeface="Arial"/>
                <a:ea typeface="ＭＳ Ｐゴシック"/>
              </a:rPr>
              <a:t>Carnegie Mellon University</a:t>
            </a:r>
            <a:endParaRPr b="0" lang="en-US" sz="1800" spc="-1" strike="noStrike">
              <a:solidFill>
                <a:srgbClr val="000000"/>
              </a:solidFill>
              <a:uFill>
                <a:solidFill>
                  <a:srgbClr val="ffffff"/>
                </a:solidFill>
              </a:uFill>
              <a:latin typeface="Arial"/>
            </a:endParaRPr>
          </a:p>
          <a:p>
            <a:pPr algn="ctr">
              <a:lnSpc>
                <a:spcPct val="60000"/>
              </a:lnSpc>
            </a:pPr>
            <a:r>
              <a:rPr b="1" lang="en-US" sz="3600" spc="-1" strike="noStrike">
                <a:solidFill>
                  <a:srgbClr val="000000"/>
                </a:solidFill>
                <a:uFill>
                  <a:solidFill>
                    <a:srgbClr val="ffffff"/>
                  </a:solidFill>
                </a:uFill>
                <a:latin typeface="Arial"/>
                <a:ea typeface="ＭＳ Ｐゴシック"/>
              </a:rPr>
              <a:t>Alvin Shi, Wayne Liu, Roy Li</a:t>
            </a:r>
            <a:endParaRPr b="0" lang="en-US" sz="1800" spc="-1" strike="noStrike">
              <a:solidFill>
                <a:srgbClr val="000000"/>
              </a:solidFill>
              <a:uFill>
                <a:solidFill>
                  <a:srgbClr val="ffffff"/>
                </a:solidFill>
              </a:uFill>
              <a:latin typeface="Arial"/>
            </a:endParaRPr>
          </a:p>
          <a:p>
            <a:pPr algn="ctr">
              <a:lnSpc>
                <a:spcPct val="60000"/>
              </a:lnSpc>
            </a:pPr>
            <a:r>
              <a:rPr b="0" lang="en-US" sz="3600" spc="-1" strike="noStrike">
                <a:solidFill>
                  <a:srgbClr val="000000"/>
                </a:solidFill>
                <a:uFill>
                  <a:solidFill>
                    <a:srgbClr val="ffffff"/>
                  </a:solidFill>
                </a:uFill>
                <a:latin typeface="Arial"/>
                <a:ea typeface="ＭＳ Ｐゴシック"/>
              </a:rPr>
              <a:t>{xiangs1, ruixuanl, tianqil1}@andrew.cmu.edu</a:t>
            </a:r>
            <a:endParaRPr b="0" lang="en-US" sz="1800" spc="-1" strike="noStrike">
              <a:solidFill>
                <a:srgbClr val="000000"/>
              </a:solidFill>
              <a:uFill>
                <a:solidFill>
                  <a:srgbClr val="ffffff"/>
                </a:solidFill>
              </a:uFill>
              <a:latin typeface="Arial"/>
            </a:endParaRPr>
          </a:p>
        </p:txBody>
      </p:sp>
      <p:pic>
        <p:nvPicPr>
          <p:cNvPr id="40" name="Picture 560" descr=""/>
          <p:cNvPicPr/>
          <p:nvPr/>
        </p:nvPicPr>
        <p:blipFill>
          <a:blip r:embed="rId1"/>
          <a:srcRect l="0" t="20213" r="0" b="20754"/>
          <a:stretch/>
        </p:blipFill>
        <p:spPr>
          <a:xfrm>
            <a:off x="20878920" y="35046720"/>
            <a:ext cx="6552720" cy="1396800"/>
          </a:xfrm>
          <a:prstGeom prst="rect">
            <a:avLst/>
          </a:prstGeom>
          <a:ln>
            <a:noFill/>
          </a:ln>
        </p:spPr>
      </p:pic>
      <p:pic>
        <p:nvPicPr>
          <p:cNvPr id="41" name="Picture 561" descr=""/>
          <p:cNvPicPr/>
          <p:nvPr/>
        </p:nvPicPr>
        <p:blipFill>
          <a:blip r:embed="rId2"/>
          <a:srcRect l="0" t="28527" r="0" b="24889"/>
          <a:stretch/>
        </p:blipFill>
        <p:spPr>
          <a:xfrm>
            <a:off x="198000" y="35410320"/>
            <a:ext cx="6476760" cy="1089000"/>
          </a:xfrm>
          <a:prstGeom prst="rect">
            <a:avLst/>
          </a:prstGeom>
          <a:ln>
            <a:noFill/>
          </a:ln>
        </p:spPr>
      </p:pic>
      <p:sp>
        <p:nvSpPr>
          <p:cNvPr id="42" name="CustomShape 3"/>
          <p:cNvSpPr/>
          <p:nvPr/>
        </p:nvSpPr>
        <p:spPr>
          <a:xfrm>
            <a:off x="380880" y="5105520"/>
            <a:ext cx="13106160" cy="914040"/>
          </a:xfrm>
          <a:prstGeom prst="rect">
            <a:avLst/>
          </a:prstGeom>
          <a:solidFill>
            <a:srgbClr val="a50021"/>
          </a:solidFill>
          <a:ln>
            <a:noFill/>
          </a:ln>
        </p:spPr>
        <p:style>
          <a:lnRef idx="0"/>
          <a:fillRef idx="0"/>
          <a:effectRef idx="0"/>
          <a:fontRef idx="minor"/>
        </p:style>
        <p:txBody>
          <a:bodyPr lIns="182880" rIns="182880" tIns="45000" bIns="45000" anchor="ctr"/>
          <a:p>
            <a:pPr>
              <a:lnSpc>
                <a:spcPct val="100000"/>
              </a:lnSpc>
            </a:pPr>
            <a:r>
              <a:rPr b="1" lang="en-US" sz="4800" spc="-1" strike="noStrike">
                <a:solidFill>
                  <a:srgbClr val="ffffff"/>
                </a:solidFill>
                <a:uFill>
                  <a:solidFill>
                    <a:srgbClr val="ffffff"/>
                  </a:solidFill>
                </a:uFill>
                <a:latin typeface="Arial"/>
                <a:ea typeface="ＭＳ Ｐゴシック"/>
              </a:rPr>
              <a:t>Overview</a:t>
            </a:r>
            <a:endParaRPr b="0" lang="en-US" sz="1800" spc="-1" strike="noStrike">
              <a:solidFill>
                <a:srgbClr val="000000"/>
              </a:solidFill>
              <a:uFill>
                <a:solidFill>
                  <a:srgbClr val="ffffff"/>
                </a:solidFill>
              </a:uFill>
              <a:latin typeface="Arial"/>
            </a:endParaRPr>
          </a:p>
        </p:txBody>
      </p:sp>
      <p:sp>
        <p:nvSpPr>
          <p:cNvPr id="43" name="CustomShape 4"/>
          <p:cNvSpPr/>
          <p:nvPr/>
        </p:nvSpPr>
        <p:spPr>
          <a:xfrm>
            <a:off x="14036040" y="6243480"/>
            <a:ext cx="13090680" cy="645840"/>
          </a:xfrm>
          <a:prstGeom prst="rect">
            <a:avLst/>
          </a:prstGeom>
          <a:noFill/>
          <a:ln>
            <a:noFill/>
          </a:ln>
        </p:spPr>
        <p:style>
          <a:lnRef idx="0"/>
          <a:fillRef idx="0"/>
          <a:effectRef idx="0"/>
          <a:fontRef idx="minor"/>
        </p:style>
      </p:sp>
      <p:sp>
        <p:nvSpPr>
          <p:cNvPr id="44" name="CustomShape 5"/>
          <p:cNvSpPr/>
          <p:nvPr/>
        </p:nvSpPr>
        <p:spPr>
          <a:xfrm>
            <a:off x="838080" y="34426800"/>
            <a:ext cx="3200040" cy="5770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ＭＳ Ｐゴシック"/>
              </a:rPr>
              <a:t>http://wise.ece.cmu.edu/redmine/projects/safebike/wiki/</a:t>
            </a:r>
            <a:endParaRPr b="0" lang="en-US" sz="1800" spc="-1" strike="noStrike">
              <a:solidFill>
                <a:srgbClr val="000000"/>
              </a:solidFill>
              <a:uFill>
                <a:solidFill>
                  <a:srgbClr val="ffffff"/>
                </a:solidFill>
              </a:uFill>
              <a:latin typeface="Arial"/>
            </a:endParaRPr>
          </a:p>
        </p:txBody>
      </p:sp>
      <p:pic>
        <p:nvPicPr>
          <p:cNvPr id="45" name="Picture 26" descr=""/>
          <p:cNvPicPr/>
          <p:nvPr/>
        </p:nvPicPr>
        <p:blipFill>
          <a:blip r:embed="rId3"/>
          <a:stretch/>
        </p:blipFill>
        <p:spPr>
          <a:xfrm>
            <a:off x="1066680" y="31683600"/>
            <a:ext cx="2742840" cy="2742840"/>
          </a:xfrm>
          <a:prstGeom prst="rect">
            <a:avLst/>
          </a:prstGeom>
          <a:ln>
            <a:noFill/>
          </a:ln>
        </p:spPr>
      </p:pic>
      <p:sp>
        <p:nvSpPr>
          <p:cNvPr id="46" name="CustomShape 6"/>
          <p:cNvSpPr/>
          <p:nvPr/>
        </p:nvSpPr>
        <p:spPr>
          <a:xfrm>
            <a:off x="14005440" y="5118120"/>
            <a:ext cx="13106160" cy="914040"/>
          </a:xfrm>
          <a:prstGeom prst="rect">
            <a:avLst/>
          </a:prstGeom>
          <a:solidFill>
            <a:srgbClr val="a50021"/>
          </a:solidFill>
          <a:ln>
            <a:noFill/>
          </a:ln>
        </p:spPr>
        <p:style>
          <a:lnRef idx="0"/>
          <a:fillRef idx="0"/>
          <a:effectRef idx="0"/>
          <a:fontRef idx="minor"/>
        </p:style>
        <p:txBody>
          <a:bodyPr lIns="182880" rIns="182880" tIns="45000" bIns="45000" anchor="ctr"/>
          <a:p>
            <a:pPr>
              <a:lnSpc>
                <a:spcPct val="100000"/>
              </a:lnSpc>
            </a:pPr>
            <a:r>
              <a:rPr b="1" lang="en-US" sz="4800" spc="-1" strike="noStrike">
                <a:solidFill>
                  <a:srgbClr val="ffffff"/>
                </a:solidFill>
                <a:uFill>
                  <a:solidFill>
                    <a:srgbClr val="ffffff"/>
                  </a:solidFill>
                </a:uFill>
                <a:latin typeface="Arial"/>
                <a:ea typeface="ＭＳ Ｐゴシック"/>
              </a:rPr>
              <a:t>Motivation</a:t>
            </a:r>
            <a:endParaRPr b="0" lang="en-US" sz="1800" spc="-1" strike="noStrike">
              <a:solidFill>
                <a:srgbClr val="000000"/>
              </a:solidFill>
              <a:uFill>
                <a:solidFill>
                  <a:srgbClr val="ffffff"/>
                </a:solidFill>
              </a:uFill>
              <a:latin typeface="Arial"/>
            </a:endParaRPr>
          </a:p>
        </p:txBody>
      </p:sp>
      <p:sp>
        <p:nvSpPr>
          <p:cNvPr id="47" name="CustomShape 7"/>
          <p:cNvSpPr/>
          <p:nvPr/>
        </p:nvSpPr>
        <p:spPr>
          <a:xfrm>
            <a:off x="335160" y="29337120"/>
            <a:ext cx="13106160" cy="914040"/>
          </a:xfrm>
          <a:prstGeom prst="rect">
            <a:avLst/>
          </a:prstGeom>
          <a:solidFill>
            <a:srgbClr val="a50021"/>
          </a:solidFill>
          <a:ln>
            <a:noFill/>
          </a:ln>
        </p:spPr>
        <p:style>
          <a:lnRef idx="0"/>
          <a:fillRef idx="0"/>
          <a:effectRef idx="0"/>
          <a:fontRef idx="minor"/>
        </p:style>
        <p:txBody>
          <a:bodyPr lIns="182880" rIns="182880" tIns="45000" bIns="45000" anchor="ctr"/>
          <a:p>
            <a:pPr>
              <a:lnSpc>
                <a:spcPct val="100000"/>
              </a:lnSpc>
            </a:pPr>
            <a:r>
              <a:rPr b="1" lang="en-US" sz="4800" spc="-1" strike="noStrike">
                <a:solidFill>
                  <a:srgbClr val="ffffff"/>
                </a:solidFill>
                <a:uFill>
                  <a:solidFill>
                    <a:srgbClr val="ffffff"/>
                  </a:solidFill>
                </a:uFill>
                <a:latin typeface="Arial"/>
                <a:ea typeface="ＭＳ Ｐゴシック"/>
              </a:rPr>
              <a:t>Additional Information</a:t>
            </a:r>
            <a:endParaRPr b="0" lang="en-US" sz="1800" spc="-1" strike="noStrike">
              <a:solidFill>
                <a:srgbClr val="000000"/>
              </a:solidFill>
              <a:uFill>
                <a:solidFill>
                  <a:srgbClr val="ffffff"/>
                </a:solidFill>
              </a:uFill>
              <a:latin typeface="Arial"/>
            </a:endParaRPr>
          </a:p>
        </p:txBody>
      </p:sp>
      <p:sp>
        <p:nvSpPr>
          <p:cNvPr id="48" name="CustomShape 8"/>
          <p:cNvSpPr/>
          <p:nvPr/>
        </p:nvSpPr>
        <p:spPr>
          <a:xfrm>
            <a:off x="14036040" y="6158880"/>
            <a:ext cx="13243320" cy="49647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ea typeface="ＭＳ Ｐゴシック"/>
              </a:rPr>
              <a:t>When practicing basketball drills alone, most of the player’s time is spent retrieving the basketball. In order to maximize the practice efficiency, a player can either find a partner or use a basketball collector. However, neither approach is optimal, as it is difficult to find someone willing to do the menial work and the basketball collector partially blocks the basket. As big fans of the sport, we believe that we can use the advancements in technology to implement a much smarter way of returning the ball back to the player quickly to ensure that the player is getting the most out of the practice session. Hence, the idea of a basketball retriever robot comes to life.</a:t>
            </a:r>
            <a:endParaRPr b="0" lang="en-US" sz="1800" spc="-1" strike="noStrike">
              <a:solidFill>
                <a:srgbClr val="000000"/>
              </a:solidFill>
              <a:uFill>
                <a:solidFill>
                  <a:srgbClr val="ffffff"/>
                </a:solidFill>
              </a:uFill>
              <a:latin typeface="Arial"/>
            </a:endParaRPr>
          </a:p>
        </p:txBody>
      </p:sp>
      <p:pic>
        <p:nvPicPr>
          <p:cNvPr id="49" name="Picture 2" descr=""/>
          <p:cNvPicPr/>
          <p:nvPr/>
        </p:nvPicPr>
        <p:blipFill>
          <a:blip r:embed="rId4"/>
          <a:stretch/>
        </p:blipFill>
        <p:spPr>
          <a:xfrm>
            <a:off x="0" y="11947320"/>
            <a:ext cx="17906760" cy="11624760"/>
          </a:xfrm>
          <a:prstGeom prst="rect">
            <a:avLst/>
          </a:prstGeom>
          <a:ln>
            <a:noFill/>
          </a:ln>
        </p:spPr>
      </p:pic>
      <p:sp>
        <p:nvSpPr>
          <p:cNvPr id="50" name="CustomShape 9"/>
          <p:cNvSpPr/>
          <p:nvPr/>
        </p:nvSpPr>
        <p:spPr>
          <a:xfrm>
            <a:off x="380880" y="11340360"/>
            <a:ext cx="26776440" cy="906480"/>
          </a:xfrm>
          <a:prstGeom prst="rect">
            <a:avLst/>
          </a:prstGeom>
          <a:solidFill>
            <a:srgbClr val="a50021"/>
          </a:solidFill>
          <a:ln>
            <a:noFill/>
          </a:ln>
        </p:spPr>
        <p:style>
          <a:lnRef idx="0"/>
          <a:fillRef idx="0"/>
          <a:effectRef idx="0"/>
          <a:fontRef idx="minor"/>
        </p:style>
        <p:txBody>
          <a:bodyPr lIns="182880" rIns="182880" tIns="45000" bIns="45000" anchor="ctr"/>
          <a:p>
            <a:pPr>
              <a:lnSpc>
                <a:spcPct val="100000"/>
              </a:lnSpc>
            </a:pPr>
            <a:r>
              <a:rPr b="1" lang="en-US" sz="4800" spc="-1" strike="noStrike">
                <a:solidFill>
                  <a:srgbClr val="ffffff"/>
                </a:solidFill>
                <a:uFill>
                  <a:solidFill>
                    <a:srgbClr val="ffffff"/>
                  </a:solidFill>
                </a:uFill>
                <a:latin typeface="Arial"/>
                <a:ea typeface="ＭＳ Ｐゴシック"/>
              </a:rPr>
              <a:t>System Architecture</a:t>
            </a:r>
            <a:endParaRPr b="0" lang="en-US" sz="1800" spc="-1" strike="noStrike">
              <a:solidFill>
                <a:srgbClr val="000000"/>
              </a:solidFill>
              <a:uFill>
                <a:solidFill>
                  <a:srgbClr val="ffffff"/>
                </a:solidFill>
              </a:uFill>
              <a:latin typeface="Arial"/>
            </a:endParaRPr>
          </a:p>
        </p:txBody>
      </p:sp>
      <p:sp>
        <p:nvSpPr>
          <p:cNvPr id="51" name="CustomShape 10"/>
          <p:cNvSpPr/>
          <p:nvPr/>
        </p:nvSpPr>
        <p:spPr>
          <a:xfrm>
            <a:off x="335160" y="23403600"/>
            <a:ext cx="13106160" cy="914040"/>
          </a:xfrm>
          <a:prstGeom prst="rect">
            <a:avLst/>
          </a:prstGeom>
          <a:solidFill>
            <a:srgbClr val="a50021"/>
          </a:solidFill>
          <a:ln>
            <a:noFill/>
          </a:ln>
        </p:spPr>
        <p:style>
          <a:lnRef idx="0"/>
          <a:fillRef idx="0"/>
          <a:effectRef idx="0"/>
          <a:fontRef idx="minor"/>
        </p:style>
        <p:txBody>
          <a:bodyPr lIns="182880" rIns="182880" tIns="45000" bIns="45000" anchor="ctr"/>
          <a:p>
            <a:pPr>
              <a:lnSpc>
                <a:spcPct val="100000"/>
              </a:lnSpc>
            </a:pPr>
            <a:r>
              <a:rPr b="1" lang="en-US" sz="4800" spc="-1" strike="noStrike">
                <a:solidFill>
                  <a:srgbClr val="ffffff"/>
                </a:solidFill>
                <a:uFill>
                  <a:solidFill>
                    <a:srgbClr val="ffffff"/>
                  </a:solidFill>
                </a:uFill>
                <a:latin typeface="Arial"/>
                <a:ea typeface="ＭＳ Ｐゴシック"/>
              </a:rPr>
              <a:t>Approach</a:t>
            </a:r>
            <a:endParaRPr b="0" lang="en-US" sz="1800" spc="-1" strike="noStrike">
              <a:solidFill>
                <a:srgbClr val="000000"/>
              </a:solidFill>
              <a:uFill>
                <a:solidFill>
                  <a:srgbClr val="ffffff"/>
                </a:solidFill>
              </a:uFill>
              <a:latin typeface="Arial"/>
            </a:endParaRPr>
          </a:p>
        </p:txBody>
      </p:sp>
      <p:sp>
        <p:nvSpPr>
          <p:cNvPr id="52" name="CustomShape 11"/>
          <p:cNvSpPr/>
          <p:nvPr/>
        </p:nvSpPr>
        <p:spPr>
          <a:xfrm>
            <a:off x="13959720" y="23416200"/>
            <a:ext cx="13106160" cy="914040"/>
          </a:xfrm>
          <a:prstGeom prst="rect">
            <a:avLst/>
          </a:prstGeom>
          <a:solidFill>
            <a:srgbClr val="a50021"/>
          </a:solidFill>
          <a:ln>
            <a:noFill/>
          </a:ln>
        </p:spPr>
        <p:style>
          <a:lnRef idx="0"/>
          <a:fillRef idx="0"/>
          <a:effectRef idx="0"/>
          <a:fontRef idx="minor"/>
        </p:style>
        <p:txBody>
          <a:bodyPr lIns="182880" rIns="182880" tIns="45000" bIns="45000" anchor="ctr"/>
          <a:p>
            <a:pPr>
              <a:lnSpc>
                <a:spcPct val="100000"/>
              </a:lnSpc>
            </a:pPr>
            <a:r>
              <a:rPr b="1" lang="en-US" sz="4800" spc="-1" strike="noStrike">
                <a:solidFill>
                  <a:srgbClr val="ffffff"/>
                </a:solidFill>
                <a:uFill>
                  <a:solidFill>
                    <a:srgbClr val="ffffff"/>
                  </a:solidFill>
                </a:uFill>
                <a:latin typeface="Arial"/>
                <a:ea typeface="ＭＳ Ｐゴシック"/>
              </a:rPr>
              <a:t>Evaluation</a:t>
            </a:r>
            <a:endParaRPr b="0" lang="en-US" sz="1800" spc="-1" strike="noStrike">
              <a:solidFill>
                <a:srgbClr val="000000"/>
              </a:solidFill>
              <a:uFill>
                <a:solidFill>
                  <a:srgbClr val="ffffff"/>
                </a:solidFill>
              </a:uFill>
              <a:latin typeface="Arial"/>
            </a:endParaRPr>
          </a:p>
        </p:txBody>
      </p:sp>
      <p:graphicFrame>
        <p:nvGraphicFramePr>
          <p:cNvPr id="53" name="Table 12"/>
          <p:cNvGraphicFramePr/>
          <p:nvPr/>
        </p:nvGraphicFramePr>
        <p:xfrm>
          <a:off x="13959720" y="24460200"/>
          <a:ext cx="13106160" cy="10586160"/>
        </p:xfrm>
        <a:graphic>
          <a:graphicData uri="http://schemas.openxmlformats.org/drawingml/2006/table">
            <a:tbl>
              <a:tblPr/>
              <a:tblGrid>
                <a:gridCol w="6553080"/>
                <a:gridCol w="6553080"/>
              </a:tblGrid>
              <a:tr h="1323000">
                <a:tc>
                  <a:txBody>
                    <a:bodyPr anchor="ctr"/>
                    <a:p>
                      <a:pPr algn="ctr">
                        <a:lnSpc>
                          <a:spcPct val="100000"/>
                        </a:lnSpc>
                      </a:pPr>
                      <a:r>
                        <a:rPr b="1" lang="en-US" sz="4000" spc="-1" strike="noStrike">
                          <a:solidFill>
                            <a:srgbClr val="ffffff"/>
                          </a:solidFill>
                          <a:uFill>
                            <a:solidFill>
                              <a:srgbClr val="ffffff"/>
                            </a:solidFill>
                          </a:uFill>
                          <a:latin typeface="Arial"/>
                        </a:rPr>
                        <a:t>Specification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chor="ctr"/>
                    <a:p>
                      <a:pPr algn="ctr">
                        <a:lnSpc>
                          <a:spcPct val="100000"/>
                        </a:lnSpc>
                      </a:pPr>
                      <a:r>
                        <a:rPr b="1" lang="en-US" sz="4000" spc="-1" strike="noStrike">
                          <a:solidFill>
                            <a:srgbClr val="ffffff"/>
                          </a:solidFill>
                          <a:uFill>
                            <a:solidFill>
                              <a:srgbClr val="ffffff"/>
                            </a:solidFill>
                          </a:uFill>
                          <a:latin typeface="Arial"/>
                        </a:rPr>
                        <a:t>Result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1323000">
                <a:tc>
                  <a:txBody>
                    <a:bodyPr anchor="ctr"/>
                    <a:p>
                      <a:pPr>
                        <a:lnSpc>
                          <a:spcPct val="100000"/>
                        </a:lnSpc>
                      </a:pPr>
                      <a:r>
                        <a:rPr b="0" lang="en-US" sz="2400" spc="-1" strike="noStrike">
                          <a:solidFill>
                            <a:srgbClr val="000000"/>
                          </a:solidFill>
                          <a:uFill>
                            <a:solidFill>
                              <a:srgbClr val="ffffff"/>
                            </a:solidFill>
                          </a:uFill>
                          <a:latin typeface="Arial"/>
                        </a:rPr>
                        <a:t>Ultrasonic sensor should take at most 2s to determine whether ball is in frame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ctr"/>
                    <a:p>
                      <a:pPr>
                        <a:lnSpc>
                          <a:spcPct val="100000"/>
                        </a:lnSpc>
                      </a:pPr>
                      <a:r>
                        <a:rPr b="0" lang="en-US" sz="2400" spc="-1" strike="noStrike">
                          <a:solidFill>
                            <a:srgbClr val="00b050"/>
                          </a:solidFill>
                          <a:uFill>
                            <a:solidFill>
                              <a:srgbClr val="ffffff"/>
                            </a:solidFill>
                          </a:uFill>
                          <a:latin typeface="Arial"/>
                        </a:rPr>
                        <a:t>Time negligible; 0.5s max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1323000">
                <a:tc>
                  <a:txBody>
                    <a:bodyPr anchor="ctr"/>
                    <a:p>
                      <a:pPr>
                        <a:lnSpc>
                          <a:spcPct val="100000"/>
                        </a:lnSpc>
                      </a:pPr>
                      <a:r>
                        <a:rPr b="0" lang="en-US" sz="2400" spc="-1" strike="noStrike">
                          <a:solidFill>
                            <a:srgbClr val="000000"/>
                          </a:solidFill>
                          <a:uFill>
                            <a:solidFill>
                              <a:srgbClr val="ffffff"/>
                            </a:solidFill>
                          </a:uFill>
                          <a:latin typeface="Arial"/>
                        </a:rPr>
                        <a:t>The ball recognition module should have 90% accuracy for images taken in ideal conditions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ctr"/>
                    <a:p>
                      <a:pPr>
                        <a:lnSpc>
                          <a:spcPct val="100000"/>
                        </a:lnSpc>
                      </a:pPr>
                      <a:r>
                        <a:rPr b="0" lang="en-US" sz="2400" spc="-1" strike="noStrike">
                          <a:solidFill>
                            <a:srgbClr val="00b050"/>
                          </a:solidFill>
                          <a:uFill>
                            <a:solidFill>
                              <a:srgbClr val="ffffff"/>
                            </a:solidFill>
                          </a:uFill>
                          <a:latin typeface="Arial"/>
                        </a:rPr>
                        <a:t>91.5% accuracy from 200 images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1323000">
                <a:tc>
                  <a:txBody>
                    <a:bodyPr anchor="ctr"/>
                    <a:p>
                      <a:pPr>
                        <a:lnSpc>
                          <a:spcPct val="100000"/>
                        </a:lnSpc>
                      </a:pPr>
                      <a:r>
                        <a:rPr b="0" lang="en-US" sz="2400" spc="-1" strike="noStrike">
                          <a:solidFill>
                            <a:srgbClr val="000000"/>
                          </a:solidFill>
                          <a:uFill>
                            <a:solidFill>
                              <a:srgbClr val="ffffff"/>
                            </a:solidFill>
                          </a:uFill>
                          <a:latin typeface="Arial"/>
                        </a:rPr>
                        <a:t>The ball recognition module should be able to process the images at 5 frames per second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ctr"/>
                    <a:p>
                      <a:pPr>
                        <a:lnSpc>
                          <a:spcPct val="100000"/>
                        </a:lnSpc>
                      </a:pPr>
                      <a:r>
                        <a:rPr b="0" lang="en-US" sz="2400" spc="-1" strike="noStrike">
                          <a:solidFill>
                            <a:srgbClr val="00b050"/>
                          </a:solidFill>
                          <a:uFill>
                            <a:solidFill>
                              <a:srgbClr val="ffffff"/>
                            </a:solidFill>
                          </a:uFill>
                          <a:latin typeface="Arial"/>
                        </a:rPr>
                        <a:t>Module processes about 10 frames per second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1323000">
                <a:tc>
                  <a:txBody>
                    <a:bodyPr anchor="ctr"/>
                    <a:p>
                      <a:pPr>
                        <a:lnSpc>
                          <a:spcPct val="100000"/>
                        </a:lnSpc>
                      </a:pPr>
                      <a:r>
                        <a:rPr b="0" lang="en-US" sz="2400" spc="-1" strike="noStrike">
                          <a:solidFill>
                            <a:srgbClr val="000000"/>
                          </a:solidFill>
                          <a:uFill>
                            <a:solidFill>
                              <a:srgbClr val="ffffff"/>
                            </a:solidFill>
                          </a:uFill>
                          <a:latin typeface="Arial"/>
                        </a:rPr>
                        <a:t>The relative distance module should be accurate within 1m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ctr"/>
                    <a:p>
                      <a:pPr>
                        <a:lnSpc>
                          <a:spcPct val="100000"/>
                        </a:lnSpc>
                      </a:pPr>
                      <a:r>
                        <a:rPr b="0" lang="en-US" sz="2400" spc="-1" strike="noStrike">
                          <a:solidFill>
                            <a:srgbClr val="00b050"/>
                          </a:solidFill>
                          <a:uFill>
                            <a:solidFill>
                              <a:srgbClr val="ffffff"/>
                            </a:solidFill>
                          </a:uFill>
                          <a:latin typeface="Arial"/>
                        </a:rPr>
                        <a:t>Accurate within 20cm by estimation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1323000">
                <a:tc>
                  <a:txBody>
                    <a:bodyPr anchor="ctr"/>
                    <a:p>
                      <a:pPr>
                        <a:lnSpc>
                          <a:spcPct val="100000"/>
                        </a:lnSpc>
                      </a:pPr>
                      <a:r>
                        <a:rPr b="0" lang="en-US" sz="2400" spc="-1" strike="noStrike">
                          <a:solidFill>
                            <a:srgbClr val="000000"/>
                          </a:solidFill>
                          <a:uFill>
                            <a:solidFill>
                              <a:srgbClr val="ffffff"/>
                            </a:solidFill>
                          </a:uFill>
                          <a:latin typeface="Arial"/>
                        </a:rPr>
                        <a:t>The robot should be able to move at 1m/s in the indoor gym environment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ctr"/>
                    <a:p>
                      <a:pPr>
                        <a:lnSpc>
                          <a:spcPct val="100000"/>
                        </a:lnSpc>
                      </a:pPr>
                      <a:r>
                        <a:rPr b="0" lang="en-US" sz="2400" spc="-1" strike="noStrike">
                          <a:solidFill>
                            <a:srgbClr val="00b050"/>
                          </a:solidFill>
                          <a:uFill>
                            <a:solidFill>
                              <a:srgbClr val="ffffff"/>
                            </a:solidFill>
                          </a:uFill>
                          <a:latin typeface="Arial"/>
                        </a:rPr>
                        <a:t>Robot can move at 1.4m/s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1323000">
                <a:tc>
                  <a:txBody>
                    <a:bodyPr anchor="ctr"/>
                    <a:p>
                      <a:pPr>
                        <a:lnSpc>
                          <a:spcPct val="100000"/>
                        </a:lnSpc>
                      </a:pPr>
                      <a:r>
                        <a:rPr b="0" lang="en-US" sz="2400" spc="-1" strike="noStrike">
                          <a:solidFill>
                            <a:srgbClr val="000000"/>
                          </a:solidFill>
                          <a:uFill>
                            <a:solidFill>
                              <a:srgbClr val="ffffff"/>
                            </a:solidFill>
                          </a:uFill>
                          <a:latin typeface="Arial"/>
                        </a:rPr>
                        <a:t>The robot should move at an average speed of 0.5m/s towards the basketball or player</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ctr"/>
                    <a:p>
                      <a:pPr>
                        <a:lnSpc>
                          <a:spcPct val="100000"/>
                        </a:lnSpc>
                      </a:pPr>
                      <a:r>
                        <a:rPr b="0" lang="en-US" sz="2400" spc="-1" strike="noStrike">
                          <a:solidFill>
                            <a:srgbClr val="00b050"/>
                          </a:solidFill>
                          <a:uFill>
                            <a:solidFill>
                              <a:srgbClr val="ffffff"/>
                            </a:solidFill>
                          </a:uFill>
                          <a:latin typeface="Arial"/>
                        </a:rPr>
                        <a:t>Robot can move at 0.6m/s on average after tuning</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1325160">
                <a:tc>
                  <a:txBody>
                    <a:bodyPr anchor="ctr"/>
                    <a:p>
                      <a:pPr>
                        <a:lnSpc>
                          <a:spcPct val="100000"/>
                        </a:lnSpc>
                      </a:pPr>
                      <a:r>
                        <a:rPr b="0" lang="en-US" sz="2400" spc="-1" strike="noStrike">
                          <a:solidFill>
                            <a:srgbClr val="000000"/>
                          </a:solidFill>
                          <a:uFill>
                            <a:solidFill>
                              <a:srgbClr val="ffffff"/>
                            </a:solidFill>
                          </a:uFill>
                          <a:latin typeface="Arial"/>
                        </a:rPr>
                        <a:t>90% overall success rate in ideal half court.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ctr"/>
                    <a:p>
                      <a:pPr>
                        <a:lnSpc>
                          <a:spcPct val="100000"/>
                        </a:lnSpc>
                      </a:pPr>
                      <a:r>
                        <a:rPr b="0" lang="en-US" sz="2400" spc="-1" strike="noStrike">
                          <a:solidFill>
                            <a:srgbClr val="ffff00"/>
                          </a:solidFill>
                          <a:uFill>
                            <a:solidFill>
                              <a:srgbClr val="ffffff"/>
                            </a:solidFill>
                          </a:uFill>
                          <a:latin typeface="Arial"/>
                        </a:rPr>
                        <a:t>75% overall success rate in ideal half court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
        <p:nvSpPr>
          <p:cNvPr id="54" name="CustomShape 13"/>
          <p:cNvSpPr/>
          <p:nvPr/>
        </p:nvSpPr>
        <p:spPr>
          <a:xfrm>
            <a:off x="396360" y="6170040"/>
            <a:ext cx="13106160" cy="44773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ea typeface="ＭＳ Ｐゴシック"/>
              </a:rPr>
              <a:t>This project aims to build an autonomous robot that helps a player to retrieve the basketball during practices. The robot should not block the view between the athlete and the basket and it should allow the player to practice any moves at any spot on the court. The robot should start searching for the ball as soon as the player doesn’t have the ball in control, move to the ball, pick the ball up, and bring the ball back to the player. Furthermore, the robot should be smart enough to know whether a ball is in a player’s possession so that it does not interfere with the player’s practice.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CyLab-PosterTemplate-v3</Template>
  <TotalTime>3626</TotalTime>
  <Application>LibreOffice/5.1.6.2$Linux_X86_64 LibreOffice_project/10m0$Build-2</Application>
  <Words>464</Words>
  <Paragraphs>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2012-08-30T17:56:20Z</dcterms:created>
  <dc:creator>ndwyer</dc:creator>
  <dc:description/>
  <dc:language>en-US</dc:language>
  <cp:lastModifiedBy/>
  <cp:lastPrinted>2015-05-04T20:22:30Z</cp:lastPrinted>
  <dcterms:modified xsi:type="dcterms:W3CDTF">2019-04-29T21:01:44Z</dcterms:modified>
  <cp:revision>203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