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56" r:id="rId6"/>
    <p:sldId id="458" r:id="rId7"/>
    <p:sldId id="321" r:id="rId8"/>
    <p:sldId id="459" r:id="rId9"/>
    <p:sldId id="462" r:id="rId10"/>
    <p:sldId id="460" r:id="rId11"/>
    <p:sldId id="466" r:id="rId12"/>
    <p:sldId id="463" r:id="rId13"/>
    <p:sldId id="468" r:id="rId14"/>
    <p:sldId id="464" r:id="rId15"/>
    <p:sldId id="465" r:id="rId16"/>
    <p:sldId id="363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1pPr>
    <a:lvl2pPr marL="540274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2pPr>
    <a:lvl3pPr marL="1080550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3pPr>
    <a:lvl4pPr marL="1620825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4pPr>
    <a:lvl5pPr marL="2161099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5pPr>
    <a:lvl6pPr marL="2701375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6pPr>
    <a:lvl7pPr marL="3241650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7pPr>
    <a:lvl8pPr marL="3781925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8pPr>
    <a:lvl9pPr marL="4322200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 Wu" initials="DW" lastIdx="2" clrIdx="0">
    <p:extLst>
      <p:ext uri="{19B8F6BF-5375-455C-9EA6-DF929625EA0E}">
        <p15:presenceInfo xmlns:p15="http://schemas.microsoft.com/office/powerpoint/2012/main" userId="ac0f31cbe9b5d1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9EDEF"/>
    <a:srgbClr val="FFCCCC"/>
    <a:srgbClr val="E4AEB7"/>
    <a:srgbClr val="B2B2B2"/>
    <a:srgbClr val="D8ECDB"/>
    <a:srgbClr val="FF5050"/>
    <a:srgbClr val="CFAFE7"/>
    <a:srgbClr val="B686DA"/>
    <a:srgbClr val="DC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8" autoAdjust="0"/>
    <p:restoredTop sz="92163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96" y="184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630" y="-5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F0141-3732-4D57-B2DC-D3AD93A454E7}" type="datetimeFigureOut">
              <a:rPr lang="zh-CN" altLang="en-US" smtClean="0">
                <a:ea typeface="微软雅黑" panose="020B0503020204020204" pitchFamily="34" charset="-122"/>
              </a:rPr>
              <a:pPr/>
              <a:t>2021/12/19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D7D32-51B5-437C-9C66-E29080E9E54A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5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1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1pPr>
    <a:lvl2pPr marL="540274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2pPr>
    <a:lvl3pPr marL="1080550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3pPr>
    <a:lvl4pPr marL="1620825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4pPr>
    <a:lvl5pPr marL="2161099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5pPr>
    <a:lvl6pPr marL="2701375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6pPr>
    <a:lvl7pPr marL="3241650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7pPr>
    <a:lvl8pPr marL="3781925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8pPr>
    <a:lvl9pPr marL="4322200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8079720"/>
              </p:ext>
            </p:extLst>
          </p:nvPr>
        </p:nvGraphicFramePr>
        <p:xfrm>
          <a:off x="2117" y="2121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1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2121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8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0" y="5060956"/>
            <a:ext cx="12192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8057" tIns="54029" rIns="108057" bIns="54029" anchor="ctr"/>
          <a:lstStyle/>
          <a:p>
            <a:endParaRPr lang="en-US" sz="2133" noProof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9ADB0A-0B66-4CB2-B840-465651EE684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706" y="122044"/>
            <a:ext cx="672353" cy="7593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2188268"/>
              </p:ext>
            </p:extLst>
          </p:nvPr>
        </p:nvGraphicFramePr>
        <p:xfrm>
          <a:off x="2117" y="1907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907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7" y="1508760"/>
            <a:ext cx="11074088" cy="4590288"/>
          </a:xfrm>
        </p:spPr>
        <p:txBody>
          <a:bodyPr lIns="0" tIns="0" rIns="0" bIns="0">
            <a:normAutofit/>
          </a:bodyPr>
          <a:lstStyle>
            <a:lvl1pPr>
              <a:spcBef>
                <a:spcPts val="453"/>
              </a:spcBef>
              <a:defRPr sz="1800"/>
            </a:lvl1pPr>
            <a:lvl2pPr marL="540274" indent="-272265">
              <a:spcBef>
                <a:spcPts val="453"/>
              </a:spcBef>
              <a:defRPr sz="1800"/>
            </a:lvl2pPr>
            <a:lvl3pPr marL="1080550" indent="-272265">
              <a:spcBef>
                <a:spcPts val="453"/>
              </a:spcBef>
              <a:defRPr sz="1800"/>
            </a:lvl3pPr>
            <a:lvl4pPr marL="1625079" indent="-276518">
              <a:spcBef>
                <a:spcPts val="453"/>
              </a:spcBef>
              <a:defRPr sz="1800"/>
            </a:lvl4pPr>
            <a:lvl5pPr marL="2433364" indent="-272265">
              <a:spcBef>
                <a:spcPts val="453"/>
              </a:spcBef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2283933"/>
              </p:ext>
            </p:extLst>
          </p:nvPr>
        </p:nvGraphicFramePr>
        <p:xfrm>
          <a:off x="2117" y="2121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2121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6913234"/>
              </p:ext>
            </p:extLst>
          </p:nvPr>
        </p:nvGraphicFramePr>
        <p:xfrm>
          <a:off x="1953" y="1594"/>
          <a:ext cx="1953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4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" y="1594"/>
                        <a:ext cx="1953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57" tIns="106356" rIns="108057" bIns="106356" rtlCol="0" anchor="ctr" anchorCtr="0"/>
          <a:lstStyle/>
          <a:p>
            <a:pPr algn="ctr"/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ltGray">
          <a:xfrm>
            <a:off x="2516558" y="1738316"/>
            <a:ext cx="7158892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707547766"/>
              </p:ext>
            </p:extLst>
          </p:nvPr>
        </p:nvGraphicFramePr>
        <p:xfrm>
          <a:off x="1953" y="1594"/>
          <a:ext cx="1953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89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" y="1594"/>
                        <a:ext cx="1953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1600"/>
          </a:xfrm>
          <a:prstGeom prst="rect">
            <a:avLst/>
          </a:prstGeom>
        </p:spPr>
        <p:txBody>
          <a:bodyPr vert="horz" lIns="0" tIns="40522" rIns="0" bIns="40522" rtlCol="0" anchor="ctr" anchorCtr="0">
            <a:noAutofit/>
          </a:bodyPr>
          <a:lstStyle/>
          <a:p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 lIns="108057" tIns="54029" rIns="108057" bIns="54029"/>
          <a:lstStyle/>
          <a:p>
            <a:endParaRPr lang="en-US" sz="2133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11395940" y="6661020"/>
            <a:ext cx="234461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10805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805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1067" dirty="0">
              <a:latin typeface="Arial"/>
            </a:endParaRPr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669945" y="6690180"/>
            <a:ext cx="3824766" cy="123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ctr" defTabSz="10805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Confidential – do not redistribute</a:t>
            </a:r>
            <a:r>
              <a:rPr lang="en-US" sz="800" b="1" kern="120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without written permission from Cloud To Go</a:t>
            </a:r>
            <a:endParaRPr lang="en-US" sz="800" b="1" noProof="0" dirty="0">
              <a:solidFill>
                <a:schemeClr val="bg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gray">
          <a:xfrm>
            <a:off x="1728896" y="6690180"/>
            <a:ext cx="1492396" cy="123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ctr" defTabSz="10805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Copyright © 2020</a:t>
            </a:r>
            <a:r>
              <a:rPr lang="en-US" sz="800" b="1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Cloud To Go</a:t>
            </a:r>
            <a:endParaRPr lang="en-US" sz="800" b="1" noProof="0" dirty="0">
              <a:solidFill>
                <a:schemeClr val="bg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880A4E-BE0D-4BA2-AB0B-CE589DF2BC9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5" y="6420269"/>
            <a:ext cx="347994" cy="393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108055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80550" rtl="0" eaLnBrk="1" latinLnBrk="0" hangingPunct="1">
        <a:spcBef>
          <a:spcPts val="453"/>
        </a:spcBef>
        <a:buFontTx/>
        <a:buNone/>
        <a:defRPr sz="18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indent="-270137" algn="l" defTabSz="1080550" rtl="0" eaLnBrk="1" latinLnBrk="0" hangingPunct="1">
        <a:spcBef>
          <a:spcPts val="453"/>
        </a:spcBef>
        <a:buClr>
          <a:schemeClr val="tx2"/>
        </a:buClr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indent="-270137" algn="l" defTabSz="1080550" rtl="0" eaLnBrk="1" latinLnBrk="0" hangingPunct="1">
        <a:spcBef>
          <a:spcPts val="453"/>
        </a:spcBef>
        <a:buClr>
          <a:schemeClr val="tx2"/>
        </a:buClr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626454" indent="-275765" algn="l" defTabSz="1080550" rtl="0" eaLnBrk="1" latinLnBrk="0" hangingPunct="1">
        <a:spcBef>
          <a:spcPts val="453"/>
        </a:spcBef>
        <a:buClr>
          <a:schemeClr val="tx2"/>
        </a:buClr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433114" indent="-272015" algn="l" defTabSz="1080550" rtl="0" eaLnBrk="1" latinLnBrk="0" hangingPunct="1">
        <a:spcBef>
          <a:spcPts val="453"/>
        </a:spcBef>
        <a:buClr>
          <a:schemeClr val="tx2"/>
        </a:buClr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1537D549-1D5B-4BDD-AD6F-98E2614A52A1}"/>
              </a:ext>
            </a:extLst>
          </p:cNvPr>
          <p:cNvSpPr txBox="1"/>
          <p:nvPr/>
        </p:nvSpPr>
        <p:spPr>
          <a:xfrm>
            <a:off x="4197709" y="2248259"/>
            <a:ext cx="3775393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什么是区块链及其应用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BBE73-1CAF-4127-B4BD-1E218A0DE061}"/>
              </a:ext>
            </a:extLst>
          </p:cNvPr>
          <p:cNvSpPr txBox="1"/>
          <p:nvPr/>
        </p:nvSpPr>
        <p:spPr>
          <a:xfrm>
            <a:off x="4149899" y="5669422"/>
            <a:ext cx="3875075" cy="551088"/>
          </a:xfrm>
          <a:prstGeom prst="rect">
            <a:avLst/>
          </a:prstGeom>
          <a:ln w="12700">
            <a:miter lim="400000"/>
          </a:ln>
        </p:spPr>
        <p:txBody>
          <a:bodyPr wrap="none" lIns="89999" tIns="89999" rIns="89999" bIns="8999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400" b="0" dirty="0"/>
              <a:t>深圳行云创新科技有限公司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23571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区块链特性及应用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特性：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透明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公开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>
                <a:latin typeface="FangSong" panose="02010609060101010101" pitchFamily="49" charset="-122"/>
                <a:ea typeface="FangSong" panose="02010609060101010101" pitchFamily="49" charset="-122"/>
              </a:rPr>
              <a:t>不可篡改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应用：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加密货币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智能合约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供应链：疫苗分销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游戏：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医疗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数字身份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慈善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 indent="0">
              <a:buNone/>
            </a:pP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62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</a:t>
            </a:r>
            <a:r>
              <a:rPr lang="en-US" altLang="zh-CN" dirty="0"/>
              <a:t>—</a:t>
            </a:r>
            <a:r>
              <a:rPr lang="zh-CN" altLang="en-US" dirty="0"/>
              <a:t>私有链、公有链和联盟链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公有链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完全去中心化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谁都可以进入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典型代表：比特币、以太坊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私有链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中心化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主要是企业内部提升效率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联盟链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介于公有链和私有链之间的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少数同等权利的</a:t>
            </a:r>
            <a:r>
              <a:rPr lang="zh-CN" altLang="en-US" sz="2400">
                <a:latin typeface="FangSong" panose="02010609060101010101" pitchFamily="49" charset="-122"/>
                <a:ea typeface="FangSong" panose="02010609060101010101" pitchFamily="49" charset="-122"/>
              </a:rPr>
              <a:t>参与方验证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77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7403" y="2545237"/>
            <a:ext cx="3565400" cy="1412864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谢 谢！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612" y="5236611"/>
            <a:ext cx="3000693" cy="101275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联系我们：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marketing‍@cloudtogo.cn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0755-86955652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09" y="4846320"/>
            <a:ext cx="1785864" cy="1785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508" y="4845269"/>
            <a:ext cx="1782104" cy="17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2BC8E-D4E5-48DC-989D-3FF97AD8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目录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DDCCD-896F-4945-886D-7CD0A90FA794}"/>
              </a:ext>
            </a:extLst>
          </p:cNvPr>
          <p:cNvSpPr txBox="1"/>
          <p:nvPr/>
        </p:nvSpPr>
        <p:spPr>
          <a:xfrm>
            <a:off x="447995" y="1288752"/>
            <a:ext cx="11182774" cy="1689863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什么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是区块链</a:t>
            </a:r>
            <a:endParaRPr lang="en-US" altLang="zh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分布式</a:t>
            </a:r>
            <a:endParaRPr lang="en-US" altLang="zh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账本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与区块链的形成</a:t>
            </a:r>
            <a:endParaRPr lang="en-US" altLang="zh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区块链如何保障数据安全</a:t>
            </a:r>
            <a:endParaRPr lang="en-US" altLang="zh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区块链的应用</a:t>
            </a:r>
            <a:endParaRPr lang="en-US" altLang="zh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区块链发展</a:t>
            </a:r>
            <a:endParaRPr lang="en-US" altLang="zh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什么是区块链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分布式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公开账本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安全：多种加密方式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只能增加不能删除修改的巨大数据库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2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区块链之分布式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中心化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银行转账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分布式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8059D-6826-3E47-A352-ADB69ED2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855" y="2083864"/>
            <a:ext cx="4095613" cy="3132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681D42-C03B-864A-ACA2-0641D7A5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532" y="2054788"/>
            <a:ext cx="3842696" cy="34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区块链之公开账本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账本：记录交易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A-&gt;B:6BTC</a:t>
            </a:r>
          </a:p>
          <a:p>
            <a:pPr marL="883174" lvl="1" indent="-342900"/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B-&gt;C:5BTC</a:t>
            </a:r>
          </a:p>
          <a:p>
            <a:pPr marL="883174" lvl="1" indent="-342900"/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B-&gt;D:2BTC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公开：广播交易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谁来记账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366300" lvl="2" indent="-285750">
              <a:buFontTx/>
              <a:buChar char="-"/>
            </a:pP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每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分钟产生一个块，奖励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50BTC,</a:t>
            </a:r>
          </a:p>
          <a:p>
            <a:pPr marL="1366300" lvl="2" indent="-285750">
              <a:buFontTx/>
              <a:buChar char="-"/>
            </a:pP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总数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=(50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6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24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365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4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）*（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1+1/2+(1/2)</a:t>
            </a:r>
            <a:r>
              <a:rPr lang="en-US" altLang="zh-CN" sz="14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+…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=2100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万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26024" lvl="1" indent="-28575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以谁为准：工作量证明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(pow)</a:t>
            </a:r>
          </a:p>
          <a:p>
            <a:pPr marL="826024" lvl="1" indent="-28575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防伪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/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 indent="0">
              <a:buNone/>
            </a:pP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8059D-6826-3E47-A352-ADB69ED2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38" y="2276253"/>
            <a:ext cx="3605721" cy="2758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5DD719-2EBF-DB4B-A519-386A2E92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56" y="1570946"/>
            <a:ext cx="5272751" cy="236760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C1F84-CA4D-CD4A-99F1-ACFF8F62AD2F}"/>
              </a:ext>
            </a:extLst>
          </p:cNvPr>
          <p:cNvCxnSpPr/>
          <p:nvPr/>
        </p:nvCxnSpPr>
        <p:spPr>
          <a:xfrm flipV="1">
            <a:off x="7333611" y="2619736"/>
            <a:ext cx="441857" cy="135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2CD504-1FAE-3442-8322-471BFC00C556}"/>
              </a:ext>
            </a:extLst>
          </p:cNvPr>
          <p:cNvCxnSpPr>
            <a:cxnSpLocks/>
          </p:cNvCxnSpPr>
          <p:nvPr/>
        </p:nvCxnSpPr>
        <p:spPr>
          <a:xfrm>
            <a:off x="7413390" y="2948061"/>
            <a:ext cx="233203" cy="395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B668F8-902C-E949-B5D1-A0B9D8C74C82}"/>
              </a:ext>
            </a:extLst>
          </p:cNvPr>
          <p:cNvCxnSpPr>
            <a:cxnSpLocks/>
          </p:cNvCxnSpPr>
          <p:nvPr/>
        </p:nvCxnSpPr>
        <p:spPr>
          <a:xfrm flipH="1">
            <a:off x="6769015" y="3086141"/>
            <a:ext cx="263887" cy="472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48AA1A-2742-C240-B945-DF379182DA00}"/>
              </a:ext>
            </a:extLst>
          </p:cNvPr>
          <p:cNvCxnSpPr>
            <a:cxnSpLocks/>
          </p:cNvCxnSpPr>
          <p:nvPr/>
        </p:nvCxnSpPr>
        <p:spPr>
          <a:xfrm>
            <a:off x="8279805" y="2687242"/>
            <a:ext cx="508254" cy="260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69CDD0-C019-FA41-8FC0-6BC29D36F111}"/>
              </a:ext>
            </a:extLst>
          </p:cNvPr>
          <p:cNvCxnSpPr>
            <a:cxnSpLocks/>
          </p:cNvCxnSpPr>
          <p:nvPr/>
        </p:nvCxnSpPr>
        <p:spPr>
          <a:xfrm flipH="1">
            <a:off x="7333611" y="3859051"/>
            <a:ext cx="196380" cy="380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4D6A4-5793-8E4B-84F2-87A8374F33FC}"/>
              </a:ext>
            </a:extLst>
          </p:cNvPr>
          <p:cNvCxnSpPr>
            <a:cxnSpLocks/>
          </p:cNvCxnSpPr>
          <p:nvPr/>
        </p:nvCxnSpPr>
        <p:spPr>
          <a:xfrm>
            <a:off x="7836837" y="3655272"/>
            <a:ext cx="2638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B6C0AF2-1CE4-9042-8300-BE1E78BFA11B}"/>
              </a:ext>
            </a:extLst>
          </p:cNvPr>
          <p:cNvSpPr/>
          <p:nvPr/>
        </p:nvSpPr>
        <p:spPr>
          <a:xfrm>
            <a:off x="6669715" y="2478598"/>
            <a:ext cx="613690" cy="226340"/>
          </a:xfrm>
          <a:prstGeom prst="round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</a:t>
            </a: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区块链之</a:t>
            </a:r>
            <a:r>
              <a:rPr lang="en-US" altLang="zh-CN" dirty="0"/>
              <a:t>Hash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散列（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Hash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Sha256/</a:t>
            </a:r>
            <a:r>
              <a:rPr lang="en-US" altLang="zh-CN" sz="24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hmac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三特性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423450" lvl="2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防碰撞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423450" lvl="2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隐藏性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423450" lvl="2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不可逆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8D5C9-2EAF-5C48-AD23-1CE198B7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66" y="1982836"/>
            <a:ext cx="7262098" cy="622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29C3AA-1A3D-1148-B68D-8012CBA8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915" y="2499977"/>
            <a:ext cx="8172322" cy="62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9CB71-8262-464A-BD5A-307C4AB2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266" y="3225209"/>
            <a:ext cx="7895053" cy="65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9F60F-57CF-8F41-B77B-9615E6763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142" y="2424404"/>
            <a:ext cx="7977177" cy="1004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BF21D-D9F7-4047-A447-3759C8780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457" y="3635396"/>
            <a:ext cx="8073237" cy="10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区块链之加密与签名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传统身份认证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人脸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签名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指纹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电子签名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非对称加密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和对称加密的区别：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加密与签名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423450" lvl="2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公钥加密私钥解密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423450" lvl="2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私钥签名公钥验签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比特币钱包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公私钥对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公私钥可能重复吗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50F3-AE36-7549-A4B8-F3945109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561" y="1508760"/>
            <a:ext cx="2992877" cy="2701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76609-8989-F84D-851D-D797D97D4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856" y="1160810"/>
            <a:ext cx="2371521" cy="30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区块链与旷工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一个块包含的信息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挖矿与链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验证一个块的合法性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公钥验证签名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校验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hash</a:t>
            </a:r>
          </a:p>
          <a:p>
            <a:pPr lvl="1" indent="0">
              <a:buNone/>
            </a:pP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02B02-AE45-F748-BDFB-A6EF425B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30" y="1989771"/>
            <a:ext cx="3098757" cy="3359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159714-2755-EA4F-9C83-C456879D9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79" y="2330060"/>
            <a:ext cx="2674896" cy="3434434"/>
          </a:xfrm>
          <a:prstGeom prst="rect">
            <a:avLst/>
          </a:prstGeom>
        </p:spPr>
      </p:pic>
      <p:pic>
        <p:nvPicPr>
          <p:cNvPr id="39" name="Graphic 38" descr="Mining tools">
            <a:extLst>
              <a:ext uri="{FF2B5EF4-FFF2-40B4-BE49-F238E27FC236}">
                <a16:creationId xmlns:a16="http://schemas.microsoft.com/office/drawing/2014/main" id="{FC48B4DB-B171-5D40-B5B9-E44D3B452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5717" y="1395842"/>
            <a:ext cx="599664" cy="599664"/>
          </a:xfrm>
          <a:prstGeom prst="rect">
            <a:avLst/>
          </a:prstGeom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58E6F3E-BC71-3A41-A259-B15737473C1D}"/>
              </a:ext>
            </a:extLst>
          </p:cNvPr>
          <p:cNvCxnSpPr>
            <a:cxnSpLocks/>
          </p:cNvCxnSpPr>
          <p:nvPr/>
        </p:nvCxnSpPr>
        <p:spPr>
          <a:xfrm flipV="1">
            <a:off x="5172104" y="2800205"/>
            <a:ext cx="2477493" cy="218910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D38571-8233-A044-A472-189A28492A7B}"/>
              </a:ext>
            </a:extLst>
          </p:cNvPr>
          <p:cNvSpPr/>
          <p:nvPr/>
        </p:nvSpPr>
        <p:spPr>
          <a:xfrm>
            <a:off x="3037771" y="4645643"/>
            <a:ext cx="1810389" cy="194233"/>
          </a:xfrm>
          <a:prstGeom prst="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0000000000sderfgftytryry…</a:t>
            </a:r>
            <a:endParaRPr lang="en-CN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11D15-6C03-C24D-8A91-1266106871E1}"/>
              </a:ext>
            </a:extLst>
          </p:cNvPr>
          <p:cNvSpPr/>
          <p:nvPr/>
        </p:nvSpPr>
        <p:spPr>
          <a:xfrm>
            <a:off x="7289629" y="2187927"/>
            <a:ext cx="1817549" cy="142133"/>
          </a:xfrm>
          <a:prstGeom prst="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0000000000sderfgftytryry…</a:t>
            </a:r>
            <a:endParaRPr lang="en-CN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Graphic 11" descr="Mining tools">
            <a:extLst>
              <a:ext uri="{FF2B5EF4-FFF2-40B4-BE49-F238E27FC236}">
                <a16:creationId xmlns:a16="http://schemas.microsoft.com/office/drawing/2014/main" id="{9CE87D8F-45D3-9348-B4A7-83715A96C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471" y="1432359"/>
            <a:ext cx="599664" cy="5996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549DA8-6DE8-D94A-8882-3E0E4B92DE7F}"/>
              </a:ext>
            </a:extLst>
          </p:cNvPr>
          <p:cNvSpPr/>
          <p:nvPr/>
        </p:nvSpPr>
        <p:spPr>
          <a:xfrm>
            <a:off x="6528000" y="5234768"/>
            <a:ext cx="1817549" cy="142133"/>
          </a:xfrm>
          <a:prstGeom prst="rect">
            <a:avLst/>
          </a:prstGeom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0000000000uuooiuwekmdi…</a:t>
            </a:r>
            <a:endParaRPr lang="en-CN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0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区块链之双花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双花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&amp;51%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攻击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双花问题出现     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BTG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双花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6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个区块确认一笔支付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导致的问题：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26024" lvl="1" indent="-28575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系统不再被信任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26024" lvl="1" indent="-28575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价格崩盘得不偿失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26024" lvl="1" indent="-28575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旷工成就比特币也能毁了比特币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837C9-516E-514E-BC55-3B9DA559D9D8}"/>
              </a:ext>
            </a:extLst>
          </p:cNvPr>
          <p:cNvSpPr/>
          <p:nvPr/>
        </p:nvSpPr>
        <p:spPr>
          <a:xfrm>
            <a:off x="3123688" y="2614325"/>
            <a:ext cx="693472" cy="405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820D0-BEDE-784E-801A-979619B9E448}"/>
              </a:ext>
            </a:extLst>
          </p:cNvPr>
          <p:cNvSpPr/>
          <p:nvPr/>
        </p:nvSpPr>
        <p:spPr>
          <a:xfrm>
            <a:off x="4325500" y="2619439"/>
            <a:ext cx="693472" cy="405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D3D16-73A2-5043-84AF-D36136A09B8E}"/>
              </a:ext>
            </a:extLst>
          </p:cNvPr>
          <p:cNvSpPr/>
          <p:nvPr/>
        </p:nvSpPr>
        <p:spPr>
          <a:xfrm>
            <a:off x="5472080" y="2614325"/>
            <a:ext cx="693472" cy="405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D978BA-9173-2D43-AFA1-7A0CBE6707E9}"/>
              </a:ext>
            </a:extLst>
          </p:cNvPr>
          <p:cNvSpPr/>
          <p:nvPr/>
        </p:nvSpPr>
        <p:spPr>
          <a:xfrm>
            <a:off x="6610478" y="2614324"/>
            <a:ext cx="693472" cy="405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F0074-69FE-6F4A-8740-9255ED97676B}"/>
              </a:ext>
            </a:extLst>
          </p:cNvPr>
          <p:cNvSpPr/>
          <p:nvPr/>
        </p:nvSpPr>
        <p:spPr>
          <a:xfrm>
            <a:off x="5472080" y="3398869"/>
            <a:ext cx="693472" cy="405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7EF81-FA93-9449-8FB7-469A173824E0}"/>
              </a:ext>
            </a:extLst>
          </p:cNvPr>
          <p:cNvSpPr/>
          <p:nvPr/>
        </p:nvSpPr>
        <p:spPr>
          <a:xfrm>
            <a:off x="6620707" y="3398868"/>
            <a:ext cx="693472" cy="405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A212B-94F4-D542-8756-3DBF59F7EA82}"/>
              </a:ext>
            </a:extLst>
          </p:cNvPr>
          <p:cNvSpPr/>
          <p:nvPr/>
        </p:nvSpPr>
        <p:spPr>
          <a:xfrm>
            <a:off x="7768313" y="3398867"/>
            <a:ext cx="693472" cy="405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zh-CN" altLang="en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区块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6A44B5-473B-0E46-A64B-1F77ED04EEE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817160" y="2816843"/>
            <a:ext cx="508340" cy="511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E824AD-C73D-BF4A-9A6A-45E536A3C9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018972" y="2816843"/>
            <a:ext cx="453108" cy="511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A56506-668C-834A-9C34-F151D724087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018972" y="2821957"/>
            <a:ext cx="453108" cy="7794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5B6849-8DC9-6C4D-AF9A-10E44E5DC5F1}"/>
              </a:ext>
            </a:extLst>
          </p:cNvPr>
          <p:cNvCxnSpPr/>
          <p:nvPr/>
        </p:nvCxnSpPr>
        <p:spPr>
          <a:xfrm flipV="1">
            <a:off x="6157370" y="2837318"/>
            <a:ext cx="453108" cy="511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DA11D9-F2D5-304A-B039-981B079EC5DD}"/>
              </a:ext>
            </a:extLst>
          </p:cNvPr>
          <p:cNvCxnSpPr/>
          <p:nvPr/>
        </p:nvCxnSpPr>
        <p:spPr>
          <a:xfrm flipV="1">
            <a:off x="6157370" y="3601384"/>
            <a:ext cx="453108" cy="511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3B4A50-DC5C-B441-85BD-1CB82CB2F737}"/>
              </a:ext>
            </a:extLst>
          </p:cNvPr>
          <p:cNvCxnSpPr/>
          <p:nvPr/>
        </p:nvCxnSpPr>
        <p:spPr>
          <a:xfrm flipV="1">
            <a:off x="7303950" y="3611631"/>
            <a:ext cx="453108" cy="511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4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PRESENTATIONDONOTDELETE" val="&lt;?xml version=&quot;1.0&quot; encoding=&quot;UTF-16&quot; standalone=&quot;yes&quot;?&gt;&lt;root reqver=&quot;23045&quot;&gt;&lt;version val=&quot;2417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02&quot; g=&quot;6E&quot; b=&quot;4A&quot;/&gt;&lt;m_nBrightness val=&quot;0&quot;/&gt;&lt;/elem&gt;&lt;elem m_fUsage=&quot;9.00000000000000020000E-001&quot;&gt;&lt;m_msothmcolidx val=&quot;0&quot;/&gt;&lt;m_rgb r=&quot;02&quot; g=&quot;75&quot; b=&quot;4A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公共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Props1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D2F14E-91D0-46BE-AF0B-03FA64177EC7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BP</Template>
  <TotalTime>34614</TotalTime>
  <Words>390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FangSong</vt:lpstr>
      <vt:lpstr>微软雅黑</vt:lpstr>
      <vt:lpstr>Arial</vt:lpstr>
      <vt:lpstr>Calibri</vt:lpstr>
      <vt:lpstr>公共</vt:lpstr>
      <vt:lpstr>think-cell Slide</vt:lpstr>
      <vt:lpstr>PowerPoint Presentation</vt:lpstr>
      <vt:lpstr>目录</vt:lpstr>
      <vt:lpstr>什么是区块链</vt:lpstr>
      <vt:lpstr>区块链之分布式</vt:lpstr>
      <vt:lpstr>区块链之公开账本</vt:lpstr>
      <vt:lpstr>区块链之Hash</vt:lpstr>
      <vt:lpstr>区块链之加密与签名</vt:lpstr>
      <vt:lpstr>区块链与旷工</vt:lpstr>
      <vt:lpstr>区块链之双花</vt:lpstr>
      <vt:lpstr>区块链特性及应用</vt:lpstr>
      <vt:lpstr>区块链—私有链、公有链和联盟链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Dell</dc:creator>
  <cp:lastModifiedBy>Alvin wang</cp:lastModifiedBy>
  <cp:revision>1903</cp:revision>
  <dcterms:created xsi:type="dcterms:W3CDTF">2015-11-23T07:38:28Z</dcterms:created>
  <dcterms:modified xsi:type="dcterms:W3CDTF">2021-12-20T13:37:43Z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  <property fmtid="{D5CDD505-2E9C-101B-9397-08002B2CF9AE}" pid="5" name="_NewReviewCycle">
    <vt:lpwstr/>
  </property>
  <property fmtid="{D5CDD505-2E9C-101B-9397-08002B2CF9AE}" pid="6" name="_new_ms_pID_72543">
    <vt:lpwstr>(3)2wwNRK9fzKVcBFXegjJzXkTacrt2ydC0LZtNliowbNQo5SvJPFYBSqR4T9vFKi9NcQDDUFaE
zA53ynD5kyF+8UXz+VJ+DJv5fuxGPZ1etQW2fBEvlTcyQ35nqQPDjaKFEO1ImdeFVaC41e8Z
hlch734qaYQPmX8FErNPqHyUQbRSQEcFfCuG7ubo1lJFd/V1hLDYrvnw74hjG67s9CmyR81o
zPBr3sFR1qS25EXd69</vt:lpwstr>
  </property>
  <property fmtid="{D5CDD505-2E9C-101B-9397-08002B2CF9AE}" pid="7" name="_new_ms_pID_725431">
    <vt:lpwstr>GFDngTFE1DbDSnsN4vPKW0DZd0twJQynfhGn7I0keK0wB2xsByTxqv
nZmwz5mVmFvOmPLyL/ZMUZMhOUkM9X2WH8t2LrSG1HYWjDQGkX2VHKqri3DAwDyMU5kYxfK2
foQvLavnh8YFyaCLbkOpvza+j2fRLQbdEEzZkvHdNXhxlp+7SQkeBdBlf3GBdIis22YZhAv4
dzTg2oxaOJafWH2OPSGpd0Hcfw/D8ApLmbW+</vt:lpwstr>
  </property>
  <property fmtid="{D5CDD505-2E9C-101B-9397-08002B2CF9AE}" pid="8" name="_new_ms_pID_725432">
    <vt:lpwstr>t8evuDCqxR/AG/JjMmxJ6P7jNZiABycMIiJ/
oZHIqtJ1ld161eoojQMMF+xWr5XSqxNLJ5KHNAbm7gFbieRNAiMCamjYFroIq/HTrCJ7CwKC
</vt:lpwstr>
  </property>
  <property fmtid="{D5CDD505-2E9C-101B-9397-08002B2CF9AE}" pid="9" name="sflag">
    <vt:lpwstr>1448428356</vt:lpwstr>
  </property>
</Properties>
</file>