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256" r:id="rId6"/>
    <p:sldId id="321" r:id="rId7"/>
    <p:sldId id="469" r:id="rId8"/>
    <p:sldId id="464" r:id="rId9"/>
    <p:sldId id="466" r:id="rId10"/>
    <p:sldId id="465" r:id="rId11"/>
    <p:sldId id="462" r:id="rId12"/>
    <p:sldId id="467" r:id="rId13"/>
    <p:sldId id="460" r:id="rId14"/>
    <p:sldId id="468" r:id="rId15"/>
    <p:sldId id="461" r:id="rId16"/>
    <p:sldId id="363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1080550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1pPr>
    <a:lvl2pPr marL="540274" algn="l" defTabSz="1080550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2pPr>
    <a:lvl3pPr marL="1080550" algn="l" defTabSz="1080550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3pPr>
    <a:lvl4pPr marL="1620825" algn="l" defTabSz="1080550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4pPr>
    <a:lvl5pPr marL="2161099" algn="l" defTabSz="1080550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5pPr>
    <a:lvl6pPr marL="2701375" algn="l" defTabSz="1080550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6pPr>
    <a:lvl7pPr marL="3241650" algn="l" defTabSz="1080550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7pPr>
    <a:lvl8pPr marL="3781925" algn="l" defTabSz="1080550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8pPr>
    <a:lvl9pPr marL="4322200" algn="l" defTabSz="1080550" rtl="0" eaLnBrk="1" latinLnBrk="0" hangingPunct="1">
      <a:defRPr sz="21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 Wu" initials="DW" lastIdx="2" clrIdx="0">
    <p:extLst>
      <p:ext uri="{19B8F6BF-5375-455C-9EA6-DF929625EA0E}">
        <p15:presenceInfo xmlns:p15="http://schemas.microsoft.com/office/powerpoint/2012/main" userId="ac0f31cbe9b5d1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9EDEF"/>
    <a:srgbClr val="FFCCCC"/>
    <a:srgbClr val="E4AEB7"/>
    <a:srgbClr val="B2B2B2"/>
    <a:srgbClr val="D8ECDB"/>
    <a:srgbClr val="FF5050"/>
    <a:srgbClr val="CFAFE7"/>
    <a:srgbClr val="B686DA"/>
    <a:srgbClr val="DC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" autoAdjust="0"/>
    <p:restoredTop sz="92000" autoAdjust="0"/>
  </p:normalViewPr>
  <p:slideViewPr>
    <p:cSldViewPr snapToGrid="0" snapToObjects="1" showGuides="1">
      <p:cViewPr varScale="1">
        <p:scale>
          <a:sx n="154" d="100"/>
          <a:sy n="154" d="100"/>
        </p:scale>
        <p:origin x="296" y="208"/>
      </p:cViewPr>
      <p:guideLst>
        <p:guide orient="horz" pos="2160"/>
        <p:guide pos="3841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1630" y="-5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F0141-3732-4D57-B2DC-D3AD93A454E7}" type="datetimeFigureOut">
              <a:rPr lang="zh-CN" altLang="en-US" smtClean="0">
                <a:ea typeface="微软雅黑" panose="020B0503020204020204" pitchFamily="34" charset="-122"/>
              </a:rPr>
              <a:pPr/>
              <a:t>2021/12/22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D7D32-51B5-437C-9C66-E29080E9E54A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555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5A6CE-42F9-4E01-AD14-17456ACECB09}" type="datetimeFigureOut">
              <a:rPr lang="en-US" smtClean="0"/>
              <a:pPr/>
              <a:t>12/22/21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C575A-FA3C-4170-BDE2-E20A38399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1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0550" rtl="0" eaLnBrk="1" latinLnBrk="0" hangingPunct="1">
      <a:defRPr sz="1467" kern="1200">
        <a:solidFill>
          <a:schemeClr val="tx1"/>
        </a:solidFill>
        <a:latin typeface="+mn-lt"/>
        <a:ea typeface="+mn-ea"/>
        <a:cs typeface="+mn-cs"/>
      </a:defRPr>
    </a:lvl1pPr>
    <a:lvl2pPr marL="540274" algn="l" defTabSz="1080550" rtl="0" eaLnBrk="1" latinLnBrk="0" hangingPunct="1">
      <a:defRPr sz="1467" kern="1200">
        <a:solidFill>
          <a:schemeClr val="tx1"/>
        </a:solidFill>
        <a:latin typeface="+mn-lt"/>
        <a:ea typeface="+mn-ea"/>
        <a:cs typeface="+mn-cs"/>
      </a:defRPr>
    </a:lvl2pPr>
    <a:lvl3pPr marL="1080550" algn="l" defTabSz="1080550" rtl="0" eaLnBrk="1" latinLnBrk="0" hangingPunct="1">
      <a:defRPr sz="1467" kern="1200">
        <a:solidFill>
          <a:schemeClr val="tx1"/>
        </a:solidFill>
        <a:latin typeface="+mn-lt"/>
        <a:ea typeface="+mn-ea"/>
        <a:cs typeface="+mn-cs"/>
      </a:defRPr>
    </a:lvl3pPr>
    <a:lvl4pPr marL="1620825" algn="l" defTabSz="1080550" rtl="0" eaLnBrk="1" latinLnBrk="0" hangingPunct="1">
      <a:defRPr sz="1467" kern="1200">
        <a:solidFill>
          <a:schemeClr val="tx1"/>
        </a:solidFill>
        <a:latin typeface="+mn-lt"/>
        <a:ea typeface="+mn-ea"/>
        <a:cs typeface="+mn-cs"/>
      </a:defRPr>
    </a:lvl4pPr>
    <a:lvl5pPr marL="2161099" algn="l" defTabSz="1080550" rtl="0" eaLnBrk="1" latinLnBrk="0" hangingPunct="1">
      <a:defRPr sz="1467" kern="1200">
        <a:solidFill>
          <a:schemeClr val="tx1"/>
        </a:solidFill>
        <a:latin typeface="+mn-lt"/>
        <a:ea typeface="+mn-ea"/>
        <a:cs typeface="+mn-cs"/>
      </a:defRPr>
    </a:lvl5pPr>
    <a:lvl6pPr marL="2701375" algn="l" defTabSz="1080550" rtl="0" eaLnBrk="1" latinLnBrk="0" hangingPunct="1">
      <a:defRPr sz="1467" kern="1200">
        <a:solidFill>
          <a:schemeClr val="tx1"/>
        </a:solidFill>
        <a:latin typeface="+mn-lt"/>
        <a:ea typeface="+mn-ea"/>
        <a:cs typeface="+mn-cs"/>
      </a:defRPr>
    </a:lvl6pPr>
    <a:lvl7pPr marL="3241650" algn="l" defTabSz="1080550" rtl="0" eaLnBrk="1" latinLnBrk="0" hangingPunct="1">
      <a:defRPr sz="1467" kern="1200">
        <a:solidFill>
          <a:schemeClr val="tx1"/>
        </a:solidFill>
        <a:latin typeface="+mn-lt"/>
        <a:ea typeface="+mn-ea"/>
        <a:cs typeface="+mn-cs"/>
      </a:defRPr>
    </a:lvl7pPr>
    <a:lvl8pPr marL="3781925" algn="l" defTabSz="1080550" rtl="0" eaLnBrk="1" latinLnBrk="0" hangingPunct="1">
      <a:defRPr sz="1467" kern="1200">
        <a:solidFill>
          <a:schemeClr val="tx1"/>
        </a:solidFill>
        <a:latin typeface="+mn-lt"/>
        <a:ea typeface="+mn-ea"/>
        <a:cs typeface="+mn-cs"/>
      </a:defRPr>
    </a:lvl8pPr>
    <a:lvl9pPr marL="4322200" algn="l" defTabSz="1080550" rtl="0" eaLnBrk="1" latinLnBrk="0" hangingPunct="1">
      <a:defRPr sz="14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9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2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08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59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7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8079720"/>
              </p:ext>
            </p:extLst>
          </p:nvPr>
        </p:nvGraphicFramePr>
        <p:xfrm>
          <a:off x="2117" y="2121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6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2121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38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0" y="5060956"/>
            <a:ext cx="12192000" cy="1800225"/>
          </a:xfrm>
          <a:prstGeom prst="rect">
            <a:avLst/>
          </a:prstGeom>
          <a:solidFill>
            <a:srgbClr val="177B5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8057" tIns="54029" rIns="108057" bIns="54029" anchor="ctr"/>
          <a:lstStyle/>
          <a:p>
            <a:endParaRPr lang="en-US" sz="2133" noProof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9ADB0A-0B66-4CB2-B840-465651EE684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706" y="122044"/>
            <a:ext cx="672353" cy="7593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2188268"/>
              </p:ext>
            </p:extLst>
          </p:nvPr>
        </p:nvGraphicFramePr>
        <p:xfrm>
          <a:off x="2117" y="1907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4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907"/>
                        <a:ext cx="2116" cy="1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2707" y="1508760"/>
            <a:ext cx="11074088" cy="4590288"/>
          </a:xfrm>
        </p:spPr>
        <p:txBody>
          <a:bodyPr lIns="0" tIns="0" rIns="0" bIns="0">
            <a:normAutofit/>
          </a:bodyPr>
          <a:lstStyle>
            <a:lvl1pPr>
              <a:spcBef>
                <a:spcPts val="453"/>
              </a:spcBef>
              <a:defRPr sz="1800"/>
            </a:lvl1pPr>
            <a:lvl2pPr marL="540274" indent="-272265">
              <a:spcBef>
                <a:spcPts val="453"/>
              </a:spcBef>
              <a:defRPr sz="1800"/>
            </a:lvl2pPr>
            <a:lvl3pPr marL="1080550" indent="-272265">
              <a:spcBef>
                <a:spcPts val="453"/>
              </a:spcBef>
              <a:defRPr sz="1800"/>
            </a:lvl3pPr>
            <a:lvl4pPr marL="1625079" indent="-276518">
              <a:spcBef>
                <a:spcPts val="453"/>
              </a:spcBef>
              <a:defRPr sz="1800"/>
            </a:lvl4pPr>
            <a:lvl5pPr marL="2433364" indent="-272265">
              <a:spcBef>
                <a:spcPts val="453"/>
              </a:spcBef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2283933"/>
              </p:ext>
            </p:extLst>
          </p:nvPr>
        </p:nvGraphicFramePr>
        <p:xfrm>
          <a:off x="2117" y="2121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0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2121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6913234"/>
              </p:ext>
            </p:extLst>
          </p:nvPr>
        </p:nvGraphicFramePr>
        <p:xfrm>
          <a:off x="1953" y="1594"/>
          <a:ext cx="1953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8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" y="1594"/>
                        <a:ext cx="1953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7B57"/>
          </a:solidFill>
          <a:ln w="9525">
            <a:solidFill>
              <a:srgbClr val="177B5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57" tIns="106356" rIns="108057" bIns="106356" rtlCol="0" anchor="ctr" anchorCtr="0"/>
          <a:lstStyle/>
          <a:p>
            <a:pPr algn="ctr"/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ltGray">
          <a:xfrm>
            <a:off x="2516558" y="1738316"/>
            <a:ext cx="7158892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707547766"/>
              </p:ext>
            </p:extLst>
          </p:nvPr>
        </p:nvGraphicFramePr>
        <p:xfrm>
          <a:off x="1953" y="1594"/>
          <a:ext cx="1953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30"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" y="1594"/>
                        <a:ext cx="1953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708" y="162000"/>
            <a:ext cx="11068061" cy="831600"/>
          </a:xfrm>
          <a:prstGeom prst="rect">
            <a:avLst/>
          </a:prstGeom>
        </p:spPr>
        <p:txBody>
          <a:bodyPr vert="horz" lIns="0" tIns="40522" rIns="0" bIns="40522" rtlCol="0" anchor="ctr" anchorCtr="0">
            <a:noAutofit/>
          </a:bodyPr>
          <a:lstStyle/>
          <a:p>
            <a:r>
              <a:rPr lang="zh-CN" altLang="en-US" noProof="0" dirty="0"/>
              <a:t>单击此处编辑母版标题样式</a:t>
            </a:r>
            <a:endParaRPr lang="en-US" noProof="0" dirty="0"/>
          </a:p>
        </p:txBody>
      </p:sp>
      <p:sp>
        <p:nvSpPr>
          <p:cNvPr id="8" name="Line 11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 lIns="108057" tIns="54029" rIns="108057" bIns="54029"/>
          <a:lstStyle/>
          <a:p>
            <a:endParaRPr lang="en-US" sz="2133" noProof="0" dirty="0"/>
          </a:p>
        </p:txBody>
      </p:sp>
      <p:sp>
        <p:nvSpPr>
          <p:cNvPr id="10" name="TextBox 9"/>
          <p:cNvSpPr txBox="1"/>
          <p:nvPr/>
        </p:nvSpPr>
        <p:spPr>
          <a:xfrm>
            <a:off x="11395940" y="6661020"/>
            <a:ext cx="234461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10805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53E389-1311-4796-9190-1F74A8EADEA2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805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sz="1067" dirty="0">
              <a:latin typeface="Arial"/>
            </a:endParaRPr>
          </a:p>
        </p:txBody>
      </p:sp>
      <p:sp>
        <p:nvSpPr>
          <p:cNvPr id="11" name="Rectangle 2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5669945" y="6690180"/>
            <a:ext cx="3824766" cy="12311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indent="0" algn="ctr" defTabSz="10805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noProof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Confidential – do not redistribute</a:t>
            </a:r>
            <a:r>
              <a:rPr lang="en-US" sz="800" b="1" kern="1200" baseline="0" noProof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 without written permission from Cloud To Go</a:t>
            </a:r>
            <a:endParaRPr lang="en-US" sz="800" b="1" noProof="0" dirty="0">
              <a:solidFill>
                <a:schemeClr val="bg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708" y="1508760"/>
            <a:ext cx="11074088" cy="45902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gray">
          <a:xfrm>
            <a:off x="1728896" y="6690180"/>
            <a:ext cx="1492396" cy="12311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indent="0" algn="ctr" defTabSz="10805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Copyright © 2020</a:t>
            </a:r>
            <a:r>
              <a:rPr lang="en-US" sz="800" b="1" baseline="0" noProof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Cloud To Go</a:t>
            </a:r>
            <a:endParaRPr lang="en-US" sz="800" b="1" noProof="0" dirty="0">
              <a:solidFill>
                <a:schemeClr val="bg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880A4E-BE0D-4BA2-AB0B-CE589DF2BC9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5" y="6420269"/>
            <a:ext cx="347994" cy="393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108055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80550" rtl="0" eaLnBrk="1" latinLnBrk="0" hangingPunct="1">
        <a:spcBef>
          <a:spcPts val="453"/>
        </a:spcBef>
        <a:buFontTx/>
        <a:buNone/>
        <a:defRPr sz="1867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0274" indent="-270137" algn="l" defTabSz="1080550" rtl="0" eaLnBrk="1" latinLnBrk="0" hangingPunct="1">
        <a:spcBef>
          <a:spcPts val="453"/>
        </a:spcBef>
        <a:buClr>
          <a:schemeClr val="tx2"/>
        </a:buClr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1080550" indent="-270137" algn="l" defTabSz="1080550" rtl="0" eaLnBrk="1" latinLnBrk="0" hangingPunct="1">
        <a:spcBef>
          <a:spcPts val="453"/>
        </a:spcBef>
        <a:buClr>
          <a:schemeClr val="tx2"/>
        </a:buClr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626454" indent="-275765" algn="l" defTabSz="1080550" rtl="0" eaLnBrk="1" latinLnBrk="0" hangingPunct="1">
        <a:spcBef>
          <a:spcPts val="453"/>
        </a:spcBef>
        <a:buClr>
          <a:schemeClr val="tx2"/>
        </a:buClr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433114" indent="-272015" algn="l" defTabSz="1080550" rtl="0" eaLnBrk="1" latinLnBrk="0" hangingPunct="1">
        <a:spcBef>
          <a:spcPts val="453"/>
        </a:spcBef>
        <a:buClr>
          <a:schemeClr val="tx2"/>
        </a:buClr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971512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787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2063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337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055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0274" algn="l" defTabSz="108055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0550" algn="l" defTabSz="108055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20825" algn="l" defTabSz="108055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61099" algn="l" defTabSz="108055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01375" algn="l" defTabSz="108055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41650" algn="l" defTabSz="108055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781925" algn="l" defTabSz="108055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22200" algn="l" defTabSz="1080550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1537D549-1D5B-4BDD-AD6F-98E2614A52A1}"/>
              </a:ext>
            </a:extLst>
          </p:cNvPr>
          <p:cNvSpPr txBox="1"/>
          <p:nvPr/>
        </p:nvSpPr>
        <p:spPr>
          <a:xfrm>
            <a:off x="4340759" y="2248259"/>
            <a:ext cx="3489289" cy="1228198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以太坊及应用</a:t>
            </a:r>
            <a:endParaRPr lang="en-US" altLang="zh-CN" sz="4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r"/>
            <a:endParaRPr lang="zh-CN" altLang="en-US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BBE73-1CAF-4127-B4BD-1E218A0DE061}"/>
              </a:ext>
            </a:extLst>
          </p:cNvPr>
          <p:cNvSpPr txBox="1"/>
          <p:nvPr/>
        </p:nvSpPr>
        <p:spPr>
          <a:xfrm>
            <a:off x="4149899" y="5669422"/>
            <a:ext cx="3875075" cy="551088"/>
          </a:xfrm>
          <a:prstGeom prst="rect">
            <a:avLst/>
          </a:prstGeom>
          <a:ln w="12700">
            <a:miter lim="400000"/>
          </a:ln>
        </p:spPr>
        <p:txBody>
          <a:bodyPr wrap="none" lIns="89999" tIns="89999" rIns="89999" bIns="89999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2400" b="0" dirty="0"/>
              <a:t>深圳行云创新科技有限公司</a:t>
            </a:r>
          </a:p>
        </p:txBody>
      </p:sp>
    </p:spTree>
    <p:extLst>
      <p:ext uri="{BB962C8B-B14F-4D97-AF65-F5344CB8AC3E}">
        <p14:creationId xmlns:p14="http://schemas.microsoft.com/office/powerpoint/2010/main" val="235710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0B85E-A2F0-4602-B4CF-2EFA9E6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智能合约和</a:t>
            </a:r>
            <a:r>
              <a:rPr lang="en-US" altLang="zh-CN" sz="2800" dirty="0" err="1"/>
              <a:t>DApps</a:t>
            </a:r>
            <a:endParaRPr lang="zh-CN" altLang="en-US" sz="28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EBBF7DD-4EF0-4BD2-84CF-5C71DACC1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以太坊的第三层：去中心化的应用平台，最初设计的目标是简历一个智能合约和去中心化的应用平台，这也是它和比特币区块链的最大不同。它包括了图灵完备的编程语言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Solidity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。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金融应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--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sz="2400" b="0" dirty="0" err="1">
                <a:latin typeface="FangSong" panose="02010609060101010101" pitchFamily="49" charset="-122"/>
                <a:ea typeface="FangSong" panose="02010609060101010101" pitchFamily="49" charset="-122"/>
              </a:rPr>
              <a:t>Defi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半金融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应用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非金融应用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0D9C1E-80E8-9445-9495-67569EE8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529" y="2075136"/>
            <a:ext cx="5417200" cy="383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3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0B85E-A2F0-4602-B4CF-2EFA9E6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以太坊钱包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EBBF7DD-4EF0-4BD2-84CF-5C71DACC1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比特币钱包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以太坊钱包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余额账户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合约账户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E0929-21AC-2643-A03C-FD74B225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776" y="1828244"/>
            <a:ext cx="8320158" cy="39513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E072F0-8014-DA44-9932-DE69DDD3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907" y="2342433"/>
            <a:ext cx="4584956" cy="2586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6A310B-F60D-0844-987D-E95F3D0DA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570" y="1828244"/>
            <a:ext cx="10146224" cy="4349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491A20-AA61-204C-9CA5-DA8DA64EF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504" y="2052433"/>
            <a:ext cx="8025290" cy="3727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04BDC5-CD08-CB45-91DB-2E98CA8F3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6281" y="2052433"/>
            <a:ext cx="7174174" cy="400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9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7403" y="2545237"/>
            <a:ext cx="3565400" cy="1412864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谢 谢！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612" y="5236611"/>
            <a:ext cx="3000693" cy="101275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联系我们：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marketing‍@cloudtogo.cn</a:t>
            </a:r>
          </a:p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0755-86955652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09" y="4846320"/>
            <a:ext cx="1785864" cy="1785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508" y="4845269"/>
            <a:ext cx="1782104" cy="178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4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0B85E-A2F0-4602-B4CF-2EFA9E6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sz="28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EBBF7DD-4EF0-4BD2-84CF-5C71DACC1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什么是以太坊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以太坊与以太币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以太坊的共识机制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以太坊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Gas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以太坊的运行机制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智能合约与</a:t>
            </a:r>
            <a:r>
              <a:rPr lang="en-US" altLang="zh-CN" sz="2400" b="0" dirty="0" err="1">
                <a:latin typeface="FangSong" panose="02010609060101010101" pitchFamily="49" charset="-122"/>
                <a:ea typeface="FangSong" panose="02010609060101010101" pitchFamily="49" charset="-122"/>
              </a:rPr>
              <a:t>DApps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25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0B85E-A2F0-4602-B4CF-2EFA9E6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什么是以太坊</a:t>
            </a:r>
            <a:endParaRPr lang="zh-CN" altLang="en-US" sz="28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EBBF7DD-4EF0-4BD2-84CF-5C71DACC1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分布式的计算平台，可以运行自己的代码，并与其它应用程序交互。这是一个开源的计算平台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2013-2014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年间由程序员</a:t>
            </a:r>
            <a:r>
              <a:rPr lang="zh-CN" altLang="en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维塔利克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.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布特林受比特币启发提出。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2015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年正式上线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可管理自己的数字资产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运行程序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或者娱乐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60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0B85E-A2F0-4602-B4CF-2EFA9E6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以太坊与以太币</a:t>
            </a:r>
            <a:endParaRPr lang="zh-CN" altLang="en-US" sz="28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EBBF7DD-4EF0-4BD2-84CF-5C71DACC1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以太坊与以太币的关系：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协议</a:t>
            </a:r>
            <a:endParaRPr lang="en-US" altLang="zh-CN" sz="1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代币</a:t>
            </a:r>
            <a:endParaRPr lang="en-US" altLang="zh-CN" sz="1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以太币与比特币的区别：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比特币：</a:t>
            </a:r>
            <a:endParaRPr lang="en-US" altLang="zh-CN" sz="1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人们对发币及其背后的发行机构逐渐时区信任的结果，具有一般货币的流通属性。因其良好的抗通胀属性，比特币被称为黄金</a:t>
            </a:r>
            <a:r>
              <a:rPr lang="en-US" altLang="zh-CN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2.0</a:t>
            </a:r>
          </a:p>
          <a:p>
            <a:pPr marL="883174" lvl="1" indent="-342900"/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有限的数量</a:t>
            </a:r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交易时间长</a:t>
            </a:r>
            <a:endParaRPr lang="en-US" altLang="zh-CN" sz="1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以太币</a:t>
            </a:r>
            <a:endParaRPr lang="en-US" altLang="zh-CN" sz="1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则是为了给以太坊的运作提供动力，因此被称为石油</a:t>
            </a:r>
            <a:r>
              <a:rPr lang="en-US" altLang="zh-CN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2.0.</a:t>
            </a:r>
          </a:p>
          <a:p>
            <a:pPr marL="883174" lvl="1" indent="-342900"/>
            <a:r>
              <a:rPr lang="zh-CN" altLang="en-US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没有数量限制</a:t>
            </a:r>
            <a:endParaRPr lang="en-US" altLang="zh-CN" sz="1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交易的时间短</a:t>
            </a:r>
            <a:endParaRPr lang="en-US" altLang="zh-CN" sz="1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endParaRPr lang="en-US" altLang="zh-CN" sz="1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61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0B85E-A2F0-4602-B4CF-2EFA9E6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以太坊共识机制</a:t>
            </a:r>
            <a:endParaRPr lang="zh-CN" altLang="en-US" sz="28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EBBF7DD-4EF0-4BD2-84CF-5C71DACC1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早期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POW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到现在</a:t>
            </a:r>
            <a:r>
              <a:rPr lang="en-US" altLang="zh-CN" sz="2400" b="0" dirty="0" err="1">
                <a:latin typeface="FangSong" panose="02010609060101010101" pitchFamily="49" charset="-122"/>
                <a:ea typeface="FangSong" panose="02010609060101010101" pitchFamily="49" charset="-122"/>
              </a:rPr>
              <a:t>Etherum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2.0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的 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POS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，什么是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POS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？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sz="1400" b="0" cap="all" dirty="0">
                <a:latin typeface="FangSong" panose="02010609060101010101" pitchFamily="49" charset="-122"/>
                <a:ea typeface="FangSong" panose="02010609060101010101" pitchFamily="49" charset="-122"/>
              </a:rPr>
              <a:t>       </a:t>
            </a:r>
            <a:r>
              <a:rPr lang="en-US" sz="1400" b="0" cap="all" dirty="0">
                <a:latin typeface="FangSong" panose="02010609060101010101" pitchFamily="49" charset="-122"/>
                <a:ea typeface="FangSong" panose="02010609060101010101" pitchFamily="49" charset="-122"/>
              </a:rPr>
              <a:t>PROOF-OF-STAKE</a:t>
            </a:r>
            <a:r>
              <a:rPr lang="en-US" altLang="zh-CN" sz="1400" b="0" cap="all" dirty="0">
                <a:latin typeface="FangSong" panose="02010609060101010101" pitchFamily="49" charset="-122"/>
                <a:ea typeface="FangSong" panose="02010609060101010101" pitchFamily="49" charset="-122"/>
              </a:rPr>
              <a:t>,</a:t>
            </a:r>
            <a:r>
              <a:rPr lang="zh-CN" altLang="en-US" sz="1400" b="0" cap="all" dirty="0">
                <a:latin typeface="FangSong" panose="02010609060101010101" pitchFamily="49" charset="-122"/>
                <a:ea typeface="FangSong" panose="02010609060101010101" pitchFamily="49" charset="-122"/>
              </a:rPr>
              <a:t>权益证明，要成为链上验证的一员，首先需要抵押</a:t>
            </a:r>
            <a:r>
              <a:rPr lang="en-US" altLang="zh-CN" sz="1400" b="0" cap="all" dirty="0">
                <a:latin typeface="FangSong" panose="02010609060101010101" pitchFamily="49" charset="-122"/>
                <a:ea typeface="FangSong" panose="02010609060101010101" pitchFamily="49" charset="-122"/>
              </a:rPr>
              <a:t>32ETH</a:t>
            </a:r>
            <a:r>
              <a:rPr lang="zh-CN" altLang="en-US" sz="1400" b="0" cap="all" dirty="0">
                <a:latin typeface="FangSong" panose="02010609060101010101" pitchFamily="49" charset="-122"/>
                <a:ea typeface="FangSong" panose="02010609060101010101" pitchFamily="49" charset="-122"/>
              </a:rPr>
              <a:t> 才能成为矿工，并且矿工的责任是不一样的，你可能被随机选择成为检查、排序、打包、验证 中的</a:t>
            </a:r>
            <a:r>
              <a:rPr lang="zh-CN" altLang="en-CN" sz="1400" b="0" cap="all" dirty="0">
                <a:latin typeface="FangSong" panose="02010609060101010101" pitchFamily="49" charset="-122"/>
                <a:ea typeface="FangSong" panose="02010609060101010101" pitchFamily="49" charset="-122"/>
              </a:rPr>
              <a:t>一员</a:t>
            </a:r>
            <a:r>
              <a:rPr lang="zh-CN" altLang="en-US" sz="1400" b="0" cap="all" dirty="0">
                <a:latin typeface="FangSong" panose="02010609060101010101" pitchFamily="49" charset="-122"/>
                <a:ea typeface="FangSong" panose="02010609060101010101" pitchFamily="49" charset="-122"/>
              </a:rPr>
              <a:t>。用户的权益也可能成为激励矿工行为的一种方式。比如：一个用户将会时区部分权益如果它离线了或者勾结他人做坏事。</a:t>
            </a:r>
            <a:endParaRPr lang="en-US" altLang="zh-CN" sz="1400" b="0" cap="all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POS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的特性：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FangSong" panose="02010609060101010101" pitchFamily="49" charset="-122"/>
                <a:ea typeface="FangSong" panose="02010609060101010101" pitchFamily="49" charset="-122"/>
              </a:rPr>
              <a:t>更少的能源需求</a:t>
            </a:r>
            <a:endParaRPr lang="en-US" altLang="zh-CN" sz="16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FangSong" panose="02010609060101010101" pitchFamily="49" charset="-122"/>
                <a:ea typeface="FangSong" panose="02010609060101010101" pitchFamily="49" charset="-122"/>
              </a:rPr>
              <a:t>更低进入门槛</a:t>
            </a:r>
            <a:endParaRPr lang="en-US" altLang="zh-CN" sz="16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FangSong" panose="02010609060101010101" pitchFamily="49" charset="-122"/>
                <a:ea typeface="FangSong" panose="02010609060101010101" pitchFamily="49" charset="-122"/>
              </a:rPr>
              <a:t>更强的去中心化</a:t>
            </a:r>
            <a:endParaRPr lang="en-US" altLang="zh-CN" sz="16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FangSong" panose="02010609060101010101" pitchFamily="49" charset="-122"/>
                <a:ea typeface="FangSong" panose="02010609060101010101" pitchFamily="49" charset="-122"/>
              </a:rPr>
              <a:t>抗</a:t>
            </a:r>
            <a:r>
              <a:rPr lang="en-US" altLang="zh-CN" sz="1600" b="0" dirty="0">
                <a:latin typeface="FangSong" panose="02010609060101010101" pitchFamily="49" charset="-122"/>
                <a:ea typeface="FangSong" panose="02010609060101010101" pitchFamily="49" charset="-122"/>
              </a:rPr>
              <a:t>51%</a:t>
            </a:r>
            <a:r>
              <a:rPr lang="zh-CN" altLang="en-US" sz="1600" b="0" dirty="0">
                <a:latin typeface="FangSong" panose="02010609060101010101" pitchFamily="49" charset="-122"/>
                <a:ea typeface="FangSong" panose="02010609060101010101" pitchFamily="49" charset="-122"/>
              </a:rPr>
              <a:t> 攻击，</a:t>
            </a:r>
            <a:r>
              <a:rPr lang="en-US" altLang="zh-CN" sz="1600" b="0" dirty="0">
                <a:latin typeface="FangSong" panose="02010609060101010101" pitchFamily="49" charset="-122"/>
                <a:ea typeface="FangSong" panose="02010609060101010101" pitchFamily="49" charset="-122"/>
              </a:rPr>
              <a:t>51%</a:t>
            </a:r>
            <a:r>
              <a:rPr lang="zh-CN" altLang="en-US" sz="1600" b="0" dirty="0">
                <a:latin typeface="FangSong" panose="02010609060101010101" pitchFamily="49" charset="-122"/>
                <a:ea typeface="FangSong" panose="02010609060101010101" pitchFamily="49" charset="-122"/>
              </a:rPr>
              <a:t> 攻击仍然存在，但是需要控制</a:t>
            </a:r>
            <a:r>
              <a:rPr lang="en-US" altLang="zh-CN" sz="1600" b="0" dirty="0">
                <a:latin typeface="FangSong" panose="02010609060101010101" pitchFamily="49" charset="-122"/>
                <a:ea typeface="FangSong" panose="02010609060101010101" pitchFamily="49" charset="-122"/>
              </a:rPr>
              <a:t>51%</a:t>
            </a:r>
            <a:r>
              <a:rPr lang="zh-CN" altLang="en-US" sz="1600" b="0" dirty="0">
                <a:latin typeface="FangSong" panose="02010609060101010101" pitchFamily="49" charset="-122"/>
                <a:ea typeface="FangSong" panose="02010609060101010101" pitchFamily="49" charset="-122"/>
              </a:rPr>
              <a:t>权益的</a:t>
            </a:r>
            <a:r>
              <a:rPr lang="en-US" altLang="zh-CN" sz="1600" b="0" dirty="0">
                <a:latin typeface="FangSong" panose="02010609060101010101" pitchFamily="49" charset="-122"/>
                <a:ea typeface="FangSong" panose="02010609060101010101" pitchFamily="49" charset="-122"/>
              </a:rPr>
              <a:t>ETH</a:t>
            </a:r>
          </a:p>
        </p:txBody>
      </p:sp>
    </p:spTree>
    <p:extLst>
      <p:ext uri="{BB962C8B-B14F-4D97-AF65-F5344CB8AC3E}">
        <p14:creationId xmlns:p14="http://schemas.microsoft.com/office/powerpoint/2010/main" val="122735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0B85E-A2F0-4602-B4CF-2EFA9E6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以太坊</a:t>
            </a:r>
            <a:r>
              <a:rPr lang="en-US" altLang="zh-CN" sz="2800" dirty="0"/>
              <a:t>Gas</a:t>
            </a:r>
            <a:endParaRPr lang="zh-CN" altLang="en-US" sz="28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EBBF7DD-4EF0-4BD2-84CF-5C71DACC1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发送</a:t>
            </a:r>
            <a:r>
              <a:rPr lang="en-US" altLang="zh-CN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Token</a:t>
            </a:r>
            <a:r>
              <a:rPr lang="zh-CN" altLang="en-US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、执行合约、以太币转账 消耗计算机资源，因此你需要“购买燃料”，最终燃料费支付给矿工</a:t>
            </a:r>
            <a:endParaRPr lang="en-US" altLang="zh-CN" sz="1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交易失败也需要支付燃料费</a:t>
            </a:r>
            <a:endParaRPr lang="en-US" altLang="zh-CN" sz="1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转账或者执行合约时不允许设置多少燃料费，但是允许设置</a:t>
            </a:r>
            <a:r>
              <a:rPr lang="en-US" altLang="zh-CN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gas</a:t>
            </a:r>
            <a:r>
              <a:rPr lang="zh-CN" altLang="en-US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limit</a:t>
            </a:r>
            <a:r>
              <a:rPr lang="zh-CN" altLang="en-US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。</a:t>
            </a:r>
            <a:endParaRPr lang="en-US" altLang="zh-CN" sz="1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Gas</a:t>
            </a:r>
            <a:r>
              <a:rPr lang="zh-CN" altLang="en-US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花费的多少取决于你的合约有多大，需要执行多久。</a:t>
            </a:r>
            <a:endParaRPr lang="en-US" altLang="zh-CN" sz="1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2021</a:t>
            </a:r>
            <a:r>
              <a:rPr lang="zh-CN" altLang="en-US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年</a:t>
            </a:r>
            <a:r>
              <a:rPr lang="en-US" altLang="zh-CN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8</a:t>
            </a:r>
            <a:r>
              <a:rPr lang="zh-CN" altLang="en-US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月升级之后</a:t>
            </a:r>
            <a:r>
              <a:rPr lang="en-US" altLang="zh-CN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gas</a:t>
            </a:r>
            <a:r>
              <a:rPr lang="zh-CN" altLang="en-US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计算方式发生了变化</a:t>
            </a:r>
            <a:endParaRPr lang="en-US" altLang="zh-CN" sz="1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D75DA-CA06-5746-94F1-709EFB63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83" y="1863935"/>
            <a:ext cx="8043949" cy="404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7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0B85E-A2F0-4602-B4CF-2EFA9E6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ETH</a:t>
            </a:r>
            <a:r>
              <a:rPr lang="zh-CN" altLang="en-US" sz="2800" dirty="0"/>
              <a:t> 与</a:t>
            </a:r>
            <a:r>
              <a:rPr lang="en-US" altLang="zh-CN" sz="2800" dirty="0"/>
              <a:t>Gas</a:t>
            </a:r>
            <a:endParaRPr lang="zh-CN" altLang="en-US" sz="28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EBBF7DD-4EF0-4BD2-84CF-5C71DACC1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执行复杂程序怎么办？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26024" lvl="1" indent="-285750"/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Gas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以</a:t>
            </a:r>
            <a:r>
              <a:rPr lang="en-US" altLang="zh-CN" sz="2400" b="0" dirty="0" err="1">
                <a:latin typeface="FangSong" panose="02010609060101010101" pitchFamily="49" charset="-122"/>
                <a:ea typeface="FangSong" panose="02010609060101010101" pitchFamily="49" charset="-122"/>
              </a:rPr>
              <a:t>gwei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为计算单位，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1Gwei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=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10</a:t>
            </a:r>
            <a:r>
              <a:rPr lang="en-US" altLang="zh-CN" sz="2400" b="0" baseline="30000" dirty="0">
                <a:latin typeface="FangSong" panose="02010609060101010101" pitchFamily="49" charset="-122"/>
                <a:ea typeface="FangSong" panose="02010609060101010101" pitchFamily="49" charset="-122"/>
              </a:rPr>
              <a:t>-9</a:t>
            </a:r>
            <a:r>
              <a:rPr lang="zh-CN" altLang="en-US" sz="2400" b="0" baseline="300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ETH</a:t>
            </a:r>
          </a:p>
          <a:p>
            <a:pPr marL="826024" lvl="1" indent="-285750"/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Gas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分为两部分：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Gas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sz="2400" b="0" dirty="0" err="1">
                <a:latin typeface="FangSong" panose="02010609060101010101" pitchFamily="49" charset="-122"/>
                <a:ea typeface="FangSong" panose="02010609060101010101" pitchFamily="49" charset="-122"/>
              </a:rPr>
              <a:t>used,gas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price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。  每个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EVM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指令执行都会消耗对应的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gas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，比如一个合约执行完消耗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21000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单位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gas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，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gas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price=100gwei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那么执行合约手续费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=21000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* 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100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sz="2400" b="0" dirty="0" err="1">
                <a:latin typeface="FangSong" panose="02010609060101010101" pitchFamily="49" charset="-122"/>
                <a:ea typeface="FangSong" panose="02010609060101010101" pitchFamily="49" charset="-122"/>
              </a:rPr>
              <a:t>gwei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=210000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sz="2400" b="0" dirty="0" err="1">
                <a:latin typeface="FangSong" panose="02010609060101010101" pitchFamily="49" charset="-122"/>
                <a:ea typeface="FangSong" panose="02010609060101010101" pitchFamily="49" charset="-122"/>
              </a:rPr>
              <a:t>gwei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=0.00021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ETH</a:t>
            </a:r>
          </a:p>
          <a:p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Gas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和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ETH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的关系：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量大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Gas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上涨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量小</a:t>
            </a:r>
            <a:r>
              <a:rPr lang="en-US" altLang="zh-CN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Gas</a:t>
            </a: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下降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A4905-5188-0148-8930-782CEB57BEAB}"/>
              </a:ext>
            </a:extLst>
          </p:cNvPr>
          <p:cNvSpPr txBox="1"/>
          <p:nvPr/>
        </p:nvSpPr>
        <p:spPr>
          <a:xfrm>
            <a:off x="5636622" y="2052486"/>
            <a:ext cx="3200400" cy="828089"/>
          </a:xfrm>
          <a:prstGeom prst="rect">
            <a:avLst/>
          </a:prstGeom>
          <a:noFill/>
        </p:spPr>
        <p:txBody>
          <a:bodyPr wrap="square" tIns="90000" bIns="90000" rtlCol="0" anchor="t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while(true){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(“Hello</a:t>
            </a:r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word!”)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CN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11D0B7-B787-2642-9D34-0376ED58A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561" y="1508760"/>
            <a:ext cx="5248107" cy="46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1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0B85E-A2F0-4602-B4CF-2EFA9E6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以太坊社区如何运行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EBBF7DD-4EF0-4BD2-84CF-5C71DACC1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76" y="1313793"/>
            <a:ext cx="11153319" cy="478525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基于比特币区块链，消化、吸收、创新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三层机构：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底层的区块链技术所以交易历史都是共享的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存储交易历史之外还会存储智能合约的执行状态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883174" lvl="1" indent="-342900"/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智能合约和去中心化应用平台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032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0B85E-A2F0-4602-B4CF-2EFA9E6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什么是智能合约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EBBF7DD-4EF0-4BD2-84CF-5C71DACC1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传统合约：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FangSong" panose="02010609060101010101" pitchFamily="49" charset="-122"/>
                <a:ea typeface="FangSong" panose="02010609060101010101" pitchFamily="49" charset="-122"/>
              </a:rPr>
              <a:t>互相信任</a:t>
            </a:r>
            <a:endParaRPr lang="en-US" altLang="zh-CN" sz="16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FangSong" panose="02010609060101010101" pitchFamily="49" charset="-122"/>
                <a:ea typeface="FangSong" panose="02010609060101010101" pitchFamily="49" charset="-122"/>
              </a:rPr>
              <a:t>签署法定合同</a:t>
            </a:r>
            <a:endParaRPr lang="en-US" altLang="zh-CN" sz="16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FangSong" panose="02010609060101010101" pitchFamily="49" charset="-122"/>
                <a:ea typeface="FangSong" panose="02010609060101010101" pitchFamily="49" charset="-122"/>
              </a:rPr>
              <a:t>寻求见证人</a:t>
            </a:r>
            <a:endParaRPr lang="en-US" altLang="zh-CN" sz="16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sz="2400" b="0" dirty="0">
                <a:latin typeface="FangSong" panose="02010609060101010101" pitchFamily="49" charset="-122"/>
                <a:ea typeface="FangSong" panose="02010609060101010101" pitchFamily="49" charset="-122"/>
              </a:rPr>
              <a:t>智能合约：</a:t>
            </a:r>
            <a:endParaRPr lang="en-US" altLang="zh-CN" sz="2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运行在区块链网络上的一段代码、逻辑运算</a:t>
            </a:r>
            <a:endParaRPr lang="en-US" altLang="zh-CN" sz="1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Ethereum</a:t>
            </a:r>
            <a:r>
              <a:rPr lang="zh-CN" altLang="en-US" sz="1400" b="0" dirty="0">
                <a:latin typeface="FangSong" panose="02010609060101010101" pitchFamily="49" charset="-122"/>
                <a:ea typeface="FangSong" panose="02010609060101010101" pitchFamily="49" charset="-122"/>
              </a:rPr>
              <a:t> 账户的一种</a:t>
            </a:r>
            <a:endParaRPr lang="en-US" altLang="zh-CN" sz="1400" b="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3C928-A090-FE40-B88B-207DECA0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47" y="1120226"/>
            <a:ext cx="4960279" cy="40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D7C317-8988-D846-8DEC-ED82C9E15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314" y="2923162"/>
            <a:ext cx="804679" cy="1024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A2C7DD-5387-D947-B10C-429678C6C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1632" y="3156027"/>
            <a:ext cx="909686" cy="11415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44C7CC-136A-3A46-AC62-545292AA3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711" y="2984863"/>
            <a:ext cx="352419" cy="366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02A9E4-AD95-8C4C-9635-E1A37756CB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8722" y="1532763"/>
            <a:ext cx="7651212" cy="137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B7A3DB-10EF-974C-9500-F64E9B2AC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2785" y="2425003"/>
            <a:ext cx="7651219" cy="13789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912D5F-0E35-3249-80E2-348C76607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738" y="4444670"/>
            <a:ext cx="298590" cy="3106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87C9AA-2EC2-614A-ABF6-5220E5220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975" y="4598112"/>
            <a:ext cx="298590" cy="3106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2E496C-F784-504B-A3CB-26C153BEA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493" y="3485711"/>
            <a:ext cx="298590" cy="3106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C81844-9149-AD4D-B4DC-812C04336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975" y="3040866"/>
            <a:ext cx="298590" cy="3106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0A73A7-DED2-AD42-B650-EE315533C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0042" y="2139381"/>
            <a:ext cx="298590" cy="3106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BFE945C-617D-6D45-B1E0-E84FDDE17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5859" y="1501696"/>
            <a:ext cx="298590" cy="3106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E59FEFB-AA46-3440-A9CB-5FD6F6B0F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570" y="1901622"/>
            <a:ext cx="298590" cy="3106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D38061-EB0D-F347-800B-D49577965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932" y="3105930"/>
            <a:ext cx="298590" cy="31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3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_IDX" val="4"/>
  <p:tag name="THINKCELLPRESENTATIONDONOTDELETE" val="&lt;?xml version=&quot;1.0&quot; encoding=&quot;UTF-16&quot; standalone=&quot;yes&quot;?&gt;&lt;root reqver=&quot;23045&quot;&gt;&lt;version val=&quot;24177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/%#m/%#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02&quot; g=&quot;6E&quot; b=&quot;4A&quot;/&gt;&lt;m_nBrightness val=&quot;0&quot;/&gt;&lt;/elem&gt;&lt;elem m_fUsage=&quot;9.00000000000000020000E-001&quot;&gt;&lt;m_msothmcolidx val=&quot;0&quot;/&gt;&lt;m_rgb r=&quot;02&quot; g=&quot;75&quot; b=&quot;4A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RAFTSHAPETAG" val="DRAFTSHAPETA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RAFTSHAPETAG" val="DRAFTSHAPETA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EGksz.vEmxHeRh91uG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公共">
  <a:themeElements>
    <a:clrScheme name="Standard colors 1">
      <a:dk1>
        <a:srgbClr val="000000"/>
      </a:dk1>
      <a:lt1>
        <a:srgbClr val="FFFFFF"/>
      </a:lt1>
      <a:dk2>
        <a:srgbClr val="177B57"/>
      </a:dk2>
      <a:lt2>
        <a:srgbClr val="808080"/>
      </a:lt2>
      <a:accent1>
        <a:srgbClr val="E2E2E2"/>
      </a:accent1>
      <a:accent2>
        <a:srgbClr val="BCDEC2"/>
      </a:accent2>
      <a:accent3>
        <a:srgbClr val="B2B2B2"/>
      </a:accent3>
      <a:accent4>
        <a:srgbClr val="4D4D4D"/>
      </a:accent4>
      <a:accent5>
        <a:srgbClr val="D2E0E6"/>
      </a:accent5>
      <a:accent6>
        <a:srgbClr val="79A2B3"/>
      </a:accent6>
      <a:hlink>
        <a:srgbClr val="5BAD82"/>
      </a:hlink>
      <a:folHlink>
        <a:srgbClr val="8EC6A1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0000" bIns="90000" rtlCol="0" anchor="t">
        <a:spAutoFit/>
      </a:bodyPr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2B2F57513A547879471749A2268C3" ma:contentTypeVersion="1" ma:contentTypeDescription="Create a new document." ma:contentTypeScope="" ma:versionID="187b2ccb4db15664d5e0eaca524ea8a3">
  <xsd:schema xmlns:xsd="http://www.w3.org/2001/XMLSchema" xmlns:p="http://schemas.microsoft.com/office/2006/metadata/properties" targetNamespace="http://schemas.microsoft.com/office/2006/metadata/properties" ma:root="true" ma:fieldsID="876b2bb4dfc2b028f5344ecdeae42f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http://it-network.bcg.com/SiteDirectory/Sharepoint_Platform/TeamSites09/FarmDeploy/iptest</rca:property>
    <rca:property rca:type="CreateSynchronously">False</rca:property>
    <rca:property rca:type="AllowChangeProcessingConfig">True</rca:property>
    <rca:property rca:type="ConverterSpecificSettings"/>
  </rca:Converter>
</rca:RCAuthoringProperties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BF56AB9-1D7B-4EEB-B7B0-A85AED613A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DB0175-C2BA-4739-B241-D8A48BED4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B87F45E-89F2-4F93-BA38-4E759A2983DE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D2D2F14E-91D0-46BE-AF0B-03FA64177EC7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BP</Template>
  <TotalTime>40775</TotalTime>
  <Words>682</Words>
  <Application>Microsoft Macintosh PowerPoint</Application>
  <PresentationFormat>Widescreen</PresentationFormat>
  <Paragraphs>90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FangSong</vt:lpstr>
      <vt:lpstr>微软雅黑</vt:lpstr>
      <vt:lpstr>Arial</vt:lpstr>
      <vt:lpstr>Calibri</vt:lpstr>
      <vt:lpstr>公共</vt:lpstr>
      <vt:lpstr>think-cell Slide</vt:lpstr>
      <vt:lpstr>PowerPoint Presentation</vt:lpstr>
      <vt:lpstr>目录</vt:lpstr>
      <vt:lpstr>什么是以太坊</vt:lpstr>
      <vt:lpstr>以太坊与以太币</vt:lpstr>
      <vt:lpstr>以太坊共识机制</vt:lpstr>
      <vt:lpstr>以太坊Gas</vt:lpstr>
      <vt:lpstr>ETH 与Gas</vt:lpstr>
      <vt:lpstr>以太坊社区如何运行</vt:lpstr>
      <vt:lpstr>什么是智能合约</vt:lpstr>
      <vt:lpstr>智能合约和DApps</vt:lpstr>
      <vt:lpstr>以太坊钱包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Dell</dc:creator>
  <cp:lastModifiedBy>Alvin wang</cp:lastModifiedBy>
  <cp:revision>1915</cp:revision>
  <dcterms:created xsi:type="dcterms:W3CDTF">2015-11-23T07:38:28Z</dcterms:created>
  <dcterms:modified xsi:type="dcterms:W3CDTF">2021-12-22T14:56:00Z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20100310</vt:lpwstr>
  </property>
  <property fmtid="{D5CDD505-2E9C-101B-9397-08002B2CF9AE}" pid="3" name="Format Name">
    <vt:lpwstr>BCG Format</vt:lpwstr>
  </property>
  <property fmtid="{D5CDD505-2E9C-101B-9397-08002B2CF9AE}" pid="4" name="Template Name">
    <vt:lpwstr>A4</vt:lpwstr>
  </property>
  <property fmtid="{D5CDD505-2E9C-101B-9397-08002B2CF9AE}" pid="5" name="_NewReviewCycle">
    <vt:lpwstr/>
  </property>
  <property fmtid="{D5CDD505-2E9C-101B-9397-08002B2CF9AE}" pid="6" name="_new_ms_pID_72543">
    <vt:lpwstr>(3)2wwNRK9fzKVcBFXegjJzXkTacrt2ydC0LZtNliowbNQo5SvJPFYBSqR4T9vFKi9NcQDDUFaE
zA53ynD5kyF+8UXz+VJ+DJv5fuxGPZ1etQW2fBEvlTcyQ35nqQPDjaKFEO1ImdeFVaC41e8Z
hlch734qaYQPmX8FErNPqHyUQbRSQEcFfCuG7ubo1lJFd/V1hLDYrvnw74hjG67s9CmyR81o
zPBr3sFR1qS25EXd69</vt:lpwstr>
  </property>
  <property fmtid="{D5CDD505-2E9C-101B-9397-08002B2CF9AE}" pid="7" name="_new_ms_pID_725431">
    <vt:lpwstr>GFDngTFE1DbDSnsN4vPKW0DZd0twJQynfhGn7I0keK0wB2xsByTxqv
nZmwz5mVmFvOmPLyL/ZMUZMhOUkM9X2WH8t2LrSG1HYWjDQGkX2VHKqri3DAwDyMU5kYxfK2
foQvLavnh8YFyaCLbkOpvza+j2fRLQbdEEzZkvHdNXhxlp+7SQkeBdBlf3GBdIis22YZhAv4
dzTg2oxaOJafWH2OPSGpd0Hcfw/D8ApLmbW+</vt:lpwstr>
  </property>
  <property fmtid="{D5CDD505-2E9C-101B-9397-08002B2CF9AE}" pid="8" name="_new_ms_pID_725432">
    <vt:lpwstr>t8evuDCqxR/AG/JjMmxJ6P7jNZiABycMIiJ/
oZHIqtJ1ld161eoojQMMF+xWr5XSqxNLJ5KHNAbm7gFbieRNAiMCamjYFroIq/HTrCJ7CwKC
</vt:lpwstr>
  </property>
  <property fmtid="{D5CDD505-2E9C-101B-9397-08002B2CF9AE}" pid="9" name="sflag">
    <vt:lpwstr>1448428356</vt:lpwstr>
  </property>
</Properties>
</file>