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9144000" cx="15544800"/>
  <p:notesSz cx="6858000" cy="9144000"/>
  <p:embeddedFontLst>
    <p:embeddedFont>
      <p:font typeface="Caveat"/>
      <p:regular r:id="rId6"/>
      <p:bold r:id="rId7"/>
    </p:embeddedFont>
    <p:embeddedFont>
      <p:font typeface="Amatic SC"/>
      <p:regular r:id="rId8"/>
      <p:bold r:id="rId9"/>
    </p:embeddedFont>
    <p:embeddedFont>
      <p:font typeface="Francois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FrancoisOne-regular.fntdata"/><Relationship Id="rId9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font" Target="fonts/Caveat-regular.fntdata"/><Relationship Id="rId7" Type="http://schemas.openxmlformats.org/officeDocument/2006/relationships/font" Target="fonts/Caveat-bold.fntdata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14652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514652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323689"/>
            <a:ext cx="14484900" cy="3649200"/>
          </a:xfrm>
          <a:prstGeom prst="rect">
            <a:avLst/>
          </a:prstGeom>
        </p:spPr>
        <p:txBody>
          <a:bodyPr anchorCtr="0" anchor="b" bIns="157800" lIns="157800" spcFirstLastPara="1" rIns="157800" wrap="square" tIns="157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038444"/>
            <a:ext cx="14484900" cy="14091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1966444"/>
            <a:ext cx="14484900" cy="3490800"/>
          </a:xfrm>
          <a:prstGeom prst="rect">
            <a:avLst/>
          </a:prstGeom>
        </p:spPr>
        <p:txBody>
          <a:bodyPr anchorCtr="0" anchor="b" bIns="157800" lIns="157800" spcFirstLastPara="1" rIns="157800" wrap="square" tIns="157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5603956"/>
            <a:ext cx="14484900" cy="23124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indent="-425450" lvl="0" marL="4572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3823733"/>
            <a:ext cx="14484900" cy="14964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791156"/>
            <a:ext cx="14484900" cy="10182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048844"/>
            <a:ext cx="14484900" cy="60735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791156"/>
            <a:ext cx="14484900" cy="10182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048844"/>
            <a:ext cx="6799800" cy="60735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048844"/>
            <a:ext cx="6799800" cy="60735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791156"/>
            <a:ext cx="14484900" cy="10182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987733"/>
            <a:ext cx="4773600" cy="1343400"/>
          </a:xfrm>
          <a:prstGeom prst="rect">
            <a:avLst/>
          </a:prstGeom>
        </p:spPr>
        <p:txBody>
          <a:bodyPr anchorCtr="0" anchor="b" bIns="157800" lIns="157800" spcFirstLastPara="1" rIns="157800" wrap="square" tIns="157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470400"/>
            <a:ext cx="4773600" cy="56523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00267"/>
            <a:ext cx="10825200" cy="7272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22"/>
            <a:ext cx="77724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7800" lIns="157800" spcFirstLastPara="1" rIns="157800" wrap="square" tIns="157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192311"/>
            <a:ext cx="6876900" cy="2635200"/>
          </a:xfrm>
          <a:prstGeom prst="rect">
            <a:avLst/>
          </a:prstGeom>
        </p:spPr>
        <p:txBody>
          <a:bodyPr anchorCtr="0" anchor="b" bIns="157800" lIns="157800" spcFirstLastPara="1" rIns="157800" wrap="square" tIns="157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4983244"/>
            <a:ext cx="6876900" cy="2195700"/>
          </a:xfrm>
          <a:prstGeom prst="rect">
            <a:avLst/>
          </a:prstGeom>
        </p:spPr>
        <p:txBody>
          <a:bodyPr anchorCtr="0" anchor="t" bIns="157800" lIns="157800" spcFirstLastPara="1" rIns="157800" wrap="square" tIns="157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287244"/>
            <a:ext cx="6522900" cy="65691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indent="-381000" lvl="1" marL="9144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800"/>
              </a:spcBef>
              <a:spcAft>
                <a:spcPts val="2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7521022"/>
            <a:ext cx="10197900" cy="10758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791156"/>
            <a:ext cx="144849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800" lIns="157800" spcFirstLastPara="1" rIns="157800" wrap="square" tIns="157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048844"/>
            <a:ext cx="14484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57800" lIns="157800" spcFirstLastPara="1" rIns="157800" wrap="square" tIns="157800">
            <a:noAutofit/>
          </a:bodyPr>
          <a:lstStyle>
            <a:lvl1pPr indent="-425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1pPr>
            <a:lvl2pPr indent="-381000" lvl="1" marL="9144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81000" lvl="3" marL="18288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indent="-381000" lvl="4" marL="22860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5pPr>
            <a:lvl6pPr indent="-381000" lvl="5" marL="27432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6pPr>
            <a:lvl7pPr indent="-381000" lvl="6" marL="32004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7pPr>
            <a:lvl8pPr indent="-381000" lvl="7" marL="365760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8pPr>
            <a:lvl9pPr indent="-381000" lvl="8" marL="411480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8290163"/>
            <a:ext cx="932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800" lIns="157800" spcFirstLastPara="1" rIns="157800" wrap="square" tIns="157800">
            <a:no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abstract/document/5444816" TargetMode="External"/><Relationship Id="rId4" Type="http://schemas.openxmlformats.org/officeDocument/2006/relationships/hyperlink" Target="https://books.google.com/books?hl=en&amp;lr=&amp;id=Z2Sz7YgWIpQC&amp;oi=fnd&amp;pg=PA55&amp;dq=Inattentional+blindness&amp;ots=2rsRf-5Ihd&amp;sig=jisqm8zrCmnwToNmFJL3D8maxRA#v=onepage&amp;q=Inattentional%20blindness&amp;f=false" TargetMode="External"/><Relationship Id="rId5" Type="http://schemas.openxmlformats.org/officeDocument/2006/relationships/hyperlink" Target="https://www.proquest.com/docview/305393643?pq-origsite=gscholar&amp;fromopenview=true" TargetMode="External"/><Relationship Id="rId6" Type="http://schemas.openxmlformats.org/officeDocument/2006/relationships/hyperlink" Target="https://wires.onlinelibrary.wiley.com/doi/full/10.1002/wcs.130" TargetMode="External"/><Relationship Id="rId7" Type="http://schemas.openxmlformats.org/officeDocument/2006/relationships/hyperlink" Target="https://dl.acm.org/doi/10.1145/3196709.3196792" TargetMode="External"/><Relationship Id="rId8" Type="http://schemas.openxmlformats.org/officeDocument/2006/relationships/hyperlink" Target="https://dl.acm.org/doi/proceedings/10.1145/31967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5050" y="52077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55050" y="205407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9600" y="358737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485150" y="334357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[17] Redirection with Distractors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2010</a:t>
            </a:r>
            <a:endParaRPr sz="1600"/>
          </a:p>
        </p:txBody>
      </p:sp>
      <p:sp>
        <p:nvSpPr>
          <p:cNvPr id="58" name="Google Shape;58;p13"/>
          <p:cNvSpPr/>
          <p:nvPr/>
        </p:nvSpPr>
        <p:spPr>
          <a:xfrm>
            <a:off x="4485150" y="5168700"/>
            <a:ext cx="1825200" cy="1206900"/>
          </a:xfrm>
          <a:prstGeom prst="foldedCorner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[11] Inattentional Blindness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Link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1998</a:t>
            </a:r>
            <a:endParaRPr sz="1600"/>
          </a:p>
        </p:txBody>
      </p:sp>
      <p:sp>
        <p:nvSpPr>
          <p:cNvPr id="59" name="Google Shape;59;p13"/>
          <p:cNvSpPr/>
          <p:nvPr/>
        </p:nvSpPr>
        <p:spPr>
          <a:xfrm>
            <a:off x="4560475" y="165227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[20] Redirected Walking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Link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2001</a:t>
            </a:r>
            <a:endParaRPr sz="1600"/>
          </a:p>
        </p:txBody>
      </p:sp>
      <p:sp>
        <p:nvSpPr>
          <p:cNvPr id="60" name="Google Shape;60;p13"/>
          <p:cNvSpPr txBox="1"/>
          <p:nvPr/>
        </p:nvSpPr>
        <p:spPr>
          <a:xfrm>
            <a:off x="255060" y="5168700"/>
            <a:ext cx="329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highlighted text</a:t>
            </a:r>
            <a:endParaRPr sz="24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61" name="Google Shape;61;p13"/>
          <p:cNvCxnSpPr>
            <a:stCxn id="57" idx="3"/>
            <a:endCxn id="62" idx="1"/>
          </p:cNvCxnSpPr>
          <p:nvPr/>
        </p:nvCxnSpPr>
        <p:spPr>
          <a:xfrm>
            <a:off x="6136650" y="3947025"/>
            <a:ext cx="1688400" cy="92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8" idx="3"/>
            <a:endCxn id="62" idx="1"/>
          </p:cNvCxnSpPr>
          <p:nvPr/>
        </p:nvCxnSpPr>
        <p:spPr>
          <a:xfrm flipH="1" rot="10800000">
            <a:off x="6310350" y="4875450"/>
            <a:ext cx="1514700" cy="89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7076348" y="2021975"/>
            <a:ext cx="214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Proposes slowly steering user away from boundaries</a:t>
            </a:r>
            <a:endParaRPr sz="24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65" name="Google Shape;65;p13"/>
          <p:cNvCxnSpPr>
            <a:stCxn id="59" idx="3"/>
            <a:endCxn id="62" idx="0"/>
          </p:cNvCxnSpPr>
          <p:nvPr/>
        </p:nvCxnSpPr>
        <p:spPr>
          <a:xfrm>
            <a:off x="6211975" y="2255725"/>
            <a:ext cx="2438700" cy="201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3764725" y="302125"/>
            <a:ext cx="7822800" cy="1087800"/>
          </a:xfrm>
          <a:prstGeom prst="rect">
            <a:avLst/>
          </a:prstGeom>
          <a:solidFill>
            <a:srgbClr val="B4A7D6"/>
          </a:solidFill>
          <a:ln cap="rnd" cmpd="sng" w="9525">
            <a:solidFill>
              <a:srgbClr val="000000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Amatic SC"/>
                <a:ea typeface="Amatic SC"/>
                <a:cs typeface="Amatic SC"/>
                <a:sym typeface="Amatic SC"/>
              </a:rPr>
              <a:t>graph of related work</a:t>
            </a:r>
            <a:endParaRPr sz="5100"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7" name="Google Shape;67;p13"/>
          <p:cNvCxnSpPr>
            <a:stCxn id="62" idx="0"/>
            <a:endCxn id="68" idx="1"/>
          </p:cNvCxnSpPr>
          <p:nvPr/>
        </p:nvCxnSpPr>
        <p:spPr>
          <a:xfrm flipH="1" rot="10800000">
            <a:off x="8650700" y="2331000"/>
            <a:ext cx="1971300" cy="194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2" idx="3"/>
            <a:endCxn id="70" idx="1"/>
          </p:cNvCxnSpPr>
          <p:nvPr/>
        </p:nvCxnSpPr>
        <p:spPr>
          <a:xfrm flipH="1" rot="10800000">
            <a:off x="9476450" y="4760850"/>
            <a:ext cx="1145700" cy="11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2" idx="2"/>
            <a:endCxn id="72" idx="1"/>
          </p:cNvCxnSpPr>
          <p:nvPr/>
        </p:nvCxnSpPr>
        <p:spPr>
          <a:xfrm>
            <a:off x="8650700" y="5478900"/>
            <a:ext cx="1922400" cy="207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4408950" y="695022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[7] Change Blindness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Link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2011</a:t>
            </a:r>
            <a:endParaRPr sz="1600"/>
          </a:p>
        </p:txBody>
      </p:sp>
      <p:cxnSp>
        <p:nvCxnSpPr>
          <p:cNvPr id="74" name="Google Shape;74;p13"/>
          <p:cNvCxnSpPr>
            <a:stCxn id="73" idx="3"/>
            <a:endCxn id="62" idx="2"/>
          </p:cNvCxnSpPr>
          <p:nvPr/>
        </p:nvCxnSpPr>
        <p:spPr>
          <a:xfrm flipH="1" rot="10800000">
            <a:off x="6060450" y="5478875"/>
            <a:ext cx="2590200" cy="207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10622025" y="172767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0622025" y="4157300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0573138" y="6950225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1814225" y="6689125"/>
            <a:ext cx="459300" cy="4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30650" y="5772150"/>
            <a:ext cx="459300" cy="4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104878" y="7098625"/>
            <a:ext cx="265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Highlights how scenery can be blatantly changed but not be percevied</a:t>
            </a:r>
            <a:endParaRPr sz="24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837878" y="5266363"/>
            <a:ext cx="265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Highlights objects can be plainly in view but not perceived</a:t>
            </a:r>
            <a:endParaRPr sz="24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171750" y="3633513"/>
            <a:ext cx="236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Combined distractors with redirection</a:t>
            </a:r>
            <a:endParaRPr sz="24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824950" y="4272000"/>
            <a:ext cx="1651500" cy="1206900"/>
          </a:xfrm>
          <a:prstGeom prst="foldedCorner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VMotion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u="sng">
                <a:solidFill>
                  <a:schemeClr val="hlink"/>
                </a:solidFill>
                <a:hlinkClick r:id="rId8"/>
              </a:rPr>
              <a:t>DIS'18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2018</a:t>
            </a:r>
            <a:endParaRPr sz="2200"/>
          </a:p>
        </p:txBody>
      </p:sp>
      <p:sp>
        <p:nvSpPr>
          <p:cNvPr id="80" name="Google Shape;80;p13"/>
          <p:cNvSpPr txBox="1"/>
          <p:nvPr/>
        </p:nvSpPr>
        <p:spPr>
          <a:xfrm>
            <a:off x="2351024" y="1855525"/>
            <a:ext cx="236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University of North Carolina at Chapel Hill</a:t>
            </a:r>
            <a:endParaRPr sz="20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503425" y="3471600"/>
            <a:ext cx="192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2010 IEEE Virtual Reality Conference</a:t>
            </a:r>
            <a:endParaRPr sz="20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192887" y="5350138"/>
            <a:ext cx="236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Massachusetts Institute of Technology</a:t>
            </a:r>
            <a:endParaRPr sz="20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192887" y="7153463"/>
            <a:ext cx="236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00"/>
                </a:highlight>
                <a:latin typeface="Caveat"/>
                <a:ea typeface="Caveat"/>
                <a:cs typeface="Caveat"/>
                <a:sym typeface="Caveat"/>
              </a:rPr>
              <a:t>Wiley Interdisciplinary Reviews</a:t>
            </a:r>
            <a:endParaRPr sz="2000">
              <a:highlight>
                <a:srgbClr val="FFFF00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5274188" y="3965325"/>
            <a:ext cx="459300" cy="4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868638" y="4794275"/>
            <a:ext cx="459300" cy="4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