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4"/>
    <p:sldMasterId id="2147483696" r:id="rId5"/>
  </p:sldMasterIdLst>
  <p:notesMasterIdLst>
    <p:notesMasterId r:id="rId60"/>
  </p:notesMasterIdLst>
  <p:handoutMasterIdLst>
    <p:handoutMasterId r:id="rId61"/>
  </p:handoutMasterIdLst>
  <p:sldIdLst>
    <p:sldId id="256" r:id="rId6"/>
    <p:sldId id="443" r:id="rId7"/>
    <p:sldId id="471" r:id="rId8"/>
    <p:sldId id="407" r:id="rId9"/>
    <p:sldId id="483" r:id="rId10"/>
    <p:sldId id="484" r:id="rId11"/>
    <p:sldId id="409" r:id="rId12"/>
    <p:sldId id="437" r:id="rId13"/>
    <p:sldId id="424" r:id="rId14"/>
    <p:sldId id="410" r:id="rId15"/>
    <p:sldId id="472" r:id="rId16"/>
    <p:sldId id="423" r:id="rId17"/>
    <p:sldId id="445" r:id="rId18"/>
    <p:sldId id="438" r:id="rId19"/>
    <p:sldId id="459" r:id="rId20"/>
    <p:sldId id="457" r:id="rId21"/>
    <p:sldId id="479" r:id="rId22"/>
    <p:sldId id="480" r:id="rId23"/>
    <p:sldId id="481" r:id="rId24"/>
    <p:sldId id="478" r:id="rId25"/>
    <p:sldId id="473" r:id="rId26"/>
    <p:sldId id="460" r:id="rId27"/>
    <p:sldId id="430" r:id="rId28"/>
    <p:sldId id="458" r:id="rId29"/>
    <p:sldId id="448" r:id="rId30"/>
    <p:sldId id="449" r:id="rId31"/>
    <p:sldId id="450" r:id="rId32"/>
    <p:sldId id="451" r:id="rId33"/>
    <p:sldId id="452" r:id="rId34"/>
    <p:sldId id="453" r:id="rId35"/>
    <p:sldId id="454" r:id="rId36"/>
    <p:sldId id="455" r:id="rId37"/>
    <p:sldId id="456" r:id="rId38"/>
    <p:sldId id="441" r:id="rId39"/>
    <p:sldId id="462" r:id="rId40"/>
    <p:sldId id="461" r:id="rId41"/>
    <p:sldId id="327" r:id="rId42"/>
    <p:sldId id="446" r:id="rId43"/>
    <p:sldId id="467" r:id="rId44"/>
    <p:sldId id="468" r:id="rId45"/>
    <p:sldId id="465" r:id="rId46"/>
    <p:sldId id="466" r:id="rId47"/>
    <p:sldId id="464" r:id="rId48"/>
    <p:sldId id="463" r:id="rId49"/>
    <p:sldId id="482" r:id="rId50"/>
    <p:sldId id="429" r:id="rId51"/>
    <p:sldId id="469" r:id="rId52"/>
    <p:sldId id="476" r:id="rId53"/>
    <p:sldId id="470" r:id="rId54"/>
    <p:sldId id="477" r:id="rId55"/>
    <p:sldId id="475" r:id="rId56"/>
    <p:sldId id="440" r:id="rId57"/>
    <p:sldId id="474" r:id="rId58"/>
    <p:sldId id="268" r:id="rId59"/>
  </p:sldIdLst>
  <p:sldSz cx="9144000" cy="6858000" type="screen4x3"/>
  <p:notesSz cx="6797675" cy="9926638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E4CA33A5-621A-44CE-B96B-A972DD89C9C9}">
          <p14:sldIdLst>
            <p14:sldId id="256"/>
            <p14:sldId id="443"/>
            <p14:sldId id="471"/>
            <p14:sldId id="407"/>
            <p14:sldId id="483"/>
            <p14:sldId id="484"/>
            <p14:sldId id="409"/>
            <p14:sldId id="437"/>
            <p14:sldId id="424"/>
            <p14:sldId id="410"/>
            <p14:sldId id="472"/>
            <p14:sldId id="423"/>
            <p14:sldId id="445"/>
            <p14:sldId id="438"/>
            <p14:sldId id="459"/>
            <p14:sldId id="457"/>
            <p14:sldId id="479"/>
            <p14:sldId id="480"/>
            <p14:sldId id="481"/>
            <p14:sldId id="478"/>
            <p14:sldId id="473"/>
            <p14:sldId id="460"/>
            <p14:sldId id="430"/>
            <p14:sldId id="458"/>
            <p14:sldId id="448"/>
            <p14:sldId id="449"/>
            <p14:sldId id="450"/>
            <p14:sldId id="451"/>
            <p14:sldId id="452"/>
            <p14:sldId id="453"/>
            <p14:sldId id="454"/>
            <p14:sldId id="455"/>
            <p14:sldId id="456"/>
            <p14:sldId id="441"/>
            <p14:sldId id="462"/>
            <p14:sldId id="461"/>
            <p14:sldId id="327"/>
            <p14:sldId id="446"/>
            <p14:sldId id="467"/>
            <p14:sldId id="468"/>
            <p14:sldId id="465"/>
            <p14:sldId id="466"/>
            <p14:sldId id="464"/>
            <p14:sldId id="463"/>
            <p14:sldId id="482"/>
            <p14:sldId id="429"/>
            <p14:sldId id="469"/>
            <p14:sldId id="476"/>
            <p14:sldId id="470"/>
            <p14:sldId id="477"/>
            <p14:sldId id="475"/>
            <p14:sldId id="440"/>
            <p14:sldId id="474"/>
            <p14:sldId id="26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60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29" autoAdjust="0"/>
    <p:restoredTop sz="94663"/>
  </p:normalViewPr>
  <p:slideViewPr>
    <p:cSldViewPr snapToGrid="0">
      <p:cViewPr varScale="1">
        <p:scale>
          <a:sx n="86" d="100"/>
          <a:sy n="86" d="100"/>
        </p:scale>
        <p:origin x="1164" y="84"/>
      </p:cViewPr>
      <p:guideLst>
        <p:guide orient="horz" pos="2160"/>
        <p:guide pos="360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-525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63" Type="http://schemas.openxmlformats.org/officeDocument/2006/relationships/viewProps" Target="viewProps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5" Type="http://schemas.openxmlformats.org/officeDocument/2006/relationships/slideMaster" Target="slideMasters/slideMaster2.xml"/><Relationship Id="rId61" Type="http://schemas.openxmlformats.org/officeDocument/2006/relationships/handoutMaster" Target="handoutMasters/handoutMaster1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slide" Target="slides/slide51.xml"/><Relationship Id="rId64" Type="http://schemas.openxmlformats.org/officeDocument/2006/relationships/theme" Target="theme/theme1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slide" Target="slides/slide54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9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67C5A2-976C-4DFD-9383-9E8F1C08C6C3}" type="datetimeFigureOut">
              <a:rPr lang="zh-TW" altLang="en-US" smtClean="0"/>
              <a:t>2020/8/28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A62644-1341-4D45-BB4D-F377748A7F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95454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5A585B-2FB2-4EC8-8180-8CF8E07CF35D}" type="datetimeFigureOut">
              <a:rPr lang="zh-TW" altLang="en-US" smtClean="0"/>
              <a:t>2020/8/28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004DE8-D2AF-4FF0-B719-593B2E9622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45157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62735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004DE8-D2AF-4FF0-B719-593B2E962204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35614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004DE8-D2AF-4FF0-B719-593B2E962204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52070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004DE8-D2AF-4FF0-B719-593B2E962204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60049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004DE8-D2AF-4FF0-B719-593B2E962204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81054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004DE8-D2AF-4FF0-B719-593B2E962204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89293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004DE8-D2AF-4FF0-B719-593B2E962204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57858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615323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143b3862eb_1568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143b3862eb_1568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endParaRPr lang="zh-TW" altLang="en-US" sz="1100" b="1" i="0" u="none" strike="noStrike" cap="none" dirty="0" smtClean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243173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65742-51E4-418D-8157-79EC9C21EBA9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92517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727292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42401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7299730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6696495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6648457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5874497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004DE8-D2AF-4FF0-B719-593B2E962204}" type="slidenum">
              <a:rPr lang="zh-TW" altLang="en-US" smtClean="0"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052438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004DE8-D2AF-4FF0-B719-593B2E962204}" type="slidenum">
              <a:rPr lang="zh-TW" altLang="en-US" smtClean="0"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596577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004DE8-D2AF-4FF0-B719-593B2E962204}" type="slidenum">
              <a:rPr lang="zh-TW" altLang="en-US" smtClean="0"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479869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688061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004DE8-D2AF-4FF0-B719-593B2E962204}" type="slidenum">
              <a:rPr lang="zh-TW" altLang="en-US" smtClean="0"/>
              <a:t>46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541192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004DE8-D2AF-4FF0-B719-593B2E962204}" type="slidenum">
              <a:rPr lang="zh-TW" altLang="en-US" smtClean="0"/>
              <a:t>47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12059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004DE8-D2AF-4FF0-B719-593B2E962204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003289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319617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442499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004DE8-D2AF-4FF0-B719-593B2E962204}" type="slidenum">
              <a:rPr lang="zh-TW" altLang="en-US" smtClean="0"/>
              <a:t>54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45830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63099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004DE8-D2AF-4FF0-B719-593B2E962204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96450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004DE8-D2AF-4FF0-B719-593B2E962204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6349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004DE8-D2AF-4FF0-B719-593B2E962204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31752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004DE8-D2AF-4FF0-B719-593B2E962204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96473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004DE8-D2AF-4FF0-B719-593B2E962204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17475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 descr="C:\Users\sam1\Desktop\新增資料夾\圖片B-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6512" y="-26988"/>
            <a:ext cx="9180513" cy="6884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51520" y="1916836"/>
            <a:ext cx="7772400" cy="14700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51520" y="3672607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FFF3ECB-4C67-4573-8745-6E8A51AA5047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2020/8/28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fld id="{A35001D0-49DE-4FD6-A03A-7DF8C2A2E2FB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8293785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25E1548-3156-473F-846D-362ABEE4522F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2020/8/28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167BC3-B96D-41AA-9C63-4AB50DE7FB4D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0147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EF27F12-4DC8-4B34-A63F-A0E5B78F5510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2020/8/28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CFD1A8-44F2-4FF3-9387-146AFFE604A1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31075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FFF3ECB-4C67-4573-8745-6E8A51AA5047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2020/8/28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5001D0-49DE-4FD6-A03A-7DF8C2A2E2FB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2" descr="C:\Users\sam1\Desktop\新增資料夾\圖片B-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6512" y="0"/>
            <a:ext cx="9180513" cy="6884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文字方塊 7"/>
          <p:cNvSpPr txBox="1"/>
          <p:nvPr/>
        </p:nvSpPr>
        <p:spPr>
          <a:xfrm>
            <a:off x="3275856" y="2875002"/>
            <a:ext cx="216024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600" dirty="0" smtClean="0">
                <a:solidFill>
                  <a:schemeClr val="bg1"/>
                </a:solidFill>
              </a:rPr>
              <a:t>謝 謝</a:t>
            </a:r>
            <a:endParaRPr lang="zh-TW" altLang="en-US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30296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FFF3ECB-4C67-4573-8745-6E8A51AA5047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2020/8/28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5001D0-49DE-4FD6-A03A-7DF8C2A2E2FB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-10633" y="0"/>
            <a:ext cx="9144000" cy="68686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10" y="2564908"/>
            <a:ext cx="1872208" cy="1250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文字方塊 7"/>
          <p:cNvSpPr txBox="1"/>
          <p:nvPr/>
        </p:nvSpPr>
        <p:spPr>
          <a:xfrm>
            <a:off x="3419872" y="2741135"/>
            <a:ext cx="48245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b="1" dirty="0" smtClean="0"/>
              <a:t>誠信  當責  創新</a:t>
            </a:r>
            <a:endParaRPr lang="zh-TW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3526628172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74945" y="234863"/>
            <a:ext cx="8794113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TW" altLang="en-US" noProof="0" smtClean="0"/>
              <a:t>按一下以編輯母片標題樣式</a:t>
            </a: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2233707457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sam1\Desktop\新增資料夾\圖片B-1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3" y="-26988"/>
            <a:ext cx="9180513" cy="688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EBD874-4DB4-4AAA-94CC-355051410876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2020/8/28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31ABD8-12D1-4D38-85CA-2913DB39EA2D}" type="slidenum">
              <a:rPr lang="zh-TW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11115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72AC1-228E-0C48-946B-62B62333F98A}" type="datetime1">
              <a:rPr lang="zh-TW" altLang="en-US" smtClean="0"/>
              <a:pPr/>
              <a:t>2020/8/28</a:t>
            </a:fld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049DB-E6D5-4628-A1BA-4483FF7E877C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2321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1C569-E2C8-4417-8E7A-6BB20EF4BD94}" type="datetimeFigureOut">
              <a:rPr lang="zh-TW" altLang="en-US" smtClean="0"/>
              <a:t>2020/8/28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Presentation Sample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B90E8-31B4-41F6-8174-D549C5229FD8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7" name="圖片 6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789912"/>
            <a:ext cx="9000000" cy="4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8952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1C569-E2C8-4417-8E7A-6BB20EF4BD94}" type="datetimeFigureOut">
              <a:rPr lang="zh-TW" altLang="en-US" smtClean="0"/>
              <a:t>2020/8/28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Presentation Sample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F07C5-463E-4746-8662-F9EAE6427DB3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03518535"/>
      </p:ext>
    </p:extLst>
  </p:cSld>
  <p:clrMapOvr>
    <a:masterClrMapping/>
  </p:clrMapOvr>
  <p:hf hdr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1C569-E2C8-4417-8E7A-6BB20EF4BD94}" type="datetimeFigureOut">
              <a:rPr lang="zh-TW" altLang="en-US" smtClean="0"/>
              <a:t>2020/8/28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Presentation Sample</a:t>
            </a:r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F07C5-463E-4746-8662-F9EAE6427DB3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03729428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A1B44DA-1322-4F15-85D3-8399886611F2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2020/8/28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92136D-ADB5-4720-B1FF-CF5CC6B65D43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369992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1C569-E2C8-4417-8E7A-6BB20EF4BD94}" type="datetimeFigureOut">
              <a:rPr lang="zh-TW" altLang="en-US" smtClean="0"/>
              <a:t>2020/8/28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Presentation Sample</a:t>
            </a:r>
            <a:endParaRPr lang="zh-TW" altLang="en-US" dirty="0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F07C5-463E-4746-8662-F9EAE6427DB3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4046185"/>
      </p:ext>
    </p:extLst>
  </p:cSld>
  <p:clrMapOvr>
    <a:masterClrMapping/>
  </p:clrMapOvr>
  <p:hf hdr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1C569-E2C8-4417-8E7A-6BB20EF4BD94}" type="datetimeFigureOut">
              <a:rPr lang="zh-TW" altLang="en-US" smtClean="0"/>
              <a:t>2020/8/28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Presentation Sample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B90E8-31B4-41F6-8174-D549C5229FD8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6" name="圖片 5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789912"/>
            <a:ext cx="9000000" cy="4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7484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1C569-E2C8-4417-8E7A-6BB20EF4BD94}" type="datetimeFigureOut">
              <a:rPr lang="zh-TW" altLang="en-US" smtClean="0"/>
              <a:t>2020/8/28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Presentation Sample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F07C5-463E-4746-8662-F9EAE6427DB3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23589503"/>
      </p:ext>
    </p:extLst>
  </p:cSld>
  <p:clrMapOvr>
    <a:masterClrMapping/>
  </p:clrMapOvr>
  <p:hf hdr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1C569-E2C8-4417-8E7A-6BB20EF4BD94}" type="datetimeFigureOut">
              <a:rPr lang="zh-TW" altLang="en-US" smtClean="0"/>
              <a:t>2020/8/28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Presentation Sample</a:t>
            </a:r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B90E8-31B4-41F6-8174-D549C5229FD8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8" name="圖片 7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789912"/>
            <a:ext cx="9000000" cy="4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08083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1C569-E2C8-4417-8E7A-6BB20EF4BD94}" type="datetimeFigureOut">
              <a:rPr lang="zh-TW" altLang="en-US" smtClean="0"/>
              <a:t>2020/8/28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Presentation Sample</a:t>
            </a:r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B90E8-31B4-41F6-8174-D549C5229FD8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8" name="圖片 7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789912"/>
            <a:ext cx="9000000" cy="4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79521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1C569-E2C8-4417-8E7A-6BB20EF4BD94}" type="datetimeFigureOut">
              <a:rPr lang="zh-TW" altLang="en-US" smtClean="0"/>
              <a:t>2020/8/28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Presentation Sample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F07C5-463E-4746-8662-F9EAE6427DB3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49733930"/>
      </p:ext>
    </p:extLst>
  </p:cSld>
  <p:clrMapOvr>
    <a:masterClrMapping/>
  </p:clrMapOvr>
  <p:hf hdr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1C569-E2C8-4417-8E7A-6BB20EF4BD94}" type="datetimeFigureOut">
              <a:rPr lang="zh-TW" altLang="en-US" smtClean="0"/>
              <a:t>2020/8/28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Presentation Sample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F07C5-463E-4746-8662-F9EAE6427DB3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50481267"/>
      </p:ext>
    </p:extLst>
  </p:cSld>
  <p:clrMapOvr>
    <a:masterClrMapping/>
  </p:clrMapOvr>
  <p:hf hdr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1037879" y="1114665"/>
            <a:ext cx="7068301" cy="52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1037879" y="1805267"/>
            <a:ext cx="7068301" cy="4045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174" lvl="0" indent="-38098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1pPr>
            <a:lvl2pPr marL="914349" lvl="1" indent="-38098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523" lvl="2" indent="-38098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696" lvl="3" indent="-38098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5872" lvl="4" indent="-38098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045" lvl="5" indent="-38098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219" lvl="6" indent="-38098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394" lvl="7" indent="-38098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566" lvl="8" indent="-38098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328189" y="6129935"/>
            <a:ext cx="5487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0201374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-125" y="6440375"/>
            <a:ext cx="9144000" cy="41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0400103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893700" y="477851"/>
            <a:ext cx="6462600" cy="114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1"/>
          </p:nvPr>
        </p:nvSpPr>
        <p:spPr>
          <a:xfrm>
            <a:off x="893625" y="1600200"/>
            <a:ext cx="3136800" cy="49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▷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2"/>
          </p:nvPr>
        </p:nvSpPr>
        <p:spPr>
          <a:xfrm>
            <a:off x="4219456" y="1600200"/>
            <a:ext cx="3136800" cy="49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▷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sldNum" idx="12"/>
          </p:nvPr>
        </p:nvSpPr>
        <p:spPr>
          <a:xfrm>
            <a:off x="8480575" y="6262577"/>
            <a:ext cx="548700" cy="41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r"/>
            <a:fld id="{00000000-1234-1234-1234-123412341234}" type="slidenum">
              <a:rPr lang="en" smtClean="0"/>
              <a:pPr algn="r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19881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F23CB95-19CC-4AFA-9915-C97D12D533C4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2020/8/28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EB546B-4305-4718-807C-157983583595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507532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結尾標語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標題 2"/>
          <p:cNvSpPr>
            <a:spLocks noGrp="1"/>
          </p:cNvSpPr>
          <p:nvPr>
            <p:ph type="ctrTitle"/>
          </p:nvPr>
        </p:nvSpPr>
        <p:spPr>
          <a:xfrm>
            <a:off x="1043608" y="2274116"/>
            <a:ext cx="7056784" cy="1010543"/>
          </a:xfrm>
        </p:spPr>
        <p:txBody>
          <a:bodyPr>
            <a:normAutofit/>
          </a:bodyPr>
          <a:lstStyle>
            <a:lvl1pPr>
              <a:defRPr sz="3600" b="1"/>
            </a:lvl1pPr>
          </a:lstStyle>
          <a:p>
            <a:r>
              <a:rPr lang="en-US" altLang="zh-TW" dirty="0" smtClean="0"/>
              <a:t>Thank you for listening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890812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標題 1"/>
          <p:cNvSpPr>
            <a:spLocks noGrp="1"/>
          </p:cNvSpPr>
          <p:nvPr>
            <p:ph type="ctrTitle" hasCustomPrompt="1"/>
          </p:nvPr>
        </p:nvSpPr>
        <p:spPr>
          <a:xfrm>
            <a:off x="1043608" y="2274116"/>
            <a:ext cx="7056784" cy="1010543"/>
          </a:xfrm>
        </p:spPr>
        <p:txBody>
          <a:bodyPr>
            <a:normAutofit/>
          </a:bodyPr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altLang="zh-TW" dirty="0" smtClean="0"/>
              <a:t>CHAPTER TITLE</a:t>
            </a:r>
            <a:endParaRPr lang="zh-TW" altLang="en-US" dirty="0"/>
          </a:p>
        </p:txBody>
      </p:sp>
      <p:sp>
        <p:nvSpPr>
          <p:cNvPr id="8" name="內容版面配置區 2"/>
          <p:cNvSpPr>
            <a:spLocks noGrp="1"/>
          </p:cNvSpPr>
          <p:nvPr>
            <p:ph idx="13"/>
          </p:nvPr>
        </p:nvSpPr>
        <p:spPr>
          <a:xfrm>
            <a:off x="1043608" y="3284659"/>
            <a:ext cx="5270728" cy="194610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Tx/>
              <a:buNone/>
              <a:defRPr sz="2000"/>
            </a:lvl1pPr>
            <a:lvl2pPr marL="457200" indent="0">
              <a:lnSpc>
                <a:spcPct val="100000"/>
              </a:lnSpc>
              <a:buFontTx/>
              <a:buNone/>
              <a:defRPr sz="1800"/>
            </a:lvl2pPr>
            <a:lvl3pPr marL="914400" indent="0">
              <a:lnSpc>
                <a:spcPct val="100000"/>
              </a:lnSpc>
              <a:buFontTx/>
              <a:buNone/>
              <a:defRPr sz="1600"/>
            </a:lvl3pPr>
            <a:lvl4pPr marL="1371600" indent="0">
              <a:buFontTx/>
              <a:buNone/>
              <a:defRPr sz="1400"/>
            </a:lvl4pPr>
            <a:lvl5pPr marL="1828800" indent="0">
              <a:buFontTx/>
              <a:buNone/>
              <a:defRPr sz="1200"/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95536" y="274638"/>
            <a:ext cx="8352928" cy="562074"/>
          </a:xfrm>
        </p:spPr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95536" y="1196753"/>
            <a:ext cx="8352928" cy="230425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B90E8-31B4-41F6-8174-D549C5229FD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內容版面配置區 2"/>
          <p:cNvSpPr>
            <a:spLocks noGrp="1"/>
          </p:cNvSpPr>
          <p:nvPr>
            <p:ph idx="13"/>
          </p:nvPr>
        </p:nvSpPr>
        <p:spPr>
          <a:xfrm>
            <a:off x="395536" y="3645024"/>
            <a:ext cx="4104456" cy="230425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8" name="內容版面配置區 2"/>
          <p:cNvSpPr>
            <a:spLocks noGrp="1"/>
          </p:cNvSpPr>
          <p:nvPr>
            <p:ph idx="14"/>
          </p:nvPr>
        </p:nvSpPr>
        <p:spPr>
          <a:xfrm>
            <a:off x="4644007" y="3645024"/>
            <a:ext cx="4104457" cy="230425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pic>
        <p:nvPicPr>
          <p:cNvPr id="10" name="圖片 9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789912"/>
            <a:ext cx="9000000" cy="46800"/>
          </a:xfrm>
          <a:prstGeom prst="rect">
            <a:avLst/>
          </a:prstGeom>
        </p:spPr>
      </p:pic>
      <p:sp>
        <p:nvSpPr>
          <p:cNvPr id="11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1869260" y="6449914"/>
            <a:ext cx="3701375" cy="288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TW" dirty="0" smtClean="0"/>
              <a:t>Presentation Sample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751791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95536" y="274638"/>
            <a:ext cx="8352928" cy="562074"/>
          </a:xfrm>
        </p:spPr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95536" y="3645024"/>
            <a:ext cx="8352928" cy="230425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B90E8-31B4-41F6-8174-D549C5229FD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內容版面配置區 2"/>
          <p:cNvSpPr>
            <a:spLocks noGrp="1"/>
          </p:cNvSpPr>
          <p:nvPr>
            <p:ph idx="13"/>
          </p:nvPr>
        </p:nvSpPr>
        <p:spPr>
          <a:xfrm>
            <a:off x="395536" y="1196753"/>
            <a:ext cx="4104456" cy="230425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8" name="內容版面配置區 2"/>
          <p:cNvSpPr>
            <a:spLocks noGrp="1"/>
          </p:cNvSpPr>
          <p:nvPr>
            <p:ph idx="14"/>
          </p:nvPr>
        </p:nvSpPr>
        <p:spPr>
          <a:xfrm>
            <a:off x="4644007" y="1196753"/>
            <a:ext cx="4104457" cy="230425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pic>
        <p:nvPicPr>
          <p:cNvPr id="11" name="圖片 10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789912"/>
            <a:ext cx="9000000" cy="46800"/>
          </a:xfrm>
          <a:prstGeom prst="rect">
            <a:avLst/>
          </a:prstGeom>
        </p:spPr>
      </p:pic>
      <p:sp>
        <p:nvSpPr>
          <p:cNvPr id="12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1869260" y="6449914"/>
            <a:ext cx="3701375" cy="288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TW" dirty="0" smtClean="0"/>
              <a:t>Presentation Sample</a:t>
            </a:r>
            <a:endParaRPr lang="zh-TW" altLang="en-US" dirty="0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395536" y="1196752"/>
            <a:ext cx="4392488" cy="492941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B90E8-31B4-41F6-8174-D549C5229FD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內容版面配置區 2"/>
          <p:cNvSpPr>
            <a:spLocks noGrp="1"/>
          </p:cNvSpPr>
          <p:nvPr>
            <p:ph sz="half" idx="13"/>
          </p:nvPr>
        </p:nvSpPr>
        <p:spPr>
          <a:xfrm>
            <a:off x="4932039" y="1196753"/>
            <a:ext cx="3816425" cy="239269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2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</p:txBody>
      </p:sp>
      <p:sp>
        <p:nvSpPr>
          <p:cNvPr id="13" name="內容版面配置區 2"/>
          <p:cNvSpPr>
            <a:spLocks noGrp="1"/>
          </p:cNvSpPr>
          <p:nvPr>
            <p:ph sz="half" idx="14"/>
          </p:nvPr>
        </p:nvSpPr>
        <p:spPr>
          <a:xfrm>
            <a:off x="4932039" y="3733465"/>
            <a:ext cx="3816425" cy="23926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2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</p:txBody>
      </p:sp>
      <p:pic>
        <p:nvPicPr>
          <p:cNvPr id="10" name="圖片 9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789912"/>
            <a:ext cx="9000000" cy="46800"/>
          </a:xfrm>
          <a:prstGeom prst="rect">
            <a:avLst/>
          </a:prstGeom>
        </p:spPr>
      </p:pic>
      <p:sp>
        <p:nvSpPr>
          <p:cNvPr id="12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1869260" y="6449914"/>
            <a:ext cx="3701375" cy="288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TW" dirty="0" smtClean="0"/>
              <a:t>Presentation Sample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264465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355976" y="1196752"/>
            <a:ext cx="4392488" cy="492941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B90E8-31B4-41F6-8174-D549C5229FD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內容版面配置區 2"/>
          <p:cNvSpPr>
            <a:spLocks noGrp="1"/>
          </p:cNvSpPr>
          <p:nvPr>
            <p:ph sz="half" idx="13"/>
          </p:nvPr>
        </p:nvSpPr>
        <p:spPr>
          <a:xfrm>
            <a:off x="395535" y="1196753"/>
            <a:ext cx="3816425" cy="239269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2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</p:txBody>
      </p:sp>
      <p:sp>
        <p:nvSpPr>
          <p:cNvPr id="13" name="內容版面配置區 2"/>
          <p:cNvSpPr>
            <a:spLocks noGrp="1"/>
          </p:cNvSpPr>
          <p:nvPr>
            <p:ph sz="half" idx="14"/>
          </p:nvPr>
        </p:nvSpPr>
        <p:spPr>
          <a:xfrm>
            <a:off x="395535" y="3733465"/>
            <a:ext cx="3816425" cy="23926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2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</p:txBody>
      </p:sp>
      <p:pic>
        <p:nvPicPr>
          <p:cNvPr id="11" name="圖片 10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789912"/>
            <a:ext cx="9000000" cy="46800"/>
          </a:xfrm>
          <a:prstGeom prst="rect">
            <a:avLst/>
          </a:prstGeom>
        </p:spPr>
      </p:pic>
      <p:sp>
        <p:nvSpPr>
          <p:cNvPr id="14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1869260" y="6449914"/>
            <a:ext cx="3701375" cy="288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TW" dirty="0" smtClean="0"/>
              <a:t>Presentation Sample</a:t>
            </a:r>
            <a:endParaRPr lang="zh-TW" altLang="en-US" dirty="0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B90E8-31B4-41F6-8174-D549C5229FD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內容版面配置區 3"/>
          <p:cNvSpPr>
            <a:spLocks noGrp="1"/>
          </p:cNvSpPr>
          <p:nvPr>
            <p:ph sz="half" idx="13"/>
          </p:nvPr>
        </p:nvSpPr>
        <p:spPr>
          <a:xfrm>
            <a:off x="395536" y="1212127"/>
            <a:ext cx="4101684" cy="238362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</p:txBody>
      </p:sp>
      <p:sp>
        <p:nvSpPr>
          <p:cNvPr id="11" name="內容版面配置區 3"/>
          <p:cNvSpPr>
            <a:spLocks noGrp="1"/>
          </p:cNvSpPr>
          <p:nvPr>
            <p:ph sz="half" idx="14"/>
          </p:nvPr>
        </p:nvSpPr>
        <p:spPr>
          <a:xfrm>
            <a:off x="4644006" y="1212127"/>
            <a:ext cx="4101684" cy="238362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</p:txBody>
      </p:sp>
      <p:sp>
        <p:nvSpPr>
          <p:cNvPr id="12" name="內容版面配置區 3"/>
          <p:cNvSpPr>
            <a:spLocks noGrp="1"/>
          </p:cNvSpPr>
          <p:nvPr>
            <p:ph sz="half" idx="15"/>
          </p:nvPr>
        </p:nvSpPr>
        <p:spPr>
          <a:xfrm>
            <a:off x="395536" y="3742539"/>
            <a:ext cx="4101684" cy="238362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</p:txBody>
      </p:sp>
      <p:sp>
        <p:nvSpPr>
          <p:cNvPr id="13" name="內容版面配置區 3"/>
          <p:cNvSpPr>
            <a:spLocks noGrp="1"/>
          </p:cNvSpPr>
          <p:nvPr>
            <p:ph sz="half" idx="16"/>
          </p:nvPr>
        </p:nvSpPr>
        <p:spPr>
          <a:xfrm>
            <a:off x="4644006" y="3742539"/>
            <a:ext cx="4101684" cy="238362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</p:txBody>
      </p:sp>
      <p:pic>
        <p:nvPicPr>
          <p:cNvPr id="16" name="圖片 15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789912"/>
            <a:ext cx="9000000" cy="46800"/>
          </a:xfrm>
          <a:prstGeom prst="rect">
            <a:avLst/>
          </a:prstGeom>
        </p:spPr>
      </p:pic>
      <p:sp>
        <p:nvSpPr>
          <p:cNvPr id="17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1869260" y="6449914"/>
            <a:ext cx="3701375" cy="288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TW" dirty="0" smtClean="0"/>
              <a:t>Presentation Sample</a:t>
            </a:r>
            <a:endParaRPr lang="zh-TW" altLang="en-US" dirty="0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296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98305" y="1212127"/>
            <a:ext cx="4101684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398305" y="1851889"/>
            <a:ext cx="4101684" cy="42742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B90E8-31B4-41F6-8174-D549C5229FD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4006" y="1212127"/>
            <a:ext cx="4103442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16" name="內容版面配置區 5"/>
          <p:cNvSpPr>
            <a:spLocks noGrp="1"/>
          </p:cNvSpPr>
          <p:nvPr>
            <p:ph sz="quarter" idx="4"/>
          </p:nvPr>
        </p:nvSpPr>
        <p:spPr>
          <a:xfrm>
            <a:off x="4644006" y="1851889"/>
            <a:ext cx="4103442" cy="1743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</p:txBody>
      </p:sp>
      <p:sp>
        <p:nvSpPr>
          <p:cNvPr id="17" name="文字版面配置區 2"/>
          <p:cNvSpPr>
            <a:spLocks noGrp="1"/>
          </p:cNvSpPr>
          <p:nvPr>
            <p:ph type="body" idx="16"/>
          </p:nvPr>
        </p:nvSpPr>
        <p:spPr>
          <a:xfrm>
            <a:off x="4644006" y="3742500"/>
            <a:ext cx="4101684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18" name="內容版面配置區 3"/>
          <p:cNvSpPr>
            <a:spLocks noGrp="1"/>
          </p:cNvSpPr>
          <p:nvPr>
            <p:ph sz="half" idx="17"/>
          </p:nvPr>
        </p:nvSpPr>
        <p:spPr>
          <a:xfrm>
            <a:off x="4644006" y="4382262"/>
            <a:ext cx="4101684" cy="1743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</p:txBody>
      </p:sp>
      <p:pic>
        <p:nvPicPr>
          <p:cNvPr id="13" name="圖片 12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789912"/>
            <a:ext cx="9000000" cy="46800"/>
          </a:xfrm>
          <a:prstGeom prst="rect">
            <a:avLst/>
          </a:prstGeom>
        </p:spPr>
      </p:pic>
      <p:sp>
        <p:nvSpPr>
          <p:cNvPr id="19" name="頁尾版面配置區 4"/>
          <p:cNvSpPr>
            <a:spLocks noGrp="1"/>
          </p:cNvSpPr>
          <p:nvPr>
            <p:ph type="ftr" sz="quarter" idx="18"/>
          </p:nvPr>
        </p:nvSpPr>
        <p:spPr>
          <a:xfrm>
            <a:off x="1869260" y="6449914"/>
            <a:ext cx="3701375" cy="288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TW" dirty="0" smtClean="0"/>
              <a:t>Presentation Sample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461897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4006" y="1212127"/>
            <a:ext cx="4103442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4006" y="1851889"/>
            <a:ext cx="4103442" cy="42742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B90E8-31B4-41F6-8174-D549C5229FD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文字版面配置區 4"/>
          <p:cNvSpPr>
            <a:spLocks noGrp="1"/>
          </p:cNvSpPr>
          <p:nvPr>
            <p:ph type="body" sz="quarter" idx="14"/>
          </p:nvPr>
        </p:nvSpPr>
        <p:spPr>
          <a:xfrm>
            <a:off x="395536" y="1212127"/>
            <a:ext cx="4103442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11" name="內容版面配置區 5"/>
          <p:cNvSpPr>
            <a:spLocks noGrp="1"/>
          </p:cNvSpPr>
          <p:nvPr>
            <p:ph sz="quarter" idx="15"/>
          </p:nvPr>
        </p:nvSpPr>
        <p:spPr>
          <a:xfrm>
            <a:off x="395536" y="1851889"/>
            <a:ext cx="4103442" cy="1743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</p:txBody>
      </p:sp>
      <p:sp>
        <p:nvSpPr>
          <p:cNvPr id="12" name="文字版面配置區 2"/>
          <p:cNvSpPr>
            <a:spLocks noGrp="1"/>
          </p:cNvSpPr>
          <p:nvPr>
            <p:ph type="body" idx="16"/>
          </p:nvPr>
        </p:nvSpPr>
        <p:spPr>
          <a:xfrm>
            <a:off x="395536" y="3742500"/>
            <a:ext cx="4101684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13" name="內容版面配置區 3"/>
          <p:cNvSpPr>
            <a:spLocks noGrp="1"/>
          </p:cNvSpPr>
          <p:nvPr>
            <p:ph sz="half" idx="17"/>
          </p:nvPr>
        </p:nvSpPr>
        <p:spPr>
          <a:xfrm>
            <a:off x="395536" y="4382262"/>
            <a:ext cx="4101684" cy="1743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</p:txBody>
      </p:sp>
      <p:pic>
        <p:nvPicPr>
          <p:cNvPr id="17" name="圖片 16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789912"/>
            <a:ext cx="9000000" cy="46800"/>
          </a:xfrm>
          <a:prstGeom prst="rect">
            <a:avLst/>
          </a:prstGeom>
        </p:spPr>
      </p:pic>
      <p:sp>
        <p:nvSpPr>
          <p:cNvPr id="16" name="頁尾版面配置區 4"/>
          <p:cNvSpPr>
            <a:spLocks noGrp="1"/>
          </p:cNvSpPr>
          <p:nvPr>
            <p:ph type="ftr" sz="quarter" idx="18"/>
          </p:nvPr>
        </p:nvSpPr>
        <p:spPr>
          <a:xfrm>
            <a:off x="1869260" y="6449914"/>
            <a:ext cx="3701375" cy="288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TW" dirty="0" smtClean="0"/>
              <a:t>Presentation Sample</a:t>
            </a:r>
            <a:endParaRPr lang="zh-TW" altLang="en-US" dirty="0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98305" y="1212127"/>
            <a:ext cx="4101684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398305" y="1851889"/>
            <a:ext cx="4101684" cy="1743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4006" y="1212127"/>
            <a:ext cx="4103442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4006" y="1851889"/>
            <a:ext cx="4103442" cy="1743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B90E8-31B4-41F6-8174-D549C5229FD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文字版面配置區 2"/>
          <p:cNvSpPr>
            <a:spLocks noGrp="1"/>
          </p:cNvSpPr>
          <p:nvPr>
            <p:ph type="body" idx="14"/>
          </p:nvPr>
        </p:nvSpPr>
        <p:spPr>
          <a:xfrm>
            <a:off x="395536" y="3742500"/>
            <a:ext cx="4101684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15" name="內容版面配置區 3"/>
          <p:cNvSpPr>
            <a:spLocks noGrp="1"/>
          </p:cNvSpPr>
          <p:nvPr>
            <p:ph sz="half" idx="15"/>
          </p:nvPr>
        </p:nvSpPr>
        <p:spPr>
          <a:xfrm>
            <a:off x="395536" y="4382262"/>
            <a:ext cx="4101684" cy="1743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</p:txBody>
      </p:sp>
      <p:sp>
        <p:nvSpPr>
          <p:cNvPr id="16" name="文字版面配置區 2"/>
          <p:cNvSpPr>
            <a:spLocks noGrp="1"/>
          </p:cNvSpPr>
          <p:nvPr>
            <p:ph type="body" idx="16"/>
          </p:nvPr>
        </p:nvSpPr>
        <p:spPr>
          <a:xfrm>
            <a:off x="4644006" y="3742500"/>
            <a:ext cx="4101684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17" name="內容版面配置區 3"/>
          <p:cNvSpPr>
            <a:spLocks noGrp="1"/>
          </p:cNvSpPr>
          <p:nvPr>
            <p:ph sz="half" idx="17"/>
          </p:nvPr>
        </p:nvSpPr>
        <p:spPr>
          <a:xfrm>
            <a:off x="4644006" y="4382262"/>
            <a:ext cx="4101684" cy="1743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</p:txBody>
      </p:sp>
      <p:pic>
        <p:nvPicPr>
          <p:cNvPr id="19" name="圖片 18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789912"/>
            <a:ext cx="9000000" cy="46800"/>
          </a:xfrm>
          <a:prstGeom prst="rect">
            <a:avLst/>
          </a:prstGeom>
        </p:spPr>
      </p:pic>
      <p:sp>
        <p:nvSpPr>
          <p:cNvPr id="20" name="頁尾版面配置區 4"/>
          <p:cNvSpPr>
            <a:spLocks noGrp="1"/>
          </p:cNvSpPr>
          <p:nvPr>
            <p:ph type="ftr" sz="quarter" idx="18"/>
          </p:nvPr>
        </p:nvSpPr>
        <p:spPr>
          <a:xfrm>
            <a:off x="1869260" y="6449914"/>
            <a:ext cx="3701375" cy="288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TW" dirty="0" smtClean="0"/>
              <a:t>Presentation Sample</a:t>
            </a:r>
            <a:endParaRPr lang="zh-TW" altLang="en-US" dirty="0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861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D231B02-ABE2-4F58-B932-D404A1688FA7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2020/8/28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0A676C-BC62-4EB3-A387-64FED8C16C35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05716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51920" y="1196752"/>
            <a:ext cx="4885382" cy="492941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395536" y="1196752"/>
            <a:ext cx="3312368" cy="4929411"/>
          </a:xfrm>
        </p:spPr>
        <p:txBody>
          <a:bodyPr>
            <a:normAutofit/>
          </a:bodyPr>
          <a:lstStyle>
            <a:lvl1pPr marL="285750" indent="-285750">
              <a:buFont typeface="Wingdings" charset="2"/>
              <a:buChar char="n"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B90E8-31B4-41F6-8174-D549C5229FD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395536" y="274638"/>
            <a:ext cx="8352928" cy="562074"/>
          </a:xfrm>
        </p:spPr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pic>
        <p:nvPicPr>
          <p:cNvPr id="11" name="圖片 10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789912"/>
            <a:ext cx="9000000" cy="46800"/>
          </a:xfrm>
          <a:prstGeom prst="rect">
            <a:avLst/>
          </a:prstGeom>
        </p:spPr>
      </p:pic>
      <p:sp>
        <p:nvSpPr>
          <p:cNvPr id="10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1869260" y="6449914"/>
            <a:ext cx="3701375" cy="288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TW" dirty="0" smtClean="0"/>
              <a:t>Presentation Sample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943115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95536" y="1196752"/>
            <a:ext cx="8352928" cy="374441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395536" y="5085184"/>
            <a:ext cx="8352928" cy="80486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B90E8-31B4-41F6-8174-D549C5229FD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395536" y="274638"/>
            <a:ext cx="8352928" cy="562074"/>
          </a:xfrm>
        </p:spPr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pic>
        <p:nvPicPr>
          <p:cNvPr id="11" name="圖片 10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789912"/>
            <a:ext cx="9000000" cy="46800"/>
          </a:xfrm>
          <a:prstGeom prst="rect">
            <a:avLst/>
          </a:prstGeom>
        </p:spPr>
      </p:pic>
      <p:sp>
        <p:nvSpPr>
          <p:cNvPr id="10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1869260" y="6449914"/>
            <a:ext cx="3701375" cy="288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TW" dirty="0" smtClean="0"/>
              <a:t>Presentation Sample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032226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結尾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5095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67D6A0C-7EDF-4B2A-86D9-5382E98781BD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2020/8/28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484B40-F45F-4490-9BAB-B14644F420E8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2608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67EB15F-F02D-4535-8246-0E2D4EA9099C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2020/8/28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BB78F2-74F7-4BB3-ACC0-3E7B509B4CDB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182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C22A115-2284-4660-AC31-465F2413DD01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2020/8/28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A05E17-F8C4-415C-84B3-F356B05E0C1F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7971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A99FE53-D8AB-4F44-BB31-8E2FE1A38C35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2020/8/28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ED8B63-2C6A-4573-88E5-8AFF45622CD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5348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02B02C2-39DF-4510-AC2C-58B347F34BB7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2020/8/28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0C20F1-323B-49C2-8275-89A7A850FB92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5705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8.xml"/><Relationship Id="rId18" Type="http://schemas.openxmlformats.org/officeDocument/2006/relationships/slideLayout" Target="../slideLayouts/slideLayout33.xml"/><Relationship Id="rId26" Type="http://schemas.openxmlformats.org/officeDocument/2006/relationships/slideLayout" Target="../slideLayouts/slideLayout41.xml"/><Relationship Id="rId3" Type="http://schemas.openxmlformats.org/officeDocument/2006/relationships/slideLayout" Target="../slideLayouts/slideLayout18.xml"/><Relationship Id="rId21" Type="http://schemas.openxmlformats.org/officeDocument/2006/relationships/slideLayout" Target="../slideLayouts/slideLayout36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17" Type="http://schemas.openxmlformats.org/officeDocument/2006/relationships/slideLayout" Target="../slideLayouts/slideLayout32.xml"/><Relationship Id="rId25" Type="http://schemas.openxmlformats.org/officeDocument/2006/relationships/slideLayout" Target="../slideLayouts/slideLayout40.xml"/><Relationship Id="rId2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31.xml"/><Relationship Id="rId20" Type="http://schemas.openxmlformats.org/officeDocument/2006/relationships/slideLayout" Target="../slideLayouts/slideLayout35.xml"/><Relationship Id="rId29" Type="http://schemas.openxmlformats.org/officeDocument/2006/relationships/image" Target="../media/image5.png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2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30.xml"/><Relationship Id="rId23" Type="http://schemas.openxmlformats.org/officeDocument/2006/relationships/slideLayout" Target="../slideLayouts/slideLayout38.xml"/><Relationship Id="rId28" Type="http://schemas.openxmlformats.org/officeDocument/2006/relationships/theme" Target="../theme/theme2.xml"/><Relationship Id="rId10" Type="http://schemas.openxmlformats.org/officeDocument/2006/relationships/slideLayout" Target="../slideLayouts/slideLayout25.xml"/><Relationship Id="rId19" Type="http://schemas.openxmlformats.org/officeDocument/2006/relationships/slideLayout" Target="../slideLayouts/slideLayout34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9.xml"/><Relationship Id="rId22" Type="http://schemas.openxmlformats.org/officeDocument/2006/relationships/slideLayout" Target="../slideLayouts/slideLayout37.xml"/><Relationship Id="rId27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sam1\Desktop\新增資料夾\圖片B-2.jpg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-19050" y="0"/>
            <a:ext cx="9163050" cy="687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4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FFF3ECB-4C67-4573-8745-6E8A51AA5047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2020/8/28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651174" y="637812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fld id="{A35001D0-49DE-4FD6-A03A-7DF8C2A2E2FB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2" descr="C:\Users\sam1\Desktop\新增資料夾\圖片B-2.jpg"/>
          <p:cNvPicPr>
            <a:picLocks noChangeAspect="1" noChangeArrowheads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50" y="0"/>
            <a:ext cx="9163050" cy="687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5535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  <p:sldLayoutId id="2147483690" r:id="rId15"/>
  </p:sldLayoutIdLst>
  <p:hf hdr="0" ftr="0" dt="0"/>
  <p:txStyles>
    <p:titleStyle>
      <a:lvl1pPr algn="l" defTabSz="914377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914377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914377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71C569-E2C8-4417-8E7A-6BB20EF4BD94}" type="datetimeFigureOut">
              <a:rPr lang="zh-TW" altLang="en-US" smtClean="0"/>
              <a:t>2020/8/28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smtClean="0"/>
              <a:t>Presentation Sample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AF07C5-463E-4746-8662-F9EAE6427DB3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 userDrawn="1"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528" y="6521391"/>
            <a:ext cx="8729472" cy="228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24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9" r:id="rId12"/>
    <p:sldLayoutId id="2147483710" r:id="rId13"/>
    <p:sldLayoutId id="2147483711" r:id="rId14"/>
    <p:sldLayoutId id="2147483712" r:id="rId15"/>
    <p:sldLayoutId id="2147483674" r:id="rId16"/>
    <p:sldLayoutId id="2147483664" r:id="rId17"/>
    <p:sldLayoutId id="2147483668" r:id="rId18"/>
    <p:sldLayoutId id="2147483652" r:id="rId19"/>
    <p:sldLayoutId id="2147483667" r:id="rId20"/>
    <p:sldLayoutId id="2147483669" r:id="rId21"/>
    <p:sldLayoutId id="2147483653" r:id="rId22"/>
    <p:sldLayoutId id="2147483673" r:id="rId23"/>
    <p:sldLayoutId id="2147483670" r:id="rId24"/>
    <p:sldLayoutId id="2147483656" r:id="rId25"/>
    <p:sldLayoutId id="2147483657" r:id="rId26"/>
    <p:sldLayoutId id="2147483662" r:id="rId27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peech.ee.ntu.edu.tw/~tlkagk/index.html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35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6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38.png"/><Relationship Id="rId5" Type="http://schemas.openxmlformats.org/officeDocument/2006/relationships/image" Target="../media/image130.PNG"/><Relationship Id="rId10" Type="http://schemas.openxmlformats.org/officeDocument/2006/relationships/image" Target="../media/image42.png"/><Relationship Id="rId4" Type="http://schemas.openxmlformats.org/officeDocument/2006/relationships/image" Target="../media/image37.png"/><Relationship Id="rId9" Type="http://schemas.openxmlformats.org/officeDocument/2006/relationships/image" Target="../media/image41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3.png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10" Type="http://schemas.openxmlformats.org/officeDocument/2006/relationships/image" Target="../media/image34.png"/><Relationship Id="rId4" Type="http://schemas.openxmlformats.org/officeDocument/2006/relationships/image" Target="../media/image1310.png"/><Relationship Id="rId9" Type="http://schemas.openxmlformats.org/officeDocument/2006/relationships/image" Target="../media/image4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51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1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hyperlink" Target="https://azure.microsoft.com/zh-tw/services/cognitive-services/anomaly-detector/" TargetMode="External"/><Relationship Id="rId1" Type="http://schemas.openxmlformats.org/officeDocument/2006/relationships/slideLayout" Target="../slideLayouts/slideLayout1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24339" y="1319290"/>
            <a:ext cx="6858000" cy="2387600"/>
          </a:xfrm>
        </p:spPr>
        <p:txBody>
          <a:bodyPr>
            <a:normAutofit/>
          </a:bodyPr>
          <a:lstStyle/>
          <a:p>
            <a:pPr algn="l"/>
            <a:r>
              <a:rPr lang="en-US" altLang="zh-TW" sz="4800" dirty="0" smtClean="0"/>
              <a:t>AI-Ops</a:t>
            </a:r>
            <a:r>
              <a:rPr lang="zh-TW" altLang="en-US" sz="4800" dirty="0" smtClean="0"/>
              <a:t> </a:t>
            </a:r>
            <a:r>
              <a:rPr lang="en-US" altLang="zh-TW" sz="4800" dirty="0"/>
              <a:t>prototype</a:t>
            </a:r>
            <a:br>
              <a:rPr lang="en-US" altLang="zh-TW" sz="4800" dirty="0"/>
            </a:br>
            <a:r>
              <a:rPr lang="en-US" altLang="zh-TW" sz="4800" dirty="0" smtClean="0"/>
              <a:t>Final </a:t>
            </a:r>
            <a:r>
              <a:rPr lang="en-US" altLang="zh-TW" sz="4800" dirty="0"/>
              <a:t>project report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924339" y="3706890"/>
            <a:ext cx="3093494" cy="511180"/>
          </a:xfrm>
        </p:spPr>
        <p:txBody>
          <a:bodyPr/>
          <a:lstStyle/>
          <a:p>
            <a:r>
              <a:rPr lang="zh-TW" altLang="en-US" sz="1400" dirty="0">
                <a:solidFill>
                  <a:schemeClr val="tx1"/>
                </a:solidFill>
                <a:latin typeface="+mn-ea"/>
              </a:rPr>
              <a:t>國泰世華銀行 中台開發科 余知諺</a:t>
            </a:r>
            <a:endParaRPr lang="en-US" altLang="zh-TW" sz="1400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79887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277039" y="258396"/>
            <a:ext cx="8352928" cy="562074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AI-Ops</a:t>
            </a:r>
            <a:r>
              <a:rPr lang="zh-TW" altLang="en-US" dirty="0" smtClean="0"/>
              <a:t>專案方向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9ED6B54-02D2-4D57-8641-331DA43F4F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9823" y="1057155"/>
            <a:ext cx="8388671" cy="4919899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n"/>
            </a:pPr>
            <a:r>
              <a:rPr lang="zh-TW" altLang="en-US" sz="1600" b="1" dirty="0" smtClean="0"/>
              <a:t> 異常</a:t>
            </a:r>
            <a:r>
              <a:rPr lang="zh-TW" altLang="en-US" sz="1600" b="1" dirty="0"/>
              <a:t>偵測</a:t>
            </a:r>
            <a:r>
              <a:rPr lang="en-US" altLang="zh-TW" sz="1600" b="1" dirty="0"/>
              <a:t>(anomaly detection):</a:t>
            </a:r>
            <a:r>
              <a:rPr lang="zh-TW" altLang="en-US" sz="1600" b="1" dirty="0"/>
              <a:t> 提前預防</a:t>
            </a:r>
            <a:r>
              <a:rPr lang="en-US" altLang="zh-TW" sz="1600" b="1" dirty="0" smtClean="0"/>
              <a:t>crash</a:t>
            </a:r>
            <a:r>
              <a:rPr lang="zh-TW" altLang="en-US" sz="1600" b="1" dirty="0" smtClean="0"/>
              <a:t>發生、提供智能警報</a:t>
            </a:r>
            <a:endParaRPr lang="en-US" altLang="zh-TW" sz="1600" b="1" dirty="0" smtClean="0"/>
          </a:p>
          <a:p>
            <a:pPr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zh-TW" altLang="en-US" sz="1600" dirty="0" smtClean="0"/>
              <a:t>主要針對 </a:t>
            </a:r>
            <a:r>
              <a:rPr lang="en-US" altLang="zh-TW" sz="1600" dirty="0" err="1" smtClean="0"/>
              <a:t>mip</a:t>
            </a:r>
            <a:r>
              <a:rPr lang="en-US" altLang="zh-TW" sz="1600" dirty="0" smtClean="0"/>
              <a:t>-push-notify-counter </a:t>
            </a:r>
            <a:r>
              <a:rPr lang="zh-TW" altLang="en-US" sz="1600" dirty="0" smtClean="0"/>
              <a:t>這支</a:t>
            </a:r>
            <a:r>
              <a:rPr lang="en-US" altLang="zh-TW" sz="1600" dirty="0"/>
              <a:t>API</a:t>
            </a:r>
            <a:r>
              <a:rPr lang="zh-TW" altLang="en-US" sz="1600" dirty="0"/>
              <a:t>做異常</a:t>
            </a:r>
            <a:r>
              <a:rPr lang="zh-TW" altLang="en-US" sz="1600" dirty="0" smtClean="0"/>
              <a:t>偵測</a:t>
            </a:r>
            <a:r>
              <a:rPr lang="zh-TW" altLang="en-US" sz="1600" dirty="0"/>
              <a:t>，</a:t>
            </a:r>
            <a:r>
              <a:rPr lang="zh-TW" altLang="en-US" sz="1600" dirty="0" smtClean="0"/>
              <a:t>過程中看能不能透過數據找出 </a:t>
            </a:r>
            <a:r>
              <a:rPr lang="en-US" altLang="zh-TW" sz="1600" dirty="0" err="1" smtClean="0"/>
              <a:t>mip</a:t>
            </a:r>
            <a:r>
              <a:rPr lang="en-US" altLang="zh-TW" sz="1600" dirty="0" smtClean="0"/>
              <a:t>-push-notify-counter</a:t>
            </a:r>
            <a:r>
              <a:rPr lang="zh-TW" altLang="en-US" sz="1600" dirty="0" smtClean="0"/>
              <a:t> 在下一次</a:t>
            </a:r>
            <a:r>
              <a:rPr lang="en-US" altLang="zh-TW" sz="1600" dirty="0" smtClean="0"/>
              <a:t>crash</a:t>
            </a:r>
            <a:r>
              <a:rPr lang="zh-TW" altLang="en-US" sz="1600" dirty="0" smtClean="0"/>
              <a:t>前狀態上是否有徵兆</a:t>
            </a:r>
            <a:endParaRPr lang="en-US" altLang="zh-TW" sz="1600" dirty="0"/>
          </a:p>
          <a:p>
            <a:pPr>
              <a:lnSpc>
                <a:spcPct val="130000"/>
              </a:lnSpc>
              <a:spcBef>
                <a:spcPts val="18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zh-TW" altLang="en-US" sz="1600" dirty="0" smtClean="0"/>
              <a:t>未來展望</a:t>
            </a:r>
            <a:r>
              <a:rPr lang="en-US" altLang="zh-TW" sz="1600" dirty="0" smtClean="0"/>
              <a:t>:</a:t>
            </a:r>
            <a:r>
              <a:rPr lang="zh-TW" altLang="en-US" sz="1600" dirty="0" smtClean="0"/>
              <a:t> </a:t>
            </a:r>
            <a:r>
              <a:rPr lang="zh-TW" altLang="en-US" sz="1600" dirty="0"/>
              <a:t>先對</a:t>
            </a:r>
            <a:r>
              <a:rPr lang="zh-TW" altLang="en-US" sz="1600" dirty="0" smtClean="0"/>
              <a:t>一至兩支</a:t>
            </a:r>
            <a:r>
              <a:rPr lang="en-US" altLang="zh-TW" sz="1600" dirty="0" smtClean="0"/>
              <a:t>API</a:t>
            </a:r>
            <a:r>
              <a:rPr lang="zh-TW" altLang="en-US" sz="1600" dirty="0" smtClean="0"/>
              <a:t>達到 </a:t>
            </a:r>
            <a:r>
              <a:rPr lang="en-US" altLang="zh-TW" sz="1600" dirty="0" smtClean="0"/>
              <a:t>AI-Ops </a:t>
            </a:r>
            <a:r>
              <a:rPr lang="zh-TW" altLang="en-US" sz="1600" dirty="0" smtClean="0"/>
              <a:t>的</a:t>
            </a:r>
            <a:r>
              <a:rPr lang="zh-TW" altLang="en-US" sz="1600" dirty="0"/>
              <a:t>成效，接著再</a:t>
            </a:r>
            <a:r>
              <a:rPr lang="zh-TW" altLang="en-US" sz="1600" dirty="0" smtClean="0"/>
              <a:t>擴展其應用</a:t>
            </a:r>
            <a:r>
              <a:rPr lang="zh-TW" altLang="en-US" sz="1600" dirty="0"/>
              <a:t>於其他</a:t>
            </a:r>
            <a:r>
              <a:rPr lang="en-US" altLang="zh-TW" sz="1600" dirty="0"/>
              <a:t>API</a:t>
            </a:r>
            <a:r>
              <a:rPr lang="zh-TW" altLang="en-US" sz="1600" dirty="0"/>
              <a:t>服務</a:t>
            </a:r>
            <a:r>
              <a:rPr lang="zh-TW" altLang="en-US" sz="1600" dirty="0" smtClean="0"/>
              <a:t>上</a:t>
            </a:r>
            <a:endParaRPr lang="en-US" altLang="zh-TW" sz="1600" dirty="0" smtClean="0"/>
          </a:p>
          <a:p>
            <a:pPr>
              <a:lnSpc>
                <a:spcPct val="130000"/>
              </a:lnSpc>
              <a:spcBef>
                <a:spcPts val="2400"/>
              </a:spcBef>
              <a:buFont typeface="Wingdings" panose="05000000000000000000" pitchFamily="2" charset="2"/>
              <a:buChar char="n"/>
            </a:pPr>
            <a:r>
              <a:rPr lang="zh-TW" altLang="en-US" sz="1600" b="1" dirty="0" smtClean="0"/>
              <a:t> 此次專案主要以在提供模型後能實踐哪些功能的雛形做呈現</a:t>
            </a:r>
            <a:endParaRPr lang="en-US" altLang="zh-TW" sz="1600" b="1" dirty="0" smtClean="0"/>
          </a:p>
          <a:p>
            <a:pPr>
              <a:lnSpc>
                <a:spcPct val="13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altLang="zh-TW" sz="1600" dirty="0"/>
              <a:t>Data </a:t>
            </a:r>
            <a:r>
              <a:rPr lang="en-US" altLang="zh-TW" sz="1600" dirty="0" smtClean="0"/>
              <a:t>features:  </a:t>
            </a:r>
            <a:r>
              <a:rPr lang="zh-TW" altLang="en-US" sz="1600" dirty="0" smtClean="0"/>
              <a:t>國泰世華銀行</a:t>
            </a:r>
            <a:r>
              <a:rPr lang="en-US" altLang="zh-TW" sz="1600" dirty="0" smtClean="0"/>
              <a:t>API</a:t>
            </a:r>
            <a:r>
              <a:rPr lang="zh-TW" altLang="en-US" sz="1600" dirty="0" smtClean="0"/>
              <a:t>微服務</a:t>
            </a:r>
            <a:r>
              <a:rPr lang="zh-TW" altLang="en-US" sz="1600" dirty="0"/>
              <a:t>上</a:t>
            </a:r>
            <a:r>
              <a:rPr lang="en-US" altLang="zh-TW" sz="1600" dirty="0" smtClean="0"/>
              <a:t>3209</a:t>
            </a:r>
            <a:r>
              <a:rPr lang="zh-TW" altLang="en-US" sz="1600" dirty="0" smtClean="0"/>
              <a:t> 個</a:t>
            </a:r>
            <a:r>
              <a:rPr lang="en-US" altLang="zh-TW" sz="1600" dirty="0" smtClean="0"/>
              <a:t>metrics</a:t>
            </a:r>
            <a:endParaRPr lang="en-US" altLang="zh-TW" sz="1600" dirty="0"/>
          </a:p>
          <a:p>
            <a:pPr>
              <a:lnSpc>
                <a:spcPct val="13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altLang="zh-TW" sz="1600" dirty="0"/>
              <a:t>Two sub tasks:</a:t>
            </a:r>
          </a:p>
          <a:p>
            <a:pPr lvl="1">
              <a:lnSpc>
                <a:spcPct val="130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n-US" altLang="zh-TW" sz="1600" dirty="0" smtClean="0"/>
              <a:t>Classification(</a:t>
            </a:r>
            <a:r>
              <a:rPr lang="zh-TW" altLang="en-US" sz="1600" dirty="0" smtClean="0"/>
              <a:t>分類</a:t>
            </a:r>
            <a:r>
              <a:rPr lang="en-US" altLang="zh-TW" sz="1600" dirty="0" smtClean="0"/>
              <a:t>): </a:t>
            </a:r>
            <a:r>
              <a:rPr lang="zh-TW" altLang="en-US" sz="1600" dirty="0" smtClean="0"/>
              <a:t>對該微服務的各個時間點的狀態做異常及非異常的分類</a:t>
            </a:r>
            <a:endParaRPr lang="en-US" altLang="zh-TW" sz="1600" dirty="0"/>
          </a:p>
          <a:p>
            <a:pPr lvl="1">
              <a:lnSpc>
                <a:spcPct val="130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n-US" altLang="zh-TW" sz="1600" dirty="0" smtClean="0"/>
              <a:t>Prediction(</a:t>
            </a:r>
            <a:r>
              <a:rPr lang="zh-TW" altLang="en-US" sz="1600" dirty="0" smtClean="0"/>
              <a:t>預測</a:t>
            </a:r>
            <a:r>
              <a:rPr lang="en-US" altLang="zh-TW" sz="1600" dirty="0" smtClean="0"/>
              <a:t>): </a:t>
            </a:r>
            <a:r>
              <a:rPr lang="zh-TW" altLang="en-US" sz="1600" dirty="0" smtClean="0"/>
              <a:t>對該微服務單一</a:t>
            </a:r>
            <a:r>
              <a:rPr lang="en-US" altLang="zh-TW" sz="1600" dirty="0" smtClean="0"/>
              <a:t>metric</a:t>
            </a:r>
            <a:r>
              <a:rPr lang="zh-TW" altLang="en-US" sz="1600" dirty="0" smtClean="0"/>
              <a:t>的下個時間點的數值作預測</a:t>
            </a:r>
            <a:endParaRPr lang="en-US" altLang="zh-TW" sz="16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32495A4-CA80-44B9-B512-0495ACCBB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51936" y="6335330"/>
            <a:ext cx="2057400" cy="365125"/>
          </a:xfrm>
        </p:spPr>
        <p:txBody>
          <a:bodyPr/>
          <a:lstStyle/>
          <a:p>
            <a:fld id="{E31375A4-56A4-47D6-9801-1991572033F7}" type="slidenum">
              <a:rPr lang="en-US" smtClean="0"/>
              <a:t>10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64785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6"/>
          <p:cNvSpPr txBox="1">
            <a:spLocks noGrp="1"/>
          </p:cNvSpPr>
          <p:nvPr>
            <p:ph type="ctrTitle" idx="4294967295"/>
          </p:nvPr>
        </p:nvSpPr>
        <p:spPr>
          <a:xfrm>
            <a:off x="561063" y="2920891"/>
            <a:ext cx="7875216" cy="1159800"/>
          </a:xfrm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zh-TW" altLang="en-US" sz="6800" dirty="0"/>
              <a:t>實作步驟和細節</a:t>
            </a:r>
          </a:p>
        </p:txBody>
      </p:sp>
      <p:sp>
        <p:nvSpPr>
          <p:cNvPr id="204" name="Google Shape;204;p26"/>
          <p:cNvSpPr txBox="1">
            <a:spLocks noGrp="1"/>
          </p:cNvSpPr>
          <p:nvPr>
            <p:ph type="sldNum" idx="12"/>
          </p:nvPr>
        </p:nvSpPr>
        <p:spPr>
          <a:xfrm>
            <a:off x="8328184" y="6184374"/>
            <a:ext cx="548700" cy="3936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11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5129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387339" y="248700"/>
            <a:ext cx="8352928" cy="562074"/>
          </a:xfrm>
        </p:spPr>
        <p:txBody>
          <a:bodyPr>
            <a:normAutofit fontScale="90000"/>
          </a:bodyPr>
          <a:lstStyle/>
          <a:p>
            <a:r>
              <a:rPr lang="zh-TW" altLang="en-US" sz="3600" dirty="0"/>
              <a:t>實作步驟和細節</a:t>
            </a:r>
            <a:endParaRPr lang="zh-TW" altLang="en-US" dirty="0"/>
          </a:p>
        </p:txBody>
      </p:sp>
      <p:sp>
        <p:nvSpPr>
          <p:cNvPr id="8" name="內容版面配置區 7"/>
          <p:cNvSpPr>
            <a:spLocks noGrp="1"/>
          </p:cNvSpPr>
          <p:nvPr>
            <p:ph idx="1"/>
          </p:nvPr>
        </p:nvSpPr>
        <p:spPr>
          <a:xfrm>
            <a:off x="387339" y="986111"/>
            <a:ext cx="8756661" cy="525864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buFont typeface="Wingdings" panose="05000000000000000000" pitchFamily="2" charset="2"/>
              <a:buChar char="n"/>
            </a:pPr>
            <a:r>
              <a:rPr lang="zh-TW" altLang="en-US" sz="1800" b="1" dirty="0" smtClean="0"/>
              <a:t> 階段</a:t>
            </a:r>
            <a:r>
              <a:rPr lang="zh-TW" altLang="en-US" sz="1800" b="1" dirty="0"/>
              <a:t>一</a:t>
            </a:r>
            <a:r>
              <a:rPr lang="en-US" altLang="zh-TW" sz="1800" b="1" dirty="0"/>
              <a:t>:</a:t>
            </a:r>
            <a:r>
              <a:rPr lang="zh-TW" altLang="en-US" sz="1800" b="1" dirty="0"/>
              <a:t> 資料取得與整理</a:t>
            </a:r>
            <a:endParaRPr lang="en-US" altLang="zh-TW" sz="1800" b="1" dirty="0"/>
          </a:p>
          <a:p>
            <a:pPr>
              <a:spcAft>
                <a:spcPts val="600"/>
              </a:spcAft>
            </a:pPr>
            <a:r>
              <a:rPr lang="zh-TW" altLang="en-US" sz="1600" dirty="0" smtClean="0"/>
              <a:t>國泰</a:t>
            </a:r>
            <a:r>
              <a:rPr lang="zh-TW" altLang="en-US" sz="1600" dirty="0"/>
              <a:t>與台大金融研討中心合作的</a:t>
            </a:r>
            <a:r>
              <a:rPr lang="en-US" altLang="zh-TW" sz="1600" dirty="0"/>
              <a:t>AI-Ops</a:t>
            </a:r>
            <a:r>
              <a:rPr lang="zh-TW" altLang="en-US" sz="1600" dirty="0"/>
              <a:t>專案，專案所需</a:t>
            </a:r>
            <a:r>
              <a:rPr lang="en-US" altLang="zh-TW" sz="1600" dirty="0"/>
              <a:t>data(.csv)</a:t>
            </a:r>
            <a:r>
              <a:rPr lang="zh-TW" altLang="en-US" sz="1600" dirty="0"/>
              <a:t>的產出需國泰方提供 </a:t>
            </a:r>
            <a:r>
              <a:rPr lang="en-US" altLang="zh-TW" sz="1600" dirty="0"/>
              <a:t>(</a:t>
            </a:r>
            <a:r>
              <a:rPr lang="en-US" altLang="zh-TW" sz="1600" dirty="0" err="1"/>
              <a:t>prometheus</a:t>
            </a:r>
            <a:r>
              <a:rPr lang="zh-TW" altLang="en-US" sz="1600" dirty="0"/>
              <a:t>上的資料</a:t>
            </a:r>
            <a:r>
              <a:rPr lang="en-US" altLang="zh-TW" sz="1600" dirty="0"/>
              <a:t>)</a:t>
            </a:r>
            <a:r>
              <a:rPr lang="zh-TW" altLang="en-US" sz="1600" dirty="0"/>
              <a:t> </a:t>
            </a:r>
            <a:endParaRPr lang="en-US" altLang="zh-TW" sz="1600" dirty="0">
              <a:sym typeface="Wingdings" panose="05000000000000000000" pitchFamily="2" charset="2"/>
            </a:endParaRPr>
          </a:p>
          <a:p>
            <a:pPr>
              <a:spcAft>
                <a:spcPts val="600"/>
              </a:spcAft>
            </a:pPr>
            <a:r>
              <a:rPr lang="zh-TW" altLang="en-US" sz="1600" dirty="0" smtClean="0">
                <a:sym typeface="Wingdings" panose="05000000000000000000" pitchFamily="2" charset="2"/>
              </a:rPr>
              <a:t>上述</a:t>
            </a:r>
            <a:r>
              <a:rPr lang="zh-TW" altLang="en-US" sz="1600" dirty="0">
                <a:sym typeface="Wingdings" panose="05000000000000000000" pitchFamily="2" charset="2"/>
              </a:rPr>
              <a:t>資料同時也為我個人</a:t>
            </a:r>
            <a:r>
              <a:rPr lang="en-US" altLang="zh-TW" sz="1600" dirty="0">
                <a:sym typeface="Wingdings" panose="05000000000000000000" pitchFamily="2" charset="2"/>
              </a:rPr>
              <a:t>AI-Ops</a:t>
            </a:r>
            <a:r>
              <a:rPr lang="zh-TW" altLang="en-US" sz="1600" dirty="0">
                <a:sym typeface="Wingdings" panose="05000000000000000000" pitchFamily="2" charset="2"/>
              </a:rPr>
              <a:t>專案模型所需訓練和測試的資料 </a:t>
            </a:r>
            <a:endParaRPr lang="en-US" altLang="zh-TW" sz="1600" dirty="0">
              <a:sym typeface="Wingdings" panose="05000000000000000000" pitchFamily="2" charset="2"/>
            </a:endParaRPr>
          </a:p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TW" altLang="en-US" sz="1600" b="1" dirty="0">
                <a:sym typeface="Wingdings" panose="05000000000000000000" pitchFamily="2" charset="2"/>
              </a:rPr>
              <a:t>撰寫了兩支爬蟲程式</a:t>
            </a:r>
            <a:r>
              <a:rPr lang="en-US" altLang="zh-TW" sz="1600" b="1" dirty="0">
                <a:sym typeface="Wingdings" panose="05000000000000000000" pitchFamily="2" charset="2"/>
              </a:rPr>
              <a:t>:</a:t>
            </a:r>
            <a:r>
              <a:rPr lang="zh-TW" altLang="en-US" sz="1600" b="1" dirty="0">
                <a:sym typeface="Wingdings" panose="05000000000000000000" pitchFamily="2" charset="2"/>
              </a:rPr>
              <a:t> </a:t>
            </a:r>
            <a:endParaRPr lang="en-US" altLang="zh-TW" sz="1600" b="1" dirty="0">
              <a:sym typeface="Wingdings" panose="05000000000000000000" pitchFamily="2" charset="2"/>
            </a:endParaRPr>
          </a:p>
          <a:p>
            <a:pPr lvl="1">
              <a:lnSpc>
                <a:spcPct val="130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zh-TW" altLang="en-US" sz="1600" dirty="0" smtClean="0">
                <a:sym typeface="Wingdings" panose="05000000000000000000" pitchFamily="2" charset="2"/>
              </a:rPr>
              <a:t>爬取從現在時間點往前推多久時間的資料 </a:t>
            </a:r>
            <a:r>
              <a:rPr lang="en-US" altLang="zh-TW" sz="1600" dirty="0" smtClean="0">
                <a:sym typeface="Wingdings" panose="05000000000000000000" pitchFamily="2" charset="2"/>
              </a:rPr>
              <a:t>(</a:t>
            </a:r>
            <a:r>
              <a:rPr lang="zh-TW" altLang="en-US" sz="1600" dirty="0" smtClean="0">
                <a:sym typeface="Wingdings" panose="05000000000000000000" pitchFamily="2" charset="2"/>
              </a:rPr>
              <a:t>往前推多久的時間可自訂</a:t>
            </a:r>
            <a:r>
              <a:rPr lang="en-US" altLang="zh-TW" sz="1600" dirty="0" smtClean="0">
                <a:sym typeface="Wingdings" panose="05000000000000000000" pitchFamily="2" charset="2"/>
              </a:rPr>
              <a:t>)</a:t>
            </a:r>
            <a:r>
              <a:rPr lang="zh-TW" altLang="en-US" sz="1600" dirty="0" smtClean="0">
                <a:sym typeface="Wingdings" panose="05000000000000000000" pitchFamily="2" charset="2"/>
              </a:rPr>
              <a:t>  </a:t>
            </a:r>
            <a:endParaRPr lang="en-US" altLang="zh-TW" sz="1600" dirty="0" smtClean="0">
              <a:sym typeface="Wingdings" panose="05000000000000000000" pitchFamily="2" charset="2"/>
            </a:endParaRPr>
          </a:p>
          <a:p>
            <a:pPr lvl="1">
              <a:lnSpc>
                <a:spcPct val="13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zh-TW" altLang="en-US" sz="1600" dirty="0" smtClean="0">
                <a:sym typeface="Wingdings" panose="05000000000000000000" pitchFamily="2" charset="2"/>
              </a:rPr>
              <a:t>設定起訖時間及間隔進入 </a:t>
            </a:r>
            <a:r>
              <a:rPr lang="en-US" altLang="zh-TW" sz="1600" dirty="0" smtClean="0">
                <a:sym typeface="Wingdings" panose="05000000000000000000" pitchFamily="2" charset="2"/>
              </a:rPr>
              <a:t>Prometheus </a:t>
            </a:r>
            <a:r>
              <a:rPr lang="zh-TW" altLang="en-US" sz="1600" dirty="0" smtClean="0">
                <a:sym typeface="Wingdings" panose="05000000000000000000" pitchFamily="2" charset="2"/>
              </a:rPr>
              <a:t>查詢的秒數來爬取 </a:t>
            </a:r>
            <a:r>
              <a:rPr lang="en-US" altLang="zh-TW" sz="1600" dirty="0" smtClean="0">
                <a:sym typeface="Wingdings" panose="05000000000000000000" pitchFamily="2" charset="2"/>
              </a:rPr>
              <a:t>Prometheus </a:t>
            </a:r>
            <a:r>
              <a:rPr lang="zh-TW" altLang="en-US" sz="1600" dirty="0" smtClean="0">
                <a:sym typeface="Wingdings" panose="05000000000000000000" pitchFamily="2" charset="2"/>
              </a:rPr>
              <a:t>上的資料</a:t>
            </a:r>
            <a:endParaRPr lang="en-US" altLang="zh-TW" sz="1600" dirty="0" smtClean="0">
              <a:sym typeface="Wingdings" panose="05000000000000000000" pitchFamily="2" charset="2"/>
            </a:endParaRPr>
          </a:p>
          <a:p>
            <a:pPr marL="171450" lvl="1">
              <a:spcBef>
                <a:spcPts val="1800"/>
              </a:spcBef>
            </a:pPr>
            <a:r>
              <a:rPr lang="zh-TW" altLang="en-US" sz="1600" b="1" dirty="0">
                <a:sym typeface="Wingdings" panose="05000000000000000000" pitchFamily="2" charset="2"/>
              </a:rPr>
              <a:t>撰寫資料預處理程式</a:t>
            </a:r>
            <a:r>
              <a:rPr lang="en-US" altLang="zh-TW" sz="1600" b="1" dirty="0">
                <a:sym typeface="Wingdings" panose="05000000000000000000" pitchFamily="2" charset="2"/>
              </a:rPr>
              <a:t>:</a:t>
            </a:r>
            <a:r>
              <a:rPr lang="zh-TW" altLang="en-US" sz="1600" b="1" dirty="0">
                <a:sym typeface="Wingdings" panose="05000000000000000000" pitchFamily="2" charset="2"/>
              </a:rPr>
              <a:t> </a:t>
            </a:r>
            <a:endParaRPr lang="en-US" altLang="zh-TW" sz="1600" b="1" dirty="0">
              <a:sym typeface="Wingdings" panose="05000000000000000000" pitchFamily="2" charset="2"/>
            </a:endParaRPr>
          </a:p>
          <a:p>
            <a:pPr lvl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TW" altLang="en-US" sz="1600" dirty="0" smtClean="0">
                <a:sym typeface="Wingdings" panose="05000000000000000000" pitchFamily="2" charset="2"/>
              </a:rPr>
              <a:t>表格欄位標準化</a:t>
            </a:r>
            <a:r>
              <a:rPr lang="zh-TW" altLang="en-US" sz="1600" dirty="0">
                <a:sym typeface="Wingdings" panose="05000000000000000000" pitchFamily="2" charset="2"/>
              </a:rPr>
              <a:t>，整理成</a:t>
            </a:r>
            <a:r>
              <a:rPr lang="en-US" altLang="zh-TW" sz="1600" dirty="0">
                <a:sym typeface="Wingdings" panose="05000000000000000000" pitchFamily="2" charset="2"/>
              </a:rPr>
              <a:t>python</a:t>
            </a:r>
            <a:r>
              <a:rPr lang="zh-TW" altLang="en-US" sz="1600" dirty="0">
                <a:sym typeface="Wingdings" panose="05000000000000000000" pitchFamily="2" charset="2"/>
              </a:rPr>
              <a:t>能匯入並讀取的</a:t>
            </a:r>
            <a:r>
              <a:rPr lang="en-US" altLang="zh-TW" sz="1600" dirty="0">
                <a:sym typeface="Wingdings" panose="05000000000000000000" pitchFamily="2" charset="2"/>
              </a:rPr>
              <a:t>csv</a:t>
            </a:r>
            <a:r>
              <a:rPr lang="zh-TW" altLang="en-US" sz="1600" dirty="0">
                <a:sym typeface="Wingdings" panose="05000000000000000000" pitchFamily="2" charset="2"/>
              </a:rPr>
              <a:t>檔格式</a:t>
            </a:r>
            <a:endParaRPr lang="en-US" altLang="zh-TW" sz="1600" dirty="0">
              <a:sym typeface="Wingdings" panose="05000000000000000000" pitchFamily="2" charset="2"/>
            </a:endParaRPr>
          </a:p>
          <a:p>
            <a:pPr indent="-285750">
              <a:spcBef>
                <a:spcPts val="1200"/>
              </a:spcBef>
            </a:pPr>
            <a:r>
              <a:rPr lang="zh-TW" altLang="en-US" sz="1600" b="1" dirty="0">
                <a:sym typeface="Wingdings" panose="05000000000000000000" pitchFamily="2" charset="2"/>
              </a:rPr>
              <a:t>困難</a:t>
            </a:r>
            <a:r>
              <a:rPr lang="en-US" altLang="zh-TW" sz="1600" b="1" dirty="0">
                <a:sym typeface="Wingdings" panose="05000000000000000000" pitchFamily="2" charset="2"/>
              </a:rPr>
              <a:t>:</a:t>
            </a:r>
            <a:r>
              <a:rPr lang="zh-TW" altLang="en-US" sz="1600" b="1" dirty="0">
                <a:sym typeface="Wingdings" panose="05000000000000000000" pitchFamily="2" charset="2"/>
              </a:rPr>
              <a:t> 當起訖時間範圍大且時間間隔以秒為單位時資料量太大跑不動</a:t>
            </a:r>
            <a:r>
              <a:rPr lang="zh-TW" altLang="en-US" sz="1600" b="1" dirty="0" smtClean="0">
                <a:sym typeface="Wingdings" panose="05000000000000000000" pitchFamily="2" charset="2"/>
              </a:rPr>
              <a:t>且會被反爬蟲機制阻擋</a:t>
            </a:r>
            <a:endParaRPr lang="en-US" altLang="zh-TW" sz="1600" b="1" dirty="0" smtClean="0">
              <a:sym typeface="Wingdings" panose="05000000000000000000" pitchFamily="2" charset="2"/>
            </a:endParaRPr>
          </a:p>
          <a:p>
            <a:pPr lvl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TW" altLang="en-US" sz="1600" dirty="0" smtClean="0">
                <a:sym typeface="Wingdings" panose="05000000000000000000" pitchFamily="2" charset="2"/>
              </a:rPr>
              <a:t>更改至每日且分時段爬取資料時，仍出現伺服器反爬蟲機制干擾而無法爬取</a:t>
            </a:r>
            <a:endParaRPr lang="en-US" altLang="zh-TW" sz="1600" dirty="0" smtClean="0">
              <a:sym typeface="Wingdings" panose="05000000000000000000" pitchFamily="2" charset="2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32495A4-CA80-44B9-B512-0495ACCBB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51936" y="6420095"/>
            <a:ext cx="2057400" cy="365125"/>
          </a:xfrm>
        </p:spPr>
        <p:txBody>
          <a:bodyPr/>
          <a:lstStyle/>
          <a:p>
            <a:fld id="{E31375A4-56A4-47D6-9801-1991572033F7}" type="slidenum">
              <a:rPr lang="en-US" smtClean="0"/>
              <a:t>12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796064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288188" y="247235"/>
            <a:ext cx="8352928" cy="562074"/>
          </a:xfrm>
        </p:spPr>
        <p:txBody>
          <a:bodyPr>
            <a:normAutofit fontScale="90000"/>
          </a:bodyPr>
          <a:lstStyle/>
          <a:p>
            <a:r>
              <a:rPr lang="zh-TW" altLang="en-US" sz="3600" dirty="0"/>
              <a:t>實作步驟和細節</a:t>
            </a:r>
            <a:endParaRPr lang="zh-TW" altLang="en-US" dirty="0"/>
          </a:p>
        </p:txBody>
      </p:sp>
      <p:sp>
        <p:nvSpPr>
          <p:cNvPr id="8" name="內容版面配置區 7"/>
          <p:cNvSpPr>
            <a:spLocks noGrp="1"/>
          </p:cNvSpPr>
          <p:nvPr>
            <p:ph idx="1"/>
          </p:nvPr>
        </p:nvSpPr>
        <p:spPr>
          <a:xfrm>
            <a:off x="288188" y="1012945"/>
            <a:ext cx="8855811" cy="4147634"/>
          </a:xfrm>
        </p:spPr>
        <p:txBody>
          <a:bodyPr>
            <a:noAutofit/>
          </a:bodyPr>
          <a:lstStyle/>
          <a:p>
            <a:pPr>
              <a:lnSpc>
                <a:spcPct val="140000"/>
              </a:lnSpc>
              <a:spcAft>
                <a:spcPts val="600"/>
              </a:spcAft>
              <a:buFont typeface="Wingdings" panose="05000000000000000000" pitchFamily="2" charset="2"/>
              <a:buChar char="n"/>
            </a:pPr>
            <a:r>
              <a:rPr lang="zh-TW" altLang="en-US" sz="1800" b="1" dirty="0" smtClean="0"/>
              <a:t> 階段</a:t>
            </a:r>
            <a:r>
              <a:rPr lang="zh-TW" altLang="en-US" sz="1800" b="1" dirty="0"/>
              <a:t>一</a:t>
            </a:r>
            <a:r>
              <a:rPr lang="en-US" altLang="zh-TW" sz="1800" b="1" dirty="0"/>
              <a:t>:</a:t>
            </a:r>
            <a:r>
              <a:rPr lang="zh-TW" altLang="en-US" sz="1800" b="1" dirty="0"/>
              <a:t> 資料</a:t>
            </a:r>
            <a:r>
              <a:rPr lang="zh-TW" altLang="en-US" sz="1800" b="1" dirty="0" smtClean="0"/>
              <a:t>取得與整理</a:t>
            </a:r>
            <a:r>
              <a:rPr lang="en-US" altLang="zh-TW" sz="1800" b="1" dirty="0" smtClean="0"/>
              <a:t>(</a:t>
            </a:r>
            <a:r>
              <a:rPr lang="zh-TW" altLang="en-US" sz="1800" b="1" dirty="0" smtClean="0"/>
              <a:t>二版</a:t>
            </a:r>
            <a:r>
              <a:rPr lang="en-US" altLang="zh-TW" sz="1800" b="1" dirty="0" smtClean="0"/>
              <a:t>)</a:t>
            </a:r>
            <a:endParaRPr lang="en-US" altLang="zh-TW" sz="1800" b="1" dirty="0"/>
          </a:p>
          <a:p>
            <a:pPr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zh-TW" altLang="en-US" sz="1600" dirty="0" smtClean="0">
                <a:sym typeface="Wingdings" panose="05000000000000000000" pitchFamily="2" charset="2"/>
              </a:rPr>
              <a:t>從</a:t>
            </a:r>
            <a:r>
              <a:rPr lang="en-US" altLang="zh-TW" sz="1600" dirty="0" err="1" smtClean="0">
                <a:sym typeface="Wingdings" panose="05000000000000000000" pitchFamily="2" charset="2"/>
              </a:rPr>
              <a:t>Grafana</a:t>
            </a:r>
            <a:r>
              <a:rPr lang="zh-TW" altLang="en-US" sz="1600" dirty="0" smtClean="0">
                <a:sym typeface="Wingdings" panose="05000000000000000000" pitchFamily="2" charset="2"/>
              </a:rPr>
              <a:t>儀表板</a:t>
            </a:r>
            <a:r>
              <a:rPr lang="zh-TW" altLang="en-US" sz="1600" dirty="0" smtClean="0"/>
              <a:t>下載</a:t>
            </a:r>
            <a:r>
              <a:rPr lang="en-US" altLang="zh-TW" sz="1600" dirty="0" smtClean="0">
                <a:sym typeface="Wingdings" panose="05000000000000000000" pitchFamily="2" charset="2"/>
              </a:rPr>
              <a:t>push-notify-counter</a:t>
            </a:r>
            <a:r>
              <a:rPr lang="zh-TW" altLang="en-US" sz="1600" dirty="0" smtClean="0">
                <a:sym typeface="Wingdings" panose="05000000000000000000" pitchFamily="2" charset="2"/>
              </a:rPr>
              <a:t>中維運</a:t>
            </a:r>
            <a:r>
              <a:rPr lang="zh-TW" altLang="en-US" sz="1600" dirty="0" smtClean="0"/>
              <a:t>同仁會關注的</a:t>
            </a:r>
            <a:r>
              <a:rPr lang="en-US" altLang="zh-TW" sz="1600" dirty="0" smtClean="0"/>
              <a:t>12</a:t>
            </a:r>
            <a:r>
              <a:rPr lang="zh-TW" altLang="en-US" sz="1600" dirty="0" smtClean="0"/>
              <a:t>個</a:t>
            </a:r>
            <a:r>
              <a:rPr lang="en-US" altLang="zh-TW" sz="1600" dirty="0" smtClean="0"/>
              <a:t>metric</a:t>
            </a:r>
            <a:r>
              <a:rPr lang="zh-TW" altLang="en-US" sz="1600" dirty="0" smtClean="0"/>
              <a:t> </a:t>
            </a:r>
            <a:r>
              <a:rPr lang="en-US" altLang="zh-TW" sz="1600" dirty="0" smtClean="0"/>
              <a:t>(</a:t>
            </a:r>
            <a:r>
              <a:rPr lang="zh-TW" altLang="en-US" sz="1600" dirty="0" smtClean="0"/>
              <a:t>與</a:t>
            </a:r>
            <a:r>
              <a:rPr lang="zh-TW" altLang="en-US" sz="1600" dirty="0"/>
              <a:t>維運</a:t>
            </a:r>
            <a:r>
              <a:rPr lang="zh-TW" altLang="en-US" sz="1600" dirty="0" smtClean="0"/>
              <a:t>同仁討論過後選出</a:t>
            </a:r>
            <a:r>
              <a:rPr lang="en-US" altLang="zh-TW" sz="1600" dirty="0" smtClean="0"/>
              <a:t>)</a:t>
            </a:r>
            <a:r>
              <a:rPr lang="zh-TW" altLang="en-US" sz="1600" dirty="0" smtClean="0"/>
              <a:t>的</a:t>
            </a:r>
            <a:r>
              <a:rPr lang="en-US" altLang="zh-TW" sz="1600" dirty="0" smtClean="0"/>
              <a:t>csv</a:t>
            </a:r>
            <a:r>
              <a:rPr lang="zh-TW" altLang="en-US" sz="1600" dirty="0" smtClean="0"/>
              <a:t>檔案並進行合併 </a:t>
            </a:r>
            <a:r>
              <a:rPr lang="en-US" altLang="zh-TW" sz="1400" dirty="0" smtClean="0"/>
              <a:t>(Ex:  </a:t>
            </a:r>
            <a:r>
              <a:rPr lang="en-US" altLang="zh-TW" sz="1400" dirty="0" err="1" smtClean="0"/>
              <a:t>process_cpu_usage</a:t>
            </a:r>
            <a:r>
              <a:rPr lang="en-US" altLang="zh-TW" sz="1400" dirty="0" smtClean="0"/>
              <a:t>, </a:t>
            </a:r>
            <a:r>
              <a:rPr lang="en-US" altLang="zh-TW" sz="1400" dirty="0" err="1" smtClean="0"/>
              <a:t>pause_duration</a:t>
            </a:r>
            <a:r>
              <a:rPr lang="en-US" altLang="zh-TW" sz="1400" dirty="0" smtClean="0"/>
              <a:t>, collections,  thread, memory PS Eden…</a:t>
            </a:r>
            <a:r>
              <a:rPr lang="en-US" altLang="zh-TW" sz="1400" dirty="0" err="1" smtClean="0"/>
              <a:t>etc</a:t>
            </a:r>
            <a:r>
              <a:rPr lang="en-US" altLang="zh-TW" sz="1400" dirty="0" smtClean="0"/>
              <a:t>)</a:t>
            </a:r>
          </a:p>
          <a:p>
            <a:pPr>
              <a:lnSpc>
                <a:spcPct val="170000"/>
              </a:lnSpc>
              <a:spcBef>
                <a:spcPts val="1200"/>
              </a:spcBef>
              <a:spcAft>
                <a:spcPts val="600"/>
              </a:spcAft>
            </a:pPr>
            <a:r>
              <a:rPr lang="zh-TW" altLang="en-US" sz="1600" dirty="0" smtClean="0"/>
              <a:t>其中</a:t>
            </a:r>
            <a:r>
              <a:rPr lang="en-US" altLang="zh-TW" sz="1600" dirty="0" smtClean="0"/>
              <a:t>Kafka </a:t>
            </a:r>
            <a:r>
              <a:rPr lang="en-US" altLang="zh-TW" sz="1600" dirty="0"/>
              <a:t>topic </a:t>
            </a:r>
            <a:r>
              <a:rPr lang="en-US" altLang="zh-TW" sz="1600" dirty="0" smtClean="0"/>
              <a:t>offset</a:t>
            </a:r>
            <a:r>
              <a:rPr lang="zh-TW" altLang="en-US" sz="1600" dirty="0" smtClean="0"/>
              <a:t>資料處理方式為</a:t>
            </a:r>
            <a:r>
              <a:rPr lang="zh-TW" altLang="en-US" sz="1600" dirty="0"/>
              <a:t>後一筆減前一筆</a:t>
            </a:r>
            <a:r>
              <a:rPr lang="zh-TW" altLang="en-US" sz="1600" dirty="0" smtClean="0"/>
              <a:t>，以表示該時間點的處理</a:t>
            </a:r>
            <a:r>
              <a:rPr lang="zh-TW" altLang="en-US" sz="1600" dirty="0"/>
              <a:t>量</a:t>
            </a:r>
            <a:endParaRPr lang="en-US" altLang="zh-TW" sz="1600" dirty="0"/>
          </a:p>
          <a:p>
            <a:pPr>
              <a:lnSpc>
                <a:spcPct val="170000"/>
              </a:lnSpc>
              <a:spcBef>
                <a:spcPts val="1200"/>
              </a:spcBef>
            </a:pPr>
            <a:r>
              <a:rPr lang="zh-TW" altLang="en-US" sz="1600" dirty="0"/>
              <a:t>另</a:t>
            </a:r>
            <a:r>
              <a:rPr lang="zh-TW" altLang="en-US" sz="1600" dirty="0" smtClean="0"/>
              <a:t>下載</a:t>
            </a:r>
            <a:r>
              <a:rPr lang="en-US" altLang="zh-TW" sz="1600" dirty="0" err="1" smtClean="0"/>
              <a:t>reboot_count</a:t>
            </a:r>
            <a:r>
              <a:rPr lang="zh-TW" altLang="en-US" sz="1600" dirty="0" smtClean="0"/>
              <a:t>的資料以了解</a:t>
            </a:r>
            <a:r>
              <a:rPr lang="zh-TW" altLang="en-US" sz="1600" dirty="0"/>
              <a:t>該</a:t>
            </a:r>
            <a:r>
              <a:rPr lang="zh-TW" altLang="en-US" sz="1600" dirty="0" smtClean="0"/>
              <a:t>服務重啟的時間來做驗證並標註重啟時間</a:t>
            </a:r>
            <a:r>
              <a:rPr lang="zh-TW" altLang="en-US" sz="1600" dirty="0"/>
              <a:t>點</a:t>
            </a:r>
            <a:endParaRPr lang="en-US" altLang="zh-TW" sz="1600" dirty="0" smtClean="0"/>
          </a:p>
          <a:p>
            <a:pPr>
              <a:lnSpc>
                <a:spcPct val="17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TW" sz="1600" dirty="0" smtClean="0"/>
              <a:t>Timestamp</a:t>
            </a:r>
            <a:r>
              <a:rPr lang="zh-TW" altLang="en-US" sz="1600" dirty="0"/>
              <a:t>皆以</a:t>
            </a:r>
            <a:r>
              <a:rPr lang="en-US" altLang="zh-TW" sz="1600" dirty="0"/>
              <a:t>30</a:t>
            </a:r>
            <a:r>
              <a:rPr lang="zh-TW" altLang="en-US" sz="1600" dirty="0"/>
              <a:t>秒為一筆資料</a:t>
            </a:r>
            <a:endParaRPr lang="en-US" altLang="zh-TW" sz="1600" dirty="0"/>
          </a:p>
          <a:p>
            <a:pPr marL="742950" lvl="2" indent="-285750">
              <a:lnSpc>
                <a:spcPct val="170000"/>
              </a:lnSpc>
            </a:pPr>
            <a:r>
              <a:rPr lang="zh-TW" altLang="en-US" dirty="0"/>
              <a:t>訓練資料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 smtClean="0"/>
              <a:t>2020/07/13</a:t>
            </a:r>
            <a:r>
              <a:rPr lang="zh-TW" altLang="en-US" dirty="0" smtClean="0"/>
              <a:t> </a:t>
            </a:r>
            <a:r>
              <a:rPr lang="en-US" altLang="zh-TW" dirty="0" smtClean="0"/>
              <a:t>00:00:00 – 2020/07/24</a:t>
            </a:r>
            <a:r>
              <a:rPr lang="zh-TW" altLang="en-US" dirty="0" smtClean="0"/>
              <a:t> </a:t>
            </a:r>
            <a:r>
              <a:rPr lang="en-US" altLang="zh-TW" dirty="0" smtClean="0"/>
              <a:t>23:59:30  (</a:t>
            </a:r>
            <a:r>
              <a:rPr lang="zh-TW" altLang="en-US" dirty="0"/>
              <a:t>扣除假日</a:t>
            </a:r>
            <a:r>
              <a:rPr lang="en-US" altLang="zh-TW" dirty="0"/>
              <a:t>07/18</a:t>
            </a:r>
            <a:r>
              <a:rPr lang="zh-TW" altLang="en-US" dirty="0"/>
              <a:t>、</a:t>
            </a:r>
            <a:r>
              <a:rPr lang="en-US" altLang="zh-TW" dirty="0"/>
              <a:t>19</a:t>
            </a:r>
            <a:r>
              <a:rPr lang="zh-TW" altLang="en-US" dirty="0"/>
              <a:t>、</a:t>
            </a:r>
            <a:r>
              <a:rPr lang="en-US" altLang="zh-TW" dirty="0"/>
              <a:t>25</a:t>
            </a:r>
            <a:r>
              <a:rPr lang="zh-TW" altLang="en-US" dirty="0"/>
              <a:t>、</a:t>
            </a:r>
            <a:r>
              <a:rPr lang="en-US" altLang="zh-TW" dirty="0"/>
              <a:t>26)</a:t>
            </a:r>
            <a:r>
              <a:rPr lang="zh-TW" altLang="en-US" dirty="0"/>
              <a:t> </a:t>
            </a:r>
            <a:r>
              <a:rPr lang="en-US" altLang="zh-TW" dirty="0">
                <a:sym typeface="Wingdings" panose="05000000000000000000" pitchFamily="2" charset="2"/>
              </a:rPr>
              <a:t></a:t>
            </a:r>
            <a:r>
              <a:rPr lang="zh-TW" altLang="en-US" dirty="0">
                <a:sym typeface="Wingdings" panose="05000000000000000000" pitchFamily="2" charset="2"/>
              </a:rPr>
              <a:t> </a:t>
            </a:r>
            <a:r>
              <a:rPr lang="en-US" altLang="zh-TW" dirty="0" smtClean="0">
                <a:sym typeface="Wingdings" panose="05000000000000000000" pitchFamily="2" charset="2"/>
              </a:rPr>
              <a:t>28800</a:t>
            </a:r>
            <a:r>
              <a:rPr lang="zh-TW" altLang="en-US" dirty="0" smtClean="0">
                <a:sym typeface="Wingdings" panose="05000000000000000000" pitchFamily="2" charset="2"/>
              </a:rPr>
              <a:t> 筆</a:t>
            </a:r>
            <a:endParaRPr lang="en-US" altLang="zh-TW" dirty="0"/>
          </a:p>
          <a:p>
            <a:pPr marL="742950" lvl="2" indent="-285750">
              <a:lnSpc>
                <a:spcPct val="170000"/>
              </a:lnSpc>
            </a:pPr>
            <a:r>
              <a:rPr lang="zh-TW" altLang="en-US" dirty="0"/>
              <a:t>測試資料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 smtClean="0"/>
              <a:t>2020/07/27</a:t>
            </a:r>
            <a:r>
              <a:rPr lang="zh-TW" altLang="en-US" dirty="0" smtClean="0"/>
              <a:t> </a:t>
            </a:r>
            <a:r>
              <a:rPr lang="en-US" altLang="zh-TW" dirty="0" smtClean="0"/>
              <a:t>00:00:00 </a:t>
            </a:r>
            <a:r>
              <a:rPr lang="en-US" altLang="zh-TW" dirty="0"/>
              <a:t>– </a:t>
            </a:r>
            <a:r>
              <a:rPr lang="en-US" altLang="zh-TW" dirty="0" smtClean="0"/>
              <a:t>2020/07/29</a:t>
            </a:r>
            <a:r>
              <a:rPr lang="zh-TW" altLang="en-US" dirty="0" smtClean="0"/>
              <a:t> </a:t>
            </a:r>
            <a:r>
              <a:rPr lang="en-US" altLang="zh-TW" dirty="0" smtClean="0"/>
              <a:t>23:59:30 </a:t>
            </a:r>
            <a:r>
              <a:rPr lang="en-US" altLang="zh-TW" dirty="0">
                <a:sym typeface="Wingdings" panose="05000000000000000000" pitchFamily="2" charset="2"/>
              </a:rPr>
              <a:t> </a:t>
            </a:r>
            <a:r>
              <a:rPr lang="en-US" altLang="zh-TW" dirty="0" smtClean="0">
                <a:sym typeface="Wingdings" panose="05000000000000000000" pitchFamily="2" charset="2"/>
              </a:rPr>
              <a:t>8640</a:t>
            </a:r>
            <a:r>
              <a:rPr lang="zh-TW" altLang="en-US" dirty="0" smtClean="0">
                <a:sym typeface="Wingdings" panose="05000000000000000000" pitchFamily="2" charset="2"/>
              </a:rPr>
              <a:t> 筆</a:t>
            </a:r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32495A4-CA80-44B9-B512-0495ACCBB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30916" y="6377372"/>
            <a:ext cx="2057400" cy="365125"/>
          </a:xfrm>
        </p:spPr>
        <p:txBody>
          <a:bodyPr/>
          <a:lstStyle/>
          <a:p>
            <a:fld id="{E31375A4-56A4-47D6-9801-1991572033F7}" type="slidenum">
              <a:rPr lang="en-US" smtClean="0"/>
              <a:t>13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71025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309279" y="213660"/>
            <a:ext cx="8352928" cy="562074"/>
          </a:xfrm>
        </p:spPr>
        <p:txBody>
          <a:bodyPr>
            <a:normAutofit fontScale="90000"/>
          </a:bodyPr>
          <a:lstStyle/>
          <a:p>
            <a:r>
              <a:rPr lang="zh-TW" altLang="en-US" sz="3600" dirty="0"/>
              <a:t>實作步驟和細節</a:t>
            </a:r>
            <a:endParaRPr lang="zh-TW" altLang="en-US" dirty="0"/>
          </a:p>
        </p:txBody>
      </p:sp>
      <p:sp>
        <p:nvSpPr>
          <p:cNvPr id="8" name="內容版面配置區 7"/>
          <p:cNvSpPr>
            <a:spLocks noGrp="1"/>
          </p:cNvSpPr>
          <p:nvPr>
            <p:ph idx="1"/>
          </p:nvPr>
        </p:nvSpPr>
        <p:spPr>
          <a:xfrm>
            <a:off x="309279" y="1027856"/>
            <a:ext cx="8834721" cy="1366267"/>
          </a:xfrm>
        </p:spPr>
        <p:txBody>
          <a:bodyPr>
            <a:normAutofit fontScale="85000" lnSpcReduction="10000"/>
          </a:bodyPr>
          <a:lstStyle/>
          <a:p>
            <a:pPr>
              <a:spcAft>
                <a:spcPts val="600"/>
              </a:spcAft>
              <a:buFont typeface="Wingdings" panose="05000000000000000000" pitchFamily="2" charset="2"/>
              <a:buChar char="n"/>
            </a:pPr>
            <a:r>
              <a:rPr lang="zh-TW" altLang="en-US" dirty="0" smtClean="0"/>
              <a:t> </a:t>
            </a:r>
            <a:r>
              <a:rPr lang="zh-TW" altLang="en-US" b="1" dirty="0" smtClean="0"/>
              <a:t>階段</a:t>
            </a:r>
            <a:r>
              <a:rPr lang="zh-TW" altLang="en-US" b="1" dirty="0"/>
              <a:t>二</a:t>
            </a:r>
            <a:r>
              <a:rPr lang="en-US" altLang="zh-TW" b="1" dirty="0" smtClean="0"/>
              <a:t>:</a:t>
            </a:r>
            <a:r>
              <a:rPr lang="zh-TW" altLang="en-US" b="1" dirty="0" smtClean="0"/>
              <a:t> 資料預處理與設計</a:t>
            </a:r>
            <a:r>
              <a:rPr lang="en-US" altLang="zh-TW" b="1" dirty="0" smtClean="0"/>
              <a:t>Model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pPr>
              <a:lnSpc>
                <a:spcPct val="170000"/>
              </a:lnSpc>
              <a:spcBef>
                <a:spcPts val="600"/>
              </a:spcBef>
            </a:pPr>
            <a:r>
              <a:rPr lang="zh-TW" altLang="en-US" sz="1600" dirty="0" smtClean="0">
                <a:sym typeface="Wingdings" panose="05000000000000000000" pitchFamily="2" charset="2"/>
              </a:rPr>
              <a:t>針對欄位中的 </a:t>
            </a:r>
            <a:r>
              <a:rPr lang="en-US" altLang="zh-TW" sz="1600" dirty="0" smtClean="0">
                <a:sym typeface="Wingdings" panose="05000000000000000000" pitchFamily="2" charset="2"/>
              </a:rPr>
              <a:t>Null</a:t>
            </a:r>
            <a:r>
              <a:rPr lang="zh-TW" altLang="en-US" sz="1600" dirty="0">
                <a:sym typeface="Wingdings" panose="05000000000000000000" pitchFamily="2" charset="2"/>
              </a:rPr>
              <a:t>值</a:t>
            </a:r>
            <a:r>
              <a:rPr lang="zh-TW" altLang="en-US" sz="1600" dirty="0" smtClean="0">
                <a:sym typeface="Wingdings" panose="05000000000000000000" pitchFamily="2" charset="2"/>
              </a:rPr>
              <a:t>補 </a:t>
            </a:r>
            <a:r>
              <a:rPr lang="en-US" altLang="zh-TW" sz="1600" dirty="0" smtClean="0">
                <a:sym typeface="Wingdings" panose="05000000000000000000" pitchFamily="2" charset="2"/>
              </a:rPr>
              <a:t>0</a:t>
            </a:r>
            <a:endParaRPr lang="en-US" altLang="zh-TW" sz="1600" dirty="0">
              <a:sym typeface="Wingdings" panose="05000000000000000000" pitchFamily="2" charset="2"/>
            </a:endParaRPr>
          </a:p>
          <a:p>
            <a:pPr>
              <a:lnSpc>
                <a:spcPct val="170000"/>
              </a:lnSpc>
              <a:spcBef>
                <a:spcPts val="600"/>
              </a:spcBef>
            </a:pPr>
            <a:r>
              <a:rPr lang="zh-TW" altLang="en-US" sz="1600" dirty="0" smtClean="0">
                <a:sym typeface="Wingdings" panose="05000000000000000000" pitchFamily="2" charset="2"/>
              </a:rPr>
              <a:t>監督式學習</a:t>
            </a:r>
            <a:r>
              <a:rPr lang="en-US" altLang="zh-TW" sz="1600" dirty="0" smtClean="0">
                <a:sym typeface="Wingdings" panose="05000000000000000000" pitchFamily="2" charset="2"/>
              </a:rPr>
              <a:t>(</a:t>
            </a:r>
            <a:r>
              <a:rPr lang="zh-TW" altLang="en-US" sz="1600" dirty="0" smtClean="0">
                <a:sym typeface="Wingdings" panose="05000000000000000000" pitchFamily="2" charset="2"/>
              </a:rPr>
              <a:t>給模型正確答案</a:t>
            </a:r>
            <a:r>
              <a:rPr lang="en-US" altLang="zh-TW" sz="1600" dirty="0" smtClean="0">
                <a:sym typeface="Wingdings" panose="05000000000000000000" pitchFamily="2" charset="2"/>
              </a:rPr>
              <a:t>):</a:t>
            </a:r>
            <a:r>
              <a:rPr lang="zh-TW" altLang="en-US" sz="1600" dirty="0" smtClean="0">
                <a:sym typeface="Wingdings" panose="05000000000000000000" pitchFamily="2" charset="2"/>
              </a:rPr>
              <a:t> 定義</a:t>
            </a:r>
            <a:r>
              <a:rPr lang="en-US" altLang="zh-TW" sz="1600" dirty="0" smtClean="0">
                <a:sym typeface="Wingdings" panose="05000000000000000000" pitchFamily="2" charset="2"/>
              </a:rPr>
              <a:t>API</a:t>
            </a:r>
            <a:r>
              <a:rPr lang="zh-TW" altLang="en-US" sz="1600" dirty="0" smtClean="0">
                <a:sym typeface="Wingdings" panose="05000000000000000000" pitchFamily="2" charset="2"/>
              </a:rPr>
              <a:t>各個</a:t>
            </a:r>
            <a:r>
              <a:rPr lang="en-US" altLang="zh-TW" sz="1600" dirty="0" smtClean="0">
                <a:sym typeface="Wingdings" panose="05000000000000000000" pitchFamily="2" charset="2"/>
              </a:rPr>
              <a:t>metric</a:t>
            </a:r>
            <a:r>
              <a:rPr lang="zh-TW" altLang="en-US" sz="1600" dirty="0" smtClean="0">
                <a:sym typeface="Wingdings" panose="05000000000000000000" pitchFamily="2" charset="2"/>
              </a:rPr>
              <a:t>異常值範圍，作為標記異常值</a:t>
            </a:r>
            <a:r>
              <a:rPr lang="en-US" altLang="zh-TW" sz="1600" dirty="0" smtClean="0">
                <a:sym typeface="Wingdings" panose="05000000000000000000" pitchFamily="2" charset="2"/>
              </a:rPr>
              <a:t>label</a:t>
            </a:r>
            <a:r>
              <a:rPr lang="zh-TW" altLang="en-US" sz="1600" dirty="0" smtClean="0">
                <a:sym typeface="Wingdings" panose="05000000000000000000" pitchFamily="2" charset="2"/>
              </a:rPr>
              <a:t>的標準 </a:t>
            </a:r>
            <a:r>
              <a:rPr lang="en-US" altLang="zh-TW" sz="1600" dirty="0" smtClean="0">
                <a:sym typeface="Wingdings" panose="05000000000000000000" pitchFamily="2" charset="2"/>
              </a:rPr>
              <a:t>(</a:t>
            </a:r>
            <a:r>
              <a:rPr lang="zh-TW" altLang="en-US" sz="1600" u="sng" dirty="0" smtClean="0">
                <a:sym typeface="Wingdings" panose="05000000000000000000" pitchFamily="2" charset="2"/>
              </a:rPr>
              <a:t>應用在分類問題</a:t>
            </a:r>
            <a:r>
              <a:rPr lang="en-US" altLang="zh-TW" sz="1600" dirty="0" smtClean="0">
                <a:sym typeface="Wingdings" panose="05000000000000000000" pitchFamily="2" charset="2"/>
              </a:rPr>
              <a:t>)</a:t>
            </a:r>
          </a:p>
          <a:p>
            <a:pPr marL="685800" lvl="1" indent="-342900">
              <a:lnSpc>
                <a:spcPct val="170000"/>
              </a:lnSpc>
              <a:spcBef>
                <a:spcPts val="600"/>
              </a:spcBef>
              <a:buFont typeface="+mj-lt"/>
              <a:buAutoNum type="arabicPeriod"/>
            </a:pPr>
            <a:endParaRPr lang="en-US" altLang="zh-TW" sz="1600" dirty="0" smtClean="0">
              <a:sym typeface="Wingdings" panose="05000000000000000000" pitchFamily="2" charset="2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32495A4-CA80-44B9-B512-0495ACCBB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62943" y="6356351"/>
            <a:ext cx="2057400" cy="365125"/>
          </a:xfrm>
        </p:spPr>
        <p:txBody>
          <a:bodyPr/>
          <a:lstStyle/>
          <a:p>
            <a:fld id="{E31375A4-56A4-47D6-9801-1991572033F7}" type="slidenum">
              <a:rPr lang="en-US" smtClean="0"/>
              <a:t>14</a:t>
            </a:fld>
            <a:endParaRPr lang="en-US" altLang="zh-TW" dirty="0"/>
          </a:p>
        </p:txBody>
      </p:sp>
      <p:sp>
        <p:nvSpPr>
          <p:cNvPr id="2" name="矩形 1"/>
          <p:cNvSpPr/>
          <p:nvPr/>
        </p:nvSpPr>
        <p:spPr>
          <a:xfrm>
            <a:off x="87678" y="2246979"/>
            <a:ext cx="8796130" cy="316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170000"/>
              </a:lnSpc>
              <a:spcBef>
                <a:spcPts val="600"/>
              </a:spcBef>
              <a:buFont typeface="+mj-lt"/>
              <a:buAutoNum type="arabicParenR"/>
            </a:pPr>
            <a:r>
              <a:rPr lang="zh-TW" altLang="en-US" sz="1400" dirty="0">
                <a:sym typeface="Wingdings" panose="05000000000000000000" pitchFamily="2" charset="2"/>
              </a:rPr>
              <a:t>算出訓練資料中各個</a:t>
            </a:r>
            <a:r>
              <a:rPr lang="en-US" altLang="zh-TW" sz="1400" dirty="0">
                <a:sym typeface="Wingdings" panose="05000000000000000000" pitchFamily="2" charset="2"/>
              </a:rPr>
              <a:t>metric</a:t>
            </a:r>
            <a:r>
              <a:rPr lang="zh-TW" altLang="en-US" sz="1400" dirty="0">
                <a:sym typeface="Wingdings" panose="05000000000000000000" pitchFamily="2" charset="2"/>
              </a:rPr>
              <a:t>欄位的</a:t>
            </a:r>
            <a:r>
              <a:rPr lang="zh-TW" altLang="en-US" sz="1400" dirty="0" smtClean="0">
                <a:sym typeface="Wingdings" panose="05000000000000000000" pitchFamily="2" charset="2"/>
              </a:rPr>
              <a:t>平均值及</a:t>
            </a:r>
            <a:r>
              <a:rPr lang="zh-TW" altLang="en-US" sz="1400" dirty="0">
                <a:sym typeface="Wingdings" panose="05000000000000000000" pitchFamily="2" charset="2"/>
              </a:rPr>
              <a:t>標準</a:t>
            </a:r>
            <a:r>
              <a:rPr lang="zh-TW" altLang="en-US" sz="1400" dirty="0" smtClean="0">
                <a:sym typeface="Wingdings" panose="05000000000000000000" pitchFamily="2" charset="2"/>
              </a:rPr>
              <a:t>差 </a:t>
            </a:r>
            <a:r>
              <a:rPr lang="en-US" altLang="zh-TW" sz="1400" dirty="0" smtClean="0">
                <a:sym typeface="Wingdings" panose="05000000000000000000" pitchFamily="2" charset="2"/>
              </a:rPr>
              <a:t>(</a:t>
            </a:r>
            <a:r>
              <a:rPr lang="zh-TW" altLang="en-US" sz="1400" dirty="0" smtClean="0">
                <a:sym typeface="Wingdings" panose="05000000000000000000" pitchFamily="2" charset="2"/>
              </a:rPr>
              <a:t>計算時不考慮 </a:t>
            </a:r>
            <a:r>
              <a:rPr lang="en-US" altLang="zh-TW" sz="1400" dirty="0" smtClean="0">
                <a:sym typeface="Wingdings" panose="05000000000000000000" pitchFamily="2" charset="2"/>
              </a:rPr>
              <a:t>null</a:t>
            </a:r>
            <a:r>
              <a:rPr lang="zh-TW" altLang="en-US" sz="1400" dirty="0" smtClean="0">
                <a:sym typeface="Wingdings" panose="05000000000000000000" pitchFamily="2" charset="2"/>
              </a:rPr>
              <a:t>值，以讓機器學習正常資料</a:t>
            </a:r>
            <a:r>
              <a:rPr lang="en-US" altLang="zh-TW" sz="1400" dirty="0" smtClean="0">
                <a:sym typeface="Wingdings" panose="05000000000000000000" pitchFamily="2" charset="2"/>
              </a:rPr>
              <a:t>)</a:t>
            </a:r>
          </a:p>
          <a:p>
            <a:pPr marL="800100" lvl="1" indent="-342900">
              <a:spcBef>
                <a:spcPts val="1200"/>
              </a:spcBef>
              <a:buFont typeface="+mj-lt"/>
              <a:buAutoNum type="arabicParenR"/>
            </a:pPr>
            <a:r>
              <a:rPr lang="zh-TW" altLang="en-US" sz="1400" dirty="0" smtClean="0">
                <a:sym typeface="Wingdings" panose="05000000000000000000" pitchFamily="2" charset="2"/>
              </a:rPr>
              <a:t>欄位</a:t>
            </a:r>
            <a:r>
              <a:rPr lang="zh-TW" altLang="en-US" sz="1400" dirty="0">
                <a:sym typeface="Wingdings" panose="05000000000000000000" pitchFamily="2" charset="2"/>
              </a:rPr>
              <a:t>中的</a:t>
            </a:r>
            <a:r>
              <a:rPr lang="zh-TW" altLang="en-US" sz="1400" dirty="0" smtClean="0">
                <a:sym typeface="Wingdings" panose="05000000000000000000" pitchFamily="2" charset="2"/>
              </a:rPr>
              <a:t>數值如</a:t>
            </a:r>
            <a:r>
              <a:rPr lang="zh-TW" altLang="en-US" sz="1400" dirty="0">
                <a:sym typeface="Wingdings" panose="05000000000000000000" pitchFamily="2" charset="2"/>
              </a:rPr>
              <a:t>果</a:t>
            </a:r>
            <a:r>
              <a:rPr lang="zh-TW" altLang="en-US" sz="1400" dirty="0" smtClean="0">
                <a:sym typeface="Wingdings" panose="05000000000000000000" pitchFamily="2" charset="2"/>
              </a:rPr>
              <a:t>為各</a:t>
            </a:r>
            <a:r>
              <a:rPr lang="en-US" altLang="zh-TW" sz="1400" dirty="0" smtClean="0">
                <a:sym typeface="Wingdings" panose="05000000000000000000" pitchFamily="2" charset="2"/>
              </a:rPr>
              <a:t>metric</a:t>
            </a:r>
            <a:r>
              <a:rPr lang="zh-TW" altLang="en-US" sz="1400" dirty="0" smtClean="0">
                <a:sym typeface="Wingdings" panose="05000000000000000000" pitchFamily="2" charset="2"/>
              </a:rPr>
              <a:t>資料分布中平均值的正負</a:t>
            </a:r>
            <a:r>
              <a:rPr lang="en-US" altLang="zh-TW" sz="1400" dirty="0">
                <a:sym typeface="Wingdings" panose="05000000000000000000" pitchFamily="2" charset="2"/>
              </a:rPr>
              <a:t>2</a:t>
            </a:r>
            <a:r>
              <a:rPr lang="zh-TW" altLang="en-US" sz="1400" dirty="0">
                <a:sym typeface="Wingdings" panose="05000000000000000000" pitchFamily="2" charset="2"/>
              </a:rPr>
              <a:t>倍標準差</a:t>
            </a:r>
            <a:r>
              <a:rPr lang="zh-TW" altLang="en-US" sz="1400" dirty="0" smtClean="0">
                <a:sym typeface="Wingdings" panose="05000000000000000000" pitchFamily="2" charset="2"/>
              </a:rPr>
              <a:t>以外則視為</a:t>
            </a:r>
            <a:r>
              <a:rPr lang="zh-TW" altLang="en-US" sz="1400" dirty="0">
                <a:sym typeface="Wingdings" panose="05000000000000000000" pitchFamily="2" charset="2"/>
              </a:rPr>
              <a:t>離群</a:t>
            </a:r>
            <a:r>
              <a:rPr lang="zh-TW" altLang="en-US" sz="1400" dirty="0" smtClean="0">
                <a:sym typeface="Wingdings" panose="05000000000000000000" pitchFamily="2" charset="2"/>
              </a:rPr>
              <a:t>值，將</a:t>
            </a:r>
            <a:r>
              <a:rPr lang="zh-TW" altLang="en-US" sz="1400" dirty="0">
                <a:sym typeface="Wingdings" panose="05000000000000000000" pitchFamily="2" charset="2"/>
              </a:rPr>
              <a:t>其標為 </a:t>
            </a:r>
            <a:r>
              <a:rPr lang="en-US" altLang="zh-TW" sz="1400" dirty="0" smtClean="0">
                <a:sym typeface="Wingdings" panose="05000000000000000000" pitchFamily="2" charset="2"/>
              </a:rPr>
              <a:t>1</a:t>
            </a:r>
            <a:r>
              <a:rPr lang="zh-TW" altLang="en-US" sz="1400" dirty="0">
                <a:sym typeface="Wingdings" panose="05000000000000000000" pitchFamily="2" charset="2"/>
              </a:rPr>
              <a:t>，</a:t>
            </a:r>
            <a:r>
              <a:rPr lang="zh-TW" altLang="en-US" sz="1400" dirty="0" smtClean="0">
                <a:sym typeface="Wingdings" panose="05000000000000000000" pitchFamily="2" charset="2"/>
              </a:rPr>
              <a:t>否則則標為 </a:t>
            </a:r>
            <a:r>
              <a:rPr lang="en-US" altLang="zh-TW" sz="1400" dirty="0">
                <a:sym typeface="Wingdings" panose="05000000000000000000" pitchFamily="2" charset="2"/>
              </a:rPr>
              <a:t>0</a:t>
            </a:r>
            <a:r>
              <a:rPr lang="zh-TW" altLang="en-US" sz="1400" dirty="0" smtClean="0">
                <a:sym typeface="Wingdings" panose="05000000000000000000" pitchFamily="2" charset="2"/>
              </a:rPr>
              <a:t>，</a:t>
            </a:r>
            <a:r>
              <a:rPr lang="zh-TW" altLang="en-US" sz="1400" u="sng" dirty="0" smtClean="0">
                <a:sym typeface="Wingdings" panose="05000000000000000000" pitchFamily="2" charset="2"/>
              </a:rPr>
              <a:t>除此之外，當數值原本就是</a:t>
            </a:r>
            <a:r>
              <a:rPr lang="en-US" altLang="zh-TW" sz="1400" u="sng" dirty="0" smtClean="0">
                <a:sym typeface="Wingdings" panose="05000000000000000000" pitchFamily="2" charset="2"/>
              </a:rPr>
              <a:t>0</a:t>
            </a:r>
            <a:r>
              <a:rPr lang="zh-TW" altLang="en-US" sz="1400" u="sng" dirty="0" smtClean="0">
                <a:sym typeface="Wingdings" panose="05000000000000000000" pitchFamily="2" charset="2"/>
              </a:rPr>
              <a:t>或是小於</a:t>
            </a:r>
            <a:r>
              <a:rPr lang="en-US" altLang="zh-TW" sz="1400" u="sng" dirty="0" smtClean="0">
                <a:sym typeface="Wingdings" panose="05000000000000000000" pitchFamily="2" charset="2"/>
              </a:rPr>
              <a:t>0</a:t>
            </a:r>
            <a:r>
              <a:rPr lang="zh-TW" altLang="en-US" sz="1400" u="sng" dirty="0" smtClean="0">
                <a:sym typeface="Wingdings" panose="05000000000000000000" pitchFamily="2" charset="2"/>
              </a:rPr>
              <a:t>也標為 </a:t>
            </a:r>
            <a:r>
              <a:rPr lang="en-US" altLang="zh-TW" sz="1400" u="sng" dirty="0" smtClean="0">
                <a:sym typeface="Wingdings" panose="05000000000000000000" pitchFamily="2" charset="2"/>
              </a:rPr>
              <a:t>1</a:t>
            </a:r>
            <a:r>
              <a:rPr lang="zh-TW" altLang="en-US" sz="1400" dirty="0" smtClean="0">
                <a:sym typeface="Wingdings" panose="05000000000000000000" pitchFamily="2" charset="2"/>
              </a:rPr>
              <a:t>，以上述方式建立</a:t>
            </a:r>
            <a:r>
              <a:rPr lang="en-US" altLang="zh-TW" sz="1400" dirty="0" smtClean="0">
                <a:sym typeface="Wingdings" panose="05000000000000000000" pitchFamily="2" charset="2"/>
              </a:rPr>
              <a:t>one-hot</a:t>
            </a:r>
            <a:r>
              <a:rPr lang="zh-TW" altLang="en-US" sz="1400" dirty="0" smtClean="0">
                <a:sym typeface="Wingdings" panose="05000000000000000000" pitchFamily="2" charset="2"/>
              </a:rPr>
              <a:t>表格</a:t>
            </a:r>
            <a:endParaRPr lang="en-US" altLang="zh-TW" sz="1400" dirty="0">
              <a:sym typeface="Wingdings" panose="05000000000000000000" pitchFamily="2" charset="2"/>
            </a:endParaRPr>
          </a:p>
          <a:p>
            <a:pPr marL="800100" lvl="1" indent="-342900">
              <a:lnSpc>
                <a:spcPct val="170000"/>
              </a:lnSpc>
              <a:spcBef>
                <a:spcPts val="600"/>
              </a:spcBef>
              <a:buFont typeface="+mj-lt"/>
              <a:buAutoNum type="arabicParenR"/>
            </a:pPr>
            <a:r>
              <a:rPr lang="en-US" altLang="zh-TW" sz="1400" dirty="0" smtClean="0">
                <a:sym typeface="Wingdings" panose="05000000000000000000" pitchFamily="2" charset="2"/>
              </a:rPr>
              <a:t>Labeling:</a:t>
            </a:r>
            <a:r>
              <a:rPr lang="zh-TW" altLang="en-US" sz="1400" dirty="0" smtClean="0">
                <a:sym typeface="Wingdings" panose="05000000000000000000" pitchFamily="2" charset="2"/>
              </a:rPr>
              <a:t> </a:t>
            </a:r>
            <a:endParaRPr lang="en-US" altLang="zh-TW" sz="1400" dirty="0" smtClean="0">
              <a:sym typeface="Wingdings" panose="05000000000000000000" pitchFamily="2" charset="2"/>
            </a:endParaRPr>
          </a:p>
          <a:p>
            <a:pPr marL="1257300" lvl="2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TW" sz="1400" dirty="0" smtClean="0">
                <a:sym typeface="Wingdings" panose="05000000000000000000" pitchFamily="2" charset="2"/>
              </a:rPr>
              <a:t>Binary classification(</a:t>
            </a:r>
            <a:r>
              <a:rPr lang="zh-TW" altLang="en-US" sz="1400" dirty="0" smtClean="0">
                <a:sym typeface="Wingdings" panose="05000000000000000000" pitchFamily="2" charset="2"/>
              </a:rPr>
              <a:t>二分類</a:t>
            </a:r>
            <a:r>
              <a:rPr lang="en-US" altLang="zh-TW" sz="1400" dirty="0" smtClean="0">
                <a:sym typeface="Wingdings" panose="05000000000000000000" pitchFamily="2" charset="2"/>
              </a:rPr>
              <a:t>): One hot</a:t>
            </a:r>
            <a:r>
              <a:rPr lang="zh-TW" altLang="en-US" sz="1400" dirty="0" smtClean="0">
                <a:sym typeface="Wingdings" panose="05000000000000000000" pitchFamily="2" charset="2"/>
              </a:rPr>
              <a:t>表格中當一</a:t>
            </a:r>
            <a:r>
              <a:rPr lang="zh-TW" altLang="en-US" sz="1400" dirty="0">
                <a:sym typeface="Wingdings" panose="05000000000000000000" pitchFamily="2" charset="2"/>
              </a:rPr>
              <a:t>筆資料中如果</a:t>
            </a:r>
            <a:r>
              <a:rPr lang="zh-TW" altLang="en-US" sz="1400" dirty="0" smtClean="0">
                <a:sym typeface="Wingdings" panose="05000000000000000000" pitchFamily="2" charset="2"/>
              </a:rPr>
              <a:t>有</a:t>
            </a:r>
            <a:r>
              <a:rPr lang="en-US" altLang="zh-TW" sz="1400" dirty="0" smtClean="0">
                <a:sym typeface="Wingdings" panose="05000000000000000000" pitchFamily="2" charset="2"/>
              </a:rPr>
              <a:t>metric</a:t>
            </a:r>
            <a:r>
              <a:rPr lang="zh-TW" altLang="en-US" sz="1400" dirty="0" smtClean="0">
                <a:sym typeface="Wingdings" panose="05000000000000000000" pitchFamily="2" charset="2"/>
              </a:rPr>
              <a:t>特徵是 </a:t>
            </a:r>
            <a:r>
              <a:rPr lang="en-US" altLang="zh-TW" sz="1400" dirty="0" smtClean="0">
                <a:sym typeface="Wingdings" panose="05000000000000000000" pitchFamily="2" charset="2"/>
              </a:rPr>
              <a:t>1</a:t>
            </a:r>
            <a:r>
              <a:rPr lang="zh-TW" altLang="en-US" sz="1400" dirty="0" smtClean="0">
                <a:sym typeface="Wingdings" panose="05000000000000000000" pitchFamily="2" charset="2"/>
              </a:rPr>
              <a:t> 則</a:t>
            </a:r>
            <a:r>
              <a:rPr lang="zh-TW" altLang="en-US" sz="1400" dirty="0">
                <a:sym typeface="Wingdings" panose="05000000000000000000" pitchFamily="2" charset="2"/>
              </a:rPr>
              <a:t>將該時間點的微服務</a:t>
            </a:r>
            <a:r>
              <a:rPr lang="zh-TW" altLang="en-US" sz="1400" dirty="0" smtClean="0">
                <a:sym typeface="Wingdings" panose="05000000000000000000" pitchFamily="2" charset="2"/>
              </a:rPr>
              <a:t>視為異常，</a:t>
            </a:r>
            <a:r>
              <a:rPr lang="zh-TW" altLang="en-US" sz="1400" dirty="0">
                <a:sym typeface="Wingdings" panose="05000000000000000000" pitchFamily="2" charset="2"/>
              </a:rPr>
              <a:t>全部都</a:t>
            </a:r>
            <a:r>
              <a:rPr lang="zh-TW" altLang="en-US" sz="1400" dirty="0" smtClean="0">
                <a:sym typeface="Wingdings" panose="05000000000000000000" pitchFamily="2" charset="2"/>
              </a:rPr>
              <a:t>是 </a:t>
            </a:r>
            <a:r>
              <a:rPr lang="en-US" altLang="zh-TW" sz="1400" dirty="0" smtClean="0">
                <a:sym typeface="Wingdings" panose="05000000000000000000" pitchFamily="2" charset="2"/>
              </a:rPr>
              <a:t>0</a:t>
            </a:r>
            <a:r>
              <a:rPr lang="zh-TW" altLang="en-US" sz="1400" dirty="0">
                <a:sym typeface="Wingdings" panose="05000000000000000000" pitchFamily="2" charset="2"/>
              </a:rPr>
              <a:t> </a:t>
            </a:r>
            <a:r>
              <a:rPr lang="zh-TW" altLang="en-US" sz="1400" dirty="0" smtClean="0">
                <a:sym typeface="Wingdings" panose="05000000000000000000" pitchFamily="2" charset="2"/>
              </a:rPr>
              <a:t>則視為無異</a:t>
            </a:r>
            <a:r>
              <a:rPr lang="zh-TW" altLang="en-US" sz="1400" dirty="0">
                <a:sym typeface="Wingdings" panose="05000000000000000000" pitchFamily="2" charset="2"/>
              </a:rPr>
              <a:t>常</a:t>
            </a:r>
            <a:endParaRPr lang="en-US" altLang="zh-TW" sz="1400" dirty="0">
              <a:sym typeface="Wingdings" panose="05000000000000000000" pitchFamily="2" charset="2"/>
            </a:endParaRPr>
          </a:p>
          <a:p>
            <a:pPr marL="1257300" lvl="2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TW" sz="1400" dirty="0" smtClean="0">
                <a:sym typeface="Wingdings" panose="05000000000000000000" pitchFamily="2" charset="2"/>
              </a:rPr>
              <a:t>Trinary classification(</a:t>
            </a:r>
            <a:r>
              <a:rPr lang="zh-TW" altLang="en-US" sz="1400" dirty="0" smtClean="0">
                <a:sym typeface="Wingdings" panose="05000000000000000000" pitchFamily="2" charset="2"/>
              </a:rPr>
              <a:t>三分類</a:t>
            </a:r>
            <a:r>
              <a:rPr lang="en-US" altLang="zh-TW" sz="1400" dirty="0" smtClean="0">
                <a:sym typeface="Wingdings" panose="05000000000000000000" pitchFamily="2" charset="2"/>
              </a:rPr>
              <a:t>): </a:t>
            </a:r>
            <a:r>
              <a:rPr lang="zh-TW" altLang="en-US" sz="1400" dirty="0" smtClean="0">
                <a:sym typeface="Wingdings" panose="05000000000000000000" pitchFamily="2" charset="2"/>
              </a:rPr>
              <a:t> </a:t>
            </a:r>
            <a:r>
              <a:rPr lang="en-US" altLang="zh-TW" sz="1400" dirty="0">
                <a:sym typeface="Wingdings" panose="05000000000000000000" pitchFamily="2" charset="2"/>
              </a:rPr>
              <a:t>O</a:t>
            </a:r>
            <a:r>
              <a:rPr lang="en-US" altLang="zh-TW" sz="1400" dirty="0" smtClean="0">
                <a:sym typeface="Wingdings" panose="05000000000000000000" pitchFamily="2" charset="2"/>
              </a:rPr>
              <a:t>ne hot</a:t>
            </a:r>
            <a:r>
              <a:rPr lang="zh-TW" altLang="en-US" sz="1400" dirty="0" smtClean="0">
                <a:sym typeface="Wingdings" panose="05000000000000000000" pitchFamily="2" charset="2"/>
              </a:rPr>
              <a:t>表格</a:t>
            </a:r>
            <a:r>
              <a:rPr lang="zh-TW" altLang="en-US" sz="1400" dirty="0">
                <a:sym typeface="Wingdings" panose="05000000000000000000" pitchFamily="2" charset="2"/>
              </a:rPr>
              <a:t>中當一筆資料</a:t>
            </a:r>
            <a:r>
              <a:rPr lang="zh-TW" altLang="en-US" sz="1400" dirty="0" smtClean="0">
                <a:sym typeface="Wingdings" panose="05000000000000000000" pitchFamily="2" charset="2"/>
              </a:rPr>
              <a:t>中</a:t>
            </a:r>
            <a:r>
              <a:rPr lang="en-US" altLang="zh-TW" sz="1400" dirty="0" smtClean="0">
                <a:sym typeface="Wingdings" panose="05000000000000000000" pitchFamily="2" charset="2"/>
              </a:rPr>
              <a:t>metric</a:t>
            </a:r>
            <a:r>
              <a:rPr lang="zh-TW" altLang="en-US" sz="1400" dirty="0" smtClean="0">
                <a:sym typeface="Wingdings" panose="05000000000000000000" pitchFamily="2" charset="2"/>
              </a:rPr>
              <a:t>特徵</a:t>
            </a:r>
            <a:r>
              <a:rPr lang="zh-TW" altLang="en-US" sz="1400" dirty="0">
                <a:sym typeface="Wingdings" panose="05000000000000000000" pitchFamily="2" charset="2"/>
              </a:rPr>
              <a:t>是</a:t>
            </a:r>
            <a:r>
              <a:rPr lang="en-US" altLang="zh-TW" sz="1400" dirty="0" smtClean="0">
                <a:sym typeface="Wingdings" panose="05000000000000000000" pitchFamily="2" charset="2"/>
              </a:rPr>
              <a:t>1</a:t>
            </a:r>
            <a:r>
              <a:rPr lang="zh-TW" altLang="en-US" sz="1400" dirty="0" smtClean="0">
                <a:sym typeface="Wingdings" panose="05000000000000000000" pitchFamily="2" charset="2"/>
              </a:rPr>
              <a:t>的個數小</a:t>
            </a:r>
            <a:r>
              <a:rPr lang="zh-TW" altLang="en-US" sz="1400" dirty="0">
                <a:sym typeface="Wingdings" panose="05000000000000000000" pitchFamily="2" charset="2"/>
              </a:rPr>
              <a:t>於</a:t>
            </a:r>
            <a:r>
              <a:rPr lang="zh-TW" altLang="en-US" sz="1400" dirty="0" smtClean="0">
                <a:sym typeface="Wingdings" panose="05000000000000000000" pitchFamily="2" charset="2"/>
              </a:rPr>
              <a:t> </a:t>
            </a:r>
            <a:r>
              <a:rPr lang="en-US" altLang="zh-TW" sz="1400" dirty="0" smtClean="0">
                <a:sym typeface="Wingdings" panose="05000000000000000000" pitchFamily="2" charset="2"/>
              </a:rPr>
              <a:t>4</a:t>
            </a:r>
            <a:r>
              <a:rPr lang="zh-TW" altLang="en-US" sz="1400" dirty="0" smtClean="0">
                <a:sym typeface="Wingdings" panose="05000000000000000000" pitchFamily="2" charset="2"/>
              </a:rPr>
              <a:t> </a:t>
            </a:r>
            <a:r>
              <a:rPr lang="zh-TW" altLang="en-US" sz="1400" dirty="0">
                <a:sym typeface="Wingdings" panose="05000000000000000000" pitchFamily="2" charset="2"/>
              </a:rPr>
              <a:t>則將該時間點的微服務</a:t>
            </a:r>
            <a:r>
              <a:rPr lang="zh-TW" altLang="en-US" sz="1400" dirty="0" smtClean="0">
                <a:sym typeface="Wingdings" panose="05000000000000000000" pitchFamily="2" charset="2"/>
              </a:rPr>
              <a:t>視為 </a:t>
            </a:r>
            <a:r>
              <a:rPr lang="en-US" altLang="zh-TW" sz="1400" dirty="0" smtClean="0">
                <a:sym typeface="Wingdings" panose="05000000000000000000" pitchFamily="2" charset="2"/>
              </a:rPr>
              <a:t>low risk</a:t>
            </a:r>
            <a:r>
              <a:rPr lang="zh-TW" altLang="en-US" sz="1400" dirty="0" smtClean="0">
                <a:sym typeface="Wingdings" panose="05000000000000000000" pitchFamily="2" charset="2"/>
              </a:rPr>
              <a:t>，</a:t>
            </a:r>
            <a:r>
              <a:rPr lang="en-US" altLang="zh-TW" sz="1400" dirty="0" smtClean="0">
                <a:sym typeface="Wingdings" panose="05000000000000000000" pitchFamily="2" charset="2"/>
              </a:rPr>
              <a:t>4</a:t>
            </a:r>
            <a:r>
              <a:rPr lang="zh-TW" altLang="en-US" sz="1400" dirty="0" smtClean="0">
                <a:sym typeface="Wingdings" panose="05000000000000000000" pitchFamily="2" charset="2"/>
              </a:rPr>
              <a:t>至</a:t>
            </a:r>
            <a:r>
              <a:rPr lang="en-US" altLang="zh-TW" sz="1400" dirty="0">
                <a:sym typeface="Wingdings" panose="05000000000000000000" pitchFamily="2" charset="2"/>
              </a:rPr>
              <a:t>7</a:t>
            </a:r>
            <a:r>
              <a:rPr lang="zh-TW" altLang="en-US" sz="1400" dirty="0" smtClean="0">
                <a:sym typeface="Wingdings" panose="05000000000000000000" pitchFamily="2" charset="2"/>
              </a:rPr>
              <a:t>個則為 </a:t>
            </a:r>
            <a:r>
              <a:rPr lang="en-US" altLang="zh-TW" sz="1400" dirty="0" smtClean="0">
                <a:sym typeface="Wingdings" panose="05000000000000000000" pitchFamily="2" charset="2"/>
              </a:rPr>
              <a:t>medium risk</a:t>
            </a:r>
            <a:r>
              <a:rPr lang="zh-TW" altLang="en-US" sz="1400" dirty="0" smtClean="0">
                <a:sym typeface="Wingdings" panose="05000000000000000000" pitchFamily="2" charset="2"/>
              </a:rPr>
              <a:t>，大於</a:t>
            </a:r>
            <a:r>
              <a:rPr lang="en-US" altLang="zh-TW" sz="1400" dirty="0">
                <a:sym typeface="Wingdings" panose="05000000000000000000" pitchFamily="2" charset="2"/>
              </a:rPr>
              <a:t>7</a:t>
            </a:r>
            <a:r>
              <a:rPr lang="zh-TW" altLang="en-US" sz="1400" dirty="0" smtClean="0">
                <a:sym typeface="Wingdings" panose="05000000000000000000" pitchFamily="2" charset="2"/>
              </a:rPr>
              <a:t>個視為 </a:t>
            </a:r>
            <a:r>
              <a:rPr lang="en-US" altLang="zh-TW" sz="1400" dirty="0" smtClean="0">
                <a:sym typeface="Wingdings" panose="05000000000000000000" pitchFamily="2" charset="2"/>
              </a:rPr>
              <a:t>high risk</a:t>
            </a:r>
            <a:endParaRPr lang="en-US" altLang="zh-TW" sz="1400" dirty="0">
              <a:sym typeface="Wingdings" panose="05000000000000000000" pitchFamily="2" charset="2"/>
            </a:endParaRPr>
          </a:p>
          <a:p>
            <a:pPr marL="800100" lvl="1" indent="-342900">
              <a:spcBef>
                <a:spcPts val="1200"/>
              </a:spcBef>
              <a:spcAft>
                <a:spcPts val="600"/>
              </a:spcAft>
              <a:buFont typeface="+mj-lt"/>
              <a:buAutoNum type="arabicParenR"/>
            </a:pPr>
            <a:r>
              <a:rPr lang="zh-TW" altLang="en-US" sz="1400" dirty="0" smtClean="0">
                <a:sym typeface="Wingdings" panose="05000000000000000000" pitchFamily="2" charset="2"/>
              </a:rPr>
              <a:t>測試的資料</a:t>
            </a:r>
            <a:r>
              <a:rPr lang="zh-TW" altLang="en-US" sz="1400" dirty="0">
                <a:sym typeface="Wingdings" panose="05000000000000000000" pitchFamily="2" charset="2"/>
              </a:rPr>
              <a:t>做法也同上，但用來衡量</a:t>
            </a:r>
            <a:r>
              <a:rPr lang="zh-TW" altLang="en-US" sz="1400" dirty="0" smtClean="0">
                <a:sym typeface="Wingdings" panose="05000000000000000000" pitchFamily="2" charset="2"/>
              </a:rPr>
              <a:t>各</a:t>
            </a:r>
            <a:r>
              <a:rPr lang="en-US" altLang="zh-TW" sz="1400" dirty="0" smtClean="0">
                <a:sym typeface="Wingdings" panose="05000000000000000000" pitchFamily="2" charset="2"/>
              </a:rPr>
              <a:t>metric</a:t>
            </a:r>
            <a:r>
              <a:rPr lang="zh-TW" altLang="en-US" sz="1400" dirty="0" smtClean="0">
                <a:sym typeface="Wingdings" panose="05000000000000000000" pitchFamily="2" charset="2"/>
              </a:rPr>
              <a:t>欄位的</a:t>
            </a:r>
            <a:r>
              <a:rPr lang="zh-TW" altLang="en-US" sz="1400" u="sng" dirty="0">
                <a:solidFill>
                  <a:srgbClr val="FF0000"/>
                </a:solidFill>
                <a:sym typeface="Wingdings" panose="05000000000000000000" pitchFamily="2" charset="2"/>
              </a:rPr>
              <a:t>平均數與標準差需採用訓練資料中的各欄位的平均數與標準</a:t>
            </a:r>
            <a:r>
              <a:rPr lang="zh-TW" altLang="en-US" sz="1400" u="sng" dirty="0" smtClean="0">
                <a:solidFill>
                  <a:srgbClr val="FF0000"/>
                </a:solidFill>
                <a:sym typeface="Wingdings" panose="05000000000000000000" pitchFamily="2" charset="2"/>
              </a:rPr>
              <a:t>差 </a:t>
            </a:r>
            <a:r>
              <a:rPr lang="en-US" altLang="zh-TW" sz="1400" dirty="0" smtClean="0">
                <a:sym typeface="Wingdings" panose="05000000000000000000" pitchFamily="2" charset="2"/>
              </a:rPr>
              <a:t> </a:t>
            </a:r>
            <a:r>
              <a:rPr lang="zh-TW" altLang="en-US" sz="1400" dirty="0" smtClean="0">
                <a:sym typeface="Wingdings" panose="05000000000000000000" pitchFamily="2" charset="2"/>
              </a:rPr>
              <a:t>為求統一衡量標準</a:t>
            </a:r>
            <a:endParaRPr lang="en-US" altLang="zh-TW" sz="14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093633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309279" y="213660"/>
            <a:ext cx="8352928" cy="562074"/>
          </a:xfrm>
        </p:spPr>
        <p:txBody>
          <a:bodyPr/>
          <a:lstStyle/>
          <a:p>
            <a:r>
              <a:rPr lang="en-US" altLang="zh-TW" dirty="0" smtClean="0"/>
              <a:t>Original data to one hot table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32495A4-CA80-44B9-B512-0495ACCBB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27625" y="6366861"/>
            <a:ext cx="2057400" cy="365125"/>
          </a:xfrm>
        </p:spPr>
        <p:txBody>
          <a:bodyPr/>
          <a:lstStyle/>
          <a:p>
            <a:fld id="{E31375A4-56A4-47D6-9801-1991572033F7}" type="slidenum">
              <a:rPr lang="en-US" smtClean="0"/>
              <a:t>15</a:t>
            </a:fld>
            <a:endParaRPr lang="en-US" altLang="zh-TW" dirty="0"/>
          </a:p>
        </p:txBody>
      </p:sp>
      <p:pic>
        <p:nvPicPr>
          <p:cNvPr id="1026" name="Picture 2" descr="https://raw.githubusercontent.com/alvinyee860120/AIOps-anomaly-detection/master/%E6%93%B7%E5%8F%9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825" y="1253099"/>
            <a:ext cx="8458200" cy="4968797"/>
          </a:xfrm>
          <a:prstGeom prst="rect">
            <a:avLst/>
          </a:prstGeom>
          <a:ln w="1905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https://raw.githubusercontent.com/alvinyee860120/AIOps-anomaly-detection/master/%E6%93%B7%E5%8F%96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825" y="1253100"/>
            <a:ext cx="8458200" cy="4968796"/>
          </a:xfrm>
          <a:prstGeom prst="rect">
            <a:avLst/>
          </a:prstGeom>
          <a:ln w="1905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3214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395536" y="218882"/>
            <a:ext cx="8352928" cy="562074"/>
          </a:xfrm>
        </p:spPr>
        <p:txBody>
          <a:bodyPr>
            <a:normAutofit fontScale="90000"/>
          </a:bodyPr>
          <a:lstStyle/>
          <a:p>
            <a:r>
              <a:rPr lang="zh-TW" altLang="en-US" sz="3600" dirty="0"/>
              <a:t>實作步驟和細節</a:t>
            </a:r>
            <a:endParaRPr lang="zh-TW" altLang="en-US" dirty="0"/>
          </a:p>
        </p:txBody>
      </p:sp>
      <p:sp>
        <p:nvSpPr>
          <p:cNvPr id="8" name="內容版面配置區 7"/>
          <p:cNvSpPr>
            <a:spLocks noGrp="1"/>
          </p:cNvSpPr>
          <p:nvPr>
            <p:ph idx="1"/>
          </p:nvPr>
        </p:nvSpPr>
        <p:spPr>
          <a:xfrm>
            <a:off x="395537" y="1005120"/>
            <a:ext cx="8670404" cy="2039163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buFont typeface="Wingdings" panose="05000000000000000000" pitchFamily="2" charset="2"/>
              <a:buChar char="n"/>
            </a:pPr>
            <a:r>
              <a:rPr lang="zh-TW" altLang="en-US" sz="1800" dirty="0" smtClean="0"/>
              <a:t> </a:t>
            </a:r>
            <a:r>
              <a:rPr lang="zh-TW" altLang="en-US" sz="1800" b="1" dirty="0" smtClean="0"/>
              <a:t>階段</a:t>
            </a:r>
            <a:r>
              <a:rPr lang="zh-TW" altLang="en-US" sz="1800" b="1" dirty="0"/>
              <a:t>二</a:t>
            </a:r>
            <a:r>
              <a:rPr lang="en-US" altLang="zh-TW" sz="1800" b="1" dirty="0" smtClean="0"/>
              <a:t>:</a:t>
            </a:r>
            <a:r>
              <a:rPr lang="zh-TW" altLang="en-US" sz="1800" b="1" dirty="0" smtClean="0"/>
              <a:t> 資料預處理與設計</a:t>
            </a:r>
            <a:r>
              <a:rPr lang="en-US" altLang="zh-TW" sz="1800" b="1" dirty="0" smtClean="0"/>
              <a:t>Model</a:t>
            </a:r>
            <a:endParaRPr lang="en-US" altLang="zh-TW" sz="1800" b="1" dirty="0" smtClean="0">
              <a:solidFill>
                <a:srgbClr val="FF0000"/>
              </a:solidFill>
            </a:endParaRPr>
          </a:p>
          <a:p>
            <a:pPr defTabSz="914400">
              <a:lnSpc>
                <a:spcPct val="170000"/>
              </a:lnSpc>
              <a:spcBef>
                <a:spcPts val="600"/>
              </a:spcBef>
            </a:pPr>
            <a:r>
              <a:rPr lang="zh-TW" altLang="en-US" sz="1700" dirty="0">
                <a:latin typeface="+mn-ea"/>
                <a:sym typeface="Wingdings" panose="05000000000000000000" pitchFamily="2" charset="2"/>
              </a:rPr>
              <a:t>將各欄位資料以欄為單位做</a:t>
            </a:r>
            <a:r>
              <a:rPr lang="zh-TW" altLang="en-US" sz="1700" dirty="0" smtClean="0">
                <a:latin typeface="+mn-ea"/>
                <a:sym typeface="Wingdings" panose="05000000000000000000" pitchFamily="2" charset="2"/>
              </a:rPr>
              <a:t>標準化處理 </a:t>
            </a:r>
            <a:r>
              <a:rPr lang="en-US" altLang="zh-TW" sz="1700" dirty="0" smtClean="0">
                <a:latin typeface="+mn-ea"/>
                <a:sym typeface="Wingdings" panose="05000000000000000000" pitchFamily="2" charset="2"/>
              </a:rPr>
              <a:t>(ex: </a:t>
            </a:r>
            <a:r>
              <a:rPr lang="en-US" altLang="zh-TW" sz="1700" dirty="0" err="1" smtClean="0">
                <a:latin typeface="+mn-ea"/>
                <a:sym typeface="Wingdings" panose="05000000000000000000" pitchFamily="2" charset="2"/>
              </a:rPr>
              <a:t>Min_Max</a:t>
            </a:r>
            <a:r>
              <a:rPr lang="zh-TW" altLang="en-US" sz="1700" dirty="0" smtClean="0">
                <a:latin typeface="+mn-ea"/>
                <a:sym typeface="Wingdings" panose="05000000000000000000" pitchFamily="2" charset="2"/>
              </a:rPr>
              <a:t> </a:t>
            </a:r>
            <a:r>
              <a:rPr lang="en-US" altLang="zh-TW" sz="1700" dirty="0" smtClean="0">
                <a:latin typeface="+mn-ea"/>
                <a:sym typeface="Wingdings" panose="05000000000000000000" pitchFamily="2" charset="2"/>
              </a:rPr>
              <a:t>Scaler)</a:t>
            </a:r>
            <a:endParaRPr lang="en-US" altLang="zh-TW" sz="1700" dirty="0">
              <a:latin typeface="+mn-ea"/>
              <a:sym typeface="Wingdings" panose="05000000000000000000" pitchFamily="2" charset="2"/>
            </a:endParaRPr>
          </a:p>
          <a:p>
            <a:pPr lvl="1" defTabSz="914400">
              <a:lnSpc>
                <a:spcPct val="170000"/>
              </a:lnSpc>
              <a:spcBef>
                <a:spcPts val="600"/>
              </a:spcBef>
            </a:pPr>
            <a:r>
              <a:rPr lang="zh-TW" altLang="en-US" sz="1700" dirty="0" smtClean="0">
                <a:latin typeface="+mn-ea"/>
                <a:sym typeface="Wingdings" panose="05000000000000000000" pitchFamily="2" charset="2"/>
              </a:rPr>
              <a:t>目的</a:t>
            </a:r>
            <a:r>
              <a:rPr lang="en-US" altLang="zh-TW" sz="1700" dirty="0" smtClean="0">
                <a:latin typeface="+mn-ea"/>
                <a:sym typeface="Wingdings" panose="05000000000000000000" pitchFamily="2" charset="2"/>
              </a:rPr>
              <a:t>: </a:t>
            </a:r>
            <a:r>
              <a:rPr lang="zh-TW" altLang="en-US" sz="1700" dirty="0" smtClean="0">
                <a:latin typeface="+mn-ea"/>
                <a:sym typeface="Wingdings" panose="05000000000000000000" pitchFamily="2" charset="2"/>
              </a:rPr>
              <a:t>讓</a:t>
            </a:r>
            <a:r>
              <a:rPr lang="zh-TW" altLang="en-US" sz="1700" dirty="0">
                <a:latin typeface="+mn-ea"/>
                <a:sym typeface="Wingdings" panose="05000000000000000000" pitchFamily="2" charset="2"/>
              </a:rPr>
              <a:t>模型在學習時減緩受</a:t>
            </a:r>
            <a:r>
              <a:rPr lang="zh-TW" altLang="en-US" sz="1700" dirty="0" smtClean="0">
                <a:latin typeface="+mn-ea"/>
                <a:sym typeface="Wingdings" panose="05000000000000000000" pitchFamily="2" charset="2"/>
              </a:rPr>
              <a:t>特徵之間變化</a:t>
            </a:r>
            <a:r>
              <a:rPr lang="zh-TW" altLang="en-US" sz="1700" dirty="0">
                <a:latin typeface="+mn-ea"/>
                <a:sym typeface="Wingdings" panose="05000000000000000000" pitchFamily="2" charset="2"/>
              </a:rPr>
              <a:t>差異大的影響而</a:t>
            </a:r>
            <a:r>
              <a:rPr lang="zh-TW" altLang="en-US" sz="1700" dirty="0" smtClean="0">
                <a:latin typeface="+mn-ea"/>
                <a:sym typeface="Wingdings" panose="05000000000000000000" pitchFamily="2" charset="2"/>
              </a:rPr>
              <a:t>導致錯誤的學習</a:t>
            </a:r>
            <a:endParaRPr lang="en-US" altLang="zh-TW" sz="1700" dirty="0" smtClean="0">
              <a:latin typeface="+mn-ea"/>
              <a:sym typeface="Wingdings" panose="05000000000000000000" pitchFamily="2" charset="2"/>
            </a:endParaRPr>
          </a:p>
          <a:p>
            <a:pPr lvl="1" defTabSz="914400">
              <a:lnSpc>
                <a:spcPct val="170000"/>
              </a:lnSpc>
              <a:spcBef>
                <a:spcPts val="600"/>
              </a:spcBef>
            </a:pPr>
            <a:r>
              <a:rPr lang="zh-TW" altLang="en-US" sz="1700" dirty="0" smtClean="0">
                <a:latin typeface="+mn-ea"/>
                <a:sym typeface="Wingdings" panose="05000000000000000000" pitchFamily="2" charset="2"/>
              </a:rPr>
              <a:t>做法</a:t>
            </a:r>
            <a:r>
              <a:rPr lang="en-US" altLang="zh-TW" sz="1700" dirty="0" smtClean="0">
                <a:latin typeface="+mn-ea"/>
                <a:sym typeface="Wingdings" panose="05000000000000000000" pitchFamily="2" charset="2"/>
              </a:rPr>
              <a:t>:</a:t>
            </a:r>
            <a:r>
              <a:rPr lang="zh-TW" altLang="en-US" sz="1700" dirty="0" smtClean="0">
                <a:latin typeface="+mn-ea"/>
                <a:sym typeface="Wingdings" panose="05000000000000000000" pitchFamily="2" charset="2"/>
              </a:rPr>
              <a:t> 讓</a:t>
            </a:r>
            <a:r>
              <a:rPr lang="en-US" altLang="zh-TW" sz="1700" dirty="0" smtClean="0">
                <a:latin typeface="+mn-ea"/>
                <a:sym typeface="Wingdings" panose="05000000000000000000" pitchFamily="2" charset="2"/>
              </a:rPr>
              <a:t>scaler</a:t>
            </a:r>
            <a:r>
              <a:rPr lang="zh-TW" altLang="en-US" sz="1700" dirty="0" smtClean="0">
                <a:latin typeface="+mn-ea"/>
                <a:sym typeface="Wingdings" panose="05000000000000000000" pitchFamily="2" charset="2"/>
              </a:rPr>
              <a:t>去了解</a:t>
            </a:r>
            <a:r>
              <a:rPr lang="zh-TW" altLang="en-US" sz="1700" dirty="0">
                <a:latin typeface="+mn-ea"/>
                <a:sym typeface="Wingdings" panose="05000000000000000000" pitchFamily="2" charset="2"/>
              </a:rPr>
              <a:t>訓練</a:t>
            </a:r>
            <a:r>
              <a:rPr lang="zh-TW" altLang="en-US" sz="1700" dirty="0" smtClean="0">
                <a:latin typeface="+mn-ea"/>
                <a:sym typeface="Wingdings" panose="05000000000000000000" pitchFamily="2" charset="2"/>
              </a:rPr>
              <a:t>資料中的分布後，再對訓練和測試資料後進行標準化的轉換</a:t>
            </a:r>
            <a:endParaRPr lang="en-US" altLang="zh-TW" sz="1700" dirty="0" smtClean="0">
              <a:latin typeface="+mn-ea"/>
              <a:sym typeface="Wingdings" panose="05000000000000000000" pitchFamily="2" charset="2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32495A4-CA80-44B9-B512-0495ACCBB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46455" y="6356351"/>
            <a:ext cx="2057400" cy="365125"/>
          </a:xfrm>
        </p:spPr>
        <p:txBody>
          <a:bodyPr/>
          <a:lstStyle/>
          <a:p>
            <a:fld id="{E31375A4-56A4-47D6-9801-1991572033F7}" type="slidenum">
              <a:rPr lang="en-US" smtClean="0"/>
              <a:t>16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59150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395536" y="218882"/>
            <a:ext cx="8352928" cy="562074"/>
          </a:xfrm>
        </p:spPr>
        <p:txBody>
          <a:bodyPr>
            <a:normAutofit fontScale="90000"/>
          </a:bodyPr>
          <a:lstStyle/>
          <a:p>
            <a:r>
              <a:rPr lang="zh-TW" altLang="en-US" sz="3600" dirty="0"/>
              <a:t>實作步驟和細節</a:t>
            </a:r>
            <a:endParaRPr lang="zh-TW" altLang="en-US" dirty="0"/>
          </a:p>
        </p:txBody>
      </p:sp>
      <p:sp>
        <p:nvSpPr>
          <p:cNvPr id="8" name="內容版面配置區 7"/>
          <p:cNvSpPr>
            <a:spLocks noGrp="1"/>
          </p:cNvSpPr>
          <p:nvPr>
            <p:ph idx="1"/>
          </p:nvPr>
        </p:nvSpPr>
        <p:spPr>
          <a:xfrm>
            <a:off x="395537" y="1005120"/>
            <a:ext cx="8670404" cy="5458742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buFont typeface="Wingdings" panose="05000000000000000000" pitchFamily="2" charset="2"/>
              <a:buChar char="n"/>
            </a:pPr>
            <a:r>
              <a:rPr lang="zh-TW" altLang="en-US" sz="1800" dirty="0" smtClean="0"/>
              <a:t> </a:t>
            </a:r>
            <a:r>
              <a:rPr lang="zh-TW" altLang="en-US" sz="1800" b="1" dirty="0" smtClean="0"/>
              <a:t>階段</a:t>
            </a:r>
            <a:r>
              <a:rPr lang="zh-TW" altLang="en-US" sz="1800" b="1" dirty="0"/>
              <a:t>二</a:t>
            </a:r>
            <a:r>
              <a:rPr lang="en-US" altLang="zh-TW" sz="1800" b="1" dirty="0" smtClean="0"/>
              <a:t>:</a:t>
            </a:r>
            <a:r>
              <a:rPr lang="zh-TW" altLang="en-US" sz="1800" b="1" dirty="0" smtClean="0"/>
              <a:t> 資料預處理與設計</a:t>
            </a:r>
            <a:r>
              <a:rPr lang="en-US" altLang="zh-TW" sz="1800" b="1" dirty="0" smtClean="0"/>
              <a:t>Model</a:t>
            </a:r>
            <a:endParaRPr lang="en-US" altLang="zh-TW" sz="1800" b="1" dirty="0" smtClean="0">
              <a:solidFill>
                <a:srgbClr val="FF0000"/>
              </a:solidFill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32495A4-CA80-44B9-B512-0495ACCBB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46455" y="6356351"/>
            <a:ext cx="2057400" cy="365125"/>
          </a:xfrm>
        </p:spPr>
        <p:txBody>
          <a:bodyPr/>
          <a:lstStyle/>
          <a:p>
            <a:fld id="{E31375A4-56A4-47D6-9801-1991572033F7}" type="slidenum">
              <a:rPr lang="en-US" smtClean="0"/>
              <a:t>17</a:t>
            </a:fld>
            <a:endParaRPr lang="en-US" altLang="zh-TW" dirty="0"/>
          </a:p>
        </p:txBody>
      </p:sp>
      <p:sp>
        <p:nvSpPr>
          <p:cNvPr id="2" name="文字方塊 1"/>
          <p:cNvSpPr txBox="1"/>
          <p:nvPr/>
        </p:nvSpPr>
        <p:spPr>
          <a:xfrm>
            <a:off x="612985" y="1423206"/>
            <a:ext cx="8235508" cy="46935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TW" sz="1400" dirty="0" smtClean="0"/>
              <a:t>Ex: </a:t>
            </a:r>
            <a:r>
              <a:rPr lang="zh-TW" altLang="en-US" sz="1400" dirty="0" smtClean="0"/>
              <a:t>假設</a:t>
            </a:r>
            <a:r>
              <a:rPr lang="zh-TW" altLang="en-US" sz="1400" dirty="0"/>
              <a:t>我的</a:t>
            </a:r>
            <a:r>
              <a:rPr lang="zh-TW" altLang="en-US" sz="1400" dirty="0" smtClean="0"/>
              <a:t>訓練 </a:t>
            </a:r>
            <a:r>
              <a:rPr lang="en-US" altLang="zh-TW" sz="1400" dirty="0" smtClean="0"/>
              <a:t>dataset</a:t>
            </a:r>
            <a:r>
              <a:rPr lang="zh-TW" altLang="en-US" sz="1400" dirty="0" smtClean="0"/>
              <a:t>有</a:t>
            </a:r>
            <a:r>
              <a:rPr lang="zh-TW" altLang="en-US" sz="1400" dirty="0"/>
              <a:t>三</a:t>
            </a:r>
            <a:r>
              <a:rPr lang="zh-TW" altLang="en-US" sz="1400" dirty="0" smtClean="0"/>
              <a:t>個棍子</a:t>
            </a:r>
            <a:r>
              <a:rPr lang="zh-TW" altLang="en-US" sz="1400" dirty="0"/>
              <a:t>的樣本，它們分別是</a:t>
            </a:r>
            <a:r>
              <a:rPr lang="zh-TW" altLang="en-US" sz="1400" dirty="0" smtClean="0"/>
              <a:t>：</a:t>
            </a:r>
            <a:endParaRPr lang="zh-TW" altLang="en-US" sz="1400" dirty="0"/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TW" altLang="en-US" sz="1400" dirty="0"/>
              <a:t>樣本</a:t>
            </a:r>
            <a:r>
              <a:rPr lang="en-US" altLang="zh-TW" sz="1400" dirty="0"/>
              <a:t>1</a:t>
            </a:r>
            <a:r>
              <a:rPr lang="zh-TW" altLang="en-US" sz="1400" dirty="0"/>
              <a:t>：</a:t>
            </a:r>
            <a:r>
              <a:rPr lang="en-US" altLang="zh-TW" sz="1400" dirty="0"/>
              <a:t>10cm ---&gt; class 2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TW" altLang="en-US" sz="1400" dirty="0"/>
              <a:t>樣本</a:t>
            </a:r>
            <a:r>
              <a:rPr lang="en-US" altLang="zh-TW" sz="1400" dirty="0"/>
              <a:t>2</a:t>
            </a:r>
            <a:r>
              <a:rPr lang="zh-TW" altLang="en-US" sz="1400" dirty="0"/>
              <a:t>：</a:t>
            </a:r>
            <a:r>
              <a:rPr lang="en-US" altLang="zh-TW" sz="1400" dirty="0"/>
              <a:t>20cm ---&gt; class 2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TW" altLang="en-US" sz="1400" dirty="0"/>
              <a:t>樣本</a:t>
            </a:r>
            <a:r>
              <a:rPr lang="en-US" altLang="zh-TW" sz="1400" dirty="0"/>
              <a:t>3</a:t>
            </a:r>
            <a:r>
              <a:rPr lang="zh-TW" altLang="en-US" sz="1400" dirty="0"/>
              <a:t>：</a:t>
            </a:r>
            <a:r>
              <a:rPr lang="en-US" altLang="zh-TW" sz="1400" dirty="0"/>
              <a:t>30cm ---&gt; class 1</a:t>
            </a:r>
            <a:endParaRPr lang="zh-TW" altLang="en-US" sz="1400" dirty="0"/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TW" altLang="en-US" sz="1400" dirty="0"/>
              <a:t>計算後得知 </a:t>
            </a:r>
            <a:r>
              <a:rPr lang="en-US" altLang="zh-TW" sz="1400" dirty="0"/>
              <a:t>mean : 20, </a:t>
            </a:r>
            <a:r>
              <a:rPr lang="en-US" altLang="zh-TW" sz="1400" dirty="0" err="1" smtClean="0"/>
              <a:t>std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: </a:t>
            </a:r>
            <a:r>
              <a:rPr lang="en-US" altLang="zh-TW" sz="1400" dirty="0" smtClean="0"/>
              <a:t>8.2</a:t>
            </a:r>
          </a:p>
          <a:p>
            <a:pPr>
              <a:spcBef>
                <a:spcPts val="600"/>
              </a:spcBef>
            </a:pPr>
            <a:endParaRPr lang="en-US" altLang="zh-TW" sz="1400" dirty="0"/>
          </a:p>
          <a:p>
            <a:pPr>
              <a:spcBef>
                <a:spcPts val="1200"/>
              </a:spcBef>
            </a:pPr>
            <a:r>
              <a:rPr lang="zh-TW" altLang="en-US" sz="1400" dirty="0"/>
              <a:t>對數據進行標準化，得到以下：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TW" altLang="en-US" sz="1400" dirty="0"/>
              <a:t>樣本</a:t>
            </a:r>
            <a:r>
              <a:rPr lang="en-US" altLang="zh-TW" sz="1400" dirty="0"/>
              <a:t>1</a:t>
            </a:r>
            <a:r>
              <a:rPr lang="zh-TW" altLang="en-US" sz="1400" dirty="0"/>
              <a:t>：</a:t>
            </a:r>
            <a:r>
              <a:rPr lang="en-US" altLang="zh-TW" sz="1400" dirty="0"/>
              <a:t>-1.21 ---&gt; class 2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TW" altLang="en-US" sz="1400" dirty="0"/>
              <a:t>樣本</a:t>
            </a:r>
            <a:r>
              <a:rPr lang="en-US" altLang="zh-TW" sz="1400" dirty="0"/>
              <a:t>2</a:t>
            </a:r>
            <a:r>
              <a:rPr lang="zh-TW" altLang="en-US" sz="1400" dirty="0"/>
              <a:t>：</a:t>
            </a:r>
            <a:r>
              <a:rPr lang="en-US" altLang="zh-TW" sz="1400" dirty="0"/>
              <a:t>0 ---&gt; class 2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TW" altLang="en-US" sz="1400" dirty="0"/>
              <a:t>樣本</a:t>
            </a:r>
            <a:r>
              <a:rPr lang="en-US" altLang="zh-TW" sz="1400" dirty="0"/>
              <a:t>3</a:t>
            </a:r>
            <a:r>
              <a:rPr lang="zh-TW" altLang="en-US" sz="1400" dirty="0"/>
              <a:t>：</a:t>
            </a:r>
            <a:r>
              <a:rPr lang="en-US" altLang="zh-TW" sz="1400" dirty="0"/>
              <a:t>1.21 ---&gt; class 1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TW" altLang="en-US" sz="1400" dirty="0" smtClean="0"/>
              <a:t>假設結論</a:t>
            </a:r>
            <a:r>
              <a:rPr lang="en-US" altLang="zh-TW" sz="1400" dirty="0" smtClean="0"/>
              <a:t>:</a:t>
            </a:r>
            <a:r>
              <a:rPr lang="zh-TW" altLang="en-US" sz="1400" dirty="0"/>
              <a:t> </a:t>
            </a:r>
            <a:r>
              <a:rPr lang="zh-TW" altLang="en-US" sz="1400" dirty="0" smtClean="0"/>
              <a:t> </a:t>
            </a:r>
            <a:r>
              <a:rPr lang="zh-TW" altLang="en-US" sz="1400" u="sng" dirty="0" smtClean="0"/>
              <a:t>當</a:t>
            </a:r>
            <a:r>
              <a:rPr lang="zh-TW" altLang="en-US" sz="1400" u="sng" dirty="0"/>
              <a:t>小於</a:t>
            </a:r>
            <a:r>
              <a:rPr lang="en-US" altLang="zh-TW" sz="1400" u="sng" dirty="0"/>
              <a:t>0.6</a:t>
            </a:r>
            <a:r>
              <a:rPr lang="zh-TW" altLang="en-US" sz="1400" u="sng" dirty="0"/>
              <a:t>的就歸到</a:t>
            </a:r>
            <a:r>
              <a:rPr lang="en-US" altLang="zh-TW" sz="1400" u="sng" dirty="0"/>
              <a:t>class 2</a:t>
            </a:r>
            <a:r>
              <a:rPr lang="zh-TW" altLang="en-US" sz="1400" u="sng" dirty="0"/>
              <a:t>，反之就歸類到</a:t>
            </a:r>
            <a:r>
              <a:rPr lang="en-US" altLang="zh-TW" sz="1400" u="sng" dirty="0"/>
              <a:t>class </a:t>
            </a:r>
            <a:r>
              <a:rPr lang="en-US" altLang="zh-TW" sz="1400" u="sng" dirty="0" smtClean="0"/>
              <a:t>1</a:t>
            </a:r>
            <a:endParaRPr lang="en-US" altLang="zh-TW" sz="1400" u="sng" dirty="0"/>
          </a:p>
        </p:txBody>
      </p:sp>
    </p:spTree>
    <p:extLst>
      <p:ext uri="{BB962C8B-B14F-4D97-AF65-F5344CB8AC3E}">
        <p14:creationId xmlns:p14="http://schemas.microsoft.com/office/powerpoint/2010/main" val="3391901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395536" y="218882"/>
            <a:ext cx="8352928" cy="562074"/>
          </a:xfrm>
        </p:spPr>
        <p:txBody>
          <a:bodyPr>
            <a:normAutofit fontScale="90000"/>
          </a:bodyPr>
          <a:lstStyle/>
          <a:p>
            <a:r>
              <a:rPr lang="zh-TW" altLang="en-US" sz="3600" dirty="0"/>
              <a:t>實作步驟和細節</a:t>
            </a:r>
            <a:endParaRPr lang="zh-TW" altLang="en-US" dirty="0"/>
          </a:p>
        </p:txBody>
      </p:sp>
      <p:sp>
        <p:nvSpPr>
          <p:cNvPr id="8" name="內容版面配置區 7"/>
          <p:cNvSpPr>
            <a:spLocks noGrp="1"/>
          </p:cNvSpPr>
          <p:nvPr>
            <p:ph idx="1"/>
          </p:nvPr>
        </p:nvSpPr>
        <p:spPr>
          <a:xfrm>
            <a:off x="395537" y="1005120"/>
            <a:ext cx="8670404" cy="4797022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buFont typeface="Wingdings" panose="05000000000000000000" pitchFamily="2" charset="2"/>
              <a:buChar char="n"/>
            </a:pPr>
            <a:r>
              <a:rPr lang="zh-TW" altLang="en-US" sz="1800" dirty="0" smtClean="0"/>
              <a:t> </a:t>
            </a:r>
            <a:r>
              <a:rPr lang="zh-TW" altLang="en-US" sz="1800" b="1" dirty="0" smtClean="0"/>
              <a:t>階段</a:t>
            </a:r>
            <a:r>
              <a:rPr lang="zh-TW" altLang="en-US" sz="1800" b="1" dirty="0"/>
              <a:t>二</a:t>
            </a:r>
            <a:r>
              <a:rPr lang="en-US" altLang="zh-TW" sz="1800" b="1" dirty="0" smtClean="0"/>
              <a:t>:</a:t>
            </a:r>
            <a:r>
              <a:rPr lang="zh-TW" altLang="en-US" sz="1800" b="1" dirty="0" smtClean="0"/>
              <a:t> 資料預處理與設計</a:t>
            </a:r>
            <a:r>
              <a:rPr lang="en-US" altLang="zh-TW" sz="1800" b="1" dirty="0" smtClean="0"/>
              <a:t>Model</a:t>
            </a:r>
            <a:endParaRPr lang="en-US" altLang="zh-TW" sz="1800" b="1" dirty="0" smtClean="0">
              <a:solidFill>
                <a:srgbClr val="FF0000"/>
              </a:solidFill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32495A4-CA80-44B9-B512-0495ACCBB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46455" y="6356351"/>
            <a:ext cx="2057400" cy="365125"/>
          </a:xfrm>
        </p:spPr>
        <p:txBody>
          <a:bodyPr/>
          <a:lstStyle/>
          <a:p>
            <a:fld id="{E31375A4-56A4-47D6-9801-1991572033F7}" type="slidenum">
              <a:rPr lang="en-US" smtClean="0"/>
              <a:t>18</a:t>
            </a:fld>
            <a:endParaRPr lang="en-US" altLang="zh-TW" dirty="0"/>
          </a:p>
        </p:txBody>
      </p:sp>
      <p:sp>
        <p:nvSpPr>
          <p:cNvPr id="2" name="文字方塊 1"/>
          <p:cNvSpPr txBox="1"/>
          <p:nvPr/>
        </p:nvSpPr>
        <p:spPr>
          <a:xfrm>
            <a:off x="473596" y="1543227"/>
            <a:ext cx="8430260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TW" altLang="en-US" sz="1400" dirty="0"/>
              <a:t>測試集的樣本：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TW" altLang="en-US" sz="1400" dirty="0"/>
              <a:t>樣本</a:t>
            </a:r>
            <a:r>
              <a:rPr lang="en-US" altLang="zh-TW" sz="1400" dirty="0"/>
              <a:t>4</a:t>
            </a:r>
            <a:r>
              <a:rPr lang="zh-TW" altLang="en-US" sz="1400" dirty="0"/>
              <a:t>：</a:t>
            </a:r>
            <a:r>
              <a:rPr lang="en-US" altLang="zh-TW" sz="1400" dirty="0"/>
              <a:t>5cm ---&gt; class ?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TW" altLang="en-US" sz="1400" dirty="0"/>
              <a:t>樣本</a:t>
            </a:r>
            <a:r>
              <a:rPr lang="en-US" altLang="zh-TW" sz="1400" dirty="0"/>
              <a:t>5</a:t>
            </a:r>
            <a:r>
              <a:rPr lang="zh-TW" altLang="en-US" sz="1400" dirty="0"/>
              <a:t>：</a:t>
            </a:r>
            <a:r>
              <a:rPr lang="en-US" altLang="zh-TW" sz="1400" dirty="0"/>
              <a:t>6cm ---&gt; class ?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TW" altLang="en-US" sz="1400" dirty="0"/>
              <a:t>樣本</a:t>
            </a:r>
            <a:r>
              <a:rPr lang="en-US" altLang="zh-TW" sz="1400" dirty="0"/>
              <a:t>6</a:t>
            </a:r>
            <a:r>
              <a:rPr lang="zh-TW" altLang="en-US" sz="1400" dirty="0"/>
              <a:t>：</a:t>
            </a:r>
            <a:r>
              <a:rPr lang="en-US" altLang="zh-TW" sz="1400" dirty="0"/>
              <a:t>7cm ---&gt; class ?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TW" altLang="en-US" sz="1400" dirty="0"/>
              <a:t>這是“未標準化的”數據，如果我們不對它們進行標準化，那按我們剛剛的假設</a:t>
            </a:r>
            <a:r>
              <a:rPr lang="zh-TW" altLang="en-US" sz="1400" dirty="0" smtClean="0"/>
              <a:t>，它們不都</a:t>
            </a:r>
            <a:r>
              <a:rPr lang="zh-TW" altLang="en-US" sz="1400" dirty="0"/>
              <a:t>屬於</a:t>
            </a:r>
            <a:r>
              <a:rPr lang="en-US" altLang="zh-TW" sz="1400" dirty="0"/>
              <a:t>class 1</a:t>
            </a:r>
            <a:r>
              <a:rPr lang="zh-TW" altLang="en-US" sz="1400" dirty="0"/>
              <a:t>了</a:t>
            </a:r>
            <a:r>
              <a:rPr lang="zh-TW" altLang="en-US" sz="1400" dirty="0" smtClean="0"/>
              <a:t>？</a:t>
            </a:r>
            <a:endParaRPr lang="en-US" altLang="zh-TW" sz="1400" dirty="0" smtClean="0"/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altLang="zh-TW" sz="1400" dirty="0" smtClean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TW" altLang="en-US" sz="1400" dirty="0" smtClean="0"/>
              <a:t>現在</a:t>
            </a:r>
            <a:r>
              <a:rPr lang="zh-TW" altLang="en-US" sz="1400" dirty="0"/>
              <a:t>假如我們“重新”對它們計算</a:t>
            </a:r>
            <a:r>
              <a:rPr lang="zh-TW" altLang="en-US" sz="1400" dirty="0" smtClean="0"/>
              <a:t>參數，</a:t>
            </a:r>
            <a:r>
              <a:rPr lang="zh-TW" altLang="en-US" sz="1400" dirty="0"/>
              <a:t>這裡我們</a:t>
            </a:r>
            <a:r>
              <a:rPr lang="zh-TW" altLang="en-US" sz="1400" dirty="0" smtClean="0"/>
              <a:t>是</a:t>
            </a:r>
            <a:r>
              <a:rPr lang="zh-TW" altLang="en-US" sz="1400" u="sng" dirty="0">
                <a:solidFill>
                  <a:srgbClr val="FF0000"/>
                </a:solidFill>
              </a:rPr>
              <a:t>只</a:t>
            </a:r>
            <a:r>
              <a:rPr lang="zh-TW" altLang="en-US" sz="1400" u="sng" dirty="0" smtClean="0">
                <a:solidFill>
                  <a:srgbClr val="FF0000"/>
                </a:solidFill>
              </a:rPr>
              <a:t>針對</a:t>
            </a:r>
            <a:r>
              <a:rPr lang="zh-TW" altLang="en-US" sz="1400" u="sng" dirty="0">
                <a:solidFill>
                  <a:srgbClr val="FF0000"/>
                </a:solidFill>
              </a:rPr>
              <a:t>測試</a:t>
            </a:r>
            <a:r>
              <a:rPr lang="zh-TW" altLang="en-US" sz="1400" u="sng" dirty="0" smtClean="0">
                <a:solidFill>
                  <a:srgbClr val="FF0000"/>
                </a:solidFill>
              </a:rPr>
              <a:t>集進行標準化並計算</a:t>
            </a:r>
            <a:r>
              <a:rPr lang="zh-TW" altLang="en-US" sz="1400" u="sng" dirty="0">
                <a:solidFill>
                  <a:srgbClr val="FF0000"/>
                </a:solidFill>
              </a:rPr>
              <a:t>參數</a:t>
            </a:r>
            <a:r>
              <a:rPr lang="zh-TW" altLang="en-US" sz="1400" dirty="0" smtClean="0"/>
              <a:t>！</a:t>
            </a:r>
            <a:endParaRPr lang="zh-TW" altLang="en-US" sz="14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TW" altLang="en-US" sz="1400" dirty="0" smtClean="0"/>
              <a:t>將測試 </a:t>
            </a:r>
            <a:r>
              <a:rPr lang="en-US" altLang="zh-TW" sz="1400" dirty="0" smtClean="0"/>
              <a:t>dataset </a:t>
            </a:r>
            <a:r>
              <a:rPr lang="zh-TW" altLang="en-US" sz="1400" dirty="0" smtClean="0"/>
              <a:t>標準化</a:t>
            </a:r>
            <a:r>
              <a:rPr lang="zh-TW" altLang="en-US" sz="1400" dirty="0"/>
              <a:t>後</a:t>
            </a:r>
            <a:r>
              <a:rPr lang="zh-TW" altLang="en-US" sz="1400" dirty="0" smtClean="0"/>
              <a:t>，我們可</a:t>
            </a:r>
            <a:r>
              <a:rPr lang="zh-TW" altLang="en-US" sz="1400" dirty="0"/>
              <a:t>以</a:t>
            </a:r>
            <a:r>
              <a:rPr lang="zh-TW" altLang="en-US" sz="1400" dirty="0" smtClean="0"/>
              <a:t>得到：</a:t>
            </a:r>
            <a:endParaRPr lang="zh-TW" altLang="en-US" sz="14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TW" altLang="en-US" sz="1400" dirty="0"/>
              <a:t>樣本</a:t>
            </a:r>
            <a:r>
              <a:rPr lang="en-US" altLang="zh-TW" sz="1400" dirty="0"/>
              <a:t>4</a:t>
            </a:r>
            <a:r>
              <a:rPr lang="zh-TW" altLang="en-US" sz="1400" dirty="0"/>
              <a:t>：</a:t>
            </a:r>
            <a:r>
              <a:rPr lang="en-US" altLang="zh-TW" sz="1400" dirty="0"/>
              <a:t>-1.21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TW" altLang="en-US" sz="1400" dirty="0"/>
              <a:t>樣本</a:t>
            </a:r>
            <a:r>
              <a:rPr lang="en-US" altLang="zh-TW" sz="1400" dirty="0"/>
              <a:t>5</a:t>
            </a:r>
            <a:r>
              <a:rPr lang="zh-TW" altLang="en-US" sz="1400" dirty="0"/>
              <a:t>：</a:t>
            </a:r>
            <a:r>
              <a:rPr lang="en-US" altLang="zh-TW" sz="1400" dirty="0"/>
              <a:t>0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TW" altLang="en-US" sz="1400" dirty="0"/>
              <a:t>樣本</a:t>
            </a:r>
            <a:r>
              <a:rPr lang="en-US" altLang="zh-TW" sz="1400" dirty="0"/>
              <a:t>6</a:t>
            </a:r>
            <a:r>
              <a:rPr lang="zh-TW" altLang="en-US" sz="1400" dirty="0"/>
              <a:t>：</a:t>
            </a:r>
            <a:r>
              <a:rPr lang="en-US" altLang="zh-TW" sz="1400" dirty="0"/>
              <a:t>1.21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TW" altLang="en-US" sz="1400" dirty="0" smtClean="0"/>
              <a:t>疑</a:t>
            </a:r>
            <a:r>
              <a:rPr lang="en-US" altLang="zh-TW" sz="1400" dirty="0" smtClean="0"/>
              <a:t>?</a:t>
            </a:r>
            <a:r>
              <a:rPr lang="zh-TW" altLang="en-US" sz="1400" dirty="0" smtClean="0"/>
              <a:t> 和</a:t>
            </a:r>
            <a:r>
              <a:rPr lang="zh-TW" altLang="en-US" sz="1400" dirty="0"/>
              <a:t>剛剛訓練</a:t>
            </a:r>
            <a:r>
              <a:rPr lang="zh-TW" altLang="en-US" sz="1400" dirty="0" smtClean="0"/>
              <a:t>集標準化得到的結</a:t>
            </a:r>
            <a:r>
              <a:rPr lang="zh-TW" altLang="en-US" sz="1400" dirty="0"/>
              <a:t>果</a:t>
            </a:r>
            <a:r>
              <a:rPr lang="zh-TW" altLang="en-US" sz="1400" dirty="0" smtClean="0"/>
              <a:t>一模一樣 </a:t>
            </a:r>
            <a:r>
              <a:rPr lang="en-US" altLang="zh-TW" sz="1400" dirty="0" smtClean="0"/>
              <a:t>???</a:t>
            </a:r>
            <a:endParaRPr lang="en-US" altLang="zh-TW" sz="1400" dirty="0"/>
          </a:p>
        </p:txBody>
      </p:sp>
    </p:spTree>
    <p:extLst>
      <p:ext uri="{BB962C8B-B14F-4D97-AF65-F5344CB8AC3E}">
        <p14:creationId xmlns:p14="http://schemas.microsoft.com/office/powerpoint/2010/main" val="3021576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395536" y="218882"/>
            <a:ext cx="8352928" cy="562074"/>
          </a:xfrm>
        </p:spPr>
        <p:txBody>
          <a:bodyPr>
            <a:normAutofit fontScale="90000"/>
          </a:bodyPr>
          <a:lstStyle/>
          <a:p>
            <a:r>
              <a:rPr lang="zh-TW" altLang="en-US" sz="3600" dirty="0"/>
              <a:t>實作步驟和細節</a:t>
            </a:r>
            <a:endParaRPr lang="zh-TW" altLang="en-US" dirty="0"/>
          </a:p>
        </p:txBody>
      </p:sp>
      <p:sp>
        <p:nvSpPr>
          <p:cNvPr id="8" name="內容版面配置區 7"/>
          <p:cNvSpPr>
            <a:spLocks noGrp="1"/>
          </p:cNvSpPr>
          <p:nvPr>
            <p:ph idx="1"/>
          </p:nvPr>
        </p:nvSpPr>
        <p:spPr>
          <a:xfrm>
            <a:off x="395536" y="1005120"/>
            <a:ext cx="8670404" cy="394381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buFont typeface="Wingdings" panose="05000000000000000000" pitchFamily="2" charset="2"/>
              <a:buChar char="n"/>
            </a:pPr>
            <a:r>
              <a:rPr lang="zh-TW" altLang="en-US" sz="1800" dirty="0" smtClean="0"/>
              <a:t> </a:t>
            </a:r>
            <a:r>
              <a:rPr lang="zh-TW" altLang="en-US" sz="1800" b="1" dirty="0" smtClean="0"/>
              <a:t>階段</a:t>
            </a:r>
            <a:r>
              <a:rPr lang="zh-TW" altLang="en-US" sz="1800" b="1" dirty="0"/>
              <a:t>二</a:t>
            </a:r>
            <a:r>
              <a:rPr lang="en-US" altLang="zh-TW" sz="1800" b="1" dirty="0" smtClean="0"/>
              <a:t>:</a:t>
            </a:r>
            <a:r>
              <a:rPr lang="zh-TW" altLang="en-US" sz="1800" b="1" dirty="0" smtClean="0"/>
              <a:t> 資料預處理與設計</a:t>
            </a:r>
            <a:r>
              <a:rPr lang="en-US" altLang="zh-TW" sz="1800" b="1" dirty="0" smtClean="0"/>
              <a:t>Model</a:t>
            </a:r>
            <a:endParaRPr lang="en-US" altLang="zh-TW" sz="1800" b="1" dirty="0" smtClean="0">
              <a:solidFill>
                <a:srgbClr val="FF0000"/>
              </a:solidFill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32495A4-CA80-44B9-B512-0495ACCBB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46455" y="6356351"/>
            <a:ext cx="2057400" cy="365125"/>
          </a:xfrm>
        </p:spPr>
        <p:txBody>
          <a:bodyPr/>
          <a:lstStyle/>
          <a:p>
            <a:fld id="{E31375A4-56A4-47D6-9801-1991572033F7}" type="slidenum">
              <a:rPr lang="en-US" smtClean="0"/>
              <a:t>19</a:t>
            </a:fld>
            <a:endParaRPr lang="en-US" altLang="zh-TW" dirty="0"/>
          </a:p>
        </p:txBody>
      </p:sp>
      <p:sp>
        <p:nvSpPr>
          <p:cNvPr id="2" name="文字方塊 1"/>
          <p:cNvSpPr txBox="1"/>
          <p:nvPr/>
        </p:nvSpPr>
        <p:spPr>
          <a:xfrm>
            <a:off x="395536" y="1471055"/>
            <a:ext cx="6562825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TW" altLang="en-US" sz="1400" dirty="0"/>
              <a:t>接著</a:t>
            </a:r>
            <a:r>
              <a:rPr lang="zh-TW" altLang="en-US" sz="1400" dirty="0" smtClean="0"/>
              <a:t>用剛剛</a:t>
            </a:r>
            <a:r>
              <a:rPr lang="zh-TW" altLang="en-US" sz="1400" dirty="0"/>
              <a:t>訓練集</a:t>
            </a:r>
            <a:r>
              <a:rPr lang="zh-TW" altLang="en-US" sz="1400" dirty="0" smtClean="0"/>
              <a:t>訓練所得到的假設結論來對</a:t>
            </a:r>
            <a:r>
              <a:rPr lang="zh-TW" altLang="en-US" sz="1400" dirty="0"/>
              <a:t>它們</a:t>
            </a:r>
            <a:r>
              <a:rPr lang="zh-TW" altLang="en-US" sz="1400" dirty="0" smtClean="0"/>
              <a:t>分類的話：</a:t>
            </a:r>
            <a:endParaRPr lang="zh-TW" altLang="en-US" sz="14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TW" altLang="en-US" sz="1400" dirty="0"/>
              <a:t>樣本</a:t>
            </a:r>
            <a:r>
              <a:rPr lang="en-US" altLang="zh-TW" sz="1400" dirty="0"/>
              <a:t>4</a:t>
            </a:r>
            <a:r>
              <a:rPr lang="zh-TW" altLang="en-US" sz="1400" dirty="0"/>
              <a:t>：</a:t>
            </a:r>
            <a:r>
              <a:rPr lang="en-US" altLang="zh-TW" sz="1400" dirty="0"/>
              <a:t>-1.21 ---&gt; class 2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TW" altLang="en-US" sz="1400" dirty="0"/>
              <a:t>樣本</a:t>
            </a:r>
            <a:r>
              <a:rPr lang="en-US" altLang="zh-TW" sz="1400" dirty="0"/>
              <a:t>5</a:t>
            </a:r>
            <a:r>
              <a:rPr lang="zh-TW" altLang="en-US" sz="1400" dirty="0"/>
              <a:t>：</a:t>
            </a:r>
            <a:r>
              <a:rPr lang="en-US" altLang="zh-TW" sz="1400" dirty="0"/>
              <a:t>0 ---&gt; class 2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TW" altLang="en-US" sz="1400" dirty="0"/>
              <a:t>樣本</a:t>
            </a:r>
            <a:r>
              <a:rPr lang="en-US" altLang="zh-TW" sz="1400" dirty="0"/>
              <a:t>6</a:t>
            </a:r>
            <a:r>
              <a:rPr lang="zh-TW" altLang="en-US" sz="1400" dirty="0"/>
              <a:t>：</a:t>
            </a:r>
            <a:r>
              <a:rPr lang="en-US" altLang="zh-TW" sz="1400" dirty="0"/>
              <a:t>1.21 ---&gt; class 1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TW" altLang="en-US" sz="1400" dirty="0" smtClean="0"/>
              <a:t>結果看起來不合理 </a:t>
            </a:r>
            <a:r>
              <a:rPr lang="en-US" altLang="zh-TW" sz="1400" dirty="0" smtClean="0"/>
              <a:t>!!!</a:t>
            </a:r>
            <a:br>
              <a:rPr lang="en-US" altLang="zh-TW" sz="1400" dirty="0" smtClean="0"/>
            </a:br>
            <a:endParaRPr lang="en-US" altLang="zh-TW" sz="1400" dirty="0" smtClean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TW" altLang="en-US" sz="1400" dirty="0" smtClean="0"/>
              <a:t>那如果用</a:t>
            </a:r>
            <a:r>
              <a:rPr lang="zh-TW" altLang="en-US" sz="1400" dirty="0"/>
              <a:t>訓練集得到的</a:t>
            </a:r>
            <a:r>
              <a:rPr lang="zh-TW" altLang="en-US" sz="1400" dirty="0" smtClean="0"/>
              <a:t>參數來對</a:t>
            </a:r>
            <a:r>
              <a:rPr lang="zh-TW" altLang="en-US" sz="1400" dirty="0"/>
              <a:t>它們進行</a:t>
            </a:r>
            <a:r>
              <a:rPr lang="zh-TW" altLang="en-US" sz="1400" dirty="0" smtClean="0"/>
              <a:t>標準化，並依照</a:t>
            </a:r>
            <a:r>
              <a:rPr lang="zh-TW" altLang="en-US" sz="1400" dirty="0"/>
              <a:t>假設結論進行分類</a:t>
            </a:r>
            <a:r>
              <a:rPr lang="zh-TW" altLang="en-US" sz="1400" dirty="0" smtClean="0"/>
              <a:t>呢：</a:t>
            </a:r>
            <a:endParaRPr lang="zh-TW" altLang="en-US" sz="14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TW" altLang="en-US" sz="1400" dirty="0" smtClean="0"/>
              <a:t>樣本</a:t>
            </a:r>
            <a:r>
              <a:rPr lang="en-US" altLang="zh-TW" sz="1400" dirty="0"/>
              <a:t>4</a:t>
            </a:r>
            <a:r>
              <a:rPr lang="zh-TW" altLang="en-US" sz="1400" dirty="0"/>
              <a:t>：</a:t>
            </a:r>
            <a:r>
              <a:rPr lang="en-US" altLang="zh-TW" sz="1400" dirty="0"/>
              <a:t>-1.837 ---&gt;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class </a:t>
            </a:r>
            <a:r>
              <a:rPr lang="en-US" altLang="zh-TW" sz="1400" dirty="0"/>
              <a:t>2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TW" altLang="en-US" sz="1400" dirty="0"/>
              <a:t>樣本</a:t>
            </a:r>
            <a:r>
              <a:rPr lang="en-US" altLang="zh-TW" sz="1400" dirty="0"/>
              <a:t>5</a:t>
            </a:r>
            <a:r>
              <a:rPr lang="zh-TW" altLang="en-US" sz="1400" dirty="0"/>
              <a:t>：</a:t>
            </a:r>
            <a:r>
              <a:rPr lang="en-US" altLang="zh-TW" sz="1400" dirty="0"/>
              <a:t>-1.715 ---&gt;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class </a:t>
            </a:r>
            <a:r>
              <a:rPr lang="en-US" altLang="zh-TW" sz="1400" dirty="0"/>
              <a:t>2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TW" altLang="en-US" sz="1400" dirty="0"/>
              <a:t>樣本</a:t>
            </a:r>
            <a:r>
              <a:rPr lang="en-US" altLang="zh-TW" sz="1400" dirty="0"/>
              <a:t>6</a:t>
            </a:r>
            <a:r>
              <a:rPr lang="zh-TW" altLang="en-US" sz="1400" dirty="0"/>
              <a:t>：</a:t>
            </a:r>
            <a:r>
              <a:rPr lang="en-US" altLang="zh-TW" sz="1400" dirty="0"/>
              <a:t>-1.592 ---&gt;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class 2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TW" altLang="en-US" sz="1400" dirty="0" smtClean="0"/>
              <a:t>結果看起來就合理許多了 </a:t>
            </a:r>
            <a:r>
              <a:rPr lang="en-US" altLang="zh-TW" sz="1400" dirty="0"/>
              <a:t>!!!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731648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>
            <a:spLocks noGrp="1"/>
          </p:cNvSpPr>
          <p:nvPr>
            <p:ph type="title"/>
          </p:nvPr>
        </p:nvSpPr>
        <p:spPr>
          <a:xfrm>
            <a:off x="338884" y="397566"/>
            <a:ext cx="7068300" cy="515104"/>
          </a:xfrm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/>
          <a:p>
            <a:r>
              <a:rPr lang="zh-TW" altLang="en-US" sz="3200" dirty="0" smtClean="0"/>
              <a:t>大綱</a:t>
            </a:r>
            <a:endParaRPr sz="3200" dirty="0"/>
          </a:p>
        </p:txBody>
      </p:sp>
      <p:sp>
        <p:nvSpPr>
          <p:cNvPr id="92" name="Google Shape;92;p17"/>
          <p:cNvSpPr txBox="1">
            <a:spLocks noGrp="1"/>
          </p:cNvSpPr>
          <p:nvPr>
            <p:ph type="body" idx="1"/>
          </p:nvPr>
        </p:nvSpPr>
        <p:spPr>
          <a:xfrm>
            <a:off x="338884" y="1027792"/>
            <a:ext cx="8636950" cy="3839772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>
              <a:lnSpc>
                <a:spcPct val="100000"/>
              </a:lnSpc>
              <a:spcAft>
                <a:spcPts val="600"/>
              </a:spcAft>
              <a:buSzPct val="99000"/>
              <a:buFont typeface="+mj-lt"/>
              <a:buAutoNum type="arabicPeriod"/>
            </a:pPr>
            <a:r>
              <a:rPr lang="zh-TW" altLang="en-US" sz="1800" dirty="0" smtClean="0"/>
              <a:t>專案介紹</a:t>
            </a:r>
            <a:endParaRPr lang="en" sz="1800" dirty="0" smtClean="0"/>
          </a:p>
          <a:p>
            <a:pPr>
              <a:lnSpc>
                <a:spcPct val="100000"/>
              </a:lnSpc>
              <a:spcAft>
                <a:spcPts val="600"/>
              </a:spcAft>
              <a:buSzPct val="99000"/>
              <a:buFont typeface="+mj-lt"/>
              <a:buAutoNum type="arabicPeriod"/>
            </a:pPr>
            <a:r>
              <a:rPr lang="zh-TW" altLang="en-US" sz="1800" dirty="0" smtClean="0"/>
              <a:t>實作步驟和細節</a:t>
            </a:r>
            <a:endParaRPr lang="en-US" altLang="zh-TW" dirty="0"/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99000"/>
              <a:buFont typeface="Arial" panose="020B0604020202020204" pitchFamily="34" charset="0"/>
              <a:buChar char="•"/>
            </a:pPr>
            <a:r>
              <a:rPr lang="zh-TW" altLang="en-US" dirty="0" smtClean="0"/>
              <a:t>資料</a:t>
            </a:r>
            <a:r>
              <a:rPr lang="zh-TW" altLang="en-US" dirty="0"/>
              <a:t>取得與</a:t>
            </a:r>
            <a:r>
              <a:rPr lang="zh-TW" altLang="en-US" dirty="0" smtClean="0"/>
              <a:t>整理</a:t>
            </a:r>
            <a:endParaRPr lang="zh-TW" altLang="en-US" dirty="0"/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99000"/>
              <a:buFont typeface="Arial" panose="020B0604020202020204" pitchFamily="34" charset="0"/>
              <a:buChar char="•"/>
            </a:pPr>
            <a:r>
              <a:rPr lang="zh-TW" altLang="en-US" dirty="0" smtClean="0"/>
              <a:t>資料</a:t>
            </a:r>
            <a:r>
              <a:rPr lang="zh-TW" altLang="en-US" dirty="0"/>
              <a:t>預處理</a:t>
            </a:r>
            <a:r>
              <a:rPr lang="zh-TW" altLang="en-US" dirty="0" smtClean="0"/>
              <a:t>與模型設計</a:t>
            </a:r>
            <a:endParaRPr lang="en-US" altLang="zh-TW" dirty="0"/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99000"/>
              <a:buFont typeface="Arial" panose="020B0604020202020204" pitchFamily="34" charset="0"/>
              <a:buChar char="•"/>
            </a:pPr>
            <a:r>
              <a:rPr lang="zh-TW" altLang="en-US" dirty="0" smtClean="0"/>
              <a:t>模型</a:t>
            </a:r>
            <a:r>
              <a:rPr lang="zh-TW" altLang="en-US" dirty="0"/>
              <a:t>訓練與</a:t>
            </a:r>
            <a:r>
              <a:rPr lang="zh-TW" altLang="en-US" dirty="0" smtClean="0"/>
              <a:t>表現</a:t>
            </a:r>
            <a:endParaRPr lang="zh-TW" altLang="en-US" dirty="0"/>
          </a:p>
          <a:p>
            <a:pPr>
              <a:lnSpc>
                <a:spcPct val="100000"/>
              </a:lnSpc>
              <a:spcAft>
                <a:spcPts val="600"/>
              </a:spcAft>
              <a:buSzPct val="99000"/>
              <a:buFont typeface="+mj-lt"/>
              <a:buAutoNum type="arabicPeriod"/>
            </a:pPr>
            <a:r>
              <a:rPr lang="zh-TW" altLang="en-US" sz="1800" dirty="0" smtClean="0"/>
              <a:t>未來實作上的挑戰與限制</a:t>
            </a:r>
            <a:endParaRPr lang="en" sz="1800" dirty="0" smtClean="0"/>
          </a:p>
          <a:p>
            <a:pPr>
              <a:lnSpc>
                <a:spcPct val="100000"/>
              </a:lnSpc>
              <a:spcAft>
                <a:spcPts val="600"/>
              </a:spcAft>
              <a:buSzPct val="99000"/>
              <a:buFont typeface="+mj-lt"/>
              <a:buAutoNum type="arabicPeriod"/>
            </a:pPr>
            <a:r>
              <a:rPr lang="zh-TW" altLang="en-US" sz="1800" dirty="0" smtClean="0"/>
              <a:t>補充資料</a:t>
            </a:r>
            <a:endParaRPr lang="en" sz="1800" dirty="0" smtClean="0"/>
          </a:p>
          <a:p>
            <a:pPr>
              <a:lnSpc>
                <a:spcPct val="100000"/>
              </a:lnSpc>
              <a:spcAft>
                <a:spcPts val="600"/>
              </a:spcAft>
              <a:buSzPct val="99000"/>
              <a:buFont typeface="+mj-lt"/>
              <a:buAutoNum type="arabicPeriod"/>
            </a:pPr>
            <a:r>
              <a:rPr lang="zh-TW" altLang="en-US" sz="1800" dirty="0" smtClean="0"/>
              <a:t>程式整理清單</a:t>
            </a:r>
            <a:endParaRPr lang="en" sz="1800" dirty="0" smtClean="0"/>
          </a:p>
          <a:p>
            <a:pPr>
              <a:lnSpc>
                <a:spcPct val="100000"/>
              </a:lnSpc>
              <a:spcAft>
                <a:spcPts val="600"/>
              </a:spcAft>
              <a:buSzPct val="99000"/>
              <a:buFont typeface="+mj-lt"/>
              <a:buAutoNum type="arabicPeriod"/>
            </a:pPr>
            <a:r>
              <a:rPr lang="zh-TW" altLang="en-US" sz="1800" dirty="0" smtClean="0"/>
              <a:t>參考文獻</a:t>
            </a:r>
            <a:endParaRPr lang="en" sz="1800" dirty="0" smtClean="0"/>
          </a:p>
          <a:p>
            <a:pPr marL="76195" indent="0">
              <a:spcBef>
                <a:spcPts val="0"/>
              </a:spcBef>
              <a:buSzPct val="99000"/>
              <a:buNone/>
            </a:pPr>
            <a:endParaRPr dirty="0"/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8427134" y="6342146"/>
            <a:ext cx="548700" cy="3936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00409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395536" y="218882"/>
            <a:ext cx="8352928" cy="562074"/>
          </a:xfrm>
        </p:spPr>
        <p:txBody>
          <a:bodyPr>
            <a:normAutofit fontScale="90000"/>
          </a:bodyPr>
          <a:lstStyle/>
          <a:p>
            <a:r>
              <a:rPr lang="zh-TW" altLang="en-US" sz="3600" dirty="0"/>
              <a:t>實作步驟和細節</a:t>
            </a:r>
            <a:endParaRPr lang="zh-TW" altLang="en-US" dirty="0"/>
          </a:p>
        </p:txBody>
      </p:sp>
      <p:sp>
        <p:nvSpPr>
          <p:cNvPr id="8" name="內容版面配置區 7"/>
          <p:cNvSpPr>
            <a:spLocks noGrp="1"/>
          </p:cNvSpPr>
          <p:nvPr>
            <p:ph idx="1"/>
          </p:nvPr>
        </p:nvSpPr>
        <p:spPr>
          <a:xfrm>
            <a:off x="395537" y="1005120"/>
            <a:ext cx="8508318" cy="412444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buFont typeface="Wingdings" panose="05000000000000000000" pitchFamily="2" charset="2"/>
              <a:buChar char="n"/>
            </a:pPr>
            <a:r>
              <a:rPr lang="zh-TW" altLang="en-US" sz="1800" dirty="0" smtClean="0"/>
              <a:t> </a:t>
            </a:r>
            <a:r>
              <a:rPr lang="zh-TW" altLang="en-US" sz="1800" b="1" dirty="0" smtClean="0"/>
              <a:t>階段</a:t>
            </a:r>
            <a:r>
              <a:rPr lang="zh-TW" altLang="en-US" sz="1800" b="1" dirty="0"/>
              <a:t>二</a:t>
            </a:r>
            <a:r>
              <a:rPr lang="en-US" altLang="zh-TW" sz="1800" b="1" dirty="0" smtClean="0"/>
              <a:t>:</a:t>
            </a:r>
            <a:r>
              <a:rPr lang="zh-TW" altLang="en-US" sz="1800" b="1" dirty="0" smtClean="0"/>
              <a:t> 資料預處理與設計</a:t>
            </a:r>
            <a:r>
              <a:rPr lang="en-US" altLang="zh-TW" sz="1800" b="1" dirty="0" smtClean="0"/>
              <a:t>Model</a:t>
            </a:r>
          </a:p>
          <a:p>
            <a:pPr defTabSz="914400">
              <a:lnSpc>
                <a:spcPct val="170000"/>
              </a:lnSpc>
              <a:spcBef>
                <a:spcPts val="600"/>
              </a:spcBef>
            </a:pPr>
            <a:r>
              <a:rPr lang="zh-TW" altLang="en-US" sz="1600" dirty="0" smtClean="0">
                <a:latin typeface="+mn-ea"/>
                <a:sym typeface="Wingdings" panose="05000000000000000000" pitchFamily="2" charset="2"/>
              </a:rPr>
              <a:t>非異常與異常</a:t>
            </a:r>
            <a:r>
              <a:rPr lang="en-US" altLang="zh-TW" sz="1600" dirty="0" smtClean="0">
                <a:latin typeface="+mn-ea"/>
                <a:sym typeface="Wingdings" panose="05000000000000000000" pitchFamily="2" charset="2"/>
              </a:rPr>
              <a:t>label</a:t>
            </a:r>
            <a:r>
              <a:rPr lang="zh-TW" altLang="en-US" sz="1600" dirty="0" smtClean="0">
                <a:latin typeface="+mn-ea"/>
                <a:sym typeface="Wingdings" panose="05000000000000000000" pitchFamily="2" charset="2"/>
              </a:rPr>
              <a:t>比例</a:t>
            </a:r>
            <a:endParaRPr lang="en-US" altLang="zh-TW" sz="1600" dirty="0" smtClean="0">
              <a:latin typeface="+mn-ea"/>
              <a:sym typeface="Wingdings" panose="05000000000000000000" pitchFamily="2" charset="2"/>
            </a:endParaRPr>
          </a:p>
          <a:p>
            <a:pPr marL="342900" lvl="1" indent="0" defTabSz="914400"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altLang="zh-TW" sz="1600" dirty="0" smtClean="0">
                <a:latin typeface="+mn-ea"/>
                <a:sym typeface="Wingdings" panose="05000000000000000000" pitchFamily="2" charset="2"/>
              </a:rPr>
              <a:t>1. Binary classification:</a:t>
            </a:r>
          </a:p>
          <a:p>
            <a:pPr lvl="1" defTabSz="914400">
              <a:lnSpc>
                <a:spcPct val="150000"/>
              </a:lnSpc>
              <a:spcBef>
                <a:spcPts val="600"/>
              </a:spcBef>
            </a:pPr>
            <a:r>
              <a:rPr lang="zh-TW" altLang="en-US" sz="1600" dirty="0" smtClean="0">
                <a:latin typeface="+mn-ea"/>
                <a:sym typeface="Wingdings" panose="05000000000000000000" pitchFamily="2" charset="2"/>
              </a:rPr>
              <a:t>訓練資料</a:t>
            </a:r>
            <a:r>
              <a:rPr lang="en-US" altLang="zh-TW" sz="1600" dirty="0" smtClean="0">
                <a:latin typeface="+mn-ea"/>
                <a:sym typeface="Wingdings" panose="05000000000000000000" pitchFamily="2" charset="2"/>
              </a:rPr>
              <a:t>:</a:t>
            </a:r>
            <a:r>
              <a:rPr lang="zh-TW" altLang="en-US" sz="1600" dirty="0" smtClean="0">
                <a:latin typeface="+mn-ea"/>
                <a:sym typeface="Wingdings" panose="05000000000000000000" pitchFamily="2" charset="2"/>
              </a:rPr>
              <a:t>  </a:t>
            </a:r>
            <a:r>
              <a:rPr lang="en-US" altLang="zh-TW" sz="1600" dirty="0" smtClean="0">
                <a:latin typeface="+mn-ea"/>
                <a:sym typeface="Wingdings" panose="05000000000000000000" pitchFamily="2" charset="2"/>
              </a:rPr>
              <a:t>85.67% </a:t>
            </a:r>
            <a:r>
              <a:rPr lang="zh-TW" altLang="en-US" sz="1600" dirty="0" smtClean="0">
                <a:latin typeface="+mn-ea"/>
                <a:sym typeface="Wingdings" panose="05000000000000000000" pitchFamily="2" charset="2"/>
              </a:rPr>
              <a:t>為非異常，其餘異常</a:t>
            </a:r>
            <a:endParaRPr lang="en-US" altLang="zh-TW" sz="1600" dirty="0" smtClean="0">
              <a:latin typeface="+mn-ea"/>
              <a:sym typeface="Wingdings" panose="05000000000000000000" pitchFamily="2" charset="2"/>
            </a:endParaRPr>
          </a:p>
          <a:p>
            <a:pPr lvl="1" defTabSz="914400">
              <a:lnSpc>
                <a:spcPct val="150000"/>
              </a:lnSpc>
              <a:spcBef>
                <a:spcPts val="600"/>
              </a:spcBef>
            </a:pPr>
            <a:r>
              <a:rPr lang="zh-TW" altLang="en-US" sz="1600" dirty="0" smtClean="0">
                <a:latin typeface="+mn-ea"/>
                <a:sym typeface="Wingdings" panose="05000000000000000000" pitchFamily="2" charset="2"/>
              </a:rPr>
              <a:t>測試資料</a:t>
            </a:r>
            <a:r>
              <a:rPr lang="en-US" altLang="zh-TW" sz="1600" dirty="0" smtClean="0">
                <a:latin typeface="+mn-ea"/>
                <a:sym typeface="Wingdings" panose="05000000000000000000" pitchFamily="2" charset="2"/>
              </a:rPr>
              <a:t>:</a:t>
            </a:r>
            <a:r>
              <a:rPr lang="zh-TW" altLang="en-US" sz="1600" dirty="0" smtClean="0">
                <a:latin typeface="+mn-ea"/>
                <a:sym typeface="Wingdings" panose="05000000000000000000" pitchFamily="2" charset="2"/>
              </a:rPr>
              <a:t>  </a:t>
            </a:r>
            <a:r>
              <a:rPr lang="en-US" altLang="zh-TW" sz="1600" dirty="0" smtClean="0">
                <a:latin typeface="+mn-ea"/>
                <a:sym typeface="Wingdings" panose="05000000000000000000" pitchFamily="2" charset="2"/>
              </a:rPr>
              <a:t>55.87%</a:t>
            </a:r>
            <a:r>
              <a:rPr lang="zh-TW" altLang="en-US" sz="1600" dirty="0" smtClean="0">
                <a:latin typeface="+mn-ea"/>
                <a:sym typeface="Wingdings" panose="05000000000000000000" pitchFamily="2" charset="2"/>
              </a:rPr>
              <a:t> 為非異常，其餘異常</a:t>
            </a:r>
            <a:endParaRPr lang="en-US" altLang="zh-TW" sz="1600" dirty="0" smtClean="0">
              <a:latin typeface="+mn-ea"/>
              <a:sym typeface="Wingdings" panose="05000000000000000000" pitchFamily="2" charset="2"/>
            </a:endParaRPr>
          </a:p>
          <a:p>
            <a:pPr marL="342900" lvl="1" indent="0" defTabSz="914400"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altLang="zh-TW" sz="1600" dirty="0" smtClean="0">
                <a:latin typeface="+mn-ea"/>
                <a:sym typeface="Wingdings" panose="05000000000000000000" pitchFamily="2" charset="2"/>
              </a:rPr>
              <a:t>2. Trinary classification:</a:t>
            </a:r>
          </a:p>
          <a:p>
            <a:pPr lvl="1" defTabSz="914400">
              <a:lnSpc>
                <a:spcPct val="150000"/>
              </a:lnSpc>
              <a:spcBef>
                <a:spcPts val="600"/>
              </a:spcBef>
            </a:pPr>
            <a:r>
              <a:rPr lang="zh-TW" altLang="en-US" sz="1600" dirty="0" smtClean="0">
                <a:latin typeface="+mn-ea"/>
                <a:sym typeface="Wingdings" panose="05000000000000000000" pitchFamily="2" charset="2"/>
              </a:rPr>
              <a:t>訓練資料</a:t>
            </a:r>
            <a:r>
              <a:rPr lang="en-US" altLang="zh-TW" sz="1600" dirty="0" smtClean="0">
                <a:latin typeface="+mn-ea"/>
                <a:sym typeface="Wingdings" panose="05000000000000000000" pitchFamily="2" charset="2"/>
              </a:rPr>
              <a:t>:</a:t>
            </a:r>
            <a:r>
              <a:rPr lang="zh-TW" altLang="en-US" sz="1600" dirty="0" smtClean="0">
                <a:latin typeface="+mn-ea"/>
                <a:sym typeface="Wingdings" panose="05000000000000000000" pitchFamily="2" charset="2"/>
              </a:rPr>
              <a:t>  </a:t>
            </a:r>
            <a:r>
              <a:rPr lang="en-US" altLang="zh-TW" sz="1600" dirty="0" smtClean="0">
                <a:latin typeface="+mn-ea"/>
                <a:sym typeface="Wingdings" panose="05000000000000000000" pitchFamily="2" charset="2"/>
              </a:rPr>
              <a:t>99.</a:t>
            </a:r>
            <a:r>
              <a:rPr lang="zh-TW" altLang="en-US" sz="1600" dirty="0" smtClean="0">
                <a:latin typeface="+mn-ea"/>
                <a:sym typeface="Wingdings" panose="05000000000000000000" pitchFamily="2" charset="2"/>
              </a:rPr>
              <a:t> </a:t>
            </a:r>
            <a:r>
              <a:rPr lang="en-US" altLang="zh-TW" sz="1600" dirty="0" smtClean="0">
                <a:latin typeface="+mn-ea"/>
                <a:sym typeface="Wingdings" panose="05000000000000000000" pitchFamily="2" charset="2"/>
              </a:rPr>
              <a:t>3125%</a:t>
            </a:r>
            <a:r>
              <a:rPr lang="zh-TW" altLang="en-US" sz="1600" dirty="0" smtClean="0">
                <a:latin typeface="+mn-ea"/>
                <a:sym typeface="Wingdings" panose="05000000000000000000" pitchFamily="2" charset="2"/>
              </a:rPr>
              <a:t> 為</a:t>
            </a:r>
            <a:r>
              <a:rPr lang="en-US" altLang="zh-TW" sz="1600" dirty="0" smtClean="0">
                <a:latin typeface="+mn-ea"/>
                <a:sym typeface="Wingdings" panose="05000000000000000000" pitchFamily="2" charset="2"/>
              </a:rPr>
              <a:t> low risk</a:t>
            </a:r>
            <a:r>
              <a:rPr lang="zh-TW" altLang="en-US" sz="1600" dirty="0" smtClean="0">
                <a:latin typeface="+mn-ea"/>
                <a:sym typeface="Wingdings" panose="05000000000000000000" pitchFamily="2" charset="2"/>
              </a:rPr>
              <a:t>，其餘是 </a:t>
            </a:r>
            <a:r>
              <a:rPr lang="en-US" altLang="zh-TW" sz="1600" dirty="0" smtClean="0">
                <a:latin typeface="+mn-ea"/>
                <a:sym typeface="Wingdings" panose="05000000000000000000" pitchFamily="2" charset="2"/>
              </a:rPr>
              <a:t>medium risk</a:t>
            </a:r>
            <a:r>
              <a:rPr lang="zh-TW" altLang="en-US" sz="1600" dirty="0" smtClean="0">
                <a:latin typeface="+mn-ea"/>
                <a:sym typeface="Wingdings" panose="05000000000000000000" pitchFamily="2" charset="2"/>
              </a:rPr>
              <a:t> 和 </a:t>
            </a:r>
            <a:r>
              <a:rPr lang="en-US" altLang="zh-TW" sz="1600" dirty="0" smtClean="0">
                <a:latin typeface="+mn-ea"/>
                <a:sym typeface="Wingdings" panose="05000000000000000000" pitchFamily="2" charset="2"/>
              </a:rPr>
              <a:t>high risk</a:t>
            </a:r>
          </a:p>
          <a:p>
            <a:pPr lvl="1" defTabSz="914400">
              <a:lnSpc>
                <a:spcPct val="150000"/>
              </a:lnSpc>
              <a:spcBef>
                <a:spcPts val="600"/>
              </a:spcBef>
            </a:pPr>
            <a:r>
              <a:rPr lang="zh-TW" altLang="en-US" sz="1600" dirty="0" smtClean="0">
                <a:latin typeface="+mn-ea"/>
                <a:sym typeface="Wingdings" panose="05000000000000000000" pitchFamily="2" charset="2"/>
              </a:rPr>
              <a:t>測試資料</a:t>
            </a:r>
            <a:r>
              <a:rPr lang="en-US" altLang="zh-TW" sz="1600" dirty="0" smtClean="0">
                <a:latin typeface="+mn-ea"/>
                <a:sym typeface="Wingdings" panose="05000000000000000000" pitchFamily="2" charset="2"/>
              </a:rPr>
              <a:t>:</a:t>
            </a:r>
            <a:r>
              <a:rPr lang="zh-TW" altLang="en-US" sz="1600" dirty="0" smtClean="0">
                <a:latin typeface="+mn-ea"/>
                <a:sym typeface="Wingdings" panose="05000000000000000000" pitchFamily="2" charset="2"/>
              </a:rPr>
              <a:t>  </a:t>
            </a:r>
            <a:r>
              <a:rPr lang="en-US" altLang="zh-TW" sz="1600" dirty="0" smtClean="0">
                <a:latin typeface="+mn-ea"/>
                <a:sym typeface="Wingdings" panose="05000000000000000000" pitchFamily="2" charset="2"/>
              </a:rPr>
              <a:t>98.75%</a:t>
            </a:r>
            <a:r>
              <a:rPr lang="zh-TW" altLang="en-US" sz="1600" dirty="0" smtClean="0">
                <a:latin typeface="+mn-ea"/>
                <a:sym typeface="Wingdings" panose="05000000000000000000" pitchFamily="2" charset="2"/>
              </a:rPr>
              <a:t> 為 </a:t>
            </a:r>
            <a:r>
              <a:rPr lang="en-US" altLang="zh-TW" sz="1600" dirty="0" smtClean="0">
                <a:latin typeface="+mn-ea"/>
                <a:sym typeface="Wingdings" panose="05000000000000000000" pitchFamily="2" charset="2"/>
              </a:rPr>
              <a:t>low risk</a:t>
            </a:r>
            <a:r>
              <a:rPr lang="zh-TW" altLang="en-US" sz="1600" dirty="0" smtClean="0">
                <a:latin typeface="+mn-ea"/>
                <a:sym typeface="Wingdings" panose="05000000000000000000" pitchFamily="2" charset="2"/>
              </a:rPr>
              <a:t>，其餘是 </a:t>
            </a:r>
            <a:r>
              <a:rPr lang="en-US" altLang="zh-TW" sz="1600" dirty="0" smtClean="0">
                <a:latin typeface="+mn-ea"/>
                <a:sym typeface="Wingdings" panose="05000000000000000000" pitchFamily="2" charset="2"/>
              </a:rPr>
              <a:t>medium risk </a:t>
            </a:r>
            <a:r>
              <a:rPr lang="zh-TW" altLang="en-US" sz="1600" dirty="0" smtClean="0">
                <a:latin typeface="+mn-ea"/>
                <a:sym typeface="Wingdings" panose="05000000000000000000" pitchFamily="2" charset="2"/>
              </a:rPr>
              <a:t>和 </a:t>
            </a:r>
            <a:r>
              <a:rPr lang="en-US" altLang="zh-TW" sz="1600" dirty="0" smtClean="0">
                <a:latin typeface="+mn-ea"/>
                <a:sym typeface="Wingdings" panose="05000000000000000000" pitchFamily="2" charset="2"/>
              </a:rPr>
              <a:t>high risk</a:t>
            </a:r>
          </a:p>
          <a:p>
            <a:pPr defTabSz="914400">
              <a:lnSpc>
                <a:spcPct val="170000"/>
              </a:lnSpc>
              <a:spcBef>
                <a:spcPts val="600"/>
              </a:spcBef>
            </a:pPr>
            <a:r>
              <a:rPr lang="zh-TW" altLang="en-US" sz="1600" dirty="0" smtClean="0">
                <a:solidFill>
                  <a:srgbClr val="FF0000"/>
                </a:solidFill>
                <a:latin typeface="+mn-ea"/>
                <a:sym typeface="Wingdings" panose="05000000000000000000" pitchFamily="2" charset="2"/>
              </a:rPr>
              <a:t>資料為不平衡的數據集</a:t>
            </a:r>
            <a:r>
              <a:rPr lang="zh-TW" altLang="en-US" sz="1600" dirty="0">
                <a:solidFill>
                  <a:srgbClr val="FF0000"/>
                </a:solidFill>
                <a:latin typeface="+mn-ea"/>
                <a:sym typeface="Wingdings" panose="05000000000000000000" pitchFamily="2" charset="2"/>
              </a:rPr>
              <a:t> </a:t>
            </a:r>
            <a:r>
              <a:rPr lang="en-US" altLang="zh-TW" sz="1600" dirty="0" smtClean="0">
                <a:solidFill>
                  <a:srgbClr val="FF0000"/>
                </a:solidFill>
                <a:latin typeface="+mn-ea"/>
                <a:sym typeface="Wingdings" panose="05000000000000000000" pitchFamily="2" charset="2"/>
              </a:rPr>
              <a:t> </a:t>
            </a:r>
            <a:r>
              <a:rPr lang="zh-TW" altLang="en-US" sz="1600" dirty="0" smtClean="0">
                <a:solidFill>
                  <a:srgbClr val="FF0000"/>
                </a:solidFill>
                <a:latin typeface="+mn-ea"/>
                <a:sym typeface="Wingdings" panose="05000000000000000000" pitchFamily="2" charset="2"/>
              </a:rPr>
              <a:t>需處理 </a:t>
            </a:r>
            <a:r>
              <a:rPr lang="en-US" altLang="zh-TW" sz="1600" dirty="0" smtClean="0">
                <a:solidFill>
                  <a:srgbClr val="FF0000"/>
                </a:solidFill>
                <a:latin typeface="+mn-ea"/>
                <a:sym typeface="Wingdings" panose="05000000000000000000" pitchFamily="2" charset="2"/>
              </a:rPr>
              <a:t>!!!</a:t>
            </a:r>
            <a:r>
              <a:rPr lang="zh-TW" altLang="en-US" sz="1600" dirty="0" smtClean="0">
                <a:solidFill>
                  <a:srgbClr val="FF0000"/>
                </a:solidFill>
                <a:latin typeface="+mn-ea"/>
                <a:sym typeface="Wingdings" panose="05000000000000000000" pitchFamily="2" charset="2"/>
              </a:rPr>
              <a:t> </a:t>
            </a:r>
            <a:endParaRPr lang="en-US" altLang="zh-TW" sz="1600" dirty="0">
              <a:solidFill>
                <a:srgbClr val="FF0000"/>
              </a:solidFill>
              <a:latin typeface="+mn-ea"/>
              <a:sym typeface="Wingdings" panose="05000000000000000000" pitchFamily="2" charset="2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32495A4-CA80-44B9-B512-0495ACCBB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46455" y="6356351"/>
            <a:ext cx="2057400" cy="365125"/>
          </a:xfrm>
        </p:spPr>
        <p:txBody>
          <a:bodyPr/>
          <a:lstStyle/>
          <a:p>
            <a:fld id="{E31375A4-56A4-47D6-9801-1991572033F7}" type="slidenum">
              <a:rPr lang="en-US" smtClean="0"/>
              <a:t>20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54855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395536" y="218882"/>
            <a:ext cx="8352928" cy="562074"/>
          </a:xfrm>
        </p:spPr>
        <p:txBody>
          <a:bodyPr>
            <a:normAutofit fontScale="90000"/>
          </a:bodyPr>
          <a:lstStyle/>
          <a:p>
            <a:r>
              <a:rPr lang="zh-TW" altLang="en-US" sz="3600" dirty="0"/>
              <a:t>實作步驟和細節</a:t>
            </a:r>
            <a:endParaRPr lang="zh-TW" altLang="en-US" dirty="0"/>
          </a:p>
        </p:txBody>
      </p:sp>
      <p:sp>
        <p:nvSpPr>
          <p:cNvPr id="8" name="內容版面配置區 7"/>
          <p:cNvSpPr>
            <a:spLocks noGrp="1"/>
          </p:cNvSpPr>
          <p:nvPr>
            <p:ph idx="1"/>
          </p:nvPr>
        </p:nvSpPr>
        <p:spPr>
          <a:xfrm>
            <a:off x="395537" y="1005120"/>
            <a:ext cx="8508318" cy="5458742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buFont typeface="Wingdings" panose="05000000000000000000" pitchFamily="2" charset="2"/>
              <a:buChar char="n"/>
            </a:pPr>
            <a:r>
              <a:rPr lang="zh-TW" altLang="en-US" sz="1800" dirty="0" smtClean="0"/>
              <a:t> </a:t>
            </a:r>
            <a:r>
              <a:rPr lang="zh-TW" altLang="en-US" sz="1800" b="1" dirty="0" smtClean="0"/>
              <a:t>階段</a:t>
            </a:r>
            <a:r>
              <a:rPr lang="zh-TW" altLang="en-US" sz="1800" b="1" dirty="0"/>
              <a:t>二</a:t>
            </a:r>
            <a:r>
              <a:rPr lang="en-US" altLang="zh-TW" sz="1800" b="1" dirty="0" smtClean="0"/>
              <a:t>:</a:t>
            </a:r>
            <a:r>
              <a:rPr lang="zh-TW" altLang="en-US" sz="1800" b="1" dirty="0" smtClean="0"/>
              <a:t> 資料預處理與設計</a:t>
            </a:r>
            <a:r>
              <a:rPr lang="en-US" altLang="zh-TW" sz="1800" b="1" dirty="0" smtClean="0"/>
              <a:t>Model</a:t>
            </a:r>
            <a:endParaRPr lang="en-US" altLang="zh-TW" sz="1800" b="1" dirty="0" smtClean="0">
              <a:solidFill>
                <a:srgbClr val="FF0000"/>
              </a:solidFill>
            </a:endParaRPr>
          </a:p>
          <a:p>
            <a:pPr defTabSz="914400">
              <a:lnSpc>
                <a:spcPct val="170000"/>
              </a:lnSpc>
              <a:spcBef>
                <a:spcPts val="600"/>
              </a:spcBef>
            </a:pPr>
            <a:r>
              <a:rPr lang="zh-TW" altLang="en-US" sz="1600" b="1" dirty="0" smtClean="0">
                <a:latin typeface="+mn-ea"/>
                <a:sym typeface="Wingdings" panose="05000000000000000000" pitchFamily="2" charset="2"/>
              </a:rPr>
              <a:t>為何要以及如何處理不平衡的資料集 </a:t>
            </a:r>
            <a:r>
              <a:rPr lang="en-US" altLang="zh-TW" sz="1600" b="1" dirty="0" smtClean="0">
                <a:latin typeface="+mn-ea"/>
                <a:sym typeface="Wingdings" panose="05000000000000000000" pitchFamily="2" charset="2"/>
              </a:rPr>
              <a:t>?</a:t>
            </a:r>
          </a:p>
          <a:p>
            <a:pPr lvl="1" defTabSz="914400">
              <a:lnSpc>
                <a:spcPct val="170000"/>
              </a:lnSpc>
              <a:spcBef>
                <a:spcPts val="600"/>
              </a:spcBef>
            </a:pPr>
            <a:r>
              <a:rPr lang="zh-TW" altLang="en-US" sz="1600" dirty="0">
                <a:latin typeface="+mn-ea"/>
                <a:sym typeface="Wingdings" panose="05000000000000000000" pitchFamily="2" charset="2"/>
              </a:rPr>
              <a:t>原因</a:t>
            </a:r>
            <a:r>
              <a:rPr lang="en-US" altLang="zh-TW" sz="1600" dirty="0" smtClean="0">
                <a:latin typeface="+mn-ea"/>
                <a:sym typeface="Wingdings" panose="05000000000000000000" pitchFamily="2" charset="2"/>
              </a:rPr>
              <a:t>:</a:t>
            </a:r>
            <a:r>
              <a:rPr lang="zh-TW" altLang="en-US" sz="1600" dirty="0" smtClean="0">
                <a:latin typeface="+mn-ea"/>
                <a:sym typeface="Wingdings" panose="05000000000000000000" pitchFamily="2" charset="2"/>
              </a:rPr>
              <a:t> 不平衡的資料集會使得模型過度學習及偏頗某一類別的資料</a:t>
            </a:r>
            <a:endParaRPr lang="en-US" altLang="zh-TW" sz="1600" dirty="0" smtClean="0">
              <a:latin typeface="+mn-ea"/>
              <a:sym typeface="Wingdings" panose="05000000000000000000" pitchFamily="2" charset="2"/>
            </a:endParaRPr>
          </a:p>
          <a:p>
            <a:pPr lvl="1" defTabSz="914400">
              <a:lnSpc>
                <a:spcPct val="170000"/>
              </a:lnSpc>
              <a:spcBef>
                <a:spcPts val="600"/>
              </a:spcBef>
            </a:pPr>
            <a:r>
              <a:rPr lang="zh-TW" altLang="en-US" sz="1600" dirty="0" smtClean="0">
                <a:latin typeface="+mn-ea"/>
                <a:sym typeface="Wingdings" panose="05000000000000000000" pitchFamily="2" charset="2"/>
              </a:rPr>
              <a:t>目的</a:t>
            </a:r>
            <a:r>
              <a:rPr lang="en-US" altLang="zh-TW" sz="1600" dirty="0" smtClean="0">
                <a:latin typeface="+mn-ea"/>
                <a:sym typeface="Wingdings" panose="05000000000000000000" pitchFamily="2" charset="2"/>
              </a:rPr>
              <a:t>: </a:t>
            </a:r>
            <a:r>
              <a:rPr lang="zh-TW" altLang="en-US" sz="1600" dirty="0" smtClean="0">
                <a:latin typeface="+mn-ea"/>
                <a:sym typeface="Wingdings" panose="05000000000000000000" pitchFamily="2" charset="2"/>
              </a:rPr>
              <a:t>使</a:t>
            </a:r>
            <a:r>
              <a:rPr lang="zh-TW" altLang="en-US" sz="1600" dirty="0">
                <a:latin typeface="+mn-ea"/>
                <a:sym typeface="Wingdings" panose="05000000000000000000" pitchFamily="2" charset="2"/>
              </a:rPr>
              <a:t>類別個數</a:t>
            </a:r>
            <a:r>
              <a:rPr lang="zh-TW" altLang="en-US" sz="1600" dirty="0" smtClean="0">
                <a:latin typeface="+mn-ea"/>
                <a:sym typeface="Wingdings" panose="05000000000000000000" pitchFamily="2" charset="2"/>
              </a:rPr>
              <a:t>一致後，模型可以不偏頗地學習各類別</a:t>
            </a:r>
            <a:r>
              <a:rPr lang="zh-TW" altLang="en-US" sz="1600" dirty="0">
                <a:latin typeface="+mn-ea"/>
                <a:sym typeface="Wingdings" panose="05000000000000000000" pitchFamily="2" charset="2"/>
              </a:rPr>
              <a:t>的資料</a:t>
            </a:r>
            <a:endParaRPr lang="en-US" altLang="zh-TW" sz="1600" dirty="0" smtClean="0">
              <a:latin typeface="+mn-ea"/>
              <a:sym typeface="Wingdings" panose="05000000000000000000" pitchFamily="2" charset="2"/>
            </a:endParaRPr>
          </a:p>
          <a:p>
            <a:pPr lvl="1" defTabSz="914400">
              <a:lnSpc>
                <a:spcPct val="170000"/>
              </a:lnSpc>
              <a:spcBef>
                <a:spcPts val="600"/>
              </a:spcBef>
            </a:pPr>
            <a:r>
              <a:rPr lang="zh-TW" altLang="en-US" sz="1600" dirty="0" smtClean="0">
                <a:latin typeface="+mn-ea"/>
                <a:sym typeface="Wingdings" panose="05000000000000000000" pitchFamily="2" charset="2"/>
              </a:rPr>
              <a:t>常見做法</a:t>
            </a:r>
            <a:r>
              <a:rPr lang="en-US" altLang="zh-TW" sz="1600" dirty="0" smtClean="0">
                <a:latin typeface="+mn-ea"/>
                <a:sym typeface="Wingdings" panose="05000000000000000000" pitchFamily="2" charset="2"/>
              </a:rPr>
              <a:t>:</a:t>
            </a:r>
          </a:p>
          <a:p>
            <a:pPr lvl="2" defTabSz="914400">
              <a:lnSpc>
                <a:spcPct val="170000"/>
              </a:lnSpc>
              <a:spcBef>
                <a:spcPts val="600"/>
              </a:spcBef>
            </a:pPr>
            <a:r>
              <a:rPr lang="en-US" altLang="zh-TW" sz="1400" dirty="0" smtClean="0">
                <a:sym typeface="Wingdings" panose="05000000000000000000" pitchFamily="2" charset="2"/>
              </a:rPr>
              <a:t>Under-sampling</a:t>
            </a:r>
            <a:r>
              <a:rPr lang="en-US" altLang="zh-TW" sz="1400" dirty="0" smtClean="0">
                <a:latin typeface="+mn-ea"/>
                <a:sym typeface="Wingdings" panose="05000000000000000000" pitchFamily="2" charset="2"/>
              </a:rPr>
              <a:t>: </a:t>
            </a:r>
            <a:r>
              <a:rPr lang="zh-TW" altLang="en-US" sz="1400" dirty="0" smtClean="0">
                <a:latin typeface="+mn-ea"/>
                <a:sym typeface="Wingdings" panose="05000000000000000000" pitchFamily="2" charset="2"/>
              </a:rPr>
              <a:t> 捨棄較大類別的樣本個體，過程中可能丟失重要訊息</a:t>
            </a:r>
            <a:endParaRPr lang="en-US" altLang="zh-TW" sz="1400" dirty="0" smtClean="0">
              <a:latin typeface="+mn-ea"/>
              <a:sym typeface="Wingdings" panose="05000000000000000000" pitchFamily="2" charset="2"/>
            </a:endParaRPr>
          </a:p>
          <a:p>
            <a:pPr marL="1257300" lvl="3" indent="-228600" defTabSz="914400">
              <a:lnSpc>
                <a:spcPct val="17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altLang="zh-TW" sz="1400" dirty="0" smtClean="0">
                <a:sym typeface="Wingdings" panose="05000000000000000000" pitchFamily="2" charset="2"/>
              </a:rPr>
              <a:t>Random Under-sampling</a:t>
            </a:r>
          </a:p>
          <a:p>
            <a:pPr marL="1028700" lvl="3" indent="0" defTabSz="914400">
              <a:lnSpc>
                <a:spcPct val="170000"/>
              </a:lnSpc>
              <a:spcBef>
                <a:spcPts val="600"/>
              </a:spcBef>
              <a:buNone/>
            </a:pPr>
            <a:r>
              <a:rPr lang="en-US" altLang="zh-TW" sz="1400" dirty="0" smtClean="0">
                <a:latin typeface="+mn-ea"/>
                <a:sym typeface="Wingdings" panose="05000000000000000000" pitchFamily="2" charset="2"/>
              </a:rPr>
              <a:t>…</a:t>
            </a:r>
          </a:p>
          <a:p>
            <a:pPr lvl="2" defTabSz="914400">
              <a:lnSpc>
                <a:spcPct val="170000"/>
              </a:lnSpc>
              <a:spcBef>
                <a:spcPts val="600"/>
              </a:spcBef>
            </a:pPr>
            <a:r>
              <a:rPr lang="en-US" altLang="zh-TW" sz="1400" dirty="0" smtClean="0">
                <a:sym typeface="Wingdings" panose="05000000000000000000" pitchFamily="2" charset="2"/>
              </a:rPr>
              <a:t>Over-sampling:</a:t>
            </a:r>
            <a:r>
              <a:rPr lang="zh-TW" altLang="en-US" sz="1400" dirty="0" smtClean="0">
                <a:latin typeface="+mn-ea"/>
                <a:sym typeface="Wingdings" panose="05000000000000000000" pitchFamily="2" charset="2"/>
              </a:rPr>
              <a:t>  對較小類別進</a:t>
            </a:r>
            <a:r>
              <a:rPr lang="zh-TW" altLang="en-US" sz="1400" dirty="0">
                <a:latin typeface="+mn-ea"/>
                <a:sym typeface="Wingdings" panose="05000000000000000000" pitchFamily="2" charset="2"/>
              </a:rPr>
              <a:t>行</a:t>
            </a:r>
            <a:r>
              <a:rPr lang="zh-TW" altLang="en-US" sz="1400" dirty="0" smtClean="0">
                <a:latin typeface="+mn-ea"/>
                <a:sym typeface="Wingdings" panose="05000000000000000000" pitchFamily="2" charset="2"/>
              </a:rPr>
              <a:t>合成或複製，但合成或複製出的</a:t>
            </a:r>
            <a:r>
              <a:rPr lang="en-US" altLang="zh-TW" sz="1400" dirty="0" smtClean="0">
                <a:sym typeface="Wingdings" panose="05000000000000000000" pitchFamily="2" charset="2"/>
              </a:rPr>
              <a:t>data</a:t>
            </a:r>
            <a:r>
              <a:rPr lang="zh-TW" altLang="en-US" sz="1400" dirty="0" smtClean="0">
                <a:latin typeface="+mn-ea"/>
                <a:sym typeface="Wingdings" panose="05000000000000000000" pitchFamily="2" charset="2"/>
              </a:rPr>
              <a:t>不一定是符合真實情況的</a:t>
            </a:r>
            <a:endParaRPr lang="en-US" altLang="zh-TW" sz="1400" dirty="0" smtClean="0">
              <a:latin typeface="+mn-ea"/>
              <a:sym typeface="Wingdings" panose="05000000000000000000" pitchFamily="2" charset="2"/>
            </a:endParaRPr>
          </a:p>
          <a:p>
            <a:pPr marL="1371600" lvl="3" indent="-342900" defTabSz="914400">
              <a:lnSpc>
                <a:spcPct val="17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altLang="zh-TW" sz="1400" dirty="0" smtClean="0">
                <a:ea typeface="+mj-ea"/>
                <a:sym typeface="Wingdings" panose="05000000000000000000" pitchFamily="2" charset="2"/>
              </a:rPr>
              <a:t>Random Over-sampling</a:t>
            </a:r>
            <a:endParaRPr lang="en-US" altLang="zh-TW" sz="1400" dirty="0">
              <a:ea typeface="+mj-ea"/>
              <a:sym typeface="Wingdings" panose="05000000000000000000" pitchFamily="2" charset="2"/>
            </a:endParaRPr>
          </a:p>
          <a:p>
            <a:pPr marL="1371600" lvl="3" indent="-342900" defTabSz="914400">
              <a:lnSpc>
                <a:spcPct val="17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altLang="zh-TW" sz="1400" dirty="0" smtClean="0">
                <a:sym typeface="Wingdings" panose="05000000000000000000" pitchFamily="2" charset="2"/>
              </a:rPr>
              <a:t>SMOTE</a:t>
            </a:r>
          </a:p>
          <a:p>
            <a:pPr marL="1028700" lvl="3" indent="0" defTabSz="914400">
              <a:lnSpc>
                <a:spcPct val="170000"/>
              </a:lnSpc>
              <a:spcBef>
                <a:spcPts val="600"/>
              </a:spcBef>
              <a:buNone/>
            </a:pPr>
            <a:r>
              <a:rPr lang="en-US" altLang="zh-TW" sz="1400" dirty="0" smtClean="0">
                <a:latin typeface="+mn-ea"/>
                <a:sym typeface="Wingdings" panose="05000000000000000000" pitchFamily="2" charset="2"/>
              </a:rPr>
              <a:t>…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32495A4-CA80-44B9-B512-0495ACCBB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24514" y="6322901"/>
            <a:ext cx="2057400" cy="365125"/>
          </a:xfrm>
        </p:spPr>
        <p:txBody>
          <a:bodyPr/>
          <a:lstStyle/>
          <a:p>
            <a:fld id="{E31375A4-56A4-47D6-9801-1991572033F7}" type="slidenum">
              <a:rPr lang="en-US" smtClean="0"/>
              <a:t>21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163488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270841" y="-121892"/>
            <a:ext cx="8983995" cy="1325563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SMOTE(</a:t>
            </a:r>
            <a:r>
              <a:rPr lang="en-US" altLang="zh-TW" dirty="0" smtClean="0">
                <a:solidFill>
                  <a:srgbClr val="FF0000"/>
                </a:solidFill>
              </a:rPr>
              <a:t>S</a:t>
            </a:r>
            <a:r>
              <a:rPr lang="en-US" altLang="zh-TW" dirty="0" smtClean="0"/>
              <a:t>ynthetic </a:t>
            </a:r>
            <a:r>
              <a:rPr lang="en-US" altLang="zh-TW" dirty="0" smtClean="0">
                <a:solidFill>
                  <a:srgbClr val="FF0000"/>
                </a:solidFill>
              </a:rPr>
              <a:t>M</a:t>
            </a:r>
            <a:r>
              <a:rPr lang="en-US" altLang="zh-TW" dirty="0" smtClean="0"/>
              <a:t>inority </a:t>
            </a:r>
            <a:r>
              <a:rPr lang="en-US" altLang="zh-TW" dirty="0" smtClean="0">
                <a:solidFill>
                  <a:srgbClr val="FF0000"/>
                </a:solidFill>
              </a:rPr>
              <a:t>O</a:t>
            </a:r>
            <a:r>
              <a:rPr lang="en-US" altLang="zh-TW" dirty="0" smtClean="0"/>
              <a:t>versampling </a:t>
            </a:r>
            <a:r>
              <a:rPr lang="en-US" altLang="zh-TW" dirty="0" smtClean="0">
                <a:solidFill>
                  <a:srgbClr val="FF0000"/>
                </a:solidFill>
              </a:rPr>
              <a:t>Te</a:t>
            </a:r>
            <a:r>
              <a:rPr lang="en-US" altLang="zh-TW" dirty="0" smtClean="0"/>
              <a:t>chnique)</a:t>
            </a:r>
            <a:endParaRPr lang="zh-TW" altLang="en-US" sz="20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32495A4-CA80-44B9-B512-0495ACCBB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03921" y="6343433"/>
            <a:ext cx="2057400" cy="365125"/>
          </a:xfrm>
        </p:spPr>
        <p:txBody>
          <a:bodyPr/>
          <a:lstStyle/>
          <a:p>
            <a:fld id="{E31375A4-56A4-47D6-9801-1991572033F7}" type="slidenum">
              <a:rPr lang="en-US" smtClean="0"/>
              <a:t>22</a:t>
            </a:fld>
            <a:endParaRPr lang="en-US" altLang="zh-TW" dirty="0"/>
          </a:p>
        </p:txBody>
      </p:sp>
      <p:sp>
        <p:nvSpPr>
          <p:cNvPr id="3" name="矩形 2"/>
          <p:cNvSpPr/>
          <p:nvPr/>
        </p:nvSpPr>
        <p:spPr>
          <a:xfrm>
            <a:off x="426350" y="1104160"/>
            <a:ext cx="8219661" cy="1908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TW" altLang="en-US" sz="1600" dirty="0" smtClean="0"/>
              <a:t>一種著名的小樣本個體合成方法</a:t>
            </a:r>
            <a:endParaRPr lang="en-US" altLang="zh-TW" sz="1600" dirty="0" smtClean="0"/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zh-TW" altLang="en-US" sz="1600" dirty="0" smtClean="0"/>
              <a:t>找出與小樣本個體最近</a:t>
            </a:r>
            <a:r>
              <a:rPr lang="zh-TW" altLang="en-US" sz="1600" dirty="0"/>
              <a:t>的 k </a:t>
            </a:r>
            <a:r>
              <a:rPr lang="zh-TW" altLang="en-US" sz="1600" dirty="0" smtClean="0"/>
              <a:t>個鄰</a:t>
            </a:r>
            <a:r>
              <a:rPr lang="zh-TW" altLang="en-US" sz="1600" dirty="0"/>
              <a:t>點 (k-nearest neighbors</a:t>
            </a:r>
            <a:r>
              <a:rPr lang="zh-TW" altLang="en-US" sz="1600" dirty="0" smtClean="0"/>
              <a:t>)</a:t>
            </a:r>
            <a:endParaRPr lang="zh-TW" altLang="en-US" sz="1600" dirty="0"/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zh-TW" altLang="en-US" sz="1600" dirty="0"/>
              <a:t>在 k 個鄰點中隨機選擇</a:t>
            </a:r>
            <a:r>
              <a:rPr lang="zh-TW" altLang="en-US" sz="1600" dirty="0" smtClean="0"/>
              <a:t>一個，透過數學計算該</a:t>
            </a:r>
            <a:r>
              <a:rPr lang="zh-TW" altLang="en-US" sz="1600" dirty="0"/>
              <a:t>鄰</a:t>
            </a:r>
            <a:r>
              <a:rPr lang="zh-TW" altLang="en-US" sz="1600" dirty="0" smtClean="0"/>
              <a:t>點與原樣本個體的差異</a:t>
            </a:r>
            <a:endParaRPr lang="en-US" altLang="zh-TW" sz="1600" dirty="0" smtClean="0"/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zh-TW" altLang="en-US" sz="1600" dirty="0" smtClean="0"/>
              <a:t>用</a:t>
            </a:r>
            <a:r>
              <a:rPr lang="zh-TW" altLang="en-US" sz="1600" dirty="0"/>
              <a:t>此</a:t>
            </a:r>
            <a:r>
              <a:rPr lang="zh-TW" altLang="en-US" sz="1600" dirty="0" smtClean="0"/>
              <a:t>差異搭配隨機亂數生成新樣本</a:t>
            </a:r>
            <a:r>
              <a:rPr lang="zh-TW" altLang="en-US" sz="1600" dirty="0"/>
              <a:t>點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170" y="3566329"/>
            <a:ext cx="5758019" cy="2183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56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305880" y="274638"/>
            <a:ext cx="8352928" cy="562074"/>
          </a:xfrm>
        </p:spPr>
        <p:txBody>
          <a:bodyPr/>
          <a:lstStyle/>
          <a:p>
            <a:r>
              <a:rPr lang="en-US" altLang="zh-TW" dirty="0" smtClean="0"/>
              <a:t>Scaled data for training &amp; testing</a:t>
            </a:r>
            <a:endParaRPr lang="zh-TW" altLang="en-US" sz="20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32495A4-CA80-44B9-B512-0495ACCBB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62447" y="6357577"/>
            <a:ext cx="2057400" cy="365125"/>
          </a:xfrm>
        </p:spPr>
        <p:txBody>
          <a:bodyPr/>
          <a:lstStyle/>
          <a:p>
            <a:fld id="{E31375A4-56A4-47D6-9801-1991572033F7}" type="slidenum">
              <a:rPr lang="en-US" smtClean="0"/>
              <a:t>23</a:t>
            </a:fld>
            <a:endParaRPr lang="en-US" altLang="zh-TW"/>
          </a:p>
        </p:txBody>
      </p:sp>
      <p:sp>
        <p:nvSpPr>
          <p:cNvPr id="7" name="矩形 6"/>
          <p:cNvSpPr/>
          <p:nvPr/>
        </p:nvSpPr>
        <p:spPr>
          <a:xfrm>
            <a:off x="395536" y="890074"/>
            <a:ext cx="45025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i="1" dirty="0" smtClean="0"/>
              <a:t>API:  </a:t>
            </a:r>
            <a:r>
              <a:rPr lang="en-US" altLang="zh-TW" i="1" dirty="0" err="1" smtClean="0"/>
              <a:t>mip</a:t>
            </a:r>
            <a:r>
              <a:rPr lang="en-US" altLang="zh-TW" i="1" dirty="0" smtClean="0"/>
              <a:t>-push-notify-counter,  </a:t>
            </a:r>
            <a:r>
              <a:rPr lang="zh-TW" altLang="en-US" i="1" dirty="0" smtClean="0"/>
              <a:t>共</a:t>
            </a:r>
            <a:r>
              <a:rPr lang="en-US" altLang="zh-TW" i="1" dirty="0" smtClean="0"/>
              <a:t>12</a:t>
            </a:r>
            <a:r>
              <a:rPr lang="zh-TW" altLang="en-US" i="1" dirty="0" smtClean="0"/>
              <a:t>個 </a:t>
            </a:r>
            <a:r>
              <a:rPr lang="en-US" altLang="zh-TW" i="1" dirty="0" smtClean="0"/>
              <a:t>feature</a:t>
            </a:r>
            <a:endParaRPr lang="en-US" altLang="zh-TW" i="1" dirty="0"/>
          </a:p>
        </p:txBody>
      </p:sp>
      <p:pic>
        <p:nvPicPr>
          <p:cNvPr id="8" name="Picture 4" descr="https://raw.githubusercontent.com/alvinyee860120/AIOps-anomaly-detection/master/%E6%93%B7%E5%8F%96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533345"/>
            <a:ext cx="8458200" cy="4676417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1533345"/>
            <a:ext cx="8458200" cy="4676417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96924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395536" y="218882"/>
            <a:ext cx="8352928" cy="562074"/>
          </a:xfrm>
        </p:spPr>
        <p:txBody>
          <a:bodyPr>
            <a:normAutofit fontScale="90000"/>
          </a:bodyPr>
          <a:lstStyle/>
          <a:p>
            <a:r>
              <a:rPr lang="zh-TW" altLang="en-US" sz="3600" dirty="0"/>
              <a:t>實作步驟和細節</a:t>
            </a:r>
            <a:endParaRPr lang="zh-TW" altLang="en-US" dirty="0"/>
          </a:p>
        </p:txBody>
      </p:sp>
      <p:sp>
        <p:nvSpPr>
          <p:cNvPr id="8" name="內容版面配置區 7"/>
          <p:cNvSpPr>
            <a:spLocks noGrp="1"/>
          </p:cNvSpPr>
          <p:nvPr>
            <p:ph idx="1"/>
          </p:nvPr>
        </p:nvSpPr>
        <p:spPr>
          <a:xfrm>
            <a:off x="309279" y="1087490"/>
            <a:ext cx="8834721" cy="3116762"/>
          </a:xfrm>
        </p:spPr>
        <p:txBody>
          <a:bodyPr>
            <a:normAutofit lnSpcReduction="10000"/>
          </a:bodyPr>
          <a:lstStyle/>
          <a:p>
            <a:pPr>
              <a:spcAft>
                <a:spcPts val="600"/>
              </a:spcAft>
              <a:buFont typeface="Wingdings" panose="05000000000000000000" pitchFamily="2" charset="2"/>
              <a:buChar char="n"/>
            </a:pPr>
            <a:r>
              <a:rPr lang="zh-TW" altLang="en-US" sz="1800" dirty="0" smtClean="0"/>
              <a:t> </a:t>
            </a:r>
            <a:r>
              <a:rPr lang="zh-TW" altLang="en-US" sz="1800" b="1" dirty="0" smtClean="0"/>
              <a:t>階段</a:t>
            </a:r>
            <a:r>
              <a:rPr lang="zh-TW" altLang="en-US" sz="1800" b="1" dirty="0"/>
              <a:t>二</a:t>
            </a:r>
            <a:r>
              <a:rPr lang="en-US" altLang="zh-TW" sz="1800" b="1" dirty="0" smtClean="0"/>
              <a:t>:</a:t>
            </a:r>
            <a:r>
              <a:rPr lang="zh-TW" altLang="en-US" sz="1800" b="1" dirty="0" smtClean="0"/>
              <a:t> 資料預處理與設計</a:t>
            </a:r>
            <a:r>
              <a:rPr lang="en-US" altLang="zh-TW" sz="1800" b="1" dirty="0" smtClean="0"/>
              <a:t>Model</a:t>
            </a:r>
            <a:endParaRPr lang="en-US" altLang="zh-TW" sz="1800" b="1" dirty="0" smtClean="0">
              <a:solidFill>
                <a:srgbClr val="FF0000"/>
              </a:solidFill>
            </a:endParaRPr>
          </a:p>
          <a:p>
            <a:pPr>
              <a:lnSpc>
                <a:spcPct val="17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TW" sz="1600" dirty="0" smtClean="0">
                <a:sym typeface="Wingdings" panose="05000000000000000000" pitchFamily="2" charset="2"/>
              </a:rPr>
              <a:t>Ops</a:t>
            </a:r>
            <a:r>
              <a:rPr lang="zh-TW" altLang="en-US" sz="1600" dirty="0" smtClean="0">
                <a:sym typeface="Wingdings" panose="05000000000000000000" pitchFamily="2" charset="2"/>
              </a:rPr>
              <a:t> 資料</a:t>
            </a:r>
            <a:r>
              <a:rPr lang="zh-TW" altLang="en-US" sz="1600" dirty="0">
                <a:sym typeface="Wingdings" panose="05000000000000000000" pitchFamily="2" charset="2"/>
              </a:rPr>
              <a:t>多</a:t>
            </a:r>
            <a:r>
              <a:rPr lang="zh-TW" altLang="en-US" sz="1600" dirty="0" smtClean="0">
                <a:sym typeface="Wingdings" panose="05000000000000000000" pitchFamily="2" charset="2"/>
              </a:rPr>
              <a:t>為</a:t>
            </a:r>
            <a:r>
              <a:rPr lang="zh-TW" altLang="en-US" sz="1600" dirty="0">
                <a:sym typeface="Wingdings" panose="05000000000000000000" pitchFamily="2" charset="2"/>
              </a:rPr>
              <a:t>時間序列性資料 </a:t>
            </a:r>
            <a:r>
              <a:rPr lang="en-US" altLang="zh-TW" sz="1600" dirty="0">
                <a:sym typeface="Wingdings" panose="05000000000000000000" pitchFamily="2" charset="2"/>
              </a:rPr>
              <a:t> </a:t>
            </a:r>
            <a:r>
              <a:rPr lang="zh-TW" altLang="en-US" sz="1600" dirty="0">
                <a:sym typeface="Wingdings" panose="05000000000000000000" pitchFamily="2" charset="2"/>
              </a:rPr>
              <a:t>文獻上大多使用能處理時間序列性資料</a:t>
            </a:r>
            <a:r>
              <a:rPr lang="zh-TW" altLang="en-US" sz="1600" dirty="0" smtClean="0">
                <a:sym typeface="Wingdings" panose="05000000000000000000" pitchFamily="2" charset="2"/>
              </a:rPr>
              <a:t>的 </a:t>
            </a:r>
            <a:r>
              <a:rPr lang="en-US" altLang="zh-TW" sz="1600" dirty="0" smtClean="0">
                <a:sym typeface="Wingdings" panose="05000000000000000000" pitchFamily="2" charset="2"/>
              </a:rPr>
              <a:t>LSTM </a:t>
            </a:r>
            <a:r>
              <a:rPr lang="en-US" altLang="zh-TW" sz="1600" dirty="0">
                <a:sym typeface="Wingdings" panose="05000000000000000000" pitchFamily="2" charset="2"/>
              </a:rPr>
              <a:t>(RNN)</a:t>
            </a:r>
            <a:r>
              <a:rPr lang="zh-TW" altLang="en-US" sz="1600" dirty="0">
                <a:sym typeface="Wingdings" panose="05000000000000000000" pitchFamily="2" charset="2"/>
              </a:rPr>
              <a:t> 模型</a:t>
            </a:r>
            <a:endParaRPr lang="en-US" altLang="zh-TW" sz="1600" dirty="0">
              <a:sym typeface="Wingdings" panose="05000000000000000000" pitchFamily="2" charset="2"/>
            </a:endParaRPr>
          </a:p>
          <a:p>
            <a:pPr>
              <a:lnSpc>
                <a:spcPct val="170000"/>
              </a:lnSpc>
              <a:spcBef>
                <a:spcPts val="1200"/>
              </a:spcBef>
            </a:pPr>
            <a:r>
              <a:rPr lang="zh-TW" altLang="en-US" sz="1600" dirty="0">
                <a:sym typeface="Wingdings" panose="05000000000000000000" pitchFamily="2" charset="2"/>
              </a:rPr>
              <a:t>設計三種</a:t>
            </a:r>
            <a:r>
              <a:rPr lang="en-US" altLang="zh-TW" sz="1600" dirty="0">
                <a:sym typeface="Wingdings" panose="05000000000000000000" pitchFamily="2" charset="2"/>
              </a:rPr>
              <a:t>LSTM</a:t>
            </a:r>
            <a:r>
              <a:rPr lang="zh-TW" altLang="en-US" sz="1600" dirty="0" smtClean="0">
                <a:sym typeface="Wingdings" panose="05000000000000000000" pitchFamily="2" charset="2"/>
              </a:rPr>
              <a:t>模型 </a:t>
            </a:r>
            <a:r>
              <a:rPr lang="en-US" altLang="zh-TW" sz="1600" dirty="0" smtClean="0">
                <a:sym typeface="Wingdings" panose="05000000000000000000" pitchFamily="2" charset="2"/>
              </a:rPr>
              <a:t>(</a:t>
            </a:r>
            <a:r>
              <a:rPr lang="zh-TW" altLang="en-US" sz="1600" dirty="0" smtClean="0">
                <a:sym typeface="Wingdings" panose="05000000000000000000" pitchFamily="2" charset="2"/>
              </a:rPr>
              <a:t>在該專案的分類任務上都至少有</a:t>
            </a:r>
            <a:r>
              <a:rPr lang="en-US" altLang="zh-TW" sz="1600" dirty="0" smtClean="0">
                <a:sym typeface="Wingdings" panose="05000000000000000000" pitchFamily="2" charset="2"/>
              </a:rPr>
              <a:t>90%</a:t>
            </a:r>
            <a:r>
              <a:rPr lang="zh-TW" altLang="en-US" sz="1600" dirty="0" smtClean="0">
                <a:sym typeface="Wingdings" panose="05000000000000000000" pitchFamily="2" charset="2"/>
              </a:rPr>
              <a:t>以上的準確率</a:t>
            </a:r>
            <a:r>
              <a:rPr lang="en-US" altLang="zh-TW" sz="1600" dirty="0" smtClean="0">
                <a:sym typeface="Wingdings" panose="05000000000000000000" pitchFamily="2" charset="2"/>
              </a:rPr>
              <a:t>):</a:t>
            </a:r>
            <a:r>
              <a:rPr lang="zh-TW" altLang="en-US" sz="1600" dirty="0" smtClean="0">
                <a:sym typeface="Wingdings" panose="05000000000000000000" pitchFamily="2" charset="2"/>
              </a:rPr>
              <a:t> </a:t>
            </a:r>
            <a:endParaRPr lang="en-US" altLang="zh-TW" sz="1600" dirty="0" smtClean="0">
              <a:sym typeface="Wingdings" panose="05000000000000000000" pitchFamily="2" charset="2"/>
            </a:endParaRPr>
          </a:p>
          <a:p>
            <a:pPr lvl="1">
              <a:lnSpc>
                <a:spcPct val="17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TW" sz="1600" dirty="0" smtClean="0">
                <a:sym typeface="Wingdings" panose="05000000000000000000" pitchFamily="2" charset="2"/>
              </a:rPr>
              <a:t>Single layer LSTM</a:t>
            </a:r>
          </a:p>
          <a:p>
            <a:pPr lvl="1">
              <a:lnSpc>
                <a:spcPct val="17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TW" sz="1600" dirty="0" smtClean="0">
                <a:sym typeface="Wingdings" panose="05000000000000000000" pitchFamily="2" charset="2"/>
              </a:rPr>
              <a:t>Stacked LSTM (three layers)</a:t>
            </a:r>
          </a:p>
          <a:p>
            <a:pPr lvl="1">
              <a:lnSpc>
                <a:spcPct val="17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TW" sz="1600" dirty="0" smtClean="0">
                <a:sym typeface="Wingdings" panose="05000000000000000000" pitchFamily="2" charset="2"/>
              </a:rPr>
              <a:t>Bi-directional LSTM</a:t>
            </a:r>
            <a:r>
              <a:rPr lang="zh-TW" altLang="en-US" sz="1600" dirty="0" smtClean="0">
                <a:sym typeface="Wingdings" panose="05000000000000000000" pitchFamily="2" charset="2"/>
              </a:rPr>
              <a:t>  </a:t>
            </a:r>
            <a:r>
              <a:rPr lang="en-US" altLang="zh-TW" sz="1600" dirty="0" smtClean="0">
                <a:solidFill>
                  <a:srgbClr val="FF0000"/>
                </a:solidFill>
                <a:sym typeface="Wingdings" panose="05000000000000000000" pitchFamily="2" charset="2"/>
              </a:rPr>
              <a:t>(Demo</a:t>
            </a:r>
            <a:r>
              <a:rPr lang="zh-TW" altLang="en-US" sz="1600" dirty="0" smtClean="0">
                <a:solidFill>
                  <a:srgbClr val="FF0000"/>
                </a:solidFill>
                <a:sym typeface="Wingdings" panose="05000000000000000000" pitchFamily="2" charset="2"/>
              </a:rPr>
              <a:t> 以該模型呈現</a:t>
            </a:r>
            <a:r>
              <a:rPr lang="en-US" altLang="zh-TW" sz="1600" dirty="0" smtClean="0">
                <a:solidFill>
                  <a:srgbClr val="FF0000"/>
                </a:solidFill>
                <a:sym typeface="Wingdings" panose="05000000000000000000" pitchFamily="2" charset="2"/>
              </a:rPr>
              <a:t>)</a:t>
            </a:r>
            <a:endParaRPr lang="en-US" altLang="zh-TW" sz="1600" dirty="0">
              <a:solidFill>
                <a:srgbClr val="FF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32495A4-CA80-44B9-B512-0495ACCBB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91064" y="6366861"/>
            <a:ext cx="2057400" cy="365125"/>
          </a:xfrm>
        </p:spPr>
        <p:txBody>
          <a:bodyPr/>
          <a:lstStyle/>
          <a:p>
            <a:fld id="{E31375A4-56A4-47D6-9801-1991572033F7}" type="slidenum">
              <a:rPr lang="en-US" smtClean="0"/>
              <a:t>24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92995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>
            <a:spLocks noGrp="1"/>
          </p:cNvSpPr>
          <p:nvPr>
            <p:ph type="ctrTitle"/>
          </p:nvPr>
        </p:nvSpPr>
        <p:spPr>
          <a:xfrm>
            <a:off x="596348" y="2686429"/>
            <a:ext cx="7772400" cy="1599243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buClr>
                <a:srgbClr val="000000"/>
              </a:buClr>
            </a:pPr>
            <a:r>
              <a:rPr lang="en-US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Arial"/>
              </a:rPr>
              <a:t>RNN &amp; LSTM</a:t>
            </a:r>
            <a:r>
              <a:rPr lang="zh-TW" altLang="en-US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Arial"/>
              </a:rPr>
              <a:t> </a:t>
            </a:r>
            <a:r>
              <a:rPr lang="zh-TW" altLang="en-US" dirty="0">
                <a:solidFill>
                  <a:schemeClr val="tx1"/>
                </a:solidFill>
                <a:latin typeface="Lato"/>
                <a:ea typeface="Lato"/>
                <a:cs typeface="Lato"/>
                <a:sym typeface="Arial"/>
              </a:rPr>
              <a:t>模型</a:t>
            </a:r>
            <a:r>
              <a:rPr lang="en-US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Arial"/>
              </a:rPr>
              <a:t/>
            </a:r>
            <a:br>
              <a:rPr lang="en-US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Arial"/>
              </a:rPr>
            </a:br>
            <a:endParaRPr sz="2400" dirty="0">
              <a:solidFill>
                <a:schemeClr val="tx1"/>
              </a:solidFill>
              <a:latin typeface="Lato"/>
              <a:ea typeface="Lato"/>
              <a:cs typeface="Lato"/>
              <a:sym typeface="Arial"/>
            </a:endParaRPr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xfrm>
            <a:off x="-89452" y="6442905"/>
            <a:ext cx="9144000" cy="3135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algn="r"/>
            <a:fld id="{00000000-1234-1234-1234-123412341234}" type="slidenum">
              <a:rPr lang="en"/>
              <a:pPr algn="r"/>
              <a:t>25</a:t>
            </a:fld>
            <a:endParaRPr/>
          </a:p>
        </p:txBody>
      </p:sp>
      <p:sp>
        <p:nvSpPr>
          <p:cNvPr id="2" name="矩形 1"/>
          <p:cNvSpPr/>
          <p:nvPr/>
        </p:nvSpPr>
        <p:spPr>
          <a:xfrm>
            <a:off x="1791221" y="3639341"/>
            <a:ext cx="564128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dirty="0" smtClean="0">
                <a:latin typeface="Lato"/>
                <a:ea typeface="Lato"/>
                <a:cs typeface="Lato"/>
                <a:sym typeface="Arial"/>
              </a:rPr>
              <a:t>台大 </a:t>
            </a:r>
            <a:r>
              <a:rPr lang="en-US" altLang="zh-TW" dirty="0">
                <a:latin typeface="Lato"/>
                <a:ea typeface="Lato"/>
                <a:cs typeface="Lato"/>
                <a:sym typeface="Arial"/>
              </a:rPr>
              <a:t>M</a:t>
            </a:r>
            <a:r>
              <a:rPr lang="en-US" altLang="zh-TW" dirty="0" smtClean="0">
                <a:latin typeface="Lato"/>
                <a:ea typeface="Lato"/>
                <a:cs typeface="Lato"/>
                <a:sym typeface="Arial"/>
              </a:rPr>
              <a:t>achine &amp;</a:t>
            </a:r>
            <a:r>
              <a:rPr lang="zh-TW" altLang="en-US" dirty="0" smtClean="0">
                <a:latin typeface="Lato"/>
                <a:ea typeface="Lato"/>
                <a:cs typeface="Lato"/>
                <a:sym typeface="Arial"/>
              </a:rPr>
              <a:t> </a:t>
            </a:r>
            <a:r>
              <a:rPr lang="en-US" altLang="zh-TW" dirty="0">
                <a:latin typeface="Lato"/>
                <a:ea typeface="Lato"/>
                <a:cs typeface="Lato"/>
                <a:sym typeface="Arial"/>
              </a:rPr>
              <a:t>D</a:t>
            </a:r>
            <a:r>
              <a:rPr lang="en-US" altLang="zh-TW" dirty="0" smtClean="0">
                <a:latin typeface="Lato"/>
                <a:ea typeface="Lato"/>
                <a:cs typeface="Lato"/>
                <a:sym typeface="Arial"/>
              </a:rPr>
              <a:t>eep learning </a:t>
            </a:r>
            <a:r>
              <a:rPr lang="zh-TW" altLang="en-US" dirty="0" smtClean="0">
                <a:latin typeface="Lato"/>
                <a:ea typeface="Lato"/>
                <a:cs typeface="Lato"/>
                <a:sym typeface="Arial"/>
              </a:rPr>
              <a:t>李宏毅教授 線上課程影</a:t>
            </a:r>
            <a:r>
              <a:rPr lang="zh-TW" altLang="en-US" dirty="0">
                <a:latin typeface="Lato"/>
                <a:ea typeface="Lato"/>
                <a:cs typeface="Lato"/>
                <a:sym typeface="Arial"/>
              </a:rPr>
              <a:t>片</a:t>
            </a:r>
            <a:endParaRPr lang="en-US" altLang="zh-TW" dirty="0" smtClean="0">
              <a:latin typeface="Lato"/>
              <a:ea typeface="Lato"/>
              <a:cs typeface="Lato"/>
              <a:sym typeface="Arial"/>
            </a:endParaRPr>
          </a:p>
          <a:p>
            <a:pPr algn="ctr"/>
            <a:r>
              <a:rPr lang="en-US" altLang="zh-TW" dirty="0">
                <a:hlinkClick r:id="rId3"/>
              </a:rPr>
              <a:t>https://speech.ee.ntu.edu.tw/~</a:t>
            </a:r>
            <a:r>
              <a:rPr lang="en-US" altLang="zh-TW" dirty="0" smtClean="0">
                <a:hlinkClick r:id="rId3"/>
              </a:rPr>
              <a:t>tlkagk/index.html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3983637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38"/>
          <p:cNvSpPr txBox="1">
            <a:spLocks noGrp="1"/>
          </p:cNvSpPr>
          <p:nvPr>
            <p:ph type="sldNum" sz="quarter" idx="12"/>
          </p:nvPr>
        </p:nvSpPr>
        <p:spPr>
          <a:xfrm>
            <a:off x="8595300" y="6389070"/>
            <a:ext cx="548700" cy="3135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algn="r"/>
            <a:fld id="{00000000-1234-1234-1234-123412341234}" type="slidenum">
              <a:rPr lang="en"/>
              <a:pPr algn="r"/>
              <a:t>26</a:t>
            </a:fld>
            <a:endParaRPr dirty="0"/>
          </a:p>
        </p:txBody>
      </p:sp>
      <p:sp>
        <p:nvSpPr>
          <p:cNvPr id="7" name="標題 1"/>
          <p:cNvSpPr txBox="1">
            <a:spLocks/>
          </p:cNvSpPr>
          <p:nvPr/>
        </p:nvSpPr>
        <p:spPr>
          <a:xfrm>
            <a:off x="283747" y="527967"/>
            <a:ext cx="6462600" cy="569238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zh-TW" sz="3200" dirty="0">
                <a:latin typeface="Raleway"/>
                <a:ea typeface="Raleway"/>
                <a:cs typeface="Raleway"/>
                <a:sym typeface="Raleway"/>
              </a:rPr>
              <a:t>Naïve RNN</a:t>
            </a:r>
            <a:endParaRPr lang="zh-TW" altLang="en-US" sz="3200" dirty="0">
              <a:latin typeface="Raleway"/>
              <a:ea typeface="Raleway"/>
              <a:cs typeface="Raleway"/>
              <a:sym typeface="Raleway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內容版面配置區 2"/>
              <p:cNvSpPr txBox="1">
                <a:spLocks/>
              </p:cNvSpPr>
              <p:nvPr/>
            </p:nvSpPr>
            <p:spPr>
              <a:xfrm>
                <a:off x="283747" y="1221027"/>
                <a:ext cx="6684908" cy="420180"/>
              </a:xfrm>
              <a:prstGeom prst="rect">
                <a:avLst/>
              </a:prstGeom>
            </p:spPr>
            <p:txBody>
              <a:bodyPr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76200"/>
                <a:r>
                  <a:rPr lang="en-US" altLang="zh-TW" sz="1600" dirty="0"/>
                  <a:t>Given function f: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160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altLang="zh-TW" sz="160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TW" sz="160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sz="160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TW" sz="16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160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TW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160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zh-TW" sz="16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160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zh-TW" altLang="en-US" sz="1600" dirty="0"/>
              </a:p>
            </p:txBody>
          </p:sp>
        </mc:Choice>
        <mc:Fallback xmlns="">
          <p:sp>
            <p:nvSpPr>
              <p:cNvPr id="9" name="內容版面配置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747" y="1221027"/>
                <a:ext cx="6684908" cy="420180"/>
              </a:xfrm>
              <a:prstGeom prst="rect">
                <a:avLst/>
              </a:prstGeom>
              <a:blipFill>
                <a:blip r:embed="rId3"/>
                <a:stretch>
                  <a:fillRect t="-434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群組 9"/>
          <p:cNvGrpSpPr/>
          <p:nvPr/>
        </p:nvGrpSpPr>
        <p:grpSpPr>
          <a:xfrm>
            <a:off x="1555994" y="2572138"/>
            <a:ext cx="2120900" cy="2004915"/>
            <a:chOff x="5883124" y="170421"/>
            <a:chExt cx="2827866" cy="2673220"/>
          </a:xfrm>
        </p:grpSpPr>
        <p:sp>
          <p:nvSpPr>
            <p:cNvPr id="11" name="矩形 10"/>
            <p:cNvSpPr/>
            <p:nvPr/>
          </p:nvSpPr>
          <p:spPr>
            <a:xfrm>
              <a:off x="6848322" y="1055850"/>
              <a:ext cx="931333" cy="9313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100" dirty="0"/>
                <a:t>f</a:t>
              </a:r>
              <a:endParaRPr lang="zh-TW" altLang="en-US" sz="2100" dirty="0"/>
            </a:p>
          </p:txBody>
        </p:sp>
        <p:sp>
          <p:nvSpPr>
            <p:cNvPr id="12" name="矩形 11"/>
            <p:cNvSpPr/>
            <p:nvPr/>
          </p:nvSpPr>
          <p:spPr>
            <a:xfrm>
              <a:off x="5883124" y="1055849"/>
              <a:ext cx="507999" cy="93133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100" dirty="0"/>
                <a:t>h</a:t>
              </a:r>
              <a:endParaRPr lang="zh-TW" altLang="en-US" sz="2100" baseline="30000" dirty="0"/>
            </a:p>
          </p:txBody>
        </p:sp>
        <p:sp>
          <p:nvSpPr>
            <p:cNvPr id="13" name="矩形 12"/>
            <p:cNvSpPr/>
            <p:nvPr/>
          </p:nvSpPr>
          <p:spPr>
            <a:xfrm>
              <a:off x="8202991" y="1078997"/>
              <a:ext cx="507999" cy="93133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100" dirty="0"/>
                <a:t>h</a:t>
              </a:r>
              <a:r>
                <a:rPr lang="en-US" altLang="zh-TW" sz="2100" baseline="30000" dirty="0"/>
                <a:t>'</a:t>
              </a:r>
              <a:endParaRPr lang="zh-TW" altLang="en-US" sz="2100" baseline="30000" dirty="0"/>
            </a:p>
          </p:txBody>
        </p:sp>
        <p:sp>
          <p:nvSpPr>
            <p:cNvPr id="14" name="矩形 13"/>
            <p:cNvSpPr/>
            <p:nvPr/>
          </p:nvSpPr>
          <p:spPr>
            <a:xfrm>
              <a:off x="6848322" y="170421"/>
              <a:ext cx="931333" cy="465667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100" dirty="0"/>
                <a:t>y</a:t>
              </a:r>
              <a:endParaRPr lang="zh-TW" altLang="en-US" sz="2100" baseline="30000" dirty="0"/>
            </a:p>
          </p:txBody>
        </p:sp>
        <p:sp>
          <p:nvSpPr>
            <p:cNvPr id="15" name="矩形 14"/>
            <p:cNvSpPr/>
            <p:nvPr/>
          </p:nvSpPr>
          <p:spPr>
            <a:xfrm>
              <a:off x="6848322" y="2377974"/>
              <a:ext cx="931333" cy="46566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100" dirty="0"/>
                <a:t>x</a:t>
              </a:r>
              <a:endParaRPr lang="zh-TW" altLang="en-US" sz="2100" baseline="30000" dirty="0"/>
            </a:p>
          </p:txBody>
        </p:sp>
        <p:cxnSp>
          <p:nvCxnSpPr>
            <p:cNvPr id="16" name="直線單箭頭接點 15"/>
            <p:cNvCxnSpPr>
              <a:cxnSpLocks/>
            </p:cNvCxnSpPr>
            <p:nvPr/>
          </p:nvCxnSpPr>
          <p:spPr>
            <a:xfrm>
              <a:off x="6441921" y="1527731"/>
              <a:ext cx="38946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單箭頭接點 16"/>
            <p:cNvCxnSpPr>
              <a:cxnSpLocks/>
            </p:cNvCxnSpPr>
            <p:nvPr/>
          </p:nvCxnSpPr>
          <p:spPr>
            <a:xfrm>
              <a:off x="7813523" y="1544664"/>
              <a:ext cx="38946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單箭頭接點 17"/>
            <p:cNvCxnSpPr>
              <a:cxnSpLocks/>
            </p:cNvCxnSpPr>
            <p:nvPr/>
          </p:nvCxnSpPr>
          <p:spPr>
            <a:xfrm rot="16200000">
              <a:off x="7136187" y="847755"/>
              <a:ext cx="38946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單箭頭接點 18"/>
            <p:cNvCxnSpPr>
              <a:cxnSpLocks/>
            </p:cNvCxnSpPr>
            <p:nvPr/>
          </p:nvCxnSpPr>
          <p:spPr>
            <a:xfrm rot="16200000">
              <a:off x="7136187" y="2181916"/>
              <a:ext cx="38946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矩形 19"/>
          <p:cNvSpPr/>
          <p:nvPr/>
        </p:nvSpPr>
        <p:spPr>
          <a:xfrm>
            <a:off x="4176235" y="2599880"/>
            <a:ext cx="380999" cy="6985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100" dirty="0"/>
              <a:t>h</a:t>
            </a:r>
            <a:r>
              <a:rPr lang="en-US" altLang="zh-TW" sz="2100" baseline="30000" dirty="0"/>
              <a:t>'</a:t>
            </a:r>
            <a:endParaRPr lang="zh-TW" altLang="en-US" sz="2100" baseline="30000" dirty="0"/>
          </a:p>
        </p:txBody>
      </p:sp>
      <p:sp>
        <p:nvSpPr>
          <p:cNvPr id="21" name="矩形 20"/>
          <p:cNvSpPr/>
          <p:nvPr/>
        </p:nvSpPr>
        <p:spPr>
          <a:xfrm>
            <a:off x="4176235" y="3793553"/>
            <a:ext cx="380999" cy="6985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100" dirty="0"/>
              <a:t>y</a:t>
            </a:r>
            <a:endParaRPr lang="zh-TW" altLang="en-US" sz="2100" baseline="30000" dirty="0"/>
          </a:p>
        </p:txBody>
      </p:sp>
      <p:sp>
        <p:nvSpPr>
          <p:cNvPr id="22" name="矩形 21"/>
          <p:cNvSpPr/>
          <p:nvPr/>
        </p:nvSpPr>
        <p:spPr>
          <a:xfrm>
            <a:off x="5309872" y="3778098"/>
            <a:ext cx="698500" cy="698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100" dirty="0"/>
              <a:t>W</a:t>
            </a:r>
            <a:r>
              <a:rPr lang="en-US" altLang="zh-TW" sz="2100" baseline="30000" dirty="0"/>
              <a:t>o</a:t>
            </a:r>
            <a:endParaRPr lang="zh-TW" altLang="en-US" sz="2100" baseline="30000" dirty="0"/>
          </a:p>
        </p:txBody>
      </p:sp>
      <p:sp>
        <p:nvSpPr>
          <p:cNvPr id="23" name="矩形 22"/>
          <p:cNvSpPr/>
          <p:nvPr/>
        </p:nvSpPr>
        <p:spPr>
          <a:xfrm>
            <a:off x="5330955" y="2611764"/>
            <a:ext cx="698500" cy="698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100" dirty="0" err="1"/>
              <a:t>W</a:t>
            </a:r>
            <a:r>
              <a:rPr lang="en-US" altLang="zh-TW" sz="2100" baseline="30000" dirty="0" err="1"/>
              <a:t>h</a:t>
            </a:r>
            <a:endParaRPr lang="zh-TW" altLang="en-US" sz="2100" baseline="30000" dirty="0"/>
          </a:p>
        </p:txBody>
      </p:sp>
      <p:sp>
        <p:nvSpPr>
          <p:cNvPr id="24" name="矩形 23"/>
          <p:cNvSpPr/>
          <p:nvPr/>
        </p:nvSpPr>
        <p:spPr>
          <a:xfrm>
            <a:off x="6122676" y="3778098"/>
            <a:ext cx="380999" cy="6985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100" dirty="0"/>
              <a:t>h</a:t>
            </a:r>
            <a:r>
              <a:rPr lang="en-US" altLang="zh-TW" sz="2100" baseline="30000" dirty="0"/>
              <a:t>'</a:t>
            </a:r>
            <a:endParaRPr lang="zh-TW" altLang="en-US" sz="2100" baseline="30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字方塊 24"/>
              <p:cNvSpPr txBox="1"/>
              <p:nvPr/>
            </p:nvSpPr>
            <p:spPr>
              <a:xfrm>
                <a:off x="4638049" y="3965689"/>
                <a:ext cx="2103525" cy="3231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1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sz="2100" i="1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zh-TW" sz="2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100" i="1">
                              <a:latin typeface="Cambria Math" panose="02040503050406030204" pitchFamily="18" charset="0"/>
                            </a:rPr>
                            <m:t>                       </m:t>
                          </m:r>
                        </m:e>
                      </m:d>
                    </m:oMath>
                  </m:oMathPara>
                </a14:m>
                <a:endParaRPr lang="zh-TW" altLang="en-US" sz="2100" dirty="0"/>
              </a:p>
            </p:txBody>
          </p:sp>
        </mc:Choice>
        <mc:Fallback xmlns="">
          <p:sp>
            <p:nvSpPr>
              <p:cNvPr id="25" name="文字方塊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8049" y="3965689"/>
                <a:ext cx="2103525" cy="323165"/>
              </a:xfrm>
              <a:prstGeom prst="rect">
                <a:avLst/>
              </a:prstGeom>
              <a:blipFill>
                <a:blip r:embed="rId4"/>
                <a:stretch>
                  <a:fillRect l="-58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文字方塊 25"/>
          <p:cNvSpPr txBox="1"/>
          <p:nvPr/>
        </p:nvSpPr>
        <p:spPr>
          <a:xfrm>
            <a:off x="4557234" y="4494977"/>
            <a:ext cx="1033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softmax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字方塊 26"/>
              <p:cNvSpPr txBox="1"/>
              <p:nvPr/>
            </p:nvSpPr>
            <p:spPr>
              <a:xfrm>
                <a:off x="4643640" y="2818333"/>
                <a:ext cx="3586303" cy="3231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1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sz="2100" i="1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zh-TW" sz="2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100" i="1">
                              <a:latin typeface="Cambria Math" panose="02040503050406030204" pitchFamily="18" charset="0"/>
                            </a:rPr>
                            <m:t>                                                </m:t>
                          </m:r>
                        </m:e>
                      </m:d>
                    </m:oMath>
                  </m:oMathPara>
                </a14:m>
                <a:endParaRPr lang="zh-TW" altLang="en-US" sz="2100" dirty="0"/>
              </a:p>
            </p:txBody>
          </p:sp>
        </mc:Choice>
        <mc:Fallback xmlns="">
          <p:sp>
            <p:nvSpPr>
              <p:cNvPr id="27" name="文字方塊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3640" y="2818333"/>
                <a:ext cx="3586303" cy="323165"/>
              </a:xfrm>
              <a:prstGeom prst="rect">
                <a:avLst/>
              </a:prstGeom>
              <a:blipFill>
                <a:blip r:embed="rId5"/>
                <a:stretch>
                  <a:fillRect l="-17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矩形 27"/>
          <p:cNvSpPr/>
          <p:nvPr/>
        </p:nvSpPr>
        <p:spPr>
          <a:xfrm>
            <a:off x="6117024" y="2617965"/>
            <a:ext cx="380999" cy="6985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100" dirty="0"/>
              <a:t>h</a:t>
            </a:r>
            <a:endParaRPr lang="zh-TW" altLang="en-US" sz="2100" baseline="30000" dirty="0"/>
          </a:p>
        </p:txBody>
      </p:sp>
      <p:grpSp>
        <p:nvGrpSpPr>
          <p:cNvPr id="29" name="群組 28"/>
          <p:cNvGrpSpPr/>
          <p:nvPr/>
        </p:nvGrpSpPr>
        <p:grpSpPr>
          <a:xfrm>
            <a:off x="6803446" y="2611765"/>
            <a:ext cx="1145379" cy="698501"/>
            <a:chOff x="6392338" y="600501"/>
            <a:chExt cx="1527172" cy="931334"/>
          </a:xfrm>
        </p:grpSpPr>
        <p:sp>
          <p:nvSpPr>
            <p:cNvPr id="30" name="矩形 29"/>
            <p:cNvSpPr/>
            <p:nvPr/>
          </p:nvSpPr>
          <p:spPr>
            <a:xfrm>
              <a:off x="6392338" y="600502"/>
              <a:ext cx="931333" cy="9313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100" dirty="0"/>
                <a:t>W</a:t>
              </a:r>
              <a:r>
                <a:rPr lang="en-US" altLang="zh-TW" sz="2100" baseline="30000" dirty="0"/>
                <a:t>i</a:t>
              </a:r>
              <a:endParaRPr lang="zh-TW" altLang="en-US" sz="2100" baseline="30000" dirty="0"/>
            </a:p>
          </p:txBody>
        </p:sp>
        <p:sp>
          <p:nvSpPr>
            <p:cNvPr id="31" name="矩形 30"/>
            <p:cNvSpPr/>
            <p:nvPr/>
          </p:nvSpPr>
          <p:spPr>
            <a:xfrm>
              <a:off x="7411511" y="600501"/>
              <a:ext cx="507999" cy="93133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100" dirty="0"/>
                <a:t>x</a:t>
              </a:r>
              <a:endParaRPr lang="zh-TW" altLang="en-US" sz="2100" baseline="300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字方塊 31"/>
              <p:cNvSpPr txBox="1"/>
              <p:nvPr/>
            </p:nvSpPr>
            <p:spPr>
              <a:xfrm>
                <a:off x="6507323" y="2787547"/>
                <a:ext cx="262892" cy="3231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100" i="1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TW" altLang="en-US" sz="2100" dirty="0"/>
              </a:p>
            </p:txBody>
          </p:sp>
        </mc:Choice>
        <mc:Fallback xmlns="">
          <p:sp>
            <p:nvSpPr>
              <p:cNvPr id="32" name="文字方塊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7323" y="2787547"/>
                <a:ext cx="262892" cy="323165"/>
              </a:xfrm>
              <a:prstGeom prst="rect">
                <a:avLst/>
              </a:prstGeom>
              <a:blipFill>
                <a:blip r:embed="rId6"/>
                <a:stretch>
                  <a:fillRect l="-20455" r="-18182" b="-566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文字方塊 32"/>
          <p:cNvSpPr txBox="1"/>
          <p:nvPr/>
        </p:nvSpPr>
        <p:spPr>
          <a:xfrm>
            <a:off x="4680213" y="2211357"/>
            <a:ext cx="650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tanh</a:t>
            </a:r>
            <a:endParaRPr lang="zh-TW" altLang="en-US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3949722" y="860666"/>
            <a:ext cx="3618104" cy="64633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h and h’ are vectors with the same dimension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46527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/>
      <p:bldP spid="26" grpId="0"/>
      <p:bldP spid="27" grpId="0"/>
      <p:bldP spid="28" grpId="0" animBg="1"/>
      <p:bldP spid="32" grpId="0"/>
      <p:bldP spid="33" grpId="0"/>
      <p:bldP spid="3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504" y="85482"/>
            <a:ext cx="6462600" cy="857400"/>
          </a:xfrm>
        </p:spPr>
        <p:txBody>
          <a:bodyPr>
            <a:normAutofit/>
          </a:bodyPr>
          <a:lstStyle/>
          <a:p>
            <a:pPr defTabSz="9144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Font typeface="Arial"/>
            </a:pPr>
            <a:r>
              <a:rPr lang="en-US" altLang="zh-TW" sz="3200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Arial"/>
              </a:rPr>
              <a:t>Deep RNN</a:t>
            </a:r>
            <a:endParaRPr lang="zh-TW" altLang="en-US" sz="3200" dirty="0">
              <a:solidFill>
                <a:srgbClr val="000000"/>
              </a:solidFill>
              <a:latin typeface="Raleway"/>
              <a:ea typeface="Raleway"/>
              <a:cs typeface="Raleway"/>
              <a:sym typeface="Arial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2336802" y="4520625"/>
            <a:ext cx="698500" cy="698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100" dirty="0"/>
              <a:t>f</a:t>
            </a:r>
            <a:r>
              <a:rPr lang="en-US" altLang="zh-TW" sz="2100" baseline="-25000" dirty="0"/>
              <a:t>1</a:t>
            </a:r>
            <a:endParaRPr lang="zh-TW" altLang="en-US" sz="2100" baseline="-25000" dirty="0"/>
          </a:p>
        </p:txBody>
      </p:sp>
      <p:sp>
        <p:nvSpPr>
          <p:cNvPr id="57" name="矩形 56"/>
          <p:cNvSpPr/>
          <p:nvPr/>
        </p:nvSpPr>
        <p:spPr>
          <a:xfrm>
            <a:off x="1526869" y="4520624"/>
            <a:ext cx="467034" cy="6985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100" dirty="0"/>
              <a:t>h</a:t>
            </a:r>
            <a:r>
              <a:rPr lang="en-US" altLang="zh-TW" sz="2100" baseline="30000" dirty="0"/>
              <a:t>0</a:t>
            </a:r>
            <a:endParaRPr lang="zh-TW" altLang="en-US" sz="2100" baseline="30000" dirty="0"/>
          </a:p>
        </p:txBody>
      </p:sp>
      <p:sp>
        <p:nvSpPr>
          <p:cNvPr id="58" name="矩形 57"/>
          <p:cNvSpPr/>
          <p:nvPr/>
        </p:nvSpPr>
        <p:spPr>
          <a:xfrm>
            <a:off x="3287562" y="4537985"/>
            <a:ext cx="492432" cy="6985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100" dirty="0"/>
              <a:t>h</a:t>
            </a:r>
            <a:r>
              <a:rPr lang="en-US" altLang="zh-TW" sz="2100" baseline="30000" dirty="0"/>
              <a:t>1</a:t>
            </a:r>
            <a:endParaRPr lang="zh-TW" altLang="en-US" sz="2100" baseline="30000" dirty="0"/>
          </a:p>
        </p:txBody>
      </p:sp>
      <p:sp>
        <p:nvSpPr>
          <p:cNvPr id="59" name="矩形 58"/>
          <p:cNvSpPr/>
          <p:nvPr/>
        </p:nvSpPr>
        <p:spPr>
          <a:xfrm>
            <a:off x="2336802" y="3856553"/>
            <a:ext cx="698500" cy="3492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100" dirty="0"/>
              <a:t>y</a:t>
            </a:r>
            <a:r>
              <a:rPr lang="en-US" altLang="zh-TW" sz="2100" baseline="30000" dirty="0"/>
              <a:t>1</a:t>
            </a:r>
            <a:endParaRPr lang="zh-TW" altLang="en-US" sz="2100" baseline="30000" dirty="0"/>
          </a:p>
        </p:txBody>
      </p:sp>
      <p:sp>
        <p:nvSpPr>
          <p:cNvPr id="60" name="矩形 59"/>
          <p:cNvSpPr/>
          <p:nvPr/>
        </p:nvSpPr>
        <p:spPr>
          <a:xfrm>
            <a:off x="2336802" y="5512218"/>
            <a:ext cx="698500" cy="3492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100" dirty="0"/>
              <a:t>x</a:t>
            </a:r>
            <a:r>
              <a:rPr lang="en-US" altLang="zh-TW" sz="2100" baseline="30000" dirty="0"/>
              <a:t>1</a:t>
            </a:r>
            <a:endParaRPr lang="zh-TW" altLang="en-US" sz="2100" baseline="30000" dirty="0"/>
          </a:p>
        </p:txBody>
      </p:sp>
      <p:cxnSp>
        <p:nvCxnSpPr>
          <p:cNvPr id="61" name="直線單箭頭接點 60"/>
          <p:cNvCxnSpPr>
            <a:cxnSpLocks/>
          </p:cNvCxnSpPr>
          <p:nvPr/>
        </p:nvCxnSpPr>
        <p:spPr>
          <a:xfrm>
            <a:off x="2032002" y="4874535"/>
            <a:ext cx="29210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單箭頭接點 61"/>
          <p:cNvCxnSpPr>
            <a:cxnSpLocks/>
          </p:cNvCxnSpPr>
          <p:nvPr/>
        </p:nvCxnSpPr>
        <p:spPr>
          <a:xfrm>
            <a:off x="3060703" y="4887235"/>
            <a:ext cx="29210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單箭頭接點 62"/>
          <p:cNvCxnSpPr>
            <a:cxnSpLocks/>
          </p:cNvCxnSpPr>
          <p:nvPr/>
        </p:nvCxnSpPr>
        <p:spPr>
          <a:xfrm rot="16200000">
            <a:off x="2552701" y="4364553"/>
            <a:ext cx="29210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單箭頭接點 63"/>
          <p:cNvCxnSpPr>
            <a:cxnSpLocks/>
          </p:cNvCxnSpPr>
          <p:nvPr/>
        </p:nvCxnSpPr>
        <p:spPr>
          <a:xfrm rot="16200000">
            <a:off x="2552701" y="5365174"/>
            <a:ext cx="29210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 64"/>
          <p:cNvSpPr/>
          <p:nvPr/>
        </p:nvSpPr>
        <p:spPr>
          <a:xfrm>
            <a:off x="4051305" y="4542357"/>
            <a:ext cx="723899" cy="698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100" dirty="0"/>
              <a:t>f</a:t>
            </a:r>
            <a:r>
              <a:rPr lang="en-US" altLang="zh-TW" sz="2100" baseline="-25000" dirty="0"/>
              <a:t>1</a:t>
            </a:r>
            <a:endParaRPr lang="zh-TW" altLang="en-US" sz="2100" baseline="-25000" dirty="0"/>
          </a:p>
        </p:txBody>
      </p:sp>
      <p:sp>
        <p:nvSpPr>
          <p:cNvPr id="66" name="矩形 65"/>
          <p:cNvSpPr/>
          <p:nvPr/>
        </p:nvSpPr>
        <p:spPr>
          <a:xfrm>
            <a:off x="5067308" y="4559717"/>
            <a:ext cx="430613" cy="6985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100" dirty="0"/>
              <a:t>h</a:t>
            </a:r>
            <a:r>
              <a:rPr lang="en-US" altLang="zh-TW" sz="2100" baseline="30000" dirty="0"/>
              <a:t>2</a:t>
            </a:r>
            <a:endParaRPr lang="zh-TW" altLang="en-US" sz="2100" baseline="30000" dirty="0"/>
          </a:p>
        </p:txBody>
      </p:sp>
      <p:sp>
        <p:nvSpPr>
          <p:cNvPr id="67" name="矩形 66"/>
          <p:cNvSpPr/>
          <p:nvPr/>
        </p:nvSpPr>
        <p:spPr>
          <a:xfrm>
            <a:off x="4051305" y="3878285"/>
            <a:ext cx="698500" cy="3492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100" dirty="0"/>
              <a:t>y</a:t>
            </a:r>
            <a:r>
              <a:rPr lang="en-US" altLang="zh-TW" sz="2100" baseline="30000" dirty="0"/>
              <a:t>2</a:t>
            </a:r>
            <a:endParaRPr lang="zh-TW" altLang="en-US" sz="2100" baseline="30000" dirty="0"/>
          </a:p>
        </p:txBody>
      </p:sp>
      <p:sp>
        <p:nvSpPr>
          <p:cNvPr id="68" name="矩形 67"/>
          <p:cNvSpPr/>
          <p:nvPr/>
        </p:nvSpPr>
        <p:spPr>
          <a:xfrm>
            <a:off x="4051305" y="5533950"/>
            <a:ext cx="698500" cy="3492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100" dirty="0"/>
              <a:t>x</a:t>
            </a:r>
            <a:r>
              <a:rPr lang="en-US" altLang="zh-TW" sz="2100" baseline="30000" dirty="0"/>
              <a:t>2</a:t>
            </a:r>
            <a:endParaRPr lang="zh-TW" altLang="en-US" sz="2100" baseline="30000" dirty="0"/>
          </a:p>
        </p:txBody>
      </p:sp>
      <p:cxnSp>
        <p:nvCxnSpPr>
          <p:cNvPr id="69" name="直線單箭頭接點 68"/>
          <p:cNvCxnSpPr>
            <a:cxnSpLocks/>
          </p:cNvCxnSpPr>
          <p:nvPr/>
        </p:nvCxnSpPr>
        <p:spPr>
          <a:xfrm>
            <a:off x="3746505" y="4896267"/>
            <a:ext cx="29210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單箭頭接點 69"/>
          <p:cNvCxnSpPr>
            <a:cxnSpLocks/>
          </p:cNvCxnSpPr>
          <p:nvPr/>
        </p:nvCxnSpPr>
        <p:spPr>
          <a:xfrm>
            <a:off x="4775206" y="4908967"/>
            <a:ext cx="29210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單箭頭接點 70"/>
          <p:cNvCxnSpPr>
            <a:cxnSpLocks/>
          </p:cNvCxnSpPr>
          <p:nvPr/>
        </p:nvCxnSpPr>
        <p:spPr>
          <a:xfrm rot="16200000">
            <a:off x="4267204" y="4386285"/>
            <a:ext cx="29210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單箭頭接點 71"/>
          <p:cNvCxnSpPr>
            <a:cxnSpLocks/>
          </p:cNvCxnSpPr>
          <p:nvPr/>
        </p:nvCxnSpPr>
        <p:spPr>
          <a:xfrm rot="16200000">
            <a:off x="4267204" y="5386906"/>
            <a:ext cx="29210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矩形 72"/>
          <p:cNvSpPr/>
          <p:nvPr/>
        </p:nvSpPr>
        <p:spPr>
          <a:xfrm>
            <a:off x="5791207" y="4546023"/>
            <a:ext cx="698500" cy="698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100" dirty="0"/>
              <a:t>f</a:t>
            </a:r>
            <a:r>
              <a:rPr lang="en-US" altLang="zh-TW" sz="2100" baseline="-25000" dirty="0"/>
              <a:t>1</a:t>
            </a:r>
            <a:endParaRPr lang="zh-TW" altLang="en-US" sz="2100" baseline="-25000" dirty="0"/>
          </a:p>
        </p:txBody>
      </p:sp>
      <p:sp>
        <p:nvSpPr>
          <p:cNvPr id="74" name="矩形 73"/>
          <p:cNvSpPr/>
          <p:nvPr/>
        </p:nvSpPr>
        <p:spPr>
          <a:xfrm>
            <a:off x="6807210" y="4563383"/>
            <a:ext cx="505133" cy="6985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100" dirty="0"/>
              <a:t>h</a:t>
            </a:r>
            <a:r>
              <a:rPr lang="en-US" altLang="zh-TW" sz="2100" baseline="30000" dirty="0"/>
              <a:t>3</a:t>
            </a:r>
            <a:endParaRPr lang="zh-TW" altLang="en-US" sz="2100" baseline="30000" dirty="0"/>
          </a:p>
        </p:txBody>
      </p:sp>
      <p:sp>
        <p:nvSpPr>
          <p:cNvPr id="75" name="矩形 74"/>
          <p:cNvSpPr/>
          <p:nvPr/>
        </p:nvSpPr>
        <p:spPr>
          <a:xfrm>
            <a:off x="5791207" y="3881951"/>
            <a:ext cx="698500" cy="3492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100" dirty="0"/>
              <a:t>y</a:t>
            </a:r>
            <a:r>
              <a:rPr lang="en-US" altLang="zh-TW" sz="2100" baseline="30000" dirty="0"/>
              <a:t>3</a:t>
            </a:r>
            <a:endParaRPr lang="zh-TW" altLang="en-US" sz="2100" baseline="30000" dirty="0"/>
          </a:p>
        </p:txBody>
      </p:sp>
      <p:sp>
        <p:nvSpPr>
          <p:cNvPr id="76" name="矩形 75"/>
          <p:cNvSpPr/>
          <p:nvPr/>
        </p:nvSpPr>
        <p:spPr>
          <a:xfrm>
            <a:off x="5791207" y="5537616"/>
            <a:ext cx="698500" cy="3492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100" dirty="0"/>
              <a:t>x</a:t>
            </a:r>
            <a:r>
              <a:rPr lang="en-US" altLang="zh-TW" sz="2100" baseline="30000" dirty="0"/>
              <a:t>3</a:t>
            </a:r>
            <a:endParaRPr lang="zh-TW" altLang="en-US" sz="2100" baseline="30000" dirty="0"/>
          </a:p>
        </p:txBody>
      </p:sp>
      <p:cxnSp>
        <p:nvCxnSpPr>
          <p:cNvPr id="77" name="直線單箭頭接點 76"/>
          <p:cNvCxnSpPr>
            <a:cxnSpLocks/>
          </p:cNvCxnSpPr>
          <p:nvPr/>
        </p:nvCxnSpPr>
        <p:spPr>
          <a:xfrm>
            <a:off x="5486407" y="4899933"/>
            <a:ext cx="29210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單箭頭接點 77"/>
          <p:cNvCxnSpPr>
            <a:cxnSpLocks/>
          </p:cNvCxnSpPr>
          <p:nvPr/>
        </p:nvCxnSpPr>
        <p:spPr>
          <a:xfrm>
            <a:off x="6515109" y="4912633"/>
            <a:ext cx="29210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單箭頭接點 78"/>
          <p:cNvCxnSpPr>
            <a:cxnSpLocks/>
          </p:cNvCxnSpPr>
          <p:nvPr/>
        </p:nvCxnSpPr>
        <p:spPr>
          <a:xfrm rot="16200000">
            <a:off x="6007107" y="4389951"/>
            <a:ext cx="29210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單箭頭接點 79"/>
          <p:cNvCxnSpPr>
            <a:cxnSpLocks/>
          </p:cNvCxnSpPr>
          <p:nvPr/>
        </p:nvCxnSpPr>
        <p:spPr>
          <a:xfrm rot="16200000">
            <a:off x="6007107" y="5390572"/>
            <a:ext cx="29210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文字方塊 80"/>
          <p:cNvSpPr txBox="1"/>
          <p:nvPr/>
        </p:nvSpPr>
        <p:spPr>
          <a:xfrm>
            <a:off x="7432568" y="4700775"/>
            <a:ext cx="95651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100" b="1" dirty="0"/>
              <a:t>……</a:t>
            </a:r>
            <a:endParaRPr lang="zh-TW" altLang="en-US" sz="2100" b="1" dirty="0"/>
          </a:p>
        </p:txBody>
      </p:sp>
      <p:sp>
        <p:nvSpPr>
          <p:cNvPr id="82" name="矩形 81"/>
          <p:cNvSpPr/>
          <p:nvPr/>
        </p:nvSpPr>
        <p:spPr>
          <a:xfrm>
            <a:off x="2324102" y="2839070"/>
            <a:ext cx="698500" cy="6985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100" dirty="0"/>
              <a:t>f</a:t>
            </a:r>
            <a:r>
              <a:rPr lang="en-US" altLang="zh-TW" sz="2100" baseline="-25000" dirty="0"/>
              <a:t>2</a:t>
            </a:r>
            <a:endParaRPr lang="zh-TW" altLang="en-US" sz="2100" baseline="-25000" dirty="0"/>
          </a:p>
        </p:txBody>
      </p:sp>
      <p:sp>
        <p:nvSpPr>
          <p:cNvPr id="83" name="矩形 82"/>
          <p:cNvSpPr/>
          <p:nvPr/>
        </p:nvSpPr>
        <p:spPr>
          <a:xfrm>
            <a:off x="1542082" y="2839069"/>
            <a:ext cx="439122" cy="6985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100" dirty="0"/>
              <a:t>b</a:t>
            </a:r>
            <a:r>
              <a:rPr lang="en-US" altLang="zh-TW" sz="2100" baseline="30000" dirty="0"/>
              <a:t>0</a:t>
            </a:r>
            <a:endParaRPr lang="zh-TW" altLang="en-US" sz="2100" baseline="30000" dirty="0"/>
          </a:p>
        </p:txBody>
      </p:sp>
      <p:sp>
        <p:nvSpPr>
          <p:cNvPr id="84" name="矩形 83"/>
          <p:cNvSpPr/>
          <p:nvPr/>
        </p:nvSpPr>
        <p:spPr>
          <a:xfrm>
            <a:off x="3340104" y="2856430"/>
            <a:ext cx="480228" cy="6985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100" dirty="0"/>
              <a:t>b</a:t>
            </a:r>
            <a:r>
              <a:rPr lang="en-US" altLang="zh-TW" sz="2100" baseline="30000" dirty="0"/>
              <a:t>1</a:t>
            </a:r>
            <a:endParaRPr lang="zh-TW" altLang="en-US" sz="2100" baseline="30000" dirty="0"/>
          </a:p>
        </p:txBody>
      </p:sp>
      <p:sp>
        <p:nvSpPr>
          <p:cNvPr id="85" name="矩形 84"/>
          <p:cNvSpPr/>
          <p:nvPr/>
        </p:nvSpPr>
        <p:spPr>
          <a:xfrm>
            <a:off x="2324102" y="2174998"/>
            <a:ext cx="698500" cy="3492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100" dirty="0"/>
              <a:t>c</a:t>
            </a:r>
            <a:r>
              <a:rPr lang="en-US" altLang="zh-TW" sz="2100" baseline="30000" dirty="0"/>
              <a:t>1</a:t>
            </a:r>
            <a:endParaRPr lang="zh-TW" altLang="en-US" sz="2100" baseline="30000" dirty="0"/>
          </a:p>
        </p:txBody>
      </p:sp>
      <p:cxnSp>
        <p:nvCxnSpPr>
          <p:cNvPr id="87" name="直線單箭頭接點 86"/>
          <p:cNvCxnSpPr>
            <a:cxnSpLocks/>
          </p:cNvCxnSpPr>
          <p:nvPr/>
        </p:nvCxnSpPr>
        <p:spPr>
          <a:xfrm>
            <a:off x="2019302" y="3192980"/>
            <a:ext cx="29210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單箭頭接點 87"/>
          <p:cNvCxnSpPr>
            <a:cxnSpLocks/>
          </p:cNvCxnSpPr>
          <p:nvPr/>
        </p:nvCxnSpPr>
        <p:spPr>
          <a:xfrm>
            <a:off x="3048003" y="3205680"/>
            <a:ext cx="29210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單箭頭接點 88"/>
          <p:cNvCxnSpPr>
            <a:cxnSpLocks/>
          </p:cNvCxnSpPr>
          <p:nvPr/>
        </p:nvCxnSpPr>
        <p:spPr>
          <a:xfrm rot="16200000">
            <a:off x="2540001" y="2682998"/>
            <a:ext cx="29210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單箭頭接點 89"/>
          <p:cNvCxnSpPr>
            <a:cxnSpLocks/>
          </p:cNvCxnSpPr>
          <p:nvPr/>
        </p:nvCxnSpPr>
        <p:spPr>
          <a:xfrm rot="16200000">
            <a:off x="2540001" y="3683619"/>
            <a:ext cx="29210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矩形 90"/>
          <p:cNvSpPr/>
          <p:nvPr/>
        </p:nvSpPr>
        <p:spPr>
          <a:xfrm>
            <a:off x="4038605" y="2860802"/>
            <a:ext cx="698500" cy="6985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100" dirty="0"/>
              <a:t>f</a:t>
            </a:r>
            <a:r>
              <a:rPr lang="en-US" altLang="zh-TW" sz="2100" baseline="-25000" dirty="0"/>
              <a:t>2</a:t>
            </a:r>
            <a:endParaRPr lang="zh-TW" altLang="en-US" sz="2100" baseline="-25000" dirty="0"/>
          </a:p>
        </p:txBody>
      </p:sp>
      <p:sp>
        <p:nvSpPr>
          <p:cNvPr id="92" name="矩形 91"/>
          <p:cNvSpPr/>
          <p:nvPr/>
        </p:nvSpPr>
        <p:spPr>
          <a:xfrm>
            <a:off x="5043090" y="2856430"/>
            <a:ext cx="454831" cy="6985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100" dirty="0"/>
              <a:t>b</a:t>
            </a:r>
            <a:r>
              <a:rPr lang="en-US" altLang="zh-TW" sz="2100" baseline="30000" dirty="0"/>
              <a:t>2</a:t>
            </a:r>
            <a:endParaRPr lang="zh-TW" altLang="en-US" sz="2100" baseline="30000" dirty="0"/>
          </a:p>
        </p:txBody>
      </p:sp>
      <p:sp>
        <p:nvSpPr>
          <p:cNvPr id="93" name="矩形 92"/>
          <p:cNvSpPr/>
          <p:nvPr/>
        </p:nvSpPr>
        <p:spPr>
          <a:xfrm>
            <a:off x="4038605" y="2196730"/>
            <a:ext cx="698500" cy="3492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100" dirty="0"/>
              <a:t>c</a:t>
            </a:r>
            <a:r>
              <a:rPr lang="en-US" altLang="zh-TW" sz="2100" baseline="30000" dirty="0"/>
              <a:t>2</a:t>
            </a:r>
            <a:endParaRPr lang="zh-TW" altLang="en-US" sz="2100" baseline="30000" dirty="0"/>
          </a:p>
        </p:txBody>
      </p:sp>
      <p:cxnSp>
        <p:nvCxnSpPr>
          <p:cNvPr id="95" name="直線單箭頭接點 94"/>
          <p:cNvCxnSpPr>
            <a:cxnSpLocks/>
          </p:cNvCxnSpPr>
          <p:nvPr/>
        </p:nvCxnSpPr>
        <p:spPr>
          <a:xfrm>
            <a:off x="3820333" y="3205680"/>
            <a:ext cx="29210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單箭頭接點 95"/>
          <p:cNvCxnSpPr>
            <a:cxnSpLocks/>
          </p:cNvCxnSpPr>
          <p:nvPr/>
        </p:nvCxnSpPr>
        <p:spPr>
          <a:xfrm>
            <a:off x="4762506" y="3227412"/>
            <a:ext cx="29210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單箭頭接點 96"/>
          <p:cNvCxnSpPr>
            <a:cxnSpLocks/>
          </p:cNvCxnSpPr>
          <p:nvPr/>
        </p:nvCxnSpPr>
        <p:spPr>
          <a:xfrm rot="16200000">
            <a:off x="4254504" y="2704730"/>
            <a:ext cx="29210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單箭頭接點 97"/>
          <p:cNvCxnSpPr>
            <a:cxnSpLocks/>
          </p:cNvCxnSpPr>
          <p:nvPr/>
        </p:nvCxnSpPr>
        <p:spPr>
          <a:xfrm rot="16200000">
            <a:off x="4254504" y="3705351"/>
            <a:ext cx="29210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矩形 98"/>
          <p:cNvSpPr/>
          <p:nvPr/>
        </p:nvSpPr>
        <p:spPr>
          <a:xfrm>
            <a:off x="5778507" y="2864468"/>
            <a:ext cx="698500" cy="6985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100" dirty="0"/>
              <a:t>f</a:t>
            </a:r>
            <a:r>
              <a:rPr lang="en-US" altLang="zh-TW" sz="2100" baseline="-25000" dirty="0"/>
              <a:t>2</a:t>
            </a:r>
            <a:endParaRPr lang="zh-TW" altLang="en-US" sz="2100" baseline="-25000" dirty="0"/>
          </a:p>
        </p:txBody>
      </p:sp>
      <p:sp>
        <p:nvSpPr>
          <p:cNvPr id="100" name="矩形 99"/>
          <p:cNvSpPr/>
          <p:nvPr/>
        </p:nvSpPr>
        <p:spPr>
          <a:xfrm>
            <a:off x="6794510" y="2881828"/>
            <a:ext cx="434133" cy="6985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100" dirty="0"/>
              <a:t>b</a:t>
            </a:r>
            <a:r>
              <a:rPr lang="en-US" altLang="zh-TW" sz="2100" baseline="30000" dirty="0"/>
              <a:t>3</a:t>
            </a:r>
            <a:endParaRPr lang="zh-TW" altLang="en-US" sz="2100" baseline="30000" dirty="0"/>
          </a:p>
        </p:txBody>
      </p:sp>
      <p:sp>
        <p:nvSpPr>
          <p:cNvPr id="101" name="矩形 100"/>
          <p:cNvSpPr/>
          <p:nvPr/>
        </p:nvSpPr>
        <p:spPr>
          <a:xfrm>
            <a:off x="5778507" y="2200396"/>
            <a:ext cx="698500" cy="3492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100" dirty="0"/>
              <a:t>c</a:t>
            </a:r>
            <a:r>
              <a:rPr lang="en-US" altLang="zh-TW" sz="2100" baseline="30000" dirty="0"/>
              <a:t>3</a:t>
            </a:r>
            <a:endParaRPr lang="zh-TW" altLang="en-US" sz="2100" baseline="30000" dirty="0"/>
          </a:p>
        </p:txBody>
      </p:sp>
      <p:cxnSp>
        <p:nvCxnSpPr>
          <p:cNvPr id="103" name="直線單箭頭接點 102"/>
          <p:cNvCxnSpPr>
            <a:cxnSpLocks/>
          </p:cNvCxnSpPr>
          <p:nvPr/>
        </p:nvCxnSpPr>
        <p:spPr>
          <a:xfrm>
            <a:off x="5486407" y="3213718"/>
            <a:ext cx="29210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單箭頭接點 103"/>
          <p:cNvCxnSpPr>
            <a:cxnSpLocks/>
          </p:cNvCxnSpPr>
          <p:nvPr/>
        </p:nvCxnSpPr>
        <p:spPr>
          <a:xfrm>
            <a:off x="6502409" y="3231078"/>
            <a:ext cx="29210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線單箭頭接點 104"/>
          <p:cNvCxnSpPr>
            <a:cxnSpLocks/>
          </p:cNvCxnSpPr>
          <p:nvPr/>
        </p:nvCxnSpPr>
        <p:spPr>
          <a:xfrm rot="16200000">
            <a:off x="5994407" y="2708396"/>
            <a:ext cx="29210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線單箭頭接點 105"/>
          <p:cNvCxnSpPr>
            <a:cxnSpLocks/>
          </p:cNvCxnSpPr>
          <p:nvPr/>
        </p:nvCxnSpPr>
        <p:spPr>
          <a:xfrm rot="16200000">
            <a:off x="5994407" y="3709017"/>
            <a:ext cx="29210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文字方塊 106"/>
          <p:cNvSpPr txBox="1"/>
          <p:nvPr/>
        </p:nvSpPr>
        <p:spPr>
          <a:xfrm>
            <a:off x="7280206" y="2955890"/>
            <a:ext cx="82354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100" b="1" dirty="0"/>
              <a:t>……</a:t>
            </a:r>
            <a:endParaRPr lang="zh-TW" altLang="en-US" sz="2100" b="1" dirty="0"/>
          </a:p>
        </p:txBody>
      </p:sp>
      <p:sp>
        <p:nvSpPr>
          <p:cNvPr id="108" name="文字方塊 107"/>
          <p:cNvSpPr txBox="1"/>
          <p:nvPr/>
        </p:nvSpPr>
        <p:spPr>
          <a:xfrm rot="5400000">
            <a:off x="4288639" y="1855434"/>
            <a:ext cx="32564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100" b="1" dirty="0"/>
              <a:t>…</a:t>
            </a:r>
            <a:endParaRPr lang="zh-TW" altLang="en-US" sz="2100" b="1" dirty="0"/>
          </a:p>
        </p:txBody>
      </p:sp>
      <p:sp>
        <p:nvSpPr>
          <p:cNvPr id="109" name="文字方塊 108"/>
          <p:cNvSpPr txBox="1"/>
          <p:nvPr/>
        </p:nvSpPr>
        <p:spPr>
          <a:xfrm rot="5400000">
            <a:off x="6036445" y="1874049"/>
            <a:ext cx="32564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100" b="1" dirty="0"/>
              <a:t>…</a:t>
            </a:r>
            <a:endParaRPr lang="zh-TW" altLang="en-US" sz="2100" b="1" dirty="0"/>
          </a:p>
        </p:txBody>
      </p:sp>
      <p:sp>
        <p:nvSpPr>
          <p:cNvPr id="55" name="文字方塊 54"/>
          <p:cNvSpPr txBox="1"/>
          <p:nvPr/>
        </p:nvSpPr>
        <p:spPr>
          <a:xfrm rot="5400000">
            <a:off x="2575840" y="1828291"/>
            <a:ext cx="32564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100" b="1" dirty="0"/>
              <a:t>…</a:t>
            </a:r>
            <a:endParaRPr lang="zh-TW" altLang="en-US" sz="21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3991001" y="1385284"/>
                <a:ext cx="170501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1001" y="1385284"/>
                <a:ext cx="1705019" cy="369332"/>
              </a:xfrm>
              <a:prstGeom prst="rect">
                <a:avLst/>
              </a:prstGeom>
              <a:blipFill>
                <a:blip r:embed="rId2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矩形 85"/>
              <p:cNvSpPr/>
              <p:nvPr/>
            </p:nvSpPr>
            <p:spPr>
              <a:xfrm>
                <a:off x="5621302" y="1394563"/>
                <a:ext cx="169104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86" name="矩形 8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1302" y="1394563"/>
                <a:ext cx="1691040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矩形 93"/>
              <p:cNvSpPr/>
              <p:nvPr/>
            </p:nvSpPr>
            <p:spPr>
              <a:xfrm>
                <a:off x="7151795" y="1357220"/>
                <a:ext cx="42191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94" name="矩形 9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1795" y="1357220"/>
                <a:ext cx="42191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4856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57" grpId="0" animBg="1"/>
      <p:bldP spid="58" grpId="0" animBg="1"/>
      <p:bldP spid="59" grpId="0" animBg="1"/>
      <p:bldP spid="60" grpId="0" animBg="1"/>
      <p:bldP spid="65" grpId="0" animBg="1"/>
      <p:bldP spid="66" grpId="0" animBg="1"/>
      <p:bldP spid="67" grpId="0" animBg="1"/>
      <p:bldP spid="68" grpId="0" animBg="1"/>
      <p:bldP spid="73" grpId="0" animBg="1"/>
      <p:bldP spid="74" grpId="0" animBg="1"/>
      <p:bldP spid="75" grpId="0" animBg="1"/>
      <p:bldP spid="76" grpId="0" animBg="1"/>
      <p:bldP spid="81" grpId="0"/>
      <p:bldP spid="82" grpId="0" animBg="1"/>
      <p:bldP spid="83" grpId="0" animBg="1"/>
      <p:bldP spid="84" grpId="0" animBg="1"/>
      <p:bldP spid="85" grpId="0" animBg="1"/>
      <p:bldP spid="91" grpId="0" animBg="1"/>
      <p:bldP spid="92" grpId="0" animBg="1"/>
      <p:bldP spid="93" grpId="0" animBg="1"/>
      <p:bldP spid="99" grpId="0" animBg="1"/>
      <p:bldP spid="100" grpId="0" animBg="1"/>
      <p:bldP spid="101" grpId="0" animBg="1"/>
      <p:bldP spid="107" grpId="0"/>
      <p:bldP spid="108" grpId="0"/>
      <p:bldP spid="109" grpId="0"/>
      <p:bldP spid="55" grpId="0"/>
      <p:bldP spid="86" grpId="0"/>
      <p:bldP spid="9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矩形 60"/>
          <p:cNvSpPr/>
          <p:nvPr/>
        </p:nvSpPr>
        <p:spPr>
          <a:xfrm>
            <a:off x="2489203" y="4652763"/>
            <a:ext cx="698500" cy="698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100" dirty="0"/>
              <a:t>f</a:t>
            </a:r>
            <a:r>
              <a:rPr lang="en-US" altLang="zh-TW" sz="2100" baseline="-25000" dirty="0"/>
              <a:t>1</a:t>
            </a:r>
            <a:endParaRPr lang="zh-TW" altLang="en-US" sz="2100" baseline="-25000" dirty="0"/>
          </a:p>
        </p:txBody>
      </p:sp>
      <p:sp>
        <p:nvSpPr>
          <p:cNvPr id="62" name="矩形 61"/>
          <p:cNvSpPr/>
          <p:nvPr/>
        </p:nvSpPr>
        <p:spPr>
          <a:xfrm>
            <a:off x="1736143" y="4652763"/>
            <a:ext cx="477418" cy="6985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100" dirty="0"/>
              <a:t>h</a:t>
            </a:r>
            <a:r>
              <a:rPr lang="en-US" altLang="zh-TW" sz="2100" baseline="30000" dirty="0"/>
              <a:t>0</a:t>
            </a:r>
            <a:endParaRPr lang="zh-TW" altLang="en-US" sz="2100" baseline="30000" dirty="0"/>
          </a:p>
        </p:txBody>
      </p:sp>
      <p:sp>
        <p:nvSpPr>
          <p:cNvPr id="63" name="矩形 62"/>
          <p:cNvSpPr/>
          <p:nvPr/>
        </p:nvSpPr>
        <p:spPr>
          <a:xfrm>
            <a:off x="3476966" y="4669438"/>
            <a:ext cx="480260" cy="6985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100" dirty="0"/>
              <a:t>h</a:t>
            </a:r>
            <a:r>
              <a:rPr lang="en-US" altLang="zh-TW" sz="2100" baseline="30000" dirty="0"/>
              <a:t>1</a:t>
            </a:r>
            <a:endParaRPr lang="zh-TW" altLang="en-US" sz="2100" baseline="30000" dirty="0"/>
          </a:p>
        </p:txBody>
      </p:sp>
      <p:sp>
        <p:nvSpPr>
          <p:cNvPr id="64" name="矩形 63"/>
          <p:cNvSpPr/>
          <p:nvPr/>
        </p:nvSpPr>
        <p:spPr>
          <a:xfrm>
            <a:off x="2489203" y="4075776"/>
            <a:ext cx="698500" cy="3492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100" dirty="0"/>
              <a:t>a</a:t>
            </a:r>
            <a:r>
              <a:rPr lang="en-US" altLang="zh-TW" sz="2100" baseline="30000" dirty="0"/>
              <a:t>1</a:t>
            </a:r>
            <a:endParaRPr lang="zh-TW" altLang="en-US" sz="2100" baseline="30000" dirty="0"/>
          </a:p>
        </p:txBody>
      </p:sp>
      <p:sp>
        <p:nvSpPr>
          <p:cNvPr id="65" name="矩形 64"/>
          <p:cNvSpPr/>
          <p:nvPr/>
        </p:nvSpPr>
        <p:spPr>
          <a:xfrm>
            <a:off x="2489203" y="5535502"/>
            <a:ext cx="698500" cy="3492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100" dirty="0"/>
              <a:t>x</a:t>
            </a:r>
            <a:r>
              <a:rPr lang="en-US" altLang="zh-TW" sz="2100" baseline="30000" dirty="0"/>
              <a:t>1</a:t>
            </a:r>
            <a:endParaRPr lang="zh-TW" altLang="en-US" sz="2100" baseline="30000" dirty="0"/>
          </a:p>
        </p:txBody>
      </p:sp>
      <p:cxnSp>
        <p:nvCxnSpPr>
          <p:cNvPr id="66" name="直線單箭頭接點 65"/>
          <p:cNvCxnSpPr>
            <a:cxnSpLocks/>
          </p:cNvCxnSpPr>
          <p:nvPr/>
        </p:nvCxnSpPr>
        <p:spPr>
          <a:xfrm>
            <a:off x="2184403" y="5006674"/>
            <a:ext cx="29210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單箭頭接點 66"/>
          <p:cNvCxnSpPr>
            <a:cxnSpLocks/>
          </p:cNvCxnSpPr>
          <p:nvPr/>
        </p:nvCxnSpPr>
        <p:spPr>
          <a:xfrm>
            <a:off x="3187704" y="5018688"/>
            <a:ext cx="29210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單箭頭接點 67"/>
          <p:cNvCxnSpPr>
            <a:cxnSpLocks/>
          </p:cNvCxnSpPr>
          <p:nvPr/>
        </p:nvCxnSpPr>
        <p:spPr>
          <a:xfrm rot="16200000">
            <a:off x="2749902" y="4541492"/>
            <a:ext cx="2025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單箭頭接點 68"/>
          <p:cNvCxnSpPr>
            <a:cxnSpLocks/>
          </p:cNvCxnSpPr>
          <p:nvPr/>
        </p:nvCxnSpPr>
        <p:spPr>
          <a:xfrm rot="16200000">
            <a:off x="2749902" y="5433258"/>
            <a:ext cx="2025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矩形 69"/>
          <p:cNvSpPr/>
          <p:nvPr/>
        </p:nvSpPr>
        <p:spPr>
          <a:xfrm>
            <a:off x="4203706" y="4674495"/>
            <a:ext cx="698500" cy="698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100" dirty="0"/>
              <a:t>f</a:t>
            </a:r>
            <a:r>
              <a:rPr lang="en-US" altLang="zh-TW" sz="2100" baseline="-25000" dirty="0"/>
              <a:t>1</a:t>
            </a:r>
            <a:endParaRPr lang="zh-TW" altLang="en-US" sz="2100" baseline="-25000" dirty="0"/>
          </a:p>
        </p:txBody>
      </p:sp>
      <p:sp>
        <p:nvSpPr>
          <p:cNvPr id="71" name="矩形 70"/>
          <p:cNvSpPr/>
          <p:nvPr/>
        </p:nvSpPr>
        <p:spPr>
          <a:xfrm>
            <a:off x="5219708" y="4691856"/>
            <a:ext cx="431798" cy="6985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100" dirty="0"/>
              <a:t>h</a:t>
            </a:r>
            <a:r>
              <a:rPr lang="en-US" altLang="zh-TW" sz="2100" baseline="30000" dirty="0"/>
              <a:t>2</a:t>
            </a:r>
            <a:endParaRPr lang="zh-TW" altLang="en-US" sz="2100" baseline="30000" dirty="0"/>
          </a:p>
        </p:txBody>
      </p:sp>
      <p:sp>
        <p:nvSpPr>
          <p:cNvPr id="72" name="矩形 71"/>
          <p:cNvSpPr/>
          <p:nvPr/>
        </p:nvSpPr>
        <p:spPr>
          <a:xfrm>
            <a:off x="4203706" y="4097508"/>
            <a:ext cx="698500" cy="3492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100" dirty="0"/>
              <a:t>a</a:t>
            </a:r>
            <a:r>
              <a:rPr lang="en-US" altLang="zh-TW" sz="2100" baseline="30000" dirty="0"/>
              <a:t>2</a:t>
            </a:r>
            <a:endParaRPr lang="zh-TW" altLang="en-US" sz="2100" baseline="30000" dirty="0"/>
          </a:p>
        </p:txBody>
      </p:sp>
      <p:sp>
        <p:nvSpPr>
          <p:cNvPr id="73" name="矩形 72"/>
          <p:cNvSpPr/>
          <p:nvPr/>
        </p:nvSpPr>
        <p:spPr>
          <a:xfrm>
            <a:off x="4203706" y="5557234"/>
            <a:ext cx="698500" cy="3492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100" dirty="0"/>
              <a:t>x</a:t>
            </a:r>
            <a:r>
              <a:rPr lang="en-US" altLang="zh-TW" sz="2100" baseline="30000" dirty="0"/>
              <a:t>2</a:t>
            </a:r>
            <a:endParaRPr lang="zh-TW" altLang="en-US" sz="2100" baseline="30000" dirty="0"/>
          </a:p>
        </p:txBody>
      </p:sp>
      <p:cxnSp>
        <p:nvCxnSpPr>
          <p:cNvPr id="74" name="直線單箭頭接點 73"/>
          <p:cNvCxnSpPr>
            <a:cxnSpLocks/>
          </p:cNvCxnSpPr>
          <p:nvPr/>
        </p:nvCxnSpPr>
        <p:spPr>
          <a:xfrm>
            <a:off x="3957227" y="5031386"/>
            <a:ext cx="29210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單箭頭接點 74"/>
          <p:cNvCxnSpPr>
            <a:cxnSpLocks/>
          </p:cNvCxnSpPr>
          <p:nvPr/>
        </p:nvCxnSpPr>
        <p:spPr>
          <a:xfrm>
            <a:off x="4927608" y="5041106"/>
            <a:ext cx="29210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單箭頭接點 75"/>
          <p:cNvCxnSpPr>
            <a:cxnSpLocks/>
          </p:cNvCxnSpPr>
          <p:nvPr/>
        </p:nvCxnSpPr>
        <p:spPr>
          <a:xfrm rot="16200000">
            <a:off x="4464405" y="4563224"/>
            <a:ext cx="2025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單箭頭接點 76"/>
          <p:cNvCxnSpPr>
            <a:cxnSpLocks/>
          </p:cNvCxnSpPr>
          <p:nvPr/>
        </p:nvCxnSpPr>
        <p:spPr>
          <a:xfrm rot="16200000">
            <a:off x="4464405" y="5454990"/>
            <a:ext cx="2025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矩形 77"/>
          <p:cNvSpPr/>
          <p:nvPr/>
        </p:nvSpPr>
        <p:spPr>
          <a:xfrm>
            <a:off x="5943609" y="4678161"/>
            <a:ext cx="698500" cy="698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100" dirty="0"/>
              <a:t>f</a:t>
            </a:r>
            <a:r>
              <a:rPr lang="en-US" altLang="zh-TW" sz="2100" baseline="-25000" dirty="0"/>
              <a:t>1</a:t>
            </a:r>
            <a:endParaRPr lang="zh-TW" altLang="en-US" sz="2100" baseline="-25000" dirty="0"/>
          </a:p>
        </p:txBody>
      </p:sp>
      <p:sp>
        <p:nvSpPr>
          <p:cNvPr id="79" name="矩形 78"/>
          <p:cNvSpPr/>
          <p:nvPr/>
        </p:nvSpPr>
        <p:spPr>
          <a:xfrm>
            <a:off x="6959612" y="4695522"/>
            <a:ext cx="419100" cy="6985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100" dirty="0"/>
              <a:t>h</a:t>
            </a:r>
            <a:r>
              <a:rPr lang="en-US" altLang="zh-TW" sz="2100" baseline="30000" dirty="0"/>
              <a:t>3</a:t>
            </a:r>
            <a:endParaRPr lang="zh-TW" altLang="en-US" sz="2100" baseline="30000" dirty="0"/>
          </a:p>
        </p:txBody>
      </p:sp>
      <p:sp>
        <p:nvSpPr>
          <p:cNvPr id="80" name="矩形 79"/>
          <p:cNvSpPr/>
          <p:nvPr/>
        </p:nvSpPr>
        <p:spPr>
          <a:xfrm>
            <a:off x="5943609" y="4101174"/>
            <a:ext cx="698500" cy="3492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100" dirty="0"/>
              <a:t>a</a:t>
            </a:r>
            <a:r>
              <a:rPr lang="en-US" altLang="zh-TW" sz="2100" baseline="30000" dirty="0"/>
              <a:t>3</a:t>
            </a:r>
            <a:endParaRPr lang="zh-TW" altLang="en-US" sz="2100" baseline="30000" dirty="0"/>
          </a:p>
        </p:txBody>
      </p:sp>
      <p:sp>
        <p:nvSpPr>
          <p:cNvPr id="81" name="矩形 80"/>
          <p:cNvSpPr/>
          <p:nvPr/>
        </p:nvSpPr>
        <p:spPr>
          <a:xfrm>
            <a:off x="5943609" y="5560900"/>
            <a:ext cx="698500" cy="3492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100" dirty="0"/>
              <a:t>x</a:t>
            </a:r>
            <a:r>
              <a:rPr lang="en-US" altLang="zh-TW" sz="2100" baseline="30000" dirty="0"/>
              <a:t>3</a:t>
            </a:r>
            <a:endParaRPr lang="zh-TW" altLang="en-US" sz="2100" baseline="30000" dirty="0"/>
          </a:p>
        </p:txBody>
      </p:sp>
      <p:cxnSp>
        <p:nvCxnSpPr>
          <p:cNvPr id="82" name="直線單箭頭接點 81"/>
          <p:cNvCxnSpPr>
            <a:cxnSpLocks/>
          </p:cNvCxnSpPr>
          <p:nvPr/>
        </p:nvCxnSpPr>
        <p:spPr>
          <a:xfrm>
            <a:off x="5638809" y="5032072"/>
            <a:ext cx="29210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單箭頭接點 82"/>
          <p:cNvCxnSpPr>
            <a:cxnSpLocks/>
          </p:cNvCxnSpPr>
          <p:nvPr/>
        </p:nvCxnSpPr>
        <p:spPr>
          <a:xfrm>
            <a:off x="6667510" y="5044772"/>
            <a:ext cx="29210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單箭頭接點 83"/>
          <p:cNvCxnSpPr>
            <a:cxnSpLocks/>
          </p:cNvCxnSpPr>
          <p:nvPr/>
        </p:nvCxnSpPr>
        <p:spPr>
          <a:xfrm rot="16200000">
            <a:off x="6204308" y="4566890"/>
            <a:ext cx="2025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單箭頭接點 84"/>
          <p:cNvCxnSpPr>
            <a:cxnSpLocks/>
          </p:cNvCxnSpPr>
          <p:nvPr/>
        </p:nvCxnSpPr>
        <p:spPr>
          <a:xfrm rot="16200000">
            <a:off x="6204308" y="5458656"/>
            <a:ext cx="2025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矩形 86"/>
          <p:cNvSpPr/>
          <p:nvPr/>
        </p:nvSpPr>
        <p:spPr>
          <a:xfrm>
            <a:off x="2463802" y="1959930"/>
            <a:ext cx="698500" cy="6985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100" dirty="0"/>
              <a:t>f</a:t>
            </a:r>
            <a:r>
              <a:rPr lang="en-US" altLang="zh-TW" sz="2100" baseline="-25000" dirty="0"/>
              <a:t>2</a:t>
            </a:r>
            <a:endParaRPr lang="zh-TW" altLang="en-US" sz="2100" baseline="-25000" dirty="0"/>
          </a:p>
        </p:txBody>
      </p:sp>
      <p:sp>
        <p:nvSpPr>
          <p:cNvPr id="88" name="矩形 87"/>
          <p:cNvSpPr/>
          <p:nvPr/>
        </p:nvSpPr>
        <p:spPr>
          <a:xfrm>
            <a:off x="1739904" y="1959930"/>
            <a:ext cx="457198" cy="6985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100" dirty="0"/>
              <a:t>b</a:t>
            </a:r>
            <a:r>
              <a:rPr lang="en-US" altLang="zh-TW" sz="2100" baseline="30000" dirty="0"/>
              <a:t>0</a:t>
            </a:r>
            <a:endParaRPr lang="zh-TW" altLang="en-US" sz="2100" baseline="30000" dirty="0"/>
          </a:p>
        </p:txBody>
      </p:sp>
      <p:sp>
        <p:nvSpPr>
          <p:cNvPr id="89" name="矩形 88"/>
          <p:cNvSpPr/>
          <p:nvPr/>
        </p:nvSpPr>
        <p:spPr>
          <a:xfrm>
            <a:off x="3479805" y="1977291"/>
            <a:ext cx="457199" cy="6985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100" dirty="0"/>
              <a:t>b</a:t>
            </a:r>
            <a:r>
              <a:rPr lang="en-US" altLang="zh-TW" sz="2100" baseline="30000" dirty="0"/>
              <a:t>1</a:t>
            </a:r>
            <a:endParaRPr lang="zh-TW" altLang="en-US" sz="2100" baseline="30000" dirty="0"/>
          </a:p>
        </p:txBody>
      </p:sp>
      <p:cxnSp>
        <p:nvCxnSpPr>
          <p:cNvPr id="91" name="直線單箭頭接點 90"/>
          <p:cNvCxnSpPr>
            <a:cxnSpLocks/>
          </p:cNvCxnSpPr>
          <p:nvPr/>
        </p:nvCxnSpPr>
        <p:spPr>
          <a:xfrm flipH="1">
            <a:off x="2159002" y="2313841"/>
            <a:ext cx="29210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單箭頭接點 91"/>
          <p:cNvCxnSpPr>
            <a:cxnSpLocks/>
          </p:cNvCxnSpPr>
          <p:nvPr/>
        </p:nvCxnSpPr>
        <p:spPr>
          <a:xfrm flipH="1">
            <a:off x="3187704" y="2326541"/>
            <a:ext cx="29210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單箭頭接點 92"/>
          <p:cNvCxnSpPr>
            <a:cxnSpLocks/>
          </p:cNvCxnSpPr>
          <p:nvPr/>
        </p:nvCxnSpPr>
        <p:spPr>
          <a:xfrm rot="5400000" flipV="1">
            <a:off x="2713616" y="1846142"/>
            <a:ext cx="2025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單箭頭接點 93"/>
          <p:cNvCxnSpPr>
            <a:cxnSpLocks/>
          </p:cNvCxnSpPr>
          <p:nvPr/>
        </p:nvCxnSpPr>
        <p:spPr>
          <a:xfrm rot="5400000" flipV="1">
            <a:off x="2724501" y="2759679"/>
            <a:ext cx="2025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矩形 94"/>
          <p:cNvSpPr/>
          <p:nvPr/>
        </p:nvSpPr>
        <p:spPr>
          <a:xfrm>
            <a:off x="4178305" y="1981662"/>
            <a:ext cx="698500" cy="6985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100" dirty="0"/>
              <a:t>f</a:t>
            </a:r>
            <a:r>
              <a:rPr lang="en-US" altLang="zh-TW" sz="2100" baseline="-25000" dirty="0"/>
              <a:t>2</a:t>
            </a:r>
            <a:endParaRPr lang="zh-TW" altLang="en-US" sz="2100" baseline="-25000" dirty="0"/>
          </a:p>
        </p:txBody>
      </p:sp>
      <p:sp>
        <p:nvSpPr>
          <p:cNvPr id="96" name="矩形 95"/>
          <p:cNvSpPr/>
          <p:nvPr/>
        </p:nvSpPr>
        <p:spPr>
          <a:xfrm>
            <a:off x="5194308" y="1999023"/>
            <a:ext cx="444501" cy="6985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100" dirty="0"/>
              <a:t>b</a:t>
            </a:r>
            <a:r>
              <a:rPr lang="en-US" altLang="zh-TW" sz="2100" baseline="30000" dirty="0"/>
              <a:t>2</a:t>
            </a:r>
            <a:endParaRPr lang="zh-TW" altLang="en-US" sz="2100" baseline="30000" dirty="0"/>
          </a:p>
        </p:txBody>
      </p:sp>
      <p:cxnSp>
        <p:nvCxnSpPr>
          <p:cNvPr id="98" name="直線單箭頭接點 97"/>
          <p:cNvCxnSpPr>
            <a:cxnSpLocks/>
          </p:cNvCxnSpPr>
          <p:nvPr/>
        </p:nvCxnSpPr>
        <p:spPr>
          <a:xfrm flipH="1">
            <a:off x="3873505" y="2335573"/>
            <a:ext cx="29210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單箭頭接點 98"/>
          <p:cNvCxnSpPr>
            <a:cxnSpLocks/>
          </p:cNvCxnSpPr>
          <p:nvPr/>
        </p:nvCxnSpPr>
        <p:spPr>
          <a:xfrm flipH="1">
            <a:off x="4902207" y="2348273"/>
            <a:ext cx="29210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線單箭頭接點 99"/>
          <p:cNvCxnSpPr>
            <a:cxnSpLocks/>
          </p:cNvCxnSpPr>
          <p:nvPr/>
        </p:nvCxnSpPr>
        <p:spPr>
          <a:xfrm rot="5400000" flipV="1">
            <a:off x="4428119" y="1867874"/>
            <a:ext cx="2025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單箭頭接點 100"/>
          <p:cNvCxnSpPr>
            <a:cxnSpLocks/>
          </p:cNvCxnSpPr>
          <p:nvPr/>
        </p:nvCxnSpPr>
        <p:spPr>
          <a:xfrm rot="5400000" flipV="1">
            <a:off x="4439004" y="2781411"/>
            <a:ext cx="2025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矩形 101"/>
          <p:cNvSpPr/>
          <p:nvPr/>
        </p:nvSpPr>
        <p:spPr>
          <a:xfrm>
            <a:off x="5918208" y="1985328"/>
            <a:ext cx="698500" cy="6985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100" dirty="0"/>
              <a:t>f</a:t>
            </a:r>
            <a:r>
              <a:rPr lang="en-US" altLang="zh-TW" sz="2100" baseline="-25000" dirty="0"/>
              <a:t>2</a:t>
            </a:r>
            <a:endParaRPr lang="zh-TW" altLang="en-US" sz="2100" baseline="-25000" dirty="0"/>
          </a:p>
        </p:txBody>
      </p:sp>
      <p:sp>
        <p:nvSpPr>
          <p:cNvPr id="103" name="矩形 102"/>
          <p:cNvSpPr/>
          <p:nvPr/>
        </p:nvSpPr>
        <p:spPr>
          <a:xfrm>
            <a:off x="6934211" y="2002689"/>
            <a:ext cx="444500" cy="6985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100" dirty="0"/>
              <a:t>b</a:t>
            </a:r>
            <a:r>
              <a:rPr lang="en-US" altLang="zh-TW" sz="2100" baseline="30000" dirty="0"/>
              <a:t>3</a:t>
            </a:r>
            <a:endParaRPr lang="zh-TW" altLang="en-US" sz="2100" baseline="30000" dirty="0"/>
          </a:p>
        </p:txBody>
      </p:sp>
      <p:cxnSp>
        <p:nvCxnSpPr>
          <p:cNvPr id="105" name="直線單箭頭接點 104"/>
          <p:cNvCxnSpPr>
            <a:cxnSpLocks/>
          </p:cNvCxnSpPr>
          <p:nvPr/>
        </p:nvCxnSpPr>
        <p:spPr>
          <a:xfrm flipH="1">
            <a:off x="5613408" y="2339239"/>
            <a:ext cx="29210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線單箭頭接點 105"/>
          <p:cNvCxnSpPr>
            <a:cxnSpLocks/>
          </p:cNvCxnSpPr>
          <p:nvPr/>
        </p:nvCxnSpPr>
        <p:spPr>
          <a:xfrm flipH="1">
            <a:off x="6642109" y="2351939"/>
            <a:ext cx="29210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線單箭頭接點 106"/>
          <p:cNvCxnSpPr>
            <a:cxnSpLocks/>
          </p:cNvCxnSpPr>
          <p:nvPr/>
        </p:nvCxnSpPr>
        <p:spPr>
          <a:xfrm rot="5400000" flipV="1">
            <a:off x="6168021" y="1871540"/>
            <a:ext cx="2025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線單箭頭接點 107"/>
          <p:cNvCxnSpPr>
            <a:cxnSpLocks/>
          </p:cNvCxnSpPr>
          <p:nvPr/>
        </p:nvCxnSpPr>
        <p:spPr>
          <a:xfrm rot="5400000" flipV="1">
            <a:off x="6178907" y="2785077"/>
            <a:ext cx="2025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210783" y="223879"/>
            <a:ext cx="312297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000000"/>
              </a:buClr>
            </a:pPr>
            <a:r>
              <a:rPr lang="en-US" altLang="zh-TW" sz="3200" dirty="0">
                <a:solidFill>
                  <a:srgbClr val="000000"/>
                </a:solidFill>
                <a:latin typeface="Raleway"/>
                <a:ea typeface="Raleway"/>
                <a:cs typeface="Raleway"/>
              </a:rPr>
              <a:t>Bidirectional RNN</a:t>
            </a:r>
            <a:endParaRPr lang="zh-TW" altLang="en-US" sz="3200" dirty="0">
              <a:solidFill>
                <a:srgbClr val="000000"/>
              </a:solidFill>
              <a:latin typeface="Raleway"/>
              <a:ea typeface="Raleway"/>
              <a:cs typeface="Raleway"/>
            </a:endParaRPr>
          </a:p>
        </p:txBody>
      </p:sp>
      <p:sp>
        <p:nvSpPr>
          <p:cNvPr id="110" name="矩形 109"/>
          <p:cNvSpPr/>
          <p:nvPr/>
        </p:nvSpPr>
        <p:spPr>
          <a:xfrm>
            <a:off x="2452917" y="1397872"/>
            <a:ext cx="698500" cy="3492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100" dirty="0"/>
              <a:t>x</a:t>
            </a:r>
            <a:r>
              <a:rPr lang="en-US" altLang="zh-TW" sz="2100" baseline="30000" dirty="0"/>
              <a:t>1</a:t>
            </a:r>
            <a:endParaRPr lang="zh-TW" altLang="en-US" sz="2100" baseline="30000" dirty="0"/>
          </a:p>
        </p:txBody>
      </p:sp>
      <p:sp>
        <p:nvSpPr>
          <p:cNvPr id="111" name="矩形 110"/>
          <p:cNvSpPr/>
          <p:nvPr/>
        </p:nvSpPr>
        <p:spPr>
          <a:xfrm>
            <a:off x="4167420" y="1419604"/>
            <a:ext cx="698500" cy="3492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100" dirty="0"/>
              <a:t>x</a:t>
            </a:r>
            <a:r>
              <a:rPr lang="en-US" altLang="zh-TW" sz="2100" baseline="30000" dirty="0"/>
              <a:t>2</a:t>
            </a:r>
            <a:endParaRPr lang="zh-TW" altLang="en-US" sz="2100" baseline="30000" dirty="0"/>
          </a:p>
        </p:txBody>
      </p:sp>
      <p:sp>
        <p:nvSpPr>
          <p:cNvPr id="112" name="矩形 111"/>
          <p:cNvSpPr/>
          <p:nvPr/>
        </p:nvSpPr>
        <p:spPr>
          <a:xfrm>
            <a:off x="5907322" y="1423270"/>
            <a:ext cx="698500" cy="3492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100" dirty="0"/>
              <a:t>x</a:t>
            </a:r>
            <a:r>
              <a:rPr lang="en-US" altLang="zh-TW" sz="2100" baseline="30000" dirty="0"/>
              <a:t>3</a:t>
            </a:r>
            <a:endParaRPr lang="zh-TW" altLang="en-US" sz="2100" baseline="30000" dirty="0"/>
          </a:p>
        </p:txBody>
      </p:sp>
      <p:sp>
        <p:nvSpPr>
          <p:cNvPr id="113" name="矩形 112"/>
          <p:cNvSpPr/>
          <p:nvPr/>
        </p:nvSpPr>
        <p:spPr>
          <a:xfrm>
            <a:off x="2478318" y="2871613"/>
            <a:ext cx="698500" cy="34925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100" dirty="0"/>
              <a:t>c</a:t>
            </a:r>
            <a:r>
              <a:rPr lang="en-US" altLang="zh-TW" sz="2100" baseline="30000" dirty="0"/>
              <a:t>1</a:t>
            </a:r>
            <a:endParaRPr lang="zh-TW" altLang="en-US" sz="2100" baseline="30000" dirty="0"/>
          </a:p>
        </p:txBody>
      </p:sp>
      <p:sp>
        <p:nvSpPr>
          <p:cNvPr id="114" name="矩形 113"/>
          <p:cNvSpPr/>
          <p:nvPr/>
        </p:nvSpPr>
        <p:spPr>
          <a:xfrm>
            <a:off x="4192821" y="2893345"/>
            <a:ext cx="698500" cy="34925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100" dirty="0"/>
              <a:t>c</a:t>
            </a:r>
            <a:r>
              <a:rPr lang="en-US" altLang="zh-TW" sz="2100" baseline="30000" dirty="0"/>
              <a:t>2</a:t>
            </a:r>
            <a:endParaRPr lang="zh-TW" altLang="en-US" sz="2100" baseline="30000" dirty="0"/>
          </a:p>
        </p:txBody>
      </p:sp>
      <p:sp>
        <p:nvSpPr>
          <p:cNvPr id="115" name="矩形 114"/>
          <p:cNvSpPr/>
          <p:nvPr/>
        </p:nvSpPr>
        <p:spPr>
          <a:xfrm>
            <a:off x="5932723" y="2897011"/>
            <a:ext cx="698500" cy="34925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100" dirty="0"/>
              <a:t>c</a:t>
            </a:r>
            <a:r>
              <a:rPr lang="en-US" altLang="zh-TW" sz="2100" baseline="30000" dirty="0"/>
              <a:t>3</a:t>
            </a:r>
            <a:endParaRPr lang="zh-TW" altLang="en-US" sz="2100" baseline="30000" dirty="0"/>
          </a:p>
        </p:txBody>
      </p:sp>
      <p:sp>
        <p:nvSpPr>
          <p:cNvPr id="116" name="矩形 115"/>
          <p:cNvSpPr/>
          <p:nvPr/>
        </p:nvSpPr>
        <p:spPr>
          <a:xfrm>
            <a:off x="2498277" y="3414982"/>
            <a:ext cx="698500" cy="41905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100" dirty="0"/>
              <a:t>f</a:t>
            </a:r>
            <a:r>
              <a:rPr lang="en-US" altLang="zh-TW" sz="2100" baseline="-25000" dirty="0"/>
              <a:t>3</a:t>
            </a:r>
            <a:endParaRPr lang="zh-TW" altLang="en-US" sz="2100" baseline="-25000" dirty="0"/>
          </a:p>
        </p:txBody>
      </p:sp>
      <p:sp>
        <p:nvSpPr>
          <p:cNvPr id="117" name="矩形 116"/>
          <p:cNvSpPr/>
          <p:nvPr/>
        </p:nvSpPr>
        <p:spPr>
          <a:xfrm>
            <a:off x="4191006" y="3421691"/>
            <a:ext cx="698500" cy="41905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100" dirty="0"/>
              <a:t>f</a:t>
            </a:r>
            <a:r>
              <a:rPr lang="en-US" altLang="zh-TW" sz="2100" baseline="-25000" dirty="0"/>
              <a:t>3</a:t>
            </a:r>
            <a:endParaRPr lang="zh-TW" altLang="en-US" sz="2100" baseline="-25000" dirty="0"/>
          </a:p>
        </p:txBody>
      </p:sp>
      <p:sp>
        <p:nvSpPr>
          <p:cNvPr id="118" name="矩形 117"/>
          <p:cNvSpPr/>
          <p:nvPr/>
        </p:nvSpPr>
        <p:spPr>
          <a:xfrm>
            <a:off x="5932723" y="3427188"/>
            <a:ext cx="698500" cy="41905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100" dirty="0"/>
              <a:t>f</a:t>
            </a:r>
            <a:r>
              <a:rPr lang="en-US" altLang="zh-TW" sz="2100" baseline="-25000" dirty="0"/>
              <a:t>3</a:t>
            </a:r>
            <a:endParaRPr lang="zh-TW" altLang="en-US" sz="2100" baseline="-25000" dirty="0"/>
          </a:p>
        </p:txBody>
      </p:sp>
      <p:cxnSp>
        <p:nvCxnSpPr>
          <p:cNvPr id="119" name="直線單箭頭接點 118"/>
          <p:cNvCxnSpPr>
            <a:cxnSpLocks/>
          </p:cNvCxnSpPr>
          <p:nvPr/>
        </p:nvCxnSpPr>
        <p:spPr>
          <a:xfrm rot="16200000">
            <a:off x="2743552" y="3952754"/>
            <a:ext cx="2025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線單箭頭接點 119"/>
          <p:cNvCxnSpPr>
            <a:cxnSpLocks/>
          </p:cNvCxnSpPr>
          <p:nvPr/>
        </p:nvCxnSpPr>
        <p:spPr>
          <a:xfrm rot="16200000">
            <a:off x="4458055" y="3974486"/>
            <a:ext cx="2025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線單箭頭接點 120"/>
          <p:cNvCxnSpPr>
            <a:cxnSpLocks/>
          </p:cNvCxnSpPr>
          <p:nvPr/>
        </p:nvCxnSpPr>
        <p:spPr>
          <a:xfrm rot="16200000">
            <a:off x="6197957" y="3978152"/>
            <a:ext cx="2025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線單箭頭接點 121"/>
          <p:cNvCxnSpPr>
            <a:cxnSpLocks/>
          </p:cNvCxnSpPr>
          <p:nvPr/>
        </p:nvCxnSpPr>
        <p:spPr>
          <a:xfrm rot="5400000" flipV="1">
            <a:off x="2732671" y="3322112"/>
            <a:ext cx="2025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線單箭頭接點 122"/>
          <p:cNvCxnSpPr>
            <a:cxnSpLocks/>
          </p:cNvCxnSpPr>
          <p:nvPr/>
        </p:nvCxnSpPr>
        <p:spPr>
          <a:xfrm rot="5400000" flipV="1">
            <a:off x="4447174" y="3343844"/>
            <a:ext cx="2025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線單箭頭接點 123"/>
          <p:cNvCxnSpPr>
            <a:cxnSpLocks/>
          </p:cNvCxnSpPr>
          <p:nvPr/>
        </p:nvCxnSpPr>
        <p:spPr>
          <a:xfrm rot="5400000" flipV="1">
            <a:off x="6187076" y="3347510"/>
            <a:ext cx="2025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矩形 124"/>
          <p:cNvSpPr/>
          <p:nvPr/>
        </p:nvSpPr>
        <p:spPr>
          <a:xfrm>
            <a:off x="3496139" y="3242509"/>
            <a:ext cx="489327" cy="6985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100" dirty="0"/>
              <a:t>y</a:t>
            </a:r>
            <a:r>
              <a:rPr lang="en-US" altLang="zh-TW" sz="2100" baseline="30000" dirty="0"/>
              <a:t>1</a:t>
            </a:r>
            <a:endParaRPr lang="zh-TW" altLang="en-US" sz="2100" baseline="30000" dirty="0"/>
          </a:p>
        </p:txBody>
      </p:sp>
      <p:sp>
        <p:nvSpPr>
          <p:cNvPr id="126" name="矩形 125"/>
          <p:cNvSpPr/>
          <p:nvPr/>
        </p:nvSpPr>
        <p:spPr>
          <a:xfrm>
            <a:off x="5205190" y="3262161"/>
            <a:ext cx="446317" cy="6985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100" dirty="0"/>
              <a:t>y</a:t>
            </a:r>
            <a:r>
              <a:rPr lang="en-US" altLang="zh-TW" sz="2100" baseline="30000" dirty="0"/>
              <a:t>2</a:t>
            </a:r>
            <a:endParaRPr lang="zh-TW" altLang="en-US" sz="2100" baseline="30000" dirty="0"/>
          </a:p>
        </p:txBody>
      </p:sp>
      <p:sp>
        <p:nvSpPr>
          <p:cNvPr id="127" name="矩形 126"/>
          <p:cNvSpPr/>
          <p:nvPr/>
        </p:nvSpPr>
        <p:spPr>
          <a:xfrm>
            <a:off x="6934211" y="3262161"/>
            <a:ext cx="444501" cy="6985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100" dirty="0"/>
              <a:t>y</a:t>
            </a:r>
            <a:r>
              <a:rPr lang="en-US" altLang="zh-TW" sz="2100" baseline="30000" dirty="0"/>
              <a:t>3</a:t>
            </a:r>
            <a:endParaRPr lang="zh-TW" altLang="en-US" sz="2100" baseline="30000" dirty="0"/>
          </a:p>
        </p:txBody>
      </p:sp>
      <p:cxnSp>
        <p:nvCxnSpPr>
          <p:cNvPr id="128" name="直線單箭頭接點 127"/>
          <p:cNvCxnSpPr>
            <a:cxnSpLocks/>
          </p:cNvCxnSpPr>
          <p:nvPr/>
        </p:nvCxnSpPr>
        <p:spPr>
          <a:xfrm>
            <a:off x="3187704" y="3599111"/>
            <a:ext cx="29210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線單箭頭接點 128"/>
          <p:cNvCxnSpPr>
            <a:cxnSpLocks/>
          </p:cNvCxnSpPr>
          <p:nvPr/>
        </p:nvCxnSpPr>
        <p:spPr>
          <a:xfrm>
            <a:off x="4902207" y="3620843"/>
            <a:ext cx="29210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線單箭頭接點 129"/>
          <p:cNvCxnSpPr>
            <a:cxnSpLocks/>
          </p:cNvCxnSpPr>
          <p:nvPr/>
        </p:nvCxnSpPr>
        <p:spPr>
          <a:xfrm>
            <a:off x="6642109" y="3624509"/>
            <a:ext cx="29210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矩形 85"/>
              <p:cNvSpPr/>
              <p:nvPr/>
            </p:nvSpPr>
            <p:spPr>
              <a:xfrm>
                <a:off x="4203706" y="931355"/>
                <a:ext cx="170508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86" name="矩形 8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3706" y="931355"/>
                <a:ext cx="1705082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矩形 89"/>
              <p:cNvSpPr/>
              <p:nvPr/>
            </p:nvSpPr>
            <p:spPr>
              <a:xfrm>
                <a:off x="5868591" y="939338"/>
                <a:ext cx="168764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90" name="矩形 8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591" y="939338"/>
                <a:ext cx="1687641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矩形 96"/>
              <p:cNvSpPr/>
              <p:nvPr/>
            </p:nvSpPr>
            <p:spPr>
              <a:xfrm>
                <a:off x="1206811" y="3453039"/>
                <a:ext cx="140705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97" name="矩形 9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6811" y="3453039"/>
                <a:ext cx="1407052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4117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2" grpId="0" animBg="1"/>
      <p:bldP spid="63" grpId="0" animBg="1"/>
      <p:bldP spid="64" grpId="0" animBg="1"/>
      <p:bldP spid="65" grpId="0" animBg="1"/>
      <p:bldP spid="70" grpId="0" animBg="1"/>
      <p:bldP spid="71" grpId="0" animBg="1"/>
      <p:bldP spid="72" grpId="0" animBg="1"/>
      <p:bldP spid="73" grpId="0" animBg="1"/>
      <p:bldP spid="78" grpId="0" animBg="1"/>
      <p:bldP spid="79" grpId="0" animBg="1"/>
      <p:bldP spid="80" grpId="0" animBg="1"/>
      <p:bldP spid="81" grpId="0" animBg="1"/>
      <p:bldP spid="87" grpId="0" animBg="1"/>
      <p:bldP spid="88" grpId="0" animBg="1"/>
      <p:bldP spid="89" grpId="0" animBg="1"/>
      <p:bldP spid="95" grpId="0" animBg="1"/>
      <p:bldP spid="96" grpId="0" animBg="1"/>
      <p:bldP spid="102" grpId="0" animBg="1"/>
      <p:bldP spid="103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5" grpId="0" animBg="1"/>
      <p:bldP spid="116" grpId="0" animBg="1"/>
      <p:bldP spid="117" grpId="0" animBg="1"/>
      <p:bldP spid="118" grpId="0" animBg="1"/>
      <p:bldP spid="125" grpId="0" animBg="1"/>
      <p:bldP spid="126" grpId="0" animBg="1"/>
      <p:bldP spid="127" grpId="0" animBg="1"/>
      <p:bldP spid="86" grpId="0"/>
      <p:bldP spid="90" grpId="0"/>
      <p:bldP spid="9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3"/>
          <p:cNvSpPr txBox="1"/>
          <p:nvPr/>
        </p:nvSpPr>
        <p:spPr>
          <a:xfrm>
            <a:off x="370354" y="1674468"/>
            <a:ext cx="8324936" cy="2554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600"/>
              </a:spcBef>
              <a:buClr>
                <a:schemeClr val="dk1"/>
              </a:buClr>
              <a:buSzPts val="1100"/>
            </a:pPr>
            <a:endParaRPr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ts val="600"/>
              </a:spcBef>
            </a:pPr>
            <a:endParaRPr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277044" y="217950"/>
            <a:ext cx="8571391" cy="857400"/>
          </a:xfrm>
        </p:spPr>
        <p:txBody>
          <a:bodyPr/>
          <a:lstStyle/>
          <a:p>
            <a:pPr>
              <a:buClr>
                <a:srgbClr val="000000"/>
              </a:buClr>
              <a:buFont typeface="Arial"/>
            </a:pPr>
            <a:r>
              <a:rPr lang="en-US" altLang="zh-TW" sz="4400" dirty="0">
                <a:solidFill>
                  <a:srgbClr val="000000"/>
                </a:solidFill>
                <a:sym typeface="Arial"/>
              </a:rPr>
              <a:t>LSTM(</a:t>
            </a:r>
            <a:r>
              <a:rPr lang="en-US" altLang="zh-TW" sz="4400" dirty="0">
                <a:solidFill>
                  <a:srgbClr val="FF0000"/>
                </a:solidFill>
              </a:rPr>
              <a:t>L</a:t>
            </a:r>
            <a:r>
              <a:rPr lang="en-US" altLang="zh-TW" sz="4400" dirty="0">
                <a:solidFill>
                  <a:srgbClr val="000000"/>
                </a:solidFill>
              </a:rPr>
              <a:t>ong </a:t>
            </a:r>
            <a:r>
              <a:rPr lang="en-US" altLang="zh-TW" sz="4400" dirty="0">
                <a:solidFill>
                  <a:srgbClr val="FF0000"/>
                </a:solidFill>
              </a:rPr>
              <a:t>S</a:t>
            </a:r>
            <a:r>
              <a:rPr lang="en-US" altLang="zh-TW" sz="4400" dirty="0">
                <a:solidFill>
                  <a:srgbClr val="000000"/>
                </a:solidFill>
              </a:rPr>
              <a:t>hort-</a:t>
            </a:r>
            <a:r>
              <a:rPr lang="en-US" altLang="zh-TW" sz="4400" dirty="0">
                <a:solidFill>
                  <a:srgbClr val="FF0000"/>
                </a:solidFill>
              </a:rPr>
              <a:t>T</a:t>
            </a:r>
            <a:r>
              <a:rPr lang="en-US" altLang="zh-TW" sz="4400" dirty="0">
                <a:solidFill>
                  <a:srgbClr val="000000"/>
                </a:solidFill>
              </a:rPr>
              <a:t>erm </a:t>
            </a:r>
            <a:r>
              <a:rPr lang="en-US" altLang="zh-TW" sz="4400" dirty="0">
                <a:solidFill>
                  <a:srgbClr val="FF0000"/>
                </a:solidFill>
              </a:rPr>
              <a:t>M</a:t>
            </a:r>
            <a:r>
              <a:rPr lang="en-US" altLang="zh-TW" sz="4400" dirty="0">
                <a:solidFill>
                  <a:srgbClr val="000000"/>
                </a:solidFill>
              </a:rPr>
              <a:t>emory</a:t>
            </a:r>
            <a:r>
              <a:rPr lang="en-US" altLang="zh-TW" sz="4400" dirty="0" smtClean="0">
                <a:solidFill>
                  <a:srgbClr val="000000"/>
                </a:solidFill>
                <a:sym typeface="Arial"/>
              </a:rPr>
              <a:t>)</a:t>
            </a:r>
            <a:endParaRPr lang="zh-TW" altLang="en-US" sz="4400" dirty="0">
              <a:solidFill>
                <a:srgbClr val="000000"/>
              </a:solidFill>
              <a:sym typeface="Arial"/>
            </a:endParaRPr>
          </a:p>
        </p:txBody>
      </p:sp>
      <p:sp>
        <p:nvSpPr>
          <p:cNvPr id="97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8595300" y="6408949"/>
            <a:ext cx="548700" cy="3135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algn="r"/>
            <a:fld id="{00000000-1234-1234-1234-123412341234}" type="slidenum">
              <a:rPr lang="en"/>
              <a:pPr algn="r"/>
              <a:t>29</a:t>
            </a:fld>
            <a:endParaRPr/>
          </a:p>
        </p:txBody>
      </p:sp>
      <p:sp>
        <p:nvSpPr>
          <p:cNvPr id="5" name="文字方塊 4"/>
          <p:cNvSpPr txBox="1"/>
          <p:nvPr/>
        </p:nvSpPr>
        <p:spPr>
          <a:xfrm>
            <a:off x="1048242" y="4978627"/>
            <a:ext cx="256228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100" dirty="0"/>
              <a:t>c changes slowly</a:t>
            </a:r>
            <a:endParaRPr lang="zh-TW" altLang="en-US" sz="21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1048242" y="5677520"/>
            <a:ext cx="258563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100" dirty="0"/>
              <a:t>h changes faster</a:t>
            </a:r>
            <a:endParaRPr lang="zh-TW" altLang="en-US" sz="21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4164430" y="4997944"/>
            <a:ext cx="395931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100" dirty="0" err="1"/>
              <a:t>c</a:t>
            </a:r>
            <a:r>
              <a:rPr lang="en-US" altLang="zh-TW" sz="2100" baseline="30000" dirty="0" err="1"/>
              <a:t>t</a:t>
            </a:r>
            <a:r>
              <a:rPr lang="en-US" altLang="zh-TW" sz="2100" dirty="0"/>
              <a:t> is c</a:t>
            </a:r>
            <a:r>
              <a:rPr lang="en-US" altLang="zh-TW" sz="2100" baseline="30000" dirty="0"/>
              <a:t>t-1</a:t>
            </a:r>
            <a:r>
              <a:rPr lang="en-US" altLang="zh-TW" sz="2100" dirty="0"/>
              <a:t> added by something</a:t>
            </a:r>
            <a:endParaRPr lang="zh-TW" altLang="en-US" sz="21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4164430" y="5677520"/>
            <a:ext cx="445646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100" dirty="0" err="1"/>
              <a:t>h</a:t>
            </a:r>
            <a:r>
              <a:rPr lang="en-US" altLang="zh-TW" sz="2100" baseline="30000" dirty="0" err="1"/>
              <a:t>t</a:t>
            </a:r>
            <a:r>
              <a:rPr lang="en-US" altLang="zh-TW" sz="2100" dirty="0"/>
              <a:t> and h</a:t>
            </a:r>
            <a:r>
              <a:rPr lang="en-US" altLang="zh-TW" sz="2100" baseline="30000" dirty="0"/>
              <a:t>t-1</a:t>
            </a:r>
            <a:r>
              <a:rPr lang="en-US" altLang="zh-TW" sz="2100" dirty="0"/>
              <a:t> can be very different</a:t>
            </a:r>
            <a:endParaRPr lang="zh-TW" altLang="en-US" sz="2100" dirty="0"/>
          </a:p>
        </p:txBody>
      </p:sp>
      <p:sp>
        <p:nvSpPr>
          <p:cNvPr id="9" name="箭號: 向右 34"/>
          <p:cNvSpPr/>
          <p:nvPr/>
        </p:nvSpPr>
        <p:spPr>
          <a:xfrm>
            <a:off x="3402997" y="5058596"/>
            <a:ext cx="495176" cy="29419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/>
          </a:p>
        </p:txBody>
      </p:sp>
      <p:sp>
        <p:nvSpPr>
          <p:cNvPr id="10" name="箭號: 向右 35"/>
          <p:cNvSpPr/>
          <p:nvPr/>
        </p:nvSpPr>
        <p:spPr>
          <a:xfrm>
            <a:off x="3402997" y="5720159"/>
            <a:ext cx="495176" cy="29419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/>
          </a:p>
        </p:txBody>
      </p:sp>
      <p:sp>
        <p:nvSpPr>
          <p:cNvPr id="11" name="矩形 10"/>
          <p:cNvSpPr/>
          <p:nvPr/>
        </p:nvSpPr>
        <p:spPr>
          <a:xfrm>
            <a:off x="1894294" y="2854624"/>
            <a:ext cx="380999" cy="6985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100" baseline="30000" dirty="0"/>
          </a:p>
        </p:txBody>
      </p:sp>
      <p:sp>
        <p:nvSpPr>
          <p:cNvPr id="12" name="矩形 11"/>
          <p:cNvSpPr/>
          <p:nvPr/>
        </p:nvSpPr>
        <p:spPr>
          <a:xfrm>
            <a:off x="2605514" y="2841399"/>
            <a:ext cx="880744" cy="698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100" dirty="0"/>
              <a:t>Naive</a:t>
            </a:r>
            <a:endParaRPr lang="zh-TW" altLang="en-US" sz="2100" dirty="0"/>
          </a:p>
        </p:txBody>
      </p:sp>
      <p:sp>
        <p:nvSpPr>
          <p:cNvPr id="13" name="矩形 12"/>
          <p:cNvSpPr/>
          <p:nvPr/>
        </p:nvSpPr>
        <p:spPr>
          <a:xfrm>
            <a:off x="3775711" y="2858290"/>
            <a:ext cx="380999" cy="6985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100" dirty="0" err="1"/>
              <a:t>h</a:t>
            </a:r>
            <a:r>
              <a:rPr lang="en-US" altLang="zh-TW" sz="2100" baseline="30000" dirty="0" err="1"/>
              <a:t>t</a:t>
            </a:r>
            <a:endParaRPr lang="zh-TW" altLang="en-US" sz="2100" baseline="30000" dirty="0"/>
          </a:p>
        </p:txBody>
      </p:sp>
      <p:sp>
        <p:nvSpPr>
          <p:cNvPr id="14" name="矩形 13"/>
          <p:cNvSpPr/>
          <p:nvPr/>
        </p:nvSpPr>
        <p:spPr>
          <a:xfrm>
            <a:off x="2693612" y="2187348"/>
            <a:ext cx="698500" cy="3492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100" dirty="0" err="1"/>
              <a:t>y</a:t>
            </a:r>
            <a:r>
              <a:rPr lang="en-US" altLang="zh-TW" sz="2100" baseline="30000" dirty="0" err="1"/>
              <a:t>t</a:t>
            </a:r>
            <a:endParaRPr lang="zh-TW" altLang="en-US" sz="2100" baseline="30000" dirty="0"/>
          </a:p>
        </p:txBody>
      </p:sp>
      <p:sp>
        <p:nvSpPr>
          <p:cNvPr id="15" name="矩形 14"/>
          <p:cNvSpPr/>
          <p:nvPr/>
        </p:nvSpPr>
        <p:spPr>
          <a:xfrm>
            <a:off x="2704497" y="3821595"/>
            <a:ext cx="698500" cy="3492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100" dirty="0" err="1"/>
              <a:t>x</a:t>
            </a:r>
            <a:r>
              <a:rPr lang="en-US" altLang="zh-TW" sz="2100" baseline="30000" dirty="0" err="1"/>
              <a:t>t</a:t>
            </a:r>
            <a:endParaRPr lang="zh-TW" altLang="en-US" sz="2100" baseline="30000" dirty="0"/>
          </a:p>
        </p:txBody>
      </p:sp>
      <p:cxnSp>
        <p:nvCxnSpPr>
          <p:cNvPr id="16" name="直線單箭頭接點 15"/>
          <p:cNvCxnSpPr>
            <a:cxnSpLocks/>
          </p:cNvCxnSpPr>
          <p:nvPr/>
        </p:nvCxnSpPr>
        <p:spPr>
          <a:xfrm>
            <a:off x="2313393" y="3194841"/>
            <a:ext cx="29210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>
            <a:cxnSpLocks/>
          </p:cNvCxnSpPr>
          <p:nvPr/>
        </p:nvCxnSpPr>
        <p:spPr>
          <a:xfrm>
            <a:off x="3483609" y="3207540"/>
            <a:ext cx="29210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>
            <a:cxnSpLocks/>
          </p:cNvCxnSpPr>
          <p:nvPr/>
        </p:nvCxnSpPr>
        <p:spPr>
          <a:xfrm rot="16200000">
            <a:off x="2909511" y="2695348"/>
            <a:ext cx="29210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>
            <a:cxnSpLocks/>
          </p:cNvCxnSpPr>
          <p:nvPr/>
        </p:nvCxnSpPr>
        <p:spPr>
          <a:xfrm rot="16200000">
            <a:off x="2920397" y="3674551"/>
            <a:ext cx="29210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1822482" y="3030749"/>
            <a:ext cx="542136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2100" dirty="0">
                <a:solidFill>
                  <a:schemeClr val="bg1"/>
                </a:solidFill>
              </a:rPr>
              <a:t>h</a:t>
            </a:r>
            <a:r>
              <a:rPr lang="en-US" altLang="zh-TW" sz="2100" baseline="30000" dirty="0">
                <a:solidFill>
                  <a:schemeClr val="bg1"/>
                </a:solidFill>
              </a:rPr>
              <a:t>t-1</a:t>
            </a:r>
            <a:endParaRPr lang="zh-TW" altLang="en-US" sz="2100" baseline="30000" dirty="0">
              <a:solidFill>
                <a:schemeClr val="bg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314679" y="2069819"/>
            <a:ext cx="958271" cy="14982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100" dirty="0"/>
              <a:t>LSTM</a:t>
            </a:r>
            <a:endParaRPr lang="zh-TW" altLang="en-US" sz="2100" dirty="0"/>
          </a:p>
        </p:txBody>
      </p:sp>
      <p:sp>
        <p:nvSpPr>
          <p:cNvPr id="22" name="矩形 21"/>
          <p:cNvSpPr/>
          <p:nvPr/>
        </p:nvSpPr>
        <p:spPr>
          <a:xfrm>
            <a:off x="4661539" y="2069819"/>
            <a:ext cx="380999" cy="6985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100" baseline="30000" dirty="0"/>
          </a:p>
        </p:txBody>
      </p:sp>
      <p:sp>
        <p:nvSpPr>
          <p:cNvPr id="23" name="矩形 22"/>
          <p:cNvSpPr/>
          <p:nvPr/>
        </p:nvSpPr>
        <p:spPr>
          <a:xfrm>
            <a:off x="5416370" y="1396541"/>
            <a:ext cx="698500" cy="3492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100" dirty="0" err="1"/>
              <a:t>y</a:t>
            </a:r>
            <a:r>
              <a:rPr lang="en-US" altLang="zh-TW" sz="2100" baseline="30000" dirty="0" err="1"/>
              <a:t>t</a:t>
            </a:r>
            <a:endParaRPr lang="zh-TW" altLang="en-US" sz="2100" baseline="30000" dirty="0"/>
          </a:p>
        </p:txBody>
      </p:sp>
      <p:sp>
        <p:nvSpPr>
          <p:cNvPr id="24" name="矩形 23"/>
          <p:cNvSpPr/>
          <p:nvPr/>
        </p:nvSpPr>
        <p:spPr>
          <a:xfrm>
            <a:off x="5443976" y="3903926"/>
            <a:ext cx="698500" cy="3492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100" dirty="0" err="1">
                <a:solidFill>
                  <a:schemeClr val="tx1"/>
                </a:solidFill>
              </a:rPr>
              <a:t>x</a:t>
            </a:r>
            <a:r>
              <a:rPr lang="en-US" altLang="zh-TW" sz="2100" baseline="30000" dirty="0" err="1">
                <a:solidFill>
                  <a:schemeClr val="tx1"/>
                </a:solidFill>
              </a:rPr>
              <a:t>t</a:t>
            </a:r>
            <a:endParaRPr lang="zh-TW" altLang="en-US" sz="2100" baseline="30000" dirty="0">
              <a:solidFill>
                <a:schemeClr val="tx1"/>
              </a:solidFill>
            </a:endParaRPr>
          </a:p>
        </p:txBody>
      </p:sp>
      <p:cxnSp>
        <p:nvCxnSpPr>
          <p:cNvPr id="25" name="直線單箭頭接點 24"/>
          <p:cNvCxnSpPr>
            <a:cxnSpLocks/>
          </p:cNvCxnSpPr>
          <p:nvPr/>
        </p:nvCxnSpPr>
        <p:spPr>
          <a:xfrm>
            <a:off x="5042538" y="2443163"/>
            <a:ext cx="29210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>
            <a:cxnSpLocks/>
          </p:cNvCxnSpPr>
          <p:nvPr/>
        </p:nvCxnSpPr>
        <p:spPr>
          <a:xfrm rot="16200000">
            <a:off x="5632269" y="1904541"/>
            <a:ext cx="29210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>
            <a:cxnSpLocks/>
          </p:cNvCxnSpPr>
          <p:nvPr/>
        </p:nvCxnSpPr>
        <p:spPr>
          <a:xfrm rot="16200000">
            <a:off x="5659876" y="3756882"/>
            <a:ext cx="29210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4667887" y="2869521"/>
            <a:ext cx="380999" cy="6985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100" baseline="30000" dirty="0"/>
          </a:p>
        </p:txBody>
      </p:sp>
      <p:cxnSp>
        <p:nvCxnSpPr>
          <p:cNvPr id="29" name="直線單箭頭接點 28"/>
          <p:cNvCxnSpPr>
            <a:cxnSpLocks/>
          </p:cNvCxnSpPr>
          <p:nvPr/>
        </p:nvCxnSpPr>
        <p:spPr>
          <a:xfrm>
            <a:off x="5048885" y="3261732"/>
            <a:ext cx="29210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>
            <a:cxnSpLocks/>
          </p:cNvCxnSpPr>
          <p:nvPr/>
        </p:nvCxnSpPr>
        <p:spPr>
          <a:xfrm>
            <a:off x="6255302" y="2445829"/>
            <a:ext cx="29210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>
            <a:cxnSpLocks/>
          </p:cNvCxnSpPr>
          <p:nvPr/>
        </p:nvCxnSpPr>
        <p:spPr>
          <a:xfrm>
            <a:off x="6272950" y="3251253"/>
            <a:ext cx="29210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6510516" y="2088463"/>
            <a:ext cx="380999" cy="6985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100" dirty="0" err="1"/>
              <a:t>c</a:t>
            </a:r>
            <a:r>
              <a:rPr lang="en-US" altLang="zh-TW" sz="2100" baseline="30000" dirty="0" err="1"/>
              <a:t>t</a:t>
            </a:r>
            <a:endParaRPr lang="zh-TW" altLang="en-US" sz="2100" baseline="30000" dirty="0"/>
          </a:p>
        </p:txBody>
      </p:sp>
      <p:sp>
        <p:nvSpPr>
          <p:cNvPr id="33" name="矩形 32"/>
          <p:cNvSpPr/>
          <p:nvPr/>
        </p:nvSpPr>
        <p:spPr>
          <a:xfrm>
            <a:off x="6516863" y="2888164"/>
            <a:ext cx="380999" cy="6985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100" dirty="0" err="1"/>
              <a:t>h</a:t>
            </a:r>
            <a:r>
              <a:rPr lang="en-US" altLang="zh-TW" sz="2100" baseline="30000" dirty="0" err="1"/>
              <a:t>t</a:t>
            </a:r>
            <a:endParaRPr lang="zh-TW" altLang="en-US" sz="2100" baseline="30000" dirty="0"/>
          </a:p>
        </p:txBody>
      </p:sp>
      <p:sp>
        <p:nvSpPr>
          <p:cNvPr id="34" name="矩形 33"/>
          <p:cNvSpPr/>
          <p:nvPr/>
        </p:nvSpPr>
        <p:spPr>
          <a:xfrm>
            <a:off x="4614333" y="3041206"/>
            <a:ext cx="542136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2100" dirty="0">
                <a:solidFill>
                  <a:schemeClr val="bg1"/>
                </a:solidFill>
              </a:rPr>
              <a:t>h</a:t>
            </a:r>
            <a:r>
              <a:rPr lang="en-US" altLang="zh-TW" sz="2100" baseline="30000" dirty="0">
                <a:solidFill>
                  <a:schemeClr val="bg1"/>
                </a:solidFill>
              </a:rPr>
              <a:t>t-1</a:t>
            </a:r>
            <a:endParaRPr lang="zh-TW" altLang="en-US" sz="2100" baseline="30000" dirty="0">
              <a:solidFill>
                <a:schemeClr val="bg1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4605752" y="2241504"/>
            <a:ext cx="505267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2100" dirty="0"/>
              <a:t>c</a:t>
            </a:r>
            <a:r>
              <a:rPr lang="en-US" altLang="zh-TW" sz="2100" baseline="30000" dirty="0"/>
              <a:t>t-1</a:t>
            </a:r>
            <a:endParaRPr lang="zh-TW" altLang="en-US" sz="2100" baseline="30000" dirty="0"/>
          </a:p>
        </p:txBody>
      </p:sp>
    </p:spTree>
    <p:extLst>
      <p:ext uri="{BB962C8B-B14F-4D97-AF65-F5344CB8AC3E}">
        <p14:creationId xmlns:p14="http://schemas.microsoft.com/office/powerpoint/2010/main" val="347178469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 animBg="1"/>
      <p:bldP spid="10" grpId="0" animBg="1"/>
      <p:bldP spid="21" grpId="0" animBg="1"/>
      <p:bldP spid="22" grpId="0" animBg="1"/>
      <p:bldP spid="23" grpId="0" animBg="1"/>
      <p:bldP spid="24" grpId="0" animBg="1"/>
      <p:bldP spid="28" grpId="0" animBg="1"/>
      <p:bldP spid="32" grpId="0" animBg="1"/>
      <p:bldP spid="33" grpId="0" animBg="1"/>
      <p:bldP spid="34" grpId="0"/>
      <p:bldP spid="3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6"/>
          <p:cNvSpPr txBox="1">
            <a:spLocks noGrp="1"/>
          </p:cNvSpPr>
          <p:nvPr>
            <p:ph type="ctrTitle" idx="4294967295"/>
          </p:nvPr>
        </p:nvSpPr>
        <p:spPr>
          <a:xfrm>
            <a:off x="1102529" y="2920890"/>
            <a:ext cx="7068300" cy="1159800"/>
          </a:xfrm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zh-TW" altLang="en-US" sz="7000" dirty="0"/>
              <a:t>專案介紹</a:t>
            </a:r>
          </a:p>
        </p:txBody>
      </p:sp>
      <p:sp>
        <p:nvSpPr>
          <p:cNvPr id="204" name="Google Shape;204;p26"/>
          <p:cNvSpPr txBox="1">
            <a:spLocks noGrp="1"/>
          </p:cNvSpPr>
          <p:nvPr>
            <p:ph type="sldNum" idx="12"/>
          </p:nvPr>
        </p:nvSpPr>
        <p:spPr>
          <a:xfrm>
            <a:off x="7220607" y="6337570"/>
            <a:ext cx="1687807" cy="3936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54781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8480575" y="5554183"/>
            <a:ext cx="548700" cy="3135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algn="r"/>
            <a:fld id="{00000000-1234-1234-1234-123412341234}" type="slidenum">
              <a:rPr lang="en"/>
              <a:pPr algn="r"/>
              <a:t>30</a:t>
            </a:fld>
            <a:endParaRPr/>
          </a:p>
        </p:txBody>
      </p:sp>
      <p:grpSp>
        <p:nvGrpSpPr>
          <p:cNvPr id="4" name="群組 3"/>
          <p:cNvGrpSpPr/>
          <p:nvPr/>
        </p:nvGrpSpPr>
        <p:grpSpPr>
          <a:xfrm>
            <a:off x="2971524" y="5269362"/>
            <a:ext cx="636117" cy="369332"/>
            <a:chOff x="4758115" y="6396335"/>
            <a:chExt cx="848156" cy="651353"/>
          </a:xfrm>
        </p:grpSpPr>
        <p:sp>
          <p:nvSpPr>
            <p:cNvPr id="5" name="矩形 4"/>
            <p:cNvSpPr/>
            <p:nvPr/>
          </p:nvSpPr>
          <p:spPr>
            <a:xfrm>
              <a:off x="4823114" y="6442783"/>
              <a:ext cx="720000" cy="36877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6" name="文字方塊 5"/>
            <p:cNvSpPr txBox="1"/>
            <p:nvPr/>
          </p:nvSpPr>
          <p:spPr>
            <a:xfrm>
              <a:off x="4758115" y="6396335"/>
              <a:ext cx="848156" cy="65135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err="1"/>
                <a:t>x</a:t>
              </a:r>
              <a:r>
                <a:rPr lang="en-US" altLang="zh-TW" baseline="30000" dirty="0" err="1"/>
                <a:t>t</a:t>
              </a:r>
              <a:endParaRPr lang="zh-TW" altLang="en-US" baseline="30000" dirty="0"/>
            </a:p>
          </p:txBody>
        </p:sp>
      </p:grpSp>
      <p:sp>
        <p:nvSpPr>
          <p:cNvPr id="7" name="矩形 6"/>
          <p:cNvSpPr/>
          <p:nvPr/>
        </p:nvSpPr>
        <p:spPr>
          <a:xfrm>
            <a:off x="3037015" y="4175619"/>
            <a:ext cx="540000" cy="324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z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2367380" y="4175619"/>
            <a:ext cx="540000" cy="324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z</a:t>
            </a:r>
            <a:r>
              <a:rPr lang="en-US" altLang="zh-TW" baseline="30000" dirty="0" err="1"/>
              <a:t>i</a:t>
            </a:r>
            <a:endParaRPr lang="zh-TW" altLang="en-US" baseline="30000" dirty="0"/>
          </a:p>
        </p:txBody>
      </p:sp>
      <p:sp>
        <p:nvSpPr>
          <p:cNvPr id="9" name="矩形 8"/>
          <p:cNvSpPr/>
          <p:nvPr/>
        </p:nvSpPr>
        <p:spPr>
          <a:xfrm>
            <a:off x="1704035" y="4175619"/>
            <a:ext cx="540000" cy="324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z</a:t>
            </a:r>
            <a:r>
              <a:rPr lang="en-US" altLang="zh-TW" baseline="30000" dirty="0" err="1"/>
              <a:t>f</a:t>
            </a:r>
            <a:endParaRPr lang="zh-TW" altLang="en-US" baseline="30000" dirty="0"/>
          </a:p>
        </p:txBody>
      </p:sp>
      <p:sp>
        <p:nvSpPr>
          <p:cNvPr id="10" name="矩形 9"/>
          <p:cNvSpPr/>
          <p:nvPr/>
        </p:nvSpPr>
        <p:spPr>
          <a:xfrm>
            <a:off x="3700360" y="4179516"/>
            <a:ext cx="540000" cy="324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z</a:t>
            </a:r>
            <a:r>
              <a:rPr lang="en-US" altLang="zh-TW" baseline="30000" dirty="0"/>
              <a:t>o</a:t>
            </a:r>
            <a:endParaRPr lang="zh-TW" altLang="en-US" baseline="30000" dirty="0"/>
          </a:p>
        </p:txBody>
      </p:sp>
      <p:sp>
        <p:nvSpPr>
          <p:cNvPr id="11" name="向下箭號 10"/>
          <p:cNvSpPr/>
          <p:nvPr/>
        </p:nvSpPr>
        <p:spPr>
          <a:xfrm rot="2620627" flipV="1">
            <a:off x="3621083" y="4521549"/>
            <a:ext cx="328613" cy="739130"/>
          </a:xfrm>
          <a:prstGeom prst="down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/>
          </a:p>
        </p:txBody>
      </p:sp>
      <p:sp>
        <p:nvSpPr>
          <p:cNvPr id="12" name="向下箭號 11"/>
          <p:cNvSpPr/>
          <p:nvPr/>
        </p:nvSpPr>
        <p:spPr>
          <a:xfrm rot="20057551" flipV="1">
            <a:off x="2560925" y="4517409"/>
            <a:ext cx="328613" cy="681817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/>
          </a:p>
        </p:txBody>
      </p:sp>
      <p:sp>
        <p:nvSpPr>
          <p:cNvPr id="13" name="向下箭號 12"/>
          <p:cNvSpPr/>
          <p:nvPr/>
        </p:nvSpPr>
        <p:spPr>
          <a:xfrm rot="1353372" flipV="1">
            <a:off x="3094808" y="4551679"/>
            <a:ext cx="328613" cy="645884"/>
          </a:xfrm>
          <a:prstGeom prst="down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/>
          </a:p>
        </p:txBody>
      </p:sp>
      <p:sp>
        <p:nvSpPr>
          <p:cNvPr id="14" name="向下箭號 13"/>
          <p:cNvSpPr/>
          <p:nvPr/>
        </p:nvSpPr>
        <p:spPr>
          <a:xfrm rot="18851723" flipV="1">
            <a:off x="2001079" y="4498198"/>
            <a:ext cx="328613" cy="772850"/>
          </a:xfrm>
          <a:prstGeom prst="down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/>
          </a:p>
        </p:txBody>
      </p:sp>
      <p:grpSp>
        <p:nvGrpSpPr>
          <p:cNvPr id="15" name="群組 14"/>
          <p:cNvGrpSpPr/>
          <p:nvPr/>
        </p:nvGrpSpPr>
        <p:grpSpPr>
          <a:xfrm>
            <a:off x="2274477" y="5259857"/>
            <a:ext cx="680679" cy="378837"/>
            <a:chOff x="4765592" y="6396335"/>
            <a:chExt cx="907572" cy="492442"/>
          </a:xfrm>
        </p:grpSpPr>
        <p:sp>
          <p:nvSpPr>
            <p:cNvPr id="16" name="矩形 15"/>
            <p:cNvSpPr/>
            <p:nvPr/>
          </p:nvSpPr>
          <p:spPr>
            <a:xfrm>
              <a:off x="4823114" y="6442783"/>
              <a:ext cx="720000" cy="36877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17" name="文字方塊 16"/>
            <p:cNvSpPr txBox="1"/>
            <p:nvPr/>
          </p:nvSpPr>
          <p:spPr>
            <a:xfrm>
              <a:off x="4765592" y="6396335"/>
              <a:ext cx="907572" cy="492442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h</a:t>
              </a:r>
              <a:r>
                <a:rPr lang="en-US" altLang="zh-TW" baseline="30000" dirty="0">
                  <a:solidFill>
                    <a:schemeClr val="bg1"/>
                  </a:solidFill>
                </a:rPr>
                <a:t>t-1</a:t>
              </a:r>
              <a:endParaRPr lang="zh-TW" altLang="en-US" baseline="30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8" name="群組 17"/>
          <p:cNvGrpSpPr/>
          <p:nvPr/>
        </p:nvGrpSpPr>
        <p:grpSpPr>
          <a:xfrm>
            <a:off x="1019282" y="2445381"/>
            <a:ext cx="680679" cy="369332"/>
            <a:chOff x="4775004" y="6396335"/>
            <a:chExt cx="907572" cy="492442"/>
          </a:xfrm>
        </p:grpSpPr>
        <p:sp>
          <p:nvSpPr>
            <p:cNvPr id="19" name="矩形 18"/>
            <p:cNvSpPr/>
            <p:nvPr/>
          </p:nvSpPr>
          <p:spPr>
            <a:xfrm>
              <a:off x="4823114" y="6442783"/>
              <a:ext cx="720000" cy="36877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20" name="文字方塊 19"/>
            <p:cNvSpPr txBox="1"/>
            <p:nvPr/>
          </p:nvSpPr>
          <p:spPr>
            <a:xfrm>
              <a:off x="4775004" y="6396335"/>
              <a:ext cx="907572" cy="49244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c</a:t>
              </a:r>
              <a:r>
                <a:rPr lang="en-US" altLang="zh-TW" baseline="30000" dirty="0">
                  <a:solidFill>
                    <a:schemeClr val="tx1"/>
                  </a:solidFill>
                </a:rPr>
                <a:t>t-1</a:t>
              </a:r>
              <a:endParaRPr lang="zh-TW" altLang="en-US" baseline="30000" dirty="0">
                <a:solidFill>
                  <a:schemeClr val="tx1"/>
                </a:solidFill>
              </a:endParaRPr>
            </a:p>
          </p:txBody>
        </p:sp>
      </p:grpSp>
      <p:sp>
        <p:nvSpPr>
          <p:cNvPr id="21" name="矩形 20"/>
          <p:cNvSpPr/>
          <p:nvPr/>
        </p:nvSpPr>
        <p:spPr>
          <a:xfrm>
            <a:off x="4892572" y="1494654"/>
            <a:ext cx="395744" cy="47689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z</a:t>
            </a:r>
            <a:endParaRPr lang="zh-TW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6359402" y="1494653"/>
            <a:ext cx="913490" cy="50865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字方塊 27"/>
              <p:cNvSpPr txBox="1"/>
              <p:nvPr/>
            </p:nvSpPr>
            <p:spPr>
              <a:xfrm>
                <a:off x="5304519" y="1591201"/>
                <a:ext cx="2563202" cy="3231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1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100" i="1">
                          <a:latin typeface="Cambria Math" panose="02040503050406030204" pitchFamily="18" charset="0"/>
                        </a:rPr>
                        <m:t>𝑡𝑎𝑛h</m:t>
                      </m:r>
                      <m:d>
                        <m:dPr>
                          <m:ctrlPr>
                            <a:rPr lang="en-US" altLang="zh-TW" sz="2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100" i="1">
                              <a:latin typeface="Cambria Math" panose="02040503050406030204" pitchFamily="18" charset="0"/>
                            </a:rPr>
                            <m:t>                        </m:t>
                          </m:r>
                        </m:e>
                      </m:d>
                    </m:oMath>
                  </m:oMathPara>
                </a14:m>
                <a:endParaRPr lang="zh-TW" altLang="en-US" sz="2100" dirty="0"/>
              </a:p>
            </p:txBody>
          </p:sp>
        </mc:Choice>
        <mc:Fallback xmlns="">
          <p:sp>
            <p:nvSpPr>
              <p:cNvPr id="28" name="文字方塊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4519" y="1591201"/>
                <a:ext cx="2563202" cy="323165"/>
              </a:xfrm>
              <a:prstGeom prst="rect">
                <a:avLst/>
              </a:prstGeom>
              <a:blipFill>
                <a:blip r:embed="rId3"/>
                <a:stretch>
                  <a:fillRect l="-475" b="-75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矩形 28"/>
          <p:cNvSpPr/>
          <p:nvPr/>
        </p:nvSpPr>
        <p:spPr>
          <a:xfrm>
            <a:off x="4892572" y="2577898"/>
            <a:ext cx="395744" cy="47689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z</a:t>
            </a:r>
            <a:r>
              <a:rPr lang="en-US" altLang="zh-TW" baseline="30000" dirty="0" err="1"/>
              <a:t>i</a:t>
            </a:r>
            <a:endParaRPr lang="zh-TW" altLang="en-US" baseline="30000" dirty="0"/>
          </a:p>
        </p:txBody>
      </p:sp>
      <p:sp>
        <p:nvSpPr>
          <p:cNvPr id="35" name="矩形 34"/>
          <p:cNvSpPr/>
          <p:nvPr/>
        </p:nvSpPr>
        <p:spPr>
          <a:xfrm>
            <a:off x="5957005" y="2571700"/>
            <a:ext cx="913490" cy="50865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</a:t>
            </a:r>
            <a:r>
              <a:rPr lang="en-US" altLang="zh-TW" baseline="30000" dirty="0"/>
              <a:t>i</a:t>
            </a:r>
            <a:endParaRPr lang="zh-TW" altLang="en-US" baseline="30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字方塊 35"/>
              <p:cNvSpPr txBox="1"/>
              <p:nvPr/>
            </p:nvSpPr>
            <p:spPr>
              <a:xfrm>
                <a:off x="5304519" y="2674445"/>
                <a:ext cx="2162836" cy="3231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1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sz="2100" i="1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zh-TW" sz="2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100" i="1">
                              <a:latin typeface="Cambria Math" panose="02040503050406030204" pitchFamily="18" charset="0"/>
                            </a:rPr>
                            <m:t>                        </m:t>
                          </m:r>
                        </m:e>
                      </m:d>
                    </m:oMath>
                  </m:oMathPara>
                </a14:m>
                <a:endParaRPr lang="zh-TW" altLang="en-US" sz="2100" dirty="0"/>
              </a:p>
            </p:txBody>
          </p:sp>
        </mc:Choice>
        <mc:Fallback xmlns="">
          <p:sp>
            <p:nvSpPr>
              <p:cNvPr id="36" name="文字方塊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4519" y="2674445"/>
                <a:ext cx="2162836" cy="323165"/>
              </a:xfrm>
              <a:prstGeom prst="rect">
                <a:avLst/>
              </a:prstGeom>
              <a:blipFill>
                <a:blip r:embed="rId4"/>
                <a:stretch>
                  <a:fillRect l="-56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矩形 36"/>
          <p:cNvSpPr/>
          <p:nvPr/>
        </p:nvSpPr>
        <p:spPr>
          <a:xfrm>
            <a:off x="4892572" y="3678772"/>
            <a:ext cx="395744" cy="47689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z</a:t>
            </a:r>
            <a:r>
              <a:rPr lang="en-US" altLang="zh-TW" baseline="30000" dirty="0" err="1"/>
              <a:t>f</a:t>
            </a:r>
            <a:endParaRPr lang="zh-TW" altLang="en-US" baseline="30000" dirty="0"/>
          </a:p>
        </p:txBody>
      </p:sp>
      <p:grpSp>
        <p:nvGrpSpPr>
          <p:cNvPr id="38" name="群組 37"/>
          <p:cNvGrpSpPr/>
          <p:nvPr/>
        </p:nvGrpSpPr>
        <p:grpSpPr>
          <a:xfrm>
            <a:off x="6776895" y="3412152"/>
            <a:ext cx="680679" cy="952802"/>
            <a:chOff x="7012720" y="4534918"/>
            <a:chExt cx="907572" cy="1270403"/>
          </a:xfrm>
        </p:grpSpPr>
        <p:sp>
          <p:nvSpPr>
            <p:cNvPr id="39" name="矩形 38"/>
            <p:cNvSpPr/>
            <p:nvPr/>
          </p:nvSpPr>
          <p:spPr>
            <a:xfrm>
              <a:off x="7224945" y="5166135"/>
              <a:ext cx="432322" cy="639186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40" name="矩形 39"/>
            <p:cNvSpPr/>
            <p:nvPr/>
          </p:nvSpPr>
          <p:spPr>
            <a:xfrm>
              <a:off x="7224945" y="4534918"/>
              <a:ext cx="432322" cy="631217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41" name="文字方塊 40"/>
            <p:cNvSpPr txBox="1"/>
            <p:nvPr/>
          </p:nvSpPr>
          <p:spPr>
            <a:xfrm>
              <a:off x="7192823" y="4652619"/>
              <a:ext cx="547367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err="1"/>
                <a:t>x</a:t>
              </a:r>
              <a:r>
                <a:rPr lang="en-US" altLang="zh-TW" baseline="30000" dirty="0" err="1"/>
                <a:t>t</a:t>
              </a:r>
              <a:endParaRPr lang="zh-TW" altLang="en-US" baseline="30000" dirty="0"/>
            </a:p>
          </p:txBody>
        </p:sp>
        <p:sp>
          <p:nvSpPr>
            <p:cNvPr id="42" name="文字方塊 41"/>
            <p:cNvSpPr txBox="1"/>
            <p:nvPr/>
          </p:nvSpPr>
          <p:spPr>
            <a:xfrm>
              <a:off x="7012720" y="5254896"/>
              <a:ext cx="907572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h</a:t>
              </a:r>
              <a:r>
                <a:rPr lang="en-US" altLang="zh-TW" baseline="30000" dirty="0">
                  <a:solidFill>
                    <a:schemeClr val="bg1"/>
                  </a:solidFill>
                </a:rPr>
                <a:t>t-1</a:t>
              </a:r>
              <a:endParaRPr lang="zh-TW" altLang="en-US" baseline="30000" dirty="0">
                <a:solidFill>
                  <a:schemeClr val="bg1"/>
                </a:solidFill>
              </a:endParaRPr>
            </a:p>
          </p:txBody>
        </p:sp>
      </p:grpSp>
      <p:sp>
        <p:nvSpPr>
          <p:cNvPr id="43" name="矩形 42"/>
          <p:cNvSpPr/>
          <p:nvPr/>
        </p:nvSpPr>
        <p:spPr>
          <a:xfrm>
            <a:off x="5957005" y="3672574"/>
            <a:ext cx="913490" cy="50865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W</a:t>
            </a:r>
            <a:r>
              <a:rPr lang="en-US" altLang="zh-TW" baseline="30000" dirty="0" err="1"/>
              <a:t>f</a:t>
            </a:r>
            <a:endParaRPr lang="zh-TW" altLang="en-US" baseline="30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字方塊 43"/>
              <p:cNvSpPr txBox="1"/>
              <p:nvPr/>
            </p:nvSpPr>
            <p:spPr>
              <a:xfrm>
                <a:off x="5304519" y="3775319"/>
                <a:ext cx="2162836" cy="3231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1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sz="2100" i="1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zh-TW" sz="2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100" i="1">
                              <a:latin typeface="Cambria Math" panose="02040503050406030204" pitchFamily="18" charset="0"/>
                            </a:rPr>
                            <m:t>                        </m:t>
                          </m:r>
                        </m:e>
                      </m:d>
                    </m:oMath>
                  </m:oMathPara>
                </a14:m>
                <a:endParaRPr lang="zh-TW" altLang="en-US" sz="2100" dirty="0"/>
              </a:p>
            </p:txBody>
          </p:sp>
        </mc:Choice>
        <mc:Fallback xmlns="">
          <p:sp>
            <p:nvSpPr>
              <p:cNvPr id="44" name="文字方塊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4519" y="3775319"/>
                <a:ext cx="2162836" cy="323165"/>
              </a:xfrm>
              <a:prstGeom prst="rect">
                <a:avLst/>
              </a:prstGeom>
              <a:blipFill>
                <a:blip r:embed="rId5"/>
                <a:stretch>
                  <a:fillRect l="-56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矩形 44"/>
          <p:cNvSpPr/>
          <p:nvPr/>
        </p:nvSpPr>
        <p:spPr>
          <a:xfrm>
            <a:off x="4892572" y="4836833"/>
            <a:ext cx="411948" cy="47689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z</a:t>
            </a:r>
            <a:r>
              <a:rPr lang="en-US" altLang="zh-TW" baseline="30000" dirty="0"/>
              <a:t>o</a:t>
            </a:r>
            <a:endParaRPr lang="zh-TW" altLang="en-US" baseline="30000" dirty="0"/>
          </a:p>
        </p:txBody>
      </p:sp>
      <p:sp>
        <p:nvSpPr>
          <p:cNvPr id="51" name="矩形 50"/>
          <p:cNvSpPr/>
          <p:nvPr/>
        </p:nvSpPr>
        <p:spPr>
          <a:xfrm>
            <a:off x="5957005" y="4830635"/>
            <a:ext cx="913490" cy="5086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</a:t>
            </a:r>
            <a:r>
              <a:rPr lang="en-US" altLang="zh-TW" baseline="30000" dirty="0"/>
              <a:t>o</a:t>
            </a:r>
            <a:endParaRPr lang="zh-TW" altLang="en-US" baseline="30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字方塊 51"/>
              <p:cNvSpPr txBox="1"/>
              <p:nvPr/>
            </p:nvSpPr>
            <p:spPr>
              <a:xfrm>
                <a:off x="5304519" y="4933380"/>
                <a:ext cx="2162836" cy="3231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1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sz="2100" i="1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zh-TW" sz="2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100" i="1">
                              <a:latin typeface="Cambria Math" panose="02040503050406030204" pitchFamily="18" charset="0"/>
                            </a:rPr>
                            <m:t>                        </m:t>
                          </m:r>
                        </m:e>
                      </m:d>
                    </m:oMath>
                  </m:oMathPara>
                </a14:m>
                <a:endParaRPr lang="zh-TW" altLang="en-US" sz="2100" dirty="0"/>
              </a:p>
            </p:txBody>
          </p:sp>
        </mc:Choice>
        <mc:Fallback xmlns="">
          <p:sp>
            <p:nvSpPr>
              <p:cNvPr id="52" name="文字方塊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4519" y="4933380"/>
                <a:ext cx="2162836" cy="323165"/>
              </a:xfrm>
              <a:prstGeom prst="rect">
                <a:avLst/>
              </a:prstGeom>
              <a:blipFill>
                <a:blip r:embed="rId6"/>
                <a:stretch>
                  <a:fillRect l="-56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3" name="圖片 5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51887" y="1019273"/>
            <a:ext cx="1246162" cy="1610606"/>
          </a:xfrm>
          <a:prstGeom prst="rect">
            <a:avLst/>
          </a:prstGeom>
        </p:spPr>
      </p:pic>
      <p:sp>
        <p:nvSpPr>
          <p:cNvPr id="54" name="文字方塊 53">
            <a:extLst>
              <a:ext uri="{FF2B5EF4-FFF2-40B4-BE49-F238E27FC236}">
                <a16:creationId xmlns:a16="http://schemas.microsoft.com/office/drawing/2014/main" id="{2EA58FC4-CB6C-4C12-946C-B807D146D91E}"/>
              </a:ext>
            </a:extLst>
          </p:cNvPr>
          <p:cNvSpPr txBox="1"/>
          <p:nvPr/>
        </p:nvSpPr>
        <p:spPr>
          <a:xfrm>
            <a:off x="4709308" y="2984090"/>
            <a:ext cx="7522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Input</a:t>
            </a:r>
          </a:p>
          <a:p>
            <a:pPr algn="ctr"/>
            <a:r>
              <a:rPr lang="en-US" altLang="zh-TW" dirty="0"/>
              <a:t>gate </a:t>
            </a:r>
            <a:endParaRPr lang="zh-TW" altLang="en-US" dirty="0"/>
          </a:p>
        </p:txBody>
      </p: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358206C8-59A5-4315-ABAF-48E2469580BD}"/>
              </a:ext>
            </a:extLst>
          </p:cNvPr>
          <p:cNvSpPr txBox="1"/>
          <p:nvPr/>
        </p:nvSpPr>
        <p:spPr>
          <a:xfrm>
            <a:off x="4698174" y="4126493"/>
            <a:ext cx="8422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forget</a:t>
            </a:r>
          </a:p>
          <a:p>
            <a:pPr algn="ctr"/>
            <a:r>
              <a:rPr lang="en-US" altLang="zh-TW" dirty="0"/>
              <a:t>gate </a:t>
            </a:r>
            <a:endParaRPr lang="zh-TW" altLang="en-US" dirty="0"/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CAA436A1-47EE-498A-BF75-E20E78BD6E03}"/>
              </a:ext>
            </a:extLst>
          </p:cNvPr>
          <p:cNvSpPr txBox="1"/>
          <p:nvPr/>
        </p:nvSpPr>
        <p:spPr>
          <a:xfrm>
            <a:off x="4709308" y="5304896"/>
            <a:ext cx="8422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output</a:t>
            </a:r>
          </a:p>
          <a:p>
            <a:pPr algn="ctr"/>
            <a:r>
              <a:rPr lang="en-US" altLang="zh-TW" dirty="0"/>
              <a:t>gate </a:t>
            </a:r>
            <a:endParaRPr lang="zh-TW" altLang="en-US" dirty="0"/>
          </a:p>
        </p:txBody>
      </p:sp>
      <p:grpSp>
        <p:nvGrpSpPr>
          <p:cNvPr id="57" name="群組 56"/>
          <p:cNvGrpSpPr/>
          <p:nvPr/>
        </p:nvGrpSpPr>
        <p:grpSpPr>
          <a:xfrm>
            <a:off x="6793696" y="4589710"/>
            <a:ext cx="680679" cy="952802"/>
            <a:chOff x="7012720" y="4534918"/>
            <a:chExt cx="907572" cy="1270403"/>
          </a:xfrm>
        </p:grpSpPr>
        <p:sp>
          <p:nvSpPr>
            <p:cNvPr id="58" name="矩形 57"/>
            <p:cNvSpPr/>
            <p:nvPr/>
          </p:nvSpPr>
          <p:spPr>
            <a:xfrm>
              <a:off x="7224945" y="5166135"/>
              <a:ext cx="432322" cy="639186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59" name="矩形 58"/>
            <p:cNvSpPr/>
            <p:nvPr/>
          </p:nvSpPr>
          <p:spPr>
            <a:xfrm>
              <a:off x="7224945" y="4534918"/>
              <a:ext cx="432322" cy="631217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60" name="文字方塊 59"/>
            <p:cNvSpPr txBox="1"/>
            <p:nvPr/>
          </p:nvSpPr>
          <p:spPr>
            <a:xfrm>
              <a:off x="7192823" y="4652619"/>
              <a:ext cx="547367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err="1"/>
                <a:t>x</a:t>
              </a:r>
              <a:r>
                <a:rPr lang="en-US" altLang="zh-TW" baseline="30000" dirty="0" err="1"/>
                <a:t>t</a:t>
              </a:r>
              <a:endParaRPr lang="zh-TW" altLang="en-US" baseline="30000" dirty="0"/>
            </a:p>
          </p:txBody>
        </p:sp>
        <p:sp>
          <p:nvSpPr>
            <p:cNvPr id="61" name="文字方塊 60"/>
            <p:cNvSpPr txBox="1"/>
            <p:nvPr/>
          </p:nvSpPr>
          <p:spPr>
            <a:xfrm>
              <a:off x="7012720" y="5254896"/>
              <a:ext cx="907572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h</a:t>
              </a:r>
              <a:r>
                <a:rPr lang="en-US" altLang="zh-TW" baseline="30000" dirty="0">
                  <a:solidFill>
                    <a:schemeClr val="bg1"/>
                  </a:solidFill>
                </a:rPr>
                <a:t>t-1</a:t>
              </a:r>
              <a:endParaRPr lang="zh-TW" altLang="en-US" baseline="30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2" name="群組 61"/>
          <p:cNvGrpSpPr/>
          <p:nvPr/>
        </p:nvGrpSpPr>
        <p:grpSpPr>
          <a:xfrm>
            <a:off x="6786598" y="2367954"/>
            <a:ext cx="680679" cy="952802"/>
            <a:chOff x="7012720" y="4534918"/>
            <a:chExt cx="907572" cy="1270403"/>
          </a:xfrm>
        </p:grpSpPr>
        <p:sp>
          <p:nvSpPr>
            <p:cNvPr id="63" name="矩形 62"/>
            <p:cNvSpPr/>
            <p:nvPr/>
          </p:nvSpPr>
          <p:spPr>
            <a:xfrm>
              <a:off x="7224945" y="5166135"/>
              <a:ext cx="432322" cy="639186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64" name="矩形 63"/>
            <p:cNvSpPr/>
            <p:nvPr/>
          </p:nvSpPr>
          <p:spPr>
            <a:xfrm>
              <a:off x="7224945" y="4534918"/>
              <a:ext cx="432322" cy="631217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65" name="文字方塊 64"/>
            <p:cNvSpPr txBox="1"/>
            <p:nvPr/>
          </p:nvSpPr>
          <p:spPr>
            <a:xfrm>
              <a:off x="7192823" y="4652619"/>
              <a:ext cx="547367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err="1"/>
                <a:t>x</a:t>
              </a:r>
              <a:r>
                <a:rPr lang="en-US" altLang="zh-TW" baseline="30000" dirty="0" err="1"/>
                <a:t>t</a:t>
              </a:r>
              <a:endParaRPr lang="zh-TW" altLang="en-US" baseline="30000" dirty="0"/>
            </a:p>
          </p:txBody>
        </p:sp>
        <p:sp>
          <p:nvSpPr>
            <p:cNvPr id="66" name="文字方塊 65"/>
            <p:cNvSpPr txBox="1"/>
            <p:nvPr/>
          </p:nvSpPr>
          <p:spPr>
            <a:xfrm>
              <a:off x="7012720" y="5254896"/>
              <a:ext cx="907572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h</a:t>
              </a:r>
              <a:r>
                <a:rPr lang="en-US" altLang="zh-TW" baseline="30000" dirty="0">
                  <a:solidFill>
                    <a:schemeClr val="bg1"/>
                  </a:solidFill>
                </a:rPr>
                <a:t>t-1</a:t>
              </a:r>
              <a:endParaRPr lang="zh-TW" altLang="en-US" baseline="30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7" name="群組 66"/>
          <p:cNvGrpSpPr/>
          <p:nvPr/>
        </p:nvGrpSpPr>
        <p:grpSpPr>
          <a:xfrm>
            <a:off x="7185231" y="1296877"/>
            <a:ext cx="680679" cy="952802"/>
            <a:chOff x="7012720" y="4534918"/>
            <a:chExt cx="907572" cy="1270403"/>
          </a:xfrm>
        </p:grpSpPr>
        <p:sp>
          <p:nvSpPr>
            <p:cNvPr id="68" name="矩形 67"/>
            <p:cNvSpPr/>
            <p:nvPr/>
          </p:nvSpPr>
          <p:spPr>
            <a:xfrm>
              <a:off x="7224945" y="5166135"/>
              <a:ext cx="432322" cy="639186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69" name="矩形 68"/>
            <p:cNvSpPr/>
            <p:nvPr/>
          </p:nvSpPr>
          <p:spPr>
            <a:xfrm>
              <a:off x="7224945" y="4534918"/>
              <a:ext cx="432322" cy="631217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70" name="文字方塊 69"/>
            <p:cNvSpPr txBox="1"/>
            <p:nvPr/>
          </p:nvSpPr>
          <p:spPr>
            <a:xfrm>
              <a:off x="7192823" y="4652619"/>
              <a:ext cx="547367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err="1"/>
                <a:t>x</a:t>
              </a:r>
              <a:r>
                <a:rPr lang="en-US" altLang="zh-TW" baseline="30000" dirty="0" err="1"/>
                <a:t>t</a:t>
              </a:r>
              <a:endParaRPr lang="zh-TW" altLang="en-US" baseline="30000" dirty="0"/>
            </a:p>
          </p:txBody>
        </p:sp>
        <p:sp>
          <p:nvSpPr>
            <p:cNvPr id="71" name="文字方塊 70"/>
            <p:cNvSpPr txBox="1"/>
            <p:nvPr/>
          </p:nvSpPr>
          <p:spPr>
            <a:xfrm>
              <a:off x="7012720" y="5254896"/>
              <a:ext cx="907572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h</a:t>
              </a:r>
              <a:r>
                <a:rPr lang="en-US" altLang="zh-TW" baseline="30000" dirty="0">
                  <a:solidFill>
                    <a:schemeClr val="bg1"/>
                  </a:solidFill>
                </a:rPr>
                <a:t>t-1</a:t>
              </a:r>
              <a:endParaRPr lang="zh-TW" altLang="en-US" baseline="30000" dirty="0">
                <a:solidFill>
                  <a:schemeClr val="bg1"/>
                </a:solidFill>
              </a:endParaRPr>
            </a:p>
          </p:txBody>
        </p:sp>
      </p:grpSp>
      <p:sp>
        <p:nvSpPr>
          <p:cNvPr id="72" name="標題 1"/>
          <p:cNvSpPr>
            <a:spLocks noGrp="1"/>
          </p:cNvSpPr>
          <p:nvPr>
            <p:ph type="title"/>
          </p:nvPr>
        </p:nvSpPr>
        <p:spPr>
          <a:xfrm>
            <a:off x="181282" y="103955"/>
            <a:ext cx="1670605" cy="857400"/>
          </a:xfrm>
        </p:spPr>
        <p:txBody>
          <a:bodyPr/>
          <a:lstStyle/>
          <a:p>
            <a:pPr>
              <a:buClr>
                <a:srgbClr val="000000"/>
              </a:buClr>
              <a:buFont typeface="Arial"/>
            </a:pPr>
            <a:r>
              <a:rPr lang="en-US" altLang="zh-TW" sz="4000" dirty="0">
                <a:solidFill>
                  <a:srgbClr val="000000"/>
                </a:solidFill>
                <a:sym typeface="Arial"/>
              </a:rPr>
              <a:t>LSTM</a:t>
            </a:r>
            <a:endParaRPr lang="zh-TW" altLang="en-US" sz="4000" dirty="0">
              <a:solidFill>
                <a:srgbClr val="000000"/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9463899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21" grpId="0" animBg="1"/>
      <p:bldP spid="27" grpId="0" animBg="1"/>
      <p:bldP spid="28" grpId="0"/>
      <p:bldP spid="29" grpId="0" animBg="1"/>
      <p:bldP spid="35" grpId="0" animBg="1"/>
      <p:bldP spid="36" grpId="0"/>
      <p:bldP spid="37" grpId="0" animBg="1"/>
      <p:bldP spid="43" grpId="0" animBg="1"/>
      <p:bldP spid="44" grpId="0"/>
      <p:bldP spid="45" grpId="0" animBg="1"/>
      <p:bldP spid="51" grpId="0" animBg="1"/>
      <p:bldP spid="52" grpId="0"/>
      <p:bldP spid="54" grpId="0"/>
      <p:bldP spid="55" grpId="0"/>
      <p:bldP spid="5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3"/>
          <p:cNvSpPr txBox="1"/>
          <p:nvPr/>
        </p:nvSpPr>
        <p:spPr>
          <a:xfrm>
            <a:off x="429989" y="2171044"/>
            <a:ext cx="8324936" cy="2554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600"/>
              </a:spcBef>
              <a:buClr>
                <a:schemeClr val="dk1"/>
              </a:buClr>
              <a:buSzPts val="1100"/>
            </a:pPr>
            <a:endParaRPr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ts val="600"/>
              </a:spcBef>
            </a:pPr>
            <a:endParaRPr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7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8480575" y="5554183"/>
            <a:ext cx="548700" cy="3135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algn="r"/>
            <a:fld id="{00000000-1234-1234-1234-123412341234}" type="slidenum">
              <a:rPr lang="en"/>
              <a:pPr algn="r"/>
              <a:t>31</a:t>
            </a:fld>
            <a:endParaRPr/>
          </a:p>
        </p:txBody>
      </p:sp>
      <p:grpSp>
        <p:nvGrpSpPr>
          <p:cNvPr id="4" name="群組 3"/>
          <p:cNvGrpSpPr/>
          <p:nvPr/>
        </p:nvGrpSpPr>
        <p:grpSpPr>
          <a:xfrm>
            <a:off x="2977132" y="5231098"/>
            <a:ext cx="680679" cy="369332"/>
            <a:chOff x="4765592" y="6396335"/>
            <a:chExt cx="907572" cy="492442"/>
          </a:xfrm>
        </p:grpSpPr>
        <p:sp>
          <p:nvSpPr>
            <p:cNvPr id="5" name="矩形 4"/>
            <p:cNvSpPr/>
            <p:nvPr/>
          </p:nvSpPr>
          <p:spPr>
            <a:xfrm>
              <a:off x="4823114" y="6442783"/>
              <a:ext cx="720000" cy="36877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6" name="文字方塊 5"/>
            <p:cNvSpPr txBox="1"/>
            <p:nvPr/>
          </p:nvSpPr>
          <p:spPr>
            <a:xfrm>
              <a:off x="4765592" y="6396335"/>
              <a:ext cx="907572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err="1"/>
                <a:t>x</a:t>
              </a:r>
              <a:r>
                <a:rPr lang="en-US" altLang="zh-TW" baseline="30000" dirty="0" err="1"/>
                <a:t>t</a:t>
              </a:r>
              <a:endParaRPr lang="zh-TW" altLang="en-US" baseline="30000" dirty="0"/>
            </a:p>
          </p:txBody>
        </p:sp>
      </p:grpSp>
      <p:sp>
        <p:nvSpPr>
          <p:cNvPr id="7" name="矩形 6"/>
          <p:cNvSpPr/>
          <p:nvPr/>
        </p:nvSpPr>
        <p:spPr>
          <a:xfrm>
            <a:off x="3037015" y="4175619"/>
            <a:ext cx="540000" cy="324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z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2367380" y="4175619"/>
            <a:ext cx="540000" cy="324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z</a:t>
            </a:r>
            <a:r>
              <a:rPr lang="en-US" altLang="zh-TW" baseline="30000" dirty="0" err="1"/>
              <a:t>i</a:t>
            </a:r>
            <a:endParaRPr lang="zh-TW" altLang="en-US" baseline="30000" dirty="0"/>
          </a:p>
        </p:txBody>
      </p:sp>
      <p:sp>
        <p:nvSpPr>
          <p:cNvPr id="9" name="矩形 8"/>
          <p:cNvSpPr/>
          <p:nvPr/>
        </p:nvSpPr>
        <p:spPr>
          <a:xfrm>
            <a:off x="1704035" y="4175619"/>
            <a:ext cx="540000" cy="324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z</a:t>
            </a:r>
            <a:r>
              <a:rPr lang="en-US" altLang="zh-TW" baseline="30000" dirty="0" err="1"/>
              <a:t>f</a:t>
            </a:r>
            <a:endParaRPr lang="zh-TW" altLang="en-US" baseline="30000" dirty="0"/>
          </a:p>
        </p:txBody>
      </p:sp>
      <p:sp>
        <p:nvSpPr>
          <p:cNvPr id="10" name="矩形 9"/>
          <p:cNvSpPr/>
          <p:nvPr/>
        </p:nvSpPr>
        <p:spPr>
          <a:xfrm>
            <a:off x="3700360" y="4179516"/>
            <a:ext cx="540000" cy="324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z</a:t>
            </a:r>
            <a:r>
              <a:rPr lang="en-US" altLang="zh-TW" baseline="30000" dirty="0"/>
              <a:t>o</a:t>
            </a:r>
            <a:endParaRPr lang="zh-TW" altLang="en-US" baseline="30000" dirty="0"/>
          </a:p>
        </p:txBody>
      </p:sp>
      <p:sp>
        <p:nvSpPr>
          <p:cNvPr id="11" name="向下箭號 10"/>
          <p:cNvSpPr/>
          <p:nvPr/>
        </p:nvSpPr>
        <p:spPr>
          <a:xfrm rot="2620627" flipV="1">
            <a:off x="3621083" y="4521549"/>
            <a:ext cx="328613" cy="739130"/>
          </a:xfrm>
          <a:prstGeom prst="down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/>
          </a:p>
        </p:txBody>
      </p:sp>
      <p:sp>
        <p:nvSpPr>
          <p:cNvPr id="12" name="向下箭號 11"/>
          <p:cNvSpPr/>
          <p:nvPr/>
        </p:nvSpPr>
        <p:spPr>
          <a:xfrm rot="20057551" flipV="1">
            <a:off x="2560925" y="4517409"/>
            <a:ext cx="328613" cy="681817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/>
          </a:p>
        </p:txBody>
      </p:sp>
      <p:sp>
        <p:nvSpPr>
          <p:cNvPr id="13" name="向下箭號 12"/>
          <p:cNvSpPr/>
          <p:nvPr/>
        </p:nvSpPr>
        <p:spPr>
          <a:xfrm rot="1353372" flipV="1">
            <a:off x="3094808" y="4551679"/>
            <a:ext cx="328613" cy="645884"/>
          </a:xfrm>
          <a:prstGeom prst="down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/>
          </a:p>
        </p:txBody>
      </p:sp>
      <p:sp>
        <p:nvSpPr>
          <p:cNvPr id="14" name="向下箭號 13"/>
          <p:cNvSpPr/>
          <p:nvPr/>
        </p:nvSpPr>
        <p:spPr>
          <a:xfrm rot="18851723" flipV="1">
            <a:off x="2001079" y="4498198"/>
            <a:ext cx="328613" cy="772850"/>
          </a:xfrm>
          <a:prstGeom prst="down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/>
          </a:p>
        </p:txBody>
      </p:sp>
      <p:grpSp>
        <p:nvGrpSpPr>
          <p:cNvPr id="15" name="群組 14"/>
          <p:cNvGrpSpPr/>
          <p:nvPr/>
        </p:nvGrpSpPr>
        <p:grpSpPr>
          <a:xfrm>
            <a:off x="2380350" y="5223824"/>
            <a:ext cx="680679" cy="369332"/>
            <a:chOff x="4765592" y="6396335"/>
            <a:chExt cx="907572" cy="492442"/>
          </a:xfrm>
        </p:grpSpPr>
        <p:sp>
          <p:nvSpPr>
            <p:cNvPr id="16" name="矩形 15"/>
            <p:cNvSpPr/>
            <p:nvPr/>
          </p:nvSpPr>
          <p:spPr>
            <a:xfrm>
              <a:off x="4823114" y="6442783"/>
              <a:ext cx="720000" cy="36877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17" name="文字方塊 16"/>
            <p:cNvSpPr txBox="1"/>
            <p:nvPr/>
          </p:nvSpPr>
          <p:spPr>
            <a:xfrm>
              <a:off x="4765592" y="6396335"/>
              <a:ext cx="907572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h</a:t>
              </a:r>
              <a:r>
                <a:rPr lang="en-US" altLang="zh-TW" baseline="30000" dirty="0">
                  <a:solidFill>
                    <a:schemeClr val="bg1"/>
                  </a:solidFill>
                </a:rPr>
                <a:t>t-1</a:t>
              </a:r>
              <a:endParaRPr lang="zh-TW" altLang="en-US" baseline="30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8" name="群組 17"/>
          <p:cNvGrpSpPr/>
          <p:nvPr/>
        </p:nvGrpSpPr>
        <p:grpSpPr>
          <a:xfrm>
            <a:off x="1019282" y="2445381"/>
            <a:ext cx="680679" cy="369332"/>
            <a:chOff x="4775004" y="6396335"/>
            <a:chExt cx="907572" cy="492442"/>
          </a:xfrm>
        </p:grpSpPr>
        <p:sp>
          <p:nvSpPr>
            <p:cNvPr id="19" name="矩形 18"/>
            <p:cNvSpPr/>
            <p:nvPr/>
          </p:nvSpPr>
          <p:spPr>
            <a:xfrm>
              <a:off x="4823114" y="6442783"/>
              <a:ext cx="720000" cy="36877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20" name="文字方塊 19"/>
            <p:cNvSpPr txBox="1"/>
            <p:nvPr/>
          </p:nvSpPr>
          <p:spPr>
            <a:xfrm>
              <a:off x="4775004" y="6396335"/>
              <a:ext cx="907572" cy="49244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c</a:t>
              </a:r>
              <a:r>
                <a:rPr lang="en-US" altLang="zh-TW" baseline="30000" dirty="0">
                  <a:solidFill>
                    <a:schemeClr val="tx1"/>
                  </a:solidFill>
                </a:rPr>
                <a:t>t-1</a:t>
              </a:r>
              <a:endParaRPr lang="zh-TW" altLang="en-US" baseline="300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21" name="圖片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1887" y="1019273"/>
            <a:ext cx="1246162" cy="1610606"/>
          </a:xfrm>
          <a:prstGeom prst="rect">
            <a:avLst/>
          </a:prstGeom>
        </p:spPr>
      </p:pic>
      <p:cxnSp>
        <p:nvCxnSpPr>
          <p:cNvPr id="22" name="直線單箭頭接點 21"/>
          <p:cNvCxnSpPr>
            <a:cxnSpLocks/>
          </p:cNvCxnSpPr>
          <p:nvPr/>
        </p:nvCxnSpPr>
        <p:spPr>
          <a:xfrm>
            <a:off x="1332329" y="5366936"/>
            <a:ext cx="1035053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>
            <a:cxnSpLocks/>
          </p:cNvCxnSpPr>
          <p:nvPr/>
        </p:nvCxnSpPr>
        <p:spPr>
          <a:xfrm>
            <a:off x="1345397" y="2791631"/>
            <a:ext cx="0" cy="2573806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/>
          <p:cNvSpPr txBox="1"/>
          <p:nvPr/>
        </p:nvSpPr>
        <p:spPr>
          <a:xfrm>
            <a:off x="1384972" y="3301012"/>
            <a:ext cx="1353900" cy="36933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“peephole”</a:t>
            </a:r>
            <a:endParaRPr lang="zh-TW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3586725" y="1940662"/>
            <a:ext cx="291788" cy="47689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z</a:t>
            </a:r>
            <a:endParaRPr lang="zh-TW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5105989" y="1936728"/>
            <a:ext cx="1506320" cy="50865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字方塊 26"/>
              <p:cNvSpPr txBox="1"/>
              <p:nvPr/>
            </p:nvSpPr>
            <p:spPr>
              <a:xfrm>
                <a:off x="4032262" y="1990317"/>
                <a:ext cx="3140168" cy="3231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1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100" i="1">
                          <a:latin typeface="Cambria Math" panose="02040503050406030204" pitchFamily="18" charset="0"/>
                        </a:rPr>
                        <m:t>𝑡𝑎𝑛h</m:t>
                      </m:r>
                      <m:d>
                        <m:dPr>
                          <m:ctrlPr>
                            <a:rPr lang="en-US" altLang="zh-TW" sz="2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100" i="1">
                              <a:latin typeface="Cambria Math" panose="02040503050406030204" pitchFamily="18" charset="0"/>
                            </a:rPr>
                            <m:t>                                     </m:t>
                          </m:r>
                        </m:e>
                      </m:d>
                    </m:oMath>
                  </m:oMathPara>
                </a14:m>
                <a:endParaRPr lang="zh-TW" altLang="en-US" sz="2100" dirty="0"/>
              </a:p>
            </p:txBody>
          </p:sp>
        </mc:Choice>
        <mc:Fallback xmlns="">
          <p:sp>
            <p:nvSpPr>
              <p:cNvPr id="27" name="文字方塊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2262" y="1990317"/>
                <a:ext cx="3140168" cy="323165"/>
              </a:xfrm>
              <a:prstGeom prst="rect">
                <a:avLst/>
              </a:prstGeom>
              <a:blipFill>
                <a:blip r:embed="rId4"/>
                <a:stretch>
                  <a:fillRect l="-1938" r="-2132" b="-555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群組 27"/>
          <p:cNvGrpSpPr/>
          <p:nvPr/>
        </p:nvGrpSpPr>
        <p:grpSpPr>
          <a:xfrm>
            <a:off x="6532641" y="1435609"/>
            <a:ext cx="793539" cy="1461341"/>
            <a:chOff x="7186187" y="771143"/>
            <a:chExt cx="907572" cy="1948455"/>
          </a:xfrm>
        </p:grpSpPr>
        <p:grpSp>
          <p:nvGrpSpPr>
            <p:cNvPr id="29" name="群組 28"/>
            <p:cNvGrpSpPr/>
            <p:nvPr/>
          </p:nvGrpSpPr>
          <p:grpSpPr>
            <a:xfrm>
              <a:off x="7186187" y="771143"/>
              <a:ext cx="907572" cy="1270402"/>
              <a:chOff x="7012720" y="4534918"/>
              <a:chExt cx="907572" cy="1270402"/>
            </a:xfrm>
          </p:grpSpPr>
          <p:sp>
            <p:nvSpPr>
              <p:cNvPr id="32" name="矩形 31"/>
              <p:cNvSpPr/>
              <p:nvPr/>
            </p:nvSpPr>
            <p:spPr>
              <a:xfrm>
                <a:off x="7224944" y="5166135"/>
                <a:ext cx="432322" cy="639185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050"/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7224945" y="4534918"/>
                <a:ext cx="432322" cy="631217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050"/>
              </a:p>
            </p:txBody>
          </p:sp>
          <p:sp>
            <p:nvSpPr>
              <p:cNvPr id="34" name="文字方塊 33"/>
              <p:cNvSpPr txBox="1"/>
              <p:nvPr/>
            </p:nvSpPr>
            <p:spPr>
              <a:xfrm>
                <a:off x="7192823" y="4652619"/>
                <a:ext cx="547367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dirty="0" err="1"/>
                  <a:t>x</a:t>
                </a:r>
                <a:r>
                  <a:rPr lang="en-US" altLang="zh-TW" baseline="30000" dirty="0" err="1"/>
                  <a:t>t</a:t>
                </a:r>
                <a:endParaRPr lang="zh-TW" altLang="en-US" baseline="30000" dirty="0"/>
              </a:p>
            </p:txBody>
          </p:sp>
          <p:sp>
            <p:nvSpPr>
              <p:cNvPr id="35" name="文字方塊 34"/>
              <p:cNvSpPr txBox="1"/>
              <p:nvPr/>
            </p:nvSpPr>
            <p:spPr>
              <a:xfrm>
                <a:off x="7012720" y="5254896"/>
                <a:ext cx="907572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dirty="0">
                    <a:solidFill>
                      <a:schemeClr val="bg1"/>
                    </a:solidFill>
                  </a:rPr>
                  <a:t>h</a:t>
                </a:r>
                <a:r>
                  <a:rPr lang="en-US" altLang="zh-TW" baseline="30000" dirty="0">
                    <a:solidFill>
                      <a:schemeClr val="bg1"/>
                    </a:solidFill>
                  </a:rPr>
                  <a:t>t-1</a:t>
                </a:r>
                <a:endParaRPr lang="zh-TW" altLang="en-US" baseline="300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0" name="矩形 29"/>
            <p:cNvSpPr/>
            <p:nvPr/>
          </p:nvSpPr>
          <p:spPr>
            <a:xfrm>
              <a:off x="7423812" y="2080412"/>
              <a:ext cx="406922" cy="639186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31" name="文字方塊 30"/>
            <p:cNvSpPr txBox="1"/>
            <p:nvPr/>
          </p:nvSpPr>
          <p:spPr>
            <a:xfrm>
              <a:off x="7186187" y="2158705"/>
              <a:ext cx="907572" cy="492443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c</a:t>
              </a:r>
              <a:r>
                <a:rPr lang="en-US" altLang="zh-TW" baseline="30000" dirty="0">
                  <a:solidFill>
                    <a:schemeClr val="tx1"/>
                  </a:solidFill>
                </a:rPr>
                <a:t>t-1</a:t>
              </a:r>
              <a:endParaRPr lang="zh-TW" altLang="en-US" baseline="30000" dirty="0">
                <a:solidFill>
                  <a:schemeClr val="tx1"/>
                </a:solidFill>
              </a:endParaRPr>
            </a:p>
          </p:txBody>
        </p:sp>
      </p:grpSp>
      <p:sp>
        <p:nvSpPr>
          <p:cNvPr id="36" name="矩形 35"/>
          <p:cNvSpPr/>
          <p:nvPr/>
        </p:nvSpPr>
        <p:spPr>
          <a:xfrm>
            <a:off x="6107317" y="1938169"/>
            <a:ext cx="480566" cy="47939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/>
          </a:p>
        </p:txBody>
      </p:sp>
      <p:sp>
        <p:nvSpPr>
          <p:cNvPr id="37" name="文字方塊 36"/>
          <p:cNvSpPr txBox="1"/>
          <p:nvPr/>
        </p:nvSpPr>
        <p:spPr>
          <a:xfrm>
            <a:off x="5775542" y="2937536"/>
            <a:ext cx="1165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diagonal</a:t>
            </a:r>
            <a:endParaRPr lang="zh-TW" altLang="en-US" dirty="0"/>
          </a:p>
        </p:txBody>
      </p:sp>
      <p:sp>
        <p:nvSpPr>
          <p:cNvPr id="38" name="箭號: 向下 100"/>
          <p:cNvSpPr/>
          <p:nvPr/>
        </p:nvSpPr>
        <p:spPr>
          <a:xfrm flipV="1">
            <a:off x="6136745" y="2476280"/>
            <a:ext cx="442810" cy="49190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/>
          </a:p>
        </p:txBody>
      </p:sp>
      <p:grpSp>
        <p:nvGrpSpPr>
          <p:cNvPr id="39" name="群組 38"/>
          <p:cNvGrpSpPr/>
          <p:nvPr/>
        </p:nvGrpSpPr>
        <p:grpSpPr>
          <a:xfrm>
            <a:off x="3814362" y="3240193"/>
            <a:ext cx="4388956" cy="481238"/>
            <a:chOff x="3827824" y="3102874"/>
            <a:chExt cx="6013299" cy="641650"/>
          </a:xfrm>
        </p:grpSpPr>
        <p:grpSp>
          <p:nvGrpSpPr>
            <p:cNvPr id="40" name="群組 39"/>
            <p:cNvGrpSpPr/>
            <p:nvPr/>
          </p:nvGrpSpPr>
          <p:grpSpPr>
            <a:xfrm>
              <a:off x="3827824" y="3102874"/>
              <a:ext cx="1831317" cy="641650"/>
              <a:chOff x="5961973" y="5796416"/>
              <a:chExt cx="1831317" cy="641650"/>
            </a:xfrm>
          </p:grpSpPr>
          <p:sp>
            <p:nvSpPr>
              <p:cNvPr id="42" name="矩形 41"/>
              <p:cNvSpPr/>
              <p:nvPr/>
            </p:nvSpPr>
            <p:spPr>
              <a:xfrm>
                <a:off x="7277645" y="5802201"/>
                <a:ext cx="515645" cy="635865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err="1"/>
                  <a:t>z</a:t>
                </a:r>
                <a:r>
                  <a:rPr lang="en-US" altLang="zh-TW" baseline="30000" dirty="0" err="1"/>
                  <a:t>i</a:t>
                </a:r>
                <a:endParaRPr lang="zh-TW" altLang="en-US" baseline="30000" dirty="0"/>
              </a:p>
            </p:txBody>
          </p:sp>
          <p:sp>
            <p:nvSpPr>
              <p:cNvPr id="43" name="矩形 42"/>
              <p:cNvSpPr/>
              <p:nvPr/>
            </p:nvSpPr>
            <p:spPr>
              <a:xfrm>
                <a:off x="6618195" y="5796416"/>
                <a:ext cx="534981" cy="635865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err="1"/>
                  <a:t>z</a:t>
                </a:r>
                <a:r>
                  <a:rPr lang="en-US" altLang="zh-TW" baseline="30000" dirty="0" err="1"/>
                  <a:t>f</a:t>
                </a:r>
                <a:endParaRPr lang="zh-TW" altLang="en-US" baseline="30000" dirty="0"/>
              </a:p>
            </p:txBody>
          </p:sp>
          <p:sp>
            <p:nvSpPr>
              <p:cNvPr id="44" name="矩形 43"/>
              <p:cNvSpPr/>
              <p:nvPr/>
            </p:nvSpPr>
            <p:spPr>
              <a:xfrm>
                <a:off x="5961973" y="5796416"/>
                <a:ext cx="572520" cy="635865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/>
                  <a:t>z</a:t>
                </a:r>
                <a:r>
                  <a:rPr lang="en-US" altLang="zh-TW" baseline="30000" dirty="0"/>
                  <a:t>o</a:t>
                </a:r>
                <a:endParaRPr lang="zh-TW" altLang="en-US" baseline="30000" dirty="0"/>
              </a:p>
            </p:txBody>
          </p:sp>
        </p:grpSp>
        <p:sp>
          <p:nvSpPr>
            <p:cNvPr id="41" name="文字方塊 40"/>
            <p:cNvSpPr txBox="1"/>
            <p:nvPr/>
          </p:nvSpPr>
          <p:spPr>
            <a:xfrm>
              <a:off x="5659140" y="3176958"/>
              <a:ext cx="4181983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obtained by the same way</a:t>
              </a:r>
              <a:endParaRPr lang="zh-TW" altLang="en-US" dirty="0"/>
            </a:p>
          </p:txBody>
        </p:sp>
      </p:grpSp>
      <p:sp>
        <p:nvSpPr>
          <p:cNvPr id="45" name="標題 1"/>
          <p:cNvSpPr>
            <a:spLocks noGrp="1"/>
          </p:cNvSpPr>
          <p:nvPr>
            <p:ph type="title"/>
          </p:nvPr>
        </p:nvSpPr>
        <p:spPr>
          <a:xfrm>
            <a:off x="267055" y="52676"/>
            <a:ext cx="1670605" cy="857400"/>
          </a:xfrm>
        </p:spPr>
        <p:txBody>
          <a:bodyPr/>
          <a:lstStyle/>
          <a:p>
            <a:pPr>
              <a:buClr>
                <a:srgbClr val="000000"/>
              </a:buClr>
              <a:buFont typeface="Arial"/>
            </a:pPr>
            <a:r>
              <a:rPr lang="en-US" altLang="zh-TW" sz="4000" dirty="0">
                <a:solidFill>
                  <a:srgbClr val="000000"/>
                </a:solidFill>
                <a:sym typeface="Arial"/>
              </a:rPr>
              <a:t>LSTM</a:t>
            </a:r>
            <a:endParaRPr lang="zh-TW" altLang="en-US" sz="4000" dirty="0">
              <a:solidFill>
                <a:srgbClr val="000000"/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3163530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27" grpId="0"/>
      <p:bldP spid="36" grpId="0" animBg="1"/>
      <p:bldP spid="37" grpId="0"/>
      <p:bldP spid="3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8480575" y="5554183"/>
            <a:ext cx="548700" cy="3135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algn="r"/>
            <a:fld id="{00000000-1234-1234-1234-123412341234}" type="slidenum">
              <a:rPr lang="en"/>
              <a:pPr algn="r"/>
              <a:t>32</a:t>
            </a:fld>
            <a:endParaRPr/>
          </a:p>
        </p:txBody>
      </p:sp>
      <p:grpSp>
        <p:nvGrpSpPr>
          <p:cNvPr id="4" name="群組 3"/>
          <p:cNvGrpSpPr/>
          <p:nvPr/>
        </p:nvGrpSpPr>
        <p:grpSpPr>
          <a:xfrm>
            <a:off x="5563143" y="5228514"/>
            <a:ext cx="680679" cy="369332"/>
            <a:chOff x="4765592" y="6396335"/>
            <a:chExt cx="907572" cy="492442"/>
          </a:xfrm>
        </p:grpSpPr>
        <p:sp>
          <p:nvSpPr>
            <p:cNvPr id="5" name="矩形 4"/>
            <p:cNvSpPr/>
            <p:nvPr/>
          </p:nvSpPr>
          <p:spPr>
            <a:xfrm>
              <a:off x="4823114" y="6442783"/>
              <a:ext cx="720000" cy="36877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6" name="文字方塊 5"/>
            <p:cNvSpPr txBox="1"/>
            <p:nvPr/>
          </p:nvSpPr>
          <p:spPr>
            <a:xfrm>
              <a:off x="4765592" y="6396335"/>
              <a:ext cx="907572" cy="492442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err="1">
                  <a:solidFill>
                    <a:schemeClr val="bg1"/>
                  </a:solidFill>
                </a:rPr>
                <a:t>h</a:t>
              </a:r>
              <a:r>
                <a:rPr lang="en-US" altLang="zh-TW" baseline="30000" dirty="0" err="1">
                  <a:solidFill>
                    <a:schemeClr val="bg1"/>
                  </a:solidFill>
                </a:rPr>
                <a:t>t</a:t>
              </a:r>
              <a:endParaRPr lang="zh-TW" altLang="en-US" baseline="30000" dirty="0">
                <a:solidFill>
                  <a:schemeClr val="bg1"/>
                </a:solidFill>
              </a:endParaRPr>
            </a:p>
          </p:txBody>
        </p:sp>
      </p:grpSp>
      <p:sp>
        <p:nvSpPr>
          <p:cNvPr id="7" name="手繪多邊形 110"/>
          <p:cNvSpPr/>
          <p:nvPr/>
        </p:nvSpPr>
        <p:spPr>
          <a:xfrm>
            <a:off x="4159531" y="3090226"/>
            <a:ext cx="1431005" cy="2326454"/>
          </a:xfrm>
          <a:custGeom>
            <a:avLst/>
            <a:gdLst>
              <a:gd name="connsiteX0" fmla="*/ 0 w 1320800"/>
              <a:gd name="connsiteY0" fmla="*/ 0 h 3135086"/>
              <a:gd name="connsiteX1" fmla="*/ 362857 w 1320800"/>
              <a:gd name="connsiteY1" fmla="*/ 624114 h 3135086"/>
              <a:gd name="connsiteX2" fmla="*/ 508000 w 1320800"/>
              <a:gd name="connsiteY2" fmla="*/ 2409371 h 3135086"/>
              <a:gd name="connsiteX3" fmla="*/ 1320800 w 1320800"/>
              <a:gd name="connsiteY3" fmla="*/ 3135086 h 3135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20800" h="3135086">
                <a:moveTo>
                  <a:pt x="0" y="0"/>
                </a:moveTo>
                <a:cubicBezTo>
                  <a:pt x="139095" y="111276"/>
                  <a:pt x="278190" y="222552"/>
                  <a:pt x="362857" y="624114"/>
                </a:cubicBezTo>
                <a:cubicBezTo>
                  <a:pt x="447524" y="1025676"/>
                  <a:pt x="348343" y="1990876"/>
                  <a:pt x="508000" y="2409371"/>
                </a:cubicBezTo>
                <a:cubicBezTo>
                  <a:pt x="667657" y="2827866"/>
                  <a:pt x="994228" y="2981476"/>
                  <a:pt x="1320800" y="3135086"/>
                </a:cubicBezTo>
              </a:path>
            </a:pathLst>
          </a:custGeom>
          <a:noFill/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5094479" y="3236059"/>
                <a:ext cx="1674626" cy="33207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1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altLang="zh-TW" sz="21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TW" sz="21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1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altLang="zh-TW" sz="2100" i="1">
                              <a:latin typeface="Cambria Math" panose="02040503050406030204" pitchFamily="18" charset="0"/>
                            </a:rPr>
                            <m:t>𝑓</m:t>
                          </m:r>
                        </m:sup>
                      </m:sSup>
                      <m:r>
                        <a:rPr lang="en-US" altLang="zh-TW" sz="21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⨀</m:t>
                      </m:r>
                      <m:sSup>
                        <m:sSupPr>
                          <m:ctrlPr>
                            <a:rPr lang="en-US" altLang="zh-TW" sz="2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1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altLang="zh-TW" sz="21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TW" sz="21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zh-TW" altLang="en-US" sz="2100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4479" y="3236059"/>
                <a:ext cx="1674626" cy="332079"/>
              </a:xfrm>
              <a:prstGeom prst="rect">
                <a:avLst/>
              </a:prstGeom>
              <a:blipFill>
                <a:blip r:embed="rId3"/>
                <a:stretch>
                  <a:fillRect l="-1460" t="-5556" r="-730" b="-1851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6680745" y="3244392"/>
                <a:ext cx="875624" cy="3336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1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TW" sz="2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1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altLang="zh-TW" sz="21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altLang="zh-TW" sz="21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⨀</m:t>
                      </m:r>
                      <m:r>
                        <a:rPr lang="en-US" altLang="zh-TW" sz="2100" i="1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zh-TW" altLang="en-US" sz="2100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0745" y="3244392"/>
                <a:ext cx="875624" cy="333617"/>
              </a:xfrm>
              <a:prstGeom prst="rect">
                <a:avLst/>
              </a:prstGeom>
              <a:blipFill>
                <a:blip r:embed="rId4"/>
                <a:stretch>
                  <a:fillRect l="-4861" t="-1818" r="-2083" b="-1636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群組 9"/>
          <p:cNvGrpSpPr/>
          <p:nvPr/>
        </p:nvGrpSpPr>
        <p:grpSpPr>
          <a:xfrm>
            <a:off x="2977132" y="5278712"/>
            <a:ext cx="680679" cy="369332"/>
            <a:chOff x="4765592" y="6396335"/>
            <a:chExt cx="907572" cy="565323"/>
          </a:xfrm>
        </p:grpSpPr>
        <p:sp>
          <p:nvSpPr>
            <p:cNvPr id="11" name="矩形 10"/>
            <p:cNvSpPr/>
            <p:nvPr/>
          </p:nvSpPr>
          <p:spPr>
            <a:xfrm>
              <a:off x="4823114" y="6442783"/>
              <a:ext cx="720000" cy="36877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12" name="文字方塊 11"/>
            <p:cNvSpPr txBox="1"/>
            <p:nvPr/>
          </p:nvSpPr>
          <p:spPr>
            <a:xfrm>
              <a:off x="4765592" y="6396335"/>
              <a:ext cx="907572" cy="56532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err="1"/>
                <a:t>x</a:t>
              </a:r>
              <a:r>
                <a:rPr lang="en-US" altLang="zh-TW" baseline="30000" dirty="0" err="1"/>
                <a:t>t</a:t>
              </a:r>
              <a:endParaRPr lang="zh-TW" altLang="en-US" baseline="30000" dirty="0"/>
            </a:p>
          </p:txBody>
        </p:sp>
      </p:grpSp>
      <p:sp>
        <p:nvSpPr>
          <p:cNvPr id="13" name="矩形 12"/>
          <p:cNvSpPr/>
          <p:nvPr/>
        </p:nvSpPr>
        <p:spPr>
          <a:xfrm>
            <a:off x="3037015" y="4175619"/>
            <a:ext cx="540000" cy="324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z</a:t>
            </a:r>
            <a:endParaRPr lang="zh-TW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2367380" y="4175619"/>
            <a:ext cx="540000" cy="324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z</a:t>
            </a:r>
            <a:r>
              <a:rPr lang="en-US" altLang="zh-TW" baseline="30000" dirty="0" err="1"/>
              <a:t>i</a:t>
            </a:r>
            <a:endParaRPr lang="zh-TW" altLang="en-US" baseline="30000" dirty="0"/>
          </a:p>
        </p:txBody>
      </p:sp>
      <p:sp>
        <p:nvSpPr>
          <p:cNvPr id="15" name="橢圓 14"/>
          <p:cNvSpPr/>
          <p:nvPr/>
        </p:nvSpPr>
        <p:spPr>
          <a:xfrm>
            <a:off x="2791244" y="3535559"/>
            <a:ext cx="345850" cy="3286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 dirty="0"/>
          </a:p>
        </p:txBody>
      </p:sp>
      <p:sp>
        <p:nvSpPr>
          <p:cNvPr id="16" name="矩形 15"/>
          <p:cNvSpPr/>
          <p:nvPr/>
        </p:nvSpPr>
        <p:spPr>
          <a:xfrm>
            <a:off x="1704035" y="4175619"/>
            <a:ext cx="540000" cy="324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z</a:t>
            </a:r>
            <a:r>
              <a:rPr lang="en-US" altLang="zh-TW" baseline="30000" dirty="0" err="1"/>
              <a:t>f</a:t>
            </a:r>
            <a:endParaRPr lang="zh-TW" altLang="en-US" baseline="30000" dirty="0"/>
          </a:p>
        </p:txBody>
      </p:sp>
      <p:sp>
        <p:nvSpPr>
          <p:cNvPr id="17" name="矩形 16"/>
          <p:cNvSpPr/>
          <p:nvPr/>
        </p:nvSpPr>
        <p:spPr>
          <a:xfrm>
            <a:off x="3700360" y="4179516"/>
            <a:ext cx="540000" cy="324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z</a:t>
            </a:r>
            <a:r>
              <a:rPr lang="en-US" altLang="zh-TW" baseline="30000" dirty="0"/>
              <a:t>o</a:t>
            </a:r>
            <a:endParaRPr lang="zh-TW" altLang="en-US" baseline="30000" dirty="0"/>
          </a:p>
        </p:txBody>
      </p:sp>
      <p:sp>
        <p:nvSpPr>
          <p:cNvPr id="18" name="橢圓 17"/>
          <p:cNvSpPr/>
          <p:nvPr/>
        </p:nvSpPr>
        <p:spPr>
          <a:xfrm>
            <a:off x="1795627" y="2921100"/>
            <a:ext cx="328613" cy="3286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 dirty="0"/>
          </a:p>
        </p:txBody>
      </p:sp>
      <p:grpSp>
        <p:nvGrpSpPr>
          <p:cNvPr id="19" name="群組 18"/>
          <p:cNvGrpSpPr/>
          <p:nvPr/>
        </p:nvGrpSpPr>
        <p:grpSpPr>
          <a:xfrm>
            <a:off x="2783054" y="2900913"/>
            <a:ext cx="328613" cy="328613"/>
            <a:chOff x="6656524" y="2699227"/>
            <a:chExt cx="438150" cy="438150"/>
          </a:xfrm>
        </p:grpSpPr>
        <p:sp>
          <p:nvSpPr>
            <p:cNvPr id="20" name="橢圓 19"/>
            <p:cNvSpPr/>
            <p:nvPr/>
          </p:nvSpPr>
          <p:spPr>
            <a:xfrm>
              <a:off x="6656524" y="2699227"/>
              <a:ext cx="438150" cy="43815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05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文字方塊 20"/>
                <p:cNvSpPr txBox="1"/>
                <p:nvPr/>
              </p:nvSpPr>
              <p:spPr>
                <a:xfrm>
                  <a:off x="6749815" y="2808362"/>
                  <a:ext cx="259604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sz="105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＋</m:t>
                        </m:r>
                      </m:oMath>
                    </m:oMathPara>
                  </a14:m>
                  <a:endParaRPr lang="zh-TW" altLang="en-US" sz="1050" dirty="0"/>
                </a:p>
              </p:txBody>
            </p:sp>
          </mc:Choice>
          <mc:Fallback xmlns="">
            <p:sp>
              <p:nvSpPr>
                <p:cNvPr id="21" name="文字方塊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49815" y="2808362"/>
                  <a:ext cx="259604" cy="215444"/>
                </a:xfrm>
                <a:prstGeom prst="rect">
                  <a:avLst/>
                </a:prstGeom>
                <a:blipFill>
                  <a:blip r:embed="rId5"/>
                  <a:stretch>
                    <a:fillRect l="-9375" r="-9375" b="-1538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2" name="橢圓 21"/>
          <p:cNvSpPr/>
          <p:nvPr/>
        </p:nvSpPr>
        <p:spPr>
          <a:xfrm>
            <a:off x="3802678" y="2917526"/>
            <a:ext cx="328613" cy="3286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 dirty="0"/>
          </a:p>
        </p:txBody>
      </p:sp>
      <p:sp>
        <p:nvSpPr>
          <p:cNvPr id="23" name="矩形 22"/>
          <p:cNvSpPr/>
          <p:nvPr/>
        </p:nvSpPr>
        <p:spPr>
          <a:xfrm>
            <a:off x="3698909" y="1914365"/>
            <a:ext cx="540000" cy="324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/>
          </a:p>
        </p:txBody>
      </p:sp>
      <p:sp>
        <p:nvSpPr>
          <p:cNvPr id="24" name="文字方塊 23"/>
          <p:cNvSpPr txBox="1"/>
          <p:nvPr/>
        </p:nvSpPr>
        <p:spPr>
          <a:xfrm>
            <a:off x="3637731" y="1903573"/>
            <a:ext cx="680679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dirty="0" err="1"/>
              <a:t>y</a:t>
            </a:r>
            <a:r>
              <a:rPr lang="en-US" altLang="zh-TW" baseline="30000" dirty="0" err="1"/>
              <a:t>t</a:t>
            </a:r>
            <a:endParaRPr lang="zh-TW" altLang="en-US" baseline="30000" dirty="0"/>
          </a:p>
        </p:txBody>
      </p:sp>
      <p:cxnSp>
        <p:nvCxnSpPr>
          <p:cNvPr id="25" name="直線單箭頭接點 24"/>
          <p:cNvCxnSpPr>
            <a:cxnSpLocks/>
          </p:cNvCxnSpPr>
          <p:nvPr/>
        </p:nvCxnSpPr>
        <p:spPr>
          <a:xfrm flipH="1" flipV="1">
            <a:off x="1974035" y="3270543"/>
            <a:ext cx="0" cy="92263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>
            <a:cxnSpLocks/>
          </p:cNvCxnSpPr>
          <p:nvPr/>
        </p:nvCxnSpPr>
        <p:spPr>
          <a:xfrm>
            <a:off x="2128311" y="3093198"/>
            <a:ext cx="665583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>
            <a:cxnSpLocks/>
            <a:endCxn id="15" idx="5"/>
          </p:cNvCxnSpPr>
          <p:nvPr/>
        </p:nvCxnSpPr>
        <p:spPr>
          <a:xfrm flipH="1" flipV="1">
            <a:off x="3086445" y="3816047"/>
            <a:ext cx="239006" cy="37090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>
            <a:cxnSpLocks/>
            <a:stCxn id="14" idx="0"/>
            <a:endCxn id="15" idx="3"/>
          </p:cNvCxnSpPr>
          <p:nvPr/>
        </p:nvCxnSpPr>
        <p:spPr>
          <a:xfrm flipV="1">
            <a:off x="2637381" y="3816047"/>
            <a:ext cx="204513" cy="35957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>
            <a:cxnSpLocks/>
          </p:cNvCxnSpPr>
          <p:nvPr/>
        </p:nvCxnSpPr>
        <p:spPr>
          <a:xfrm flipV="1">
            <a:off x="2953076" y="3234821"/>
            <a:ext cx="1" cy="29772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向下箭號 161"/>
          <p:cNvSpPr/>
          <p:nvPr/>
        </p:nvSpPr>
        <p:spPr>
          <a:xfrm flipV="1">
            <a:off x="3813764" y="2308934"/>
            <a:ext cx="328613" cy="561297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/>
          </a:p>
        </p:txBody>
      </p:sp>
      <p:sp>
        <p:nvSpPr>
          <p:cNvPr id="31" name="向下箭號 162"/>
          <p:cNvSpPr/>
          <p:nvPr/>
        </p:nvSpPr>
        <p:spPr>
          <a:xfrm rot="2620627" flipV="1">
            <a:off x="3621083" y="4521549"/>
            <a:ext cx="328613" cy="739130"/>
          </a:xfrm>
          <a:prstGeom prst="down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/>
          </a:p>
        </p:txBody>
      </p:sp>
      <p:sp>
        <p:nvSpPr>
          <p:cNvPr id="32" name="向下箭號 163"/>
          <p:cNvSpPr/>
          <p:nvPr/>
        </p:nvSpPr>
        <p:spPr>
          <a:xfrm rot="20057551" flipV="1">
            <a:off x="2560925" y="4517409"/>
            <a:ext cx="328613" cy="681817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/>
          </a:p>
        </p:txBody>
      </p:sp>
      <p:sp>
        <p:nvSpPr>
          <p:cNvPr id="33" name="向下箭號 165"/>
          <p:cNvSpPr/>
          <p:nvPr/>
        </p:nvSpPr>
        <p:spPr>
          <a:xfrm rot="1353372" flipV="1">
            <a:off x="3094808" y="4551679"/>
            <a:ext cx="328613" cy="645884"/>
          </a:xfrm>
          <a:prstGeom prst="down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/>
          </a:p>
        </p:txBody>
      </p:sp>
      <p:sp>
        <p:nvSpPr>
          <p:cNvPr id="34" name="向下箭號 166"/>
          <p:cNvSpPr/>
          <p:nvPr/>
        </p:nvSpPr>
        <p:spPr>
          <a:xfrm rot="18851723" flipV="1">
            <a:off x="2001079" y="4498198"/>
            <a:ext cx="328613" cy="772850"/>
          </a:xfrm>
          <a:prstGeom prst="down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/>
          </a:p>
        </p:txBody>
      </p:sp>
      <p:grpSp>
        <p:nvGrpSpPr>
          <p:cNvPr id="35" name="群組 34"/>
          <p:cNvGrpSpPr/>
          <p:nvPr/>
        </p:nvGrpSpPr>
        <p:grpSpPr>
          <a:xfrm>
            <a:off x="2271856" y="5278711"/>
            <a:ext cx="680679" cy="369332"/>
            <a:chOff x="4765592" y="6396335"/>
            <a:chExt cx="907572" cy="557033"/>
          </a:xfrm>
        </p:grpSpPr>
        <p:sp>
          <p:nvSpPr>
            <p:cNvPr id="36" name="矩形 35"/>
            <p:cNvSpPr/>
            <p:nvPr/>
          </p:nvSpPr>
          <p:spPr>
            <a:xfrm>
              <a:off x="4823114" y="6442783"/>
              <a:ext cx="720000" cy="36877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37" name="文字方塊 36"/>
            <p:cNvSpPr txBox="1"/>
            <p:nvPr/>
          </p:nvSpPr>
          <p:spPr>
            <a:xfrm>
              <a:off x="4765592" y="6396335"/>
              <a:ext cx="907572" cy="557033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h</a:t>
              </a:r>
              <a:r>
                <a:rPr lang="en-US" altLang="zh-TW" baseline="30000" dirty="0">
                  <a:solidFill>
                    <a:schemeClr val="bg1"/>
                  </a:solidFill>
                </a:rPr>
                <a:t>t-1</a:t>
              </a:r>
              <a:endParaRPr lang="zh-TW" altLang="en-US" baseline="30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8" name="群組 37"/>
          <p:cNvGrpSpPr/>
          <p:nvPr/>
        </p:nvGrpSpPr>
        <p:grpSpPr>
          <a:xfrm>
            <a:off x="1019282" y="2445381"/>
            <a:ext cx="680679" cy="369332"/>
            <a:chOff x="4775004" y="6396335"/>
            <a:chExt cx="907572" cy="492442"/>
          </a:xfrm>
        </p:grpSpPr>
        <p:sp>
          <p:nvSpPr>
            <p:cNvPr id="39" name="矩形 38"/>
            <p:cNvSpPr/>
            <p:nvPr/>
          </p:nvSpPr>
          <p:spPr>
            <a:xfrm>
              <a:off x="4823114" y="6442783"/>
              <a:ext cx="720000" cy="36877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40" name="文字方塊 39"/>
            <p:cNvSpPr txBox="1"/>
            <p:nvPr/>
          </p:nvSpPr>
          <p:spPr>
            <a:xfrm>
              <a:off x="4775004" y="6396335"/>
              <a:ext cx="907572" cy="49244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c</a:t>
              </a:r>
              <a:r>
                <a:rPr lang="en-US" altLang="zh-TW" baseline="30000" dirty="0">
                  <a:solidFill>
                    <a:schemeClr val="tx1"/>
                  </a:solidFill>
                </a:rPr>
                <a:t>t-1</a:t>
              </a:r>
              <a:endParaRPr lang="zh-TW" altLang="en-US" baseline="30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1" name="群組 40"/>
          <p:cNvGrpSpPr/>
          <p:nvPr/>
        </p:nvGrpSpPr>
        <p:grpSpPr>
          <a:xfrm>
            <a:off x="4192583" y="2416031"/>
            <a:ext cx="726440" cy="369332"/>
            <a:chOff x="4729327" y="6366530"/>
            <a:chExt cx="907572" cy="492442"/>
          </a:xfrm>
        </p:grpSpPr>
        <p:sp>
          <p:nvSpPr>
            <p:cNvPr id="42" name="矩形 41"/>
            <p:cNvSpPr/>
            <p:nvPr/>
          </p:nvSpPr>
          <p:spPr>
            <a:xfrm>
              <a:off x="4823114" y="6442783"/>
              <a:ext cx="720000" cy="36877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43" name="文字方塊 42"/>
            <p:cNvSpPr txBox="1"/>
            <p:nvPr/>
          </p:nvSpPr>
          <p:spPr>
            <a:xfrm>
              <a:off x="4729327" y="6366530"/>
              <a:ext cx="907572" cy="49244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err="1">
                  <a:solidFill>
                    <a:schemeClr val="tx1"/>
                  </a:solidFill>
                </a:rPr>
                <a:t>c</a:t>
              </a:r>
              <a:r>
                <a:rPr lang="en-US" altLang="zh-TW" baseline="30000" dirty="0" err="1">
                  <a:solidFill>
                    <a:schemeClr val="tx1"/>
                  </a:solidFill>
                </a:rPr>
                <a:t>t</a:t>
              </a:r>
              <a:endParaRPr lang="zh-TW" altLang="en-US" baseline="30000" dirty="0">
                <a:solidFill>
                  <a:schemeClr val="tx1"/>
                </a:solidFill>
              </a:endParaRPr>
            </a:p>
          </p:txBody>
        </p:sp>
      </p:grpSp>
      <p:sp>
        <p:nvSpPr>
          <p:cNvPr id="44" name="手繪多邊形 2"/>
          <p:cNvSpPr/>
          <p:nvPr/>
        </p:nvSpPr>
        <p:spPr>
          <a:xfrm>
            <a:off x="3037116" y="2609208"/>
            <a:ext cx="1219200" cy="283671"/>
          </a:xfrm>
          <a:custGeom>
            <a:avLst/>
            <a:gdLst>
              <a:gd name="connsiteX0" fmla="*/ 0 w 1625600"/>
              <a:gd name="connsiteY0" fmla="*/ 378228 h 378228"/>
              <a:gd name="connsiteX1" fmla="*/ 508000 w 1625600"/>
              <a:gd name="connsiteY1" fmla="*/ 73428 h 378228"/>
              <a:gd name="connsiteX2" fmla="*/ 1625600 w 1625600"/>
              <a:gd name="connsiteY2" fmla="*/ 857 h 378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25600" h="378228">
                <a:moveTo>
                  <a:pt x="0" y="378228"/>
                </a:moveTo>
                <a:cubicBezTo>
                  <a:pt x="118533" y="257275"/>
                  <a:pt x="237067" y="136323"/>
                  <a:pt x="508000" y="73428"/>
                </a:cubicBezTo>
                <a:cubicBezTo>
                  <a:pt x="778933" y="10533"/>
                  <a:pt x="1395791" y="-3981"/>
                  <a:pt x="1625600" y="857"/>
                </a:cubicBezTo>
              </a:path>
            </a:pathLst>
          </a:custGeom>
          <a:noFill/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/>
          </a:p>
        </p:txBody>
      </p:sp>
      <p:sp>
        <p:nvSpPr>
          <p:cNvPr id="45" name="手繪多邊形 4"/>
          <p:cNvSpPr/>
          <p:nvPr/>
        </p:nvSpPr>
        <p:spPr>
          <a:xfrm>
            <a:off x="1611089" y="2630924"/>
            <a:ext cx="326571" cy="283727"/>
          </a:xfrm>
          <a:custGeom>
            <a:avLst/>
            <a:gdLst>
              <a:gd name="connsiteX0" fmla="*/ 0 w 435428"/>
              <a:gd name="connsiteY0" fmla="*/ 931 h 378302"/>
              <a:gd name="connsiteX1" fmla="*/ 290286 w 435428"/>
              <a:gd name="connsiteY1" fmla="*/ 58988 h 378302"/>
              <a:gd name="connsiteX2" fmla="*/ 435428 w 435428"/>
              <a:gd name="connsiteY2" fmla="*/ 378302 h 378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5428" h="378302">
                <a:moveTo>
                  <a:pt x="0" y="931"/>
                </a:moveTo>
                <a:cubicBezTo>
                  <a:pt x="108857" y="-1488"/>
                  <a:pt x="217715" y="-3907"/>
                  <a:pt x="290286" y="58988"/>
                </a:cubicBezTo>
                <a:cubicBezTo>
                  <a:pt x="362857" y="121883"/>
                  <a:pt x="399142" y="250092"/>
                  <a:pt x="435428" y="378302"/>
                </a:cubicBezTo>
              </a:path>
            </a:pathLst>
          </a:custGeom>
          <a:noFill/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/>
          </a:p>
        </p:txBody>
      </p:sp>
      <p:cxnSp>
        <p:nvCxnSpPr>
          <p:cNvPr id="46" name="直線單箭頭接點 45"/>
          <p:cNvCxnSpPr>
            <a:cxnSpLocks/>
          </p:cNvCxnSpPr>
          <p:nvPr/>
        </p:nvCxnSpPr>
        <p:spPr>
          <a:xfrm>
            <a:off x="3137095" y="3093198"/>
            <a:ext cx="665583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/>
          <p:cNvCxnSpPr>
            <a:cxnSpLocks/>
          </p:cNvCxnSpPr>
          <p:nvPr/>
        </p:nvCxnSpPr>
        <p:spPr>
          <a:xfrm flipH="1" flipV="1">
            <a:off x="3978069" y="3246137"/>
            <a:ext cx="0" cy="92263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字方塊 47"/>
              <p:cNvSpPr txBox="1"/>
              <p:nvPr/>
            </p:nvSpPr>
            <p:spPr>
              <a:xfrm>
                <a:off x="5094479" y="3774434"/>
                <a:ext cx="2218684" cy="3231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1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altLang="zh-TW" sz="21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TW" sz="21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1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altLang="zh-TW" sz="2100" i="1">
                              <a:latin typeface="Cambria Math" panose="02040503050406030204" pitchFamily="18" charset="0"/>
                            </a:rPr>
                            <m:t>𝑜</m:t>
                          </m:r>
                        </m:sup>
                      </m:sSup>
                      <m:r>
                        <a:rPr lang="en-US" altLang="zh-TW" sz="21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⨀</m:t>
                      </m:r>
                      <m:r>
                        <a:rPr lang="en-US" altLang="zh-TW" sz="21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𝑡𝑎𝑛h</m:t>
                      </m:r>
                      <m:d>
                        <m:dPr>
                          <m:ctrlPr>
                            <a:rPr lang="en-US" altLang="zh-TW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1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1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altLang="zh-TW" sz="21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100" dirty="0"/>
              </a:p>
            </p:txBody>
          </p:sp>
        </mc:Choice>
        <mc:Fallback xmlns="">
          <p:sp>
            <p:nvSpPr>
              <p:cNvPr id="48" name="文字方塊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4479" y="3774434"/>
                <a:ext cx="2218684" cy="323165"/>
              </a:xfrm>
              <a:prstGeom prst="rect">
                <a:avLst/>
              </a:prstGeom>
              <a:blipFill>
                <a:blip r:embed="rId6"/>
                <a:stretch>
                  <a:fillRect l="-2198" b="-1698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矩形 48"/>
              <p:cNvSpPr/>
              <p:nvPr/>
            </p:nvSpPr>
            <p:spPr>
              <a:xfrm>
                <a:off x="2781482" y="3499711"/>
                <a:ext cx="38017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⨀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9" name="矩形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1482" y="3499711"/>
                <a:ext cx="380173" cy="369332"/>
              </a:xfrm>
              <a:prstGeom prst="rect">
                <a:avLst/>
              </a:prstGeom>
              <a:blipFill>
                <a:blip r:embed="rId7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矩形 49"/>
              <p:cNvSpPr/>
              <p:nvPr/>
            </p:nvSpPr>
            <p:spPr>
              <a:xfrm>
                <a:off x="1765216" y="2890796"/>
                <a:ext cx="401366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⨀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50" name="矩形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5216" y="2890796"/>
                <a:ext cx="401366" cy="369332"/>
              </a:xfrm>
              <a:prstGeom prst="rect">
                <a:avLst/>
              </a:prstGeom>
              <a:blipFill>
                <a:blip r:embed="rId8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矩形 50"/>
              <p:cNvSpPr/>
              <p:nvPr/>
            </p:nvSpPr>
            <p:spPr>
              <a:xfrm>
                <a:off x="3728138" y="2885229"/>
                <a:ext cx="491817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⨀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51" name="矩形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8138" y="2885229"/>
                <a:ext cx="491817" cy="369332"/>
              </a:xfrm>
              <a:prstGeom prst="rect">
                <a:avLst/>
              </a:prstGeom>
              <a:blipFill>
                <a:blip r:embed="rId9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字方塊 51"/>
              <p:cNvSpPr txBox="1"/>
              <p:nvPr/>
            </p:nvSpPr>
            <p:spPr>
              <a:xfrm>
                <a:off x="5094481" y="4244945"/>
                <a:ext cx="1692643" cy="3231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1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TW" sz="21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TW" sz="21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sz="2100" i="1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zh-TW" sz="2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1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1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altLang="zh-TW" sz="21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TW" sz="21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1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altLang="zh-TW" sz="21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100" dirty="0"/>
              </a:p>
            </p:txBody>
          </p:sp>
        </mc:Choice>
        <mc:Fallback xmlns="">
          <p:sp>
            <p:nvSpPr>
              <p:cNvPr id="52" name="文字方塊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4481" y="4244945"/>
                <a:ext cx="1692643" cy="323165"/>
              </a:xfrm>
              <a:prstGeom prst="rect">
                <a:avLst/>
              </a:prstGeom>
              <a:blipFill>
                <a:blip r:embed="rId10"/>
                <a:stretch>
                  <a:fillRect l="-3249" b="-2452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矩形 1"/>
          <p:cNvSpPr/>
          <p:nvPr/>
        </p:nvSpPr>
        <p:spPr>
          <a:xfrm>
            <a:off x="639773" y="1313327"/>
            <a:ext cx="60452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222222"/>
                </a:solidFill>
                <a:latin typeface="Arial" panose="020B0604020202020204" pitchFamily="34" charset="0"/>
              </a:rPr>
              <a:t>For two matrices (with the same dimension) multiplication</a:t>
            </a:r>
            <a:endParaRPr lang="zh-TW" altLang="en-US" dirty="0"/>
          </a:p>
        </p:txBody>
      </p:sp>
      <p:cxnSp>
        <p:nvCxnSpPr>
          <p:cNvPr id="53" name="直線單箭頭接點 52"/>
          <p:cNvCxnSpPr/>
          <p:nvPr/>
        </p:nvCxnSpPr>
        <p:spPr>
          <a:xfrm flipV="1">
            <a:off x="2092208" y="1623568"/>
            <a:ext cx="464712" cy="122739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4" name="標題 1"/>
          <p:cNvSpPr>
            <a:spLocks noGrp="1"/>
          </p:cNvSpPr>
          <p:nvPr>
            <p:ph type="title"/>
          </p:nvPr>
        </p:nvSpPr>
        <p:spPr>
          <a:xfrm>
            <a:off x="267055" y="52676"/>
            <a:ext cx="1670605" cy="857400"/>
          </a:xfrm>
        </p:spPr>
        <p:txBody>
          <a:bodyPr/>
          <a:lstStyle/>
          <a:p>
            <a:pPr>
              <a:buClr>
                <a:srgbClr val="000000"/>
              </a:buClr>
              <a:buFont typeface="Arial"/>
            </a:pPr>
            <a:r>
              <a:rPr lang="en-US" altLang="zh-TW" sz="4000" dirty="0">
                <a:solidFill>
                  <a:srgbClr val="000000"/>
                </a:solidFill>
                <a:sym typeface="Arial"/>
              </a:rPr>
              <a:t>LSTM</a:t>
            </a:r>
            <a:endParaRPr lang="zh-TW" altLang="en-US" sz="4000" dirty="0">
              <a:solidFill>
                <a:srgbClr val="000000"/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0677274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/>
      <p:bldP spid="15" grpId="0" animBg="1"/>
      <p:bldP spid="18" grpId="0" animBg="1"/>
      <p:bldP spid="22" grpId="0" animBg="1"/>
      <p:bldP spid="23" grpId="0" animBg="1"/>
      <p:bldP spid="24" grpId="0" animBg="1"/>
      <p:bldP spid="30" grpId="0" animBg="1"/>
      <p:bldP spid="44" grpId="0" animBg="1"/>
      <p:bldP spid="45" grpId="0" animBg="1"/>
      <p:bldP spid="48" grpId="0"/>
      <p:bldP spid="49" grpId="0"/>
      <p:bldP spid="50" grpId="0"/>
      <p:bldP spid="51" grpId="0"/>
      <p:bldP spid="52" grpId="0"/>
      <p:bldP spid="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3"/>
          <p:cNvSpPr txBox="1"/>
          <p:nvPr/>
        </p:nvSpPr>
        <p:spPr>
          <a:xfrm>
            <a:off x="429989" y="2171044"/>
            <a:ext cx="8324936" cy="2554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600"/>
              </a:spcBef>
              <a:buClr>
                <a:schemeClr val="dk1"/>
              </a:buClr>
              <a:buSzPts val="1100"/>
            </a:pPr>
            <a:endParaRPr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ts val="600"/>
              </a:spcBef>
            </a:pPr>
            <a:endParaRPr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267055" y="52676"/>
            <a:ext cx="1670605" cy="857400"/>
          </a:xfrm>
        </p:spPr>
        <p:txBody>
          <a:bodyPr/>
          <a:lstStyle/>
          <a:p>
            <a:pPr>
              <a:buClr>
                <a:srgbClr val="000000"/>
              </a:buClr>
              <a:buFont typeface="Arial"/>
            </a:pPr>
            <a:r>
              <a:rPr lang="en-US" altLang="zh-TW" sz="4000" dirty="0">
                <a:solidFill>
                  <a:srgbClr val="000000"/>
                </a:solidFill>
                <a:sym typeface="Arial"/>
              </a:rPr>
              <a:t>LSTM</a:t>
            </a:r>
            <a:endParaRPr lang="zh-TW" altLang="en-US" sz="4000" dirty="0">
              <a:solidFill>
                <a:srgbClr val="000000"/>
              </a:solidFill>
              <a:sym typeface="Arial"/>
            </a:endParaRPr>
          </a:p>
        </p:txBody>
      </p:sp>
      <p:sp>
        <p:nvSpPr>
          <p:cNvPr id="97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8480575" y="5554183"/>
            <a:ext cx="548700" cy="3135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algn="r"/>
            <a:fld id="{00000000-1234-1234-1234-123412341234}" type="slidenum">
              <a:rPr lang="en"/>
              <a:pPr algn="r"/>
              <a:t>33</a:t>
            </a:fld>
            <a:endParaRPr/>
          </a:p>
        </p:txBody>
      </p:sp>
      <p:grpSp>
        <p:nvGrpSpPr>
          <p:cNvPr id="5" name="群組 4"/>
          <p:cNvGrpSpPr/>
          <p:nvPr/>
        </p:nvGrpSpPr>
        <p:grpSpPr>
          <a:xfrm>
            <a:off x="3091987" y="5259419"/>
            <a:ext cx="680679" cy="369332"/>
            <a:chOff x="4765592" y="6396335"/>
            <a:chExt cx="907572" cy="550450"/>
          </a:xfrm>
        </p:grpSpPr>
        <p:sp>
          <p:nvSpPr>
            <p:cNvPr id="6" name="矩形 5"/>
            <p:cNvSpPr/>
            <p:nvPr/>
          </p:nvSpPr>
          <p:spPr>
            <a:xfrm>
              <a:off x="4823114" y="6442783"/>
              <a:ext cx="720000" cy="36877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7" name="文字方塊 6"/>
            <p:cNvSpPr txBox="1"/>
            <p:nvPr/>
          </p:nvSpPr>
          <p:spPr>
            <a:xfrm>
              <a:off x="4765592" y="6396335"/>
              <a:ext cx="907572" cy="55045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err="1"/>
                <a:t>x</a:t>
              </a:r>
              <a:r>
                <a:rPr lang="en-US" altLang="zh-TW" baseline="30000" dirty="0" err="1"/>
                <a:t>t</a:t>
              </a:r>
              <a:endParaRPr lang="zh-TW" altLang="en-US" baseline="30000" dirty="0"/>
            </a:p>
          </p:txBody>
        </p:sp>
      </p:grpSp>
      <p:sp>
        <p:nvSpPr>
          <p:cNvPr id="8" name="矩形 7"/>
          <p:cNvSpPr/>
          <p:nvPr/>
        </p:nvSpPr>
        <p:spPr>
          <a:xfrm>
            <a:off x="3037015" y="4175619"/>
            <a:ext cx="540000" cy="324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z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2367380" y="4175619"/>
            <a:ext cx="540000" cy="324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z</a:t>
            </a:r>
            <a:r>
              <a:rPr lang="en-US" altLang="zh-TW" baseline="30000" dirty="0" err="1"/>
              <a:t>i</a:t>
            </a:r>
            <a:endParaRPr lang="zh-TW" altLang="en-US" baseline="30000" dirty="0"/>
          </a:p>
        </p:txBody>
      </p:sp>
      <p:sp>
        <p:nvSpPr>
          <p:cNvPr id="10" name="橢圓 9"/>
          <p:cNvSpPr/>
          <p:nvPr/>
        </p:nvSpPr>
        <p:spPr>
          <a:xfrm>
            <a:off x="2791245" y="3535559"/>
            <a:ext cx="328613" cy="3286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 dirty="0"/>
          </a:p>
        </p:txBody>
      </p:sp>
      <p:sp>
        <p:nvSpPr>
          <p:cNvPr id="11" name="矩形 10"/>
          <p:cNvSpPr/>
          <p:nvPr/>
        </p:nvSpPr>
        <p:spPr>
          <a:xfrm>
            <a:off x="1704035" y="4175619"/>
            <a:ext cx="540000" cy="324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z</a:t>
            </a:r>
            <a:r>
              <a:rPr lang="en-US" altLang="zh-TW" baseline="30000" dirty="0" err="1"/>
              <a:t>f</a:t>
            </a:r>
            <a:endParaRPr lang="zh-TW" altLang="en-US" baseline="30000" dirty="0"/>
          </a:p>
        </p:txBody>
      </p:sp>
      <p:sp>
        <p:nvSpPr>
          <p:cNvPr id="12" name="矩形 11"/>
          <p:cNvSpPr/>
          <p:nvPr/>
        </p:nvSpPr>
        <p:spPr>
          <a:xfrm>
            <a:off x="3700360" y="4179516"/>
            <a:ext cx="540000" cy="324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z</a:t>
            </a:r>
            <a:r>
              <a:rPr lang="en-US" altLang="zh-TW" baseline="30000" dirty="0"/>
              <a:t>o</a:t>
            </a:r>
            <a:endParaRPr lang="zh-TW" altLang="en-US" baseline="30000" dirty="0"/>
          </a:p>
        </p:txBody>
      </p:sp>
      <p:grpSp>
        <p:nvGrpSpPr>
          <p:cNvPr id="13" name="群組 12"/>
          <p:cNvGrpSpPr/>
          <p:nvPr/>
        </p:nvGrpSpPr>
        <p:grpSpPr>
          <a:xfrm>
            <a:off x="1795627" y="2921100"/>
            <a:ext cx="328613" cy="328613"/>
            <a:chOff x="6656524" y="2699227"/>
            <a:chExt cx="438150" cy="438150"/>
          </a:xfrm>
        </p:grpSpPr>
        <p:sp>
          <p:nvSpPr>
            <p:cNvPr id="14" name="橢圓 13"/>
            <p:cNvSpPr/>
            <p:nvPr/>
          </p:nvSpPr>
          <p:spPr>
            <a:xfrm>
              <a:off x="6656524" y="2699227"/>
              <a:ext cx="438150" cy="438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字方塊 14"/>
                <p:cNvSpPr txBox="1"/>
                <p:nvPr/>
              </p:nvSpPr>
              <p:spPr>
                <a:xfrm>
                  <a:off x="6710937" y="2723026"/>
                  <a:ext cx="337698" cy="36933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⨀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15" name="文字方塊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10937" y="2723026"/>
                  <a:ext cx="337698" cy="369331"/>
                </a:xfrm>
                <a:prstGeom prst="rect">
                  <a:avLst/>
                </a:prstGeom>
                <a:blipFill>
                  <a:blip r:embed="rId3"/>
                  <a:stretch>
                    <a:fillRect l="-26190" r="-23810" b="-17391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" name="群組 15"/>
          <p:cNvGrpSpPr/>
          <p:nvPr/>
        </p:nvGrpSpPr>
        <p:grpSpPr>
          <a:xfrm>
            <a:off x="2783054" y="2900913"/>
            <a:ext cx="328613" cy="328613"/>
            <a:chOff x="6656524" y="2699227"/>
            <a:chExt cx="438150" cy="438150"/>
          </a:xfrm>
        </p:grpSpPr>
        <p:sp>
          <p:nvSpPr>
            <p:cNvPr id="17" name="橢圓 16"/>
            <p:cNvSpPr/>
            <p:nvPr/>
          </p:nvSpPr>
          <p:spPr>
            <a:xfrm>
              <a:off x="6656524" y="2699227"/>
              <a:ext cx="438150" cy="43815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05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文字方塊 17"/>
                <p:cNvSpPr txBox="1"/>
                <p:nvPr/>
              </p:nvSpPr>
              <p:spPr>
                <a:xfrm>
                  <a:off x="6766594" y="2808578"/>
                  <a:ext cx="228696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sz="105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＋</m:t>
                        </m:r>
                      </m:oMath>
                    </m:oMathPara>
                  </a14:m>
                  <a:endParaRPr lang="zh-TW" altLang="en-US" sz="1050" dirty="0"/>
                </a:p>
              </p:txBody>
            </p:sp>
          </mc:Choice>
          <mc:Fallback xmlns="">
            <p:sp>
              <p:nvSpPr>
                <p:cNvPr id="18" name="文字方塊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6594" y="2808578"/>
                  <a:ext cx="228696" cy="215444"/>
                </a:xfrm>
                <a:prstGeom prst="rect">
                  <a:avLst/>
                </a:prstGeom>
                <a:blipFill>
                  <a:blip r:embed="rId4"/>
                  <a:stretch>
                    <a:fillRect l="-17857" r="-17857" b="-1538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9" name="橢圓 18"/>
          <p:cNvSpPr/>
          <p:nvPr/>
        </p:nvSpPr>
        <p:spPr>
          <a:xfrm>
            <a:off x="3802678" y="2917526"/>
            <a:ext cx="328613" cy="3286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 dirty="0"/>
          </a:p>
        </p:txBody>
      </p:sp>
      <p:sp>
        <p:nvSpPr>
          <p:cNvPr id="20" name="矩形 19"/>
          <p:cNvSpPr/>
          <p:nvPr/>
        </p:nvSpPr>
        <p:spPr>
          <a:xfrm>
            <a:off x="3698909" y="1914365"/>
            <a:ext cx="540000" cy="324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/>
          </a:p>
        </p:txBody>
      </p:sp>
      <p:sp>
        <p:nvSpPr>
          <p:cNvPr id="21" name="文字方塊 20"/>
          <p:cNvSpPr txBox="1"/>
          <p:nvPr/>
        </p:nvSpPr>
        <p:spPr>
          <a:xfrm>
            <a:off x="3637731" y="1903573"/>
            <a:ext cx="680679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dirty="0" err="1"/>
              <a:t>y</a:t>
            </a:r>
            <a:r>
              <a:rPr lang="en-US" altLang="zh-TW" baseline="30000" dirty="0" err="1"/>
              <a:t>t</a:t>
            </a:r>
            <a:endParaRPr lang="zh-TW" altLang="en-US" baseline="30000" dirty="0"/>
          </a:p>
        </p:txBody>
      </p:sp>
      <p:cxnSp>
        <p:nvCxnSpPr>
          <p:cNvPr id="22" name="直線單箭頭接點 21"/>
          <p:cNvCxnSpPr>
            <a:cxnSpLocks/>
          </p:cNvCxnSpPr>
          <p:nvPr/>
        </p:nvCxnSpPr>
        <p:spPr>
          <a:xfrm flipH="1" flipV="1">
            <a:off x="1974035" y="3270543"/>
            <a:ext cx="0" cy="92263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>
            <a:cxnSpLocks/>
          </p:cNvCxnSpPr>
          <p:nvPr/>
        </p:nvCxnSpPr>
        <p:spPr>
          <a:xfrm>
            <a:off x="2128311" y="3093198"/>
            <a:ext cx="665583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>
            <a:cxnSpLocks/>
            <a:endCxn id="10" idx="5"/>
          </p:cNvCxnSpPr>
          <p:nvPr/>
        </p:nvCxnSpPr>
        <p:spPr>
          <a:xfrm flipH="1" flipV="1">
            <a:off x="3071732" y="3816046"/>
            <a:ext cx="253718" cy="37090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>
            <a:cxnSpLocks/>
            <a:stCxn id="9" idx="0"/>
            <a:endCxn id="10" idx="3"/>
          </p:cNvCxnSpPr>
          <p:nvPr/>
        </p:nvCxnSpPr>
        <p:spPr>
          <a:xfrm flipV="1">
            <a:off x="2637381" y="3816047"/>
            <a:ext cx="201989" cy="35957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>
            <a:cxnSpLocks/>
          </p:cNvCxnSpPr>
          <p:nvPr/>
        </p:nvCxnSpPr>
        <p:spPr>
          <a:xfrm flipV="1">
            <a:off x="2953076" y="3234821"/>
            <a:ext cx="1" cy="29772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向下箭號 161"/>
          <p:cNvSpPr/>
          <p:nvPr/>
        </p:nvSpPr>
        <p:spPr>
          <a:xfrm flipV="1">
            <a:off x="3813764" y="2308934"/>
            <a:ext cx="328613" cy="561297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/>
          </a:p>
        </p:txBody>
      </p:sp>
      <p:sp>
        <p:nvSpPr>
          <p:cNvPr id="28" name="向下箭號 162"/>
          <p:cNvSpPr/>
          <p:nvPr/>
        </p:nvSpPr>
        <p:spPr>
          <a:xfrm rot="2620627" flipV="1">
            <a:off x="3621083" y="4521549"/>
            <a:ext cx="328613" cy="739130"/>
          </a:xfrm>
          <a:prstGeom prst="down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/>
          </a:p>
        </p:txBody>
      </p:sp>
      <p:sp>
        <p:nvSpPr>
          <p:cNvPr id="29" name="向下箭號 163"/>
          <p:cNvSpPr/>
          <p:nvPr/>
        </p:nvSpPr>
        <p:spPr>
          <a:xfrm rot="20057551" flipV="1">
            <a:off x="2560925" y="4517409"/>
            <a:ext cx="328613" cy="681817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/>
          </a:p>
        </p:txBody>
      </p:sp>
      <p:sp>
        <p:nvSpPr>
          <p:cNvPr id="30" name="向下箭號 165"/>
          <p:cNvSpPr/>
          <p:nvPr/>
        </p:nvSpPr>
        <p:spPr>
          <a:xfrm rot="1353372" flipV="1">
            <a:off x="3094808" y="4551679"/>
            <a:ext cx="328613" cy="645884"/>
          </a:xfrm>
          <a:prstGeom prst="down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/>
          </a:p>
        </p:txBody>
      </p:sp>
      <p:sp>
        <p:nvSpPr>
          <p:cNvPr id="31" name="向下箭號 166"/>
          <p:cNvSpPr/>
          <p:nvPr/>
        </p:nvSpPr>
        <p:spPr>
          <a:xfrm rot="18851723" flipV="1">
            <a:off x="2001079" y="4498198"/>
            <a:ext cx="328613" cy="772850"/>
          </a:xfrm>
          <a:prstGeom prst="down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/>
          </a:p>
        </p:txBody>
      </p:sp>
      <p:grpSp>
        <p:nvGrpSpPr>
          <p:cNvPr id="32" name="群組 31"/>
          <p:cNvGrpSpPr/>
          <p:nvPr/>
        </p:nvGrpSpPr>
        <p:grpSpPr>
          <a:xfrm>
            <a:off x="2364377" y="5268412"/>
            <a:ext cx="680679" cy="369332"/>
            <a:chOff x="4744295" y="6396963"/>
            <a:chExt cx="907572" cy="559244"/>
          </a:xfrm>
        </p:grpSpPr>
        <p:sp>
          <p:nvSpPr>
            <p:cNvPr id="33" name="矩形 32"/>
            <p:cNvSpPr/>
            <p:nvPr/>
          </p:nvSpPr>
          <p:spPr>
            <a:xfrm>
              <a:off x="4823114" y="6442783"/>
              <a:ext cx="720000" cy="36877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34" name="文字方塊 33"/>
            <p:cNvSpPr txBox="1"/>
            <p:nvPr/>
          </p:nvSpPr>
          <p:spPr>
            <a:xfrm>
              <a:off x="4744295" y="6396963"/>
              <a:ext cx="907572" cy="559244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h</a:t>
              </a:r>
              <a:r>
                <a:rPr lang="en-US" altLang="zh-TW" baseline="30000" dirty="0">
                  <a:solidFill>
                    <a:schemeClr val="bg1"/>
                  </a:solidFill>
                </a:rPr>
                <a:t>t-1</a:t>
              </a:r>
              <a:endParaRPr lang="zh-TW" altLang="en-US" baseline="30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5" name="群組 34"/>
          <p:cNvGrpSpPr/>
          <p:nvPr/>
        </p:nvGrpSpPr>
        <p:grpSpPr>
          <a:xfrm>
            <a:off x="1019282" y="2445381"/>
            <a:ext cx="680679" cy="369332"/>
            <a:chOff x="4775004" y="6396335"/>
            <a:chExt cx="907572" cy="492442"/>
          </a:xfrm>
        </p:grpSpPr>
        <p:sp>
          <p:nvSpPr>
            <p:cNvPr id="36" name="矩形 35"/>
            <p:cNvSpPr/>
            <p:nvPr/>
          </p:nvSpPr>
          <p:spPr>
            <a:xfrm>
              <a:off x="4823114" y="6442783"/>
              <a:ext cx="720000" cy="36877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37" name="文字方塊 36"/>
            <p:cNvSpPr txBox="1"/>
            <p:nvPr/>
          </p:nvSpPr>
          <p:spPr>
            <a:xfrm>
              <a:off x="4775004" y="6396335"/>
              <a:ext cx="907572" cy="49244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c</a:t>
              </a:r>
              <a:r>
                <a:rPr lang="en-US" altLang="zh-TW" baseline="30000" dirty="0">
                  <a:solidFill>
                    <a:schemeClr val="tx1"/>
                  </a:solidFill>
                </a:rPr>
                <a:t>t-1</a:t>
              </a:r>
              <a:endParaRPr lang="zh-TW" altLang="en-US" baseline="30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8" name="群組 37"/>
          <p:cNvGrpSpPr/>
          <p:nvPr/>
        </p:nvGrpSpPr>
        <p:grpSpPr>
          <a:xfrm>
            <a:off x="4161773" y="2416455"/>
            <a:ext cx="680679" cy="369332"/>
            <a:chOff x="4775004" y="6396335"/>
            <a:chExt cx="907572" cy="492442"/>
          </a:xfrm>
        </p:grpSpPr>
        <p:sp>
          <p:nvSpPr>
            <p:cNvPr id="39" name="矩形 38"/>
            <p:cNvSpPr/>
            <p:nvPr/>
          </p:nvSpPr>
          <p:spPr>
            <a:xfrm>
              <a:off x="4823114" y="6442783"/>
              <a:ext cx="720000" cy="36877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40" name="文字方塊 39"/>
            <p:cNvSpPr txBox="1"/>
            <p:nvPr/>
          </p:nvSpPr>
          <p:spPr>
            <a:xfrm>
              <a:off x="4775004" y="6396335"/>
              <a:ext cx="907572" cy="49244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err="1">
                  <a:solidFill>
                    <a:schemeClr val="tx1"/>
                  </a:solidFill>
                </a:rPr>
                <a:t>c</a:t>
              </a:r>
              <a:r>
                <a:rPr lang="en-US" altLang="zh-TW" baseline="30000" dirty="0" err="1">
                  <a:solidFill>
                    <a:schemeClr val="tx1"/>
                  </a:solidFill>
                </a:rPr>
                <a:t>t</a:t>
              </a:r>
              <a:endParaRPr lang="zh-TW" altLang="en-US" baseline="30000" dirty="0">
                <a:solidFill>
                  <a:schemeClr val="tx1"/>
                </a:solidFill>
              </a:endParaRPr>
            </a:p>
          </p:txBody>
        </p:sp>
      </p:grpSp>
      <p:sp>
        <p:nvSpPr>
          <p:cNvPr id="41" name="手繪多邊形 2"/>
          <p:cNvSpPr/>
          <p:nvPr/>
        </p:nvSpPr>
        <p:spPr>
          <a:xfrm>
            <a:off x="3037116" y="2609208"/>
            <a:ext cx="1219200" cy="283671"/>
          </a:xfrm>
          <a:custGeom>
            <a:avLst/>
            <a:gdLst>
              <a:gd name="connsiteX0" fmla="*/ 0 w 1625600"/>
              <a:gd name="connsiteY0" fmla="*/ 378228 h 378228"/>
              <a:gd name="connsiteX1" fmla="*/ 508000 w 1625600"/>
              <a:gd name="connsiteY1" fmla="*/ 73428 h 378228"/>
              <a:gd name="connsiteX2" fmla="*/ 1625600 w 1625600"/>
              <a:gd name="connsiteY2" fmla="*/ 857 h 378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25600" h="378228">
                <a:moveTo>
                  <a:pt x="0" y="378228"/>
                </a:moveTo>
                <a:cubicBezTo>
                  <a:pt x="118533" y="257275"/>
                  <a:pt x="237067" y="136323"/>
                  <a:pt x="508000" y="73428"/>
                </a:cubicBezTo>
                <a:cubicBezTo>
                  <a:pt x="778933" y="10533"/>
                  <a:pt x="1395791" y="-3981"/>
                  <a:pt x="1625600" y="857"/>
                </a:cubicBezTo>
              </a:path>
            </a:pathLst>
          </a:custGeom>
          <a:noFill/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/>
          </a:p>
        </p:txBody>
      </p:sp>
      <p:sp>
        <p:nvSpPr>
          <p:cNvPr id="42" name="手繪多邊形 4"/>
          <p:cNvSpPr/>
          <p:nvPr/>
        </p:nvSpPr>
        <p:spPr>
          <a:xfrm>
            <a:off x="1611089" y="2630924"/>
            <a:ext cx="326571" cy="283727"/>
          </a:xfrm>
          <a:custGeom>
            <a:avLst/>
            <a:gdLst>
              <a:gd name="connsiteX0" fmla="*/ 0 w 435428"/>
              <a:gd name="connsiteY0" fmla="*/ 931 h 378302"/>
              <a:gd name="connsiteX1" fmla="*/ 290286 w 435428"/>
              <a:gd name="connsiteY1" fmla="*/ 58988 h 378302"/>
              <a:gd name="connsiteX2" fmla="*/ 435428 w 435428"/>
              <a:gd name="connsiteY2" fmla="*/ 378302 h 378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5428" h="378302">
                <a:moveTo>
                  <a:pt x="0" y="931"/>
                </a:moveTo>
                <a:cubicBezTo>
                  <a:pt x="108857" y="-1488"/>
                  <a:pt x="217715" y="-3907"/>
                  <a:pt x="290286" y="58988"/>
                </a:cubicBezTo>
                <a:cubicBezTo>
                  <a:pt x="362857" y="121883"/>
                  <a:pt x="399142" y="250092"/>
                  <a:pt x="435428" y="378302"/>
                </a:cubicBezTo>
              </a:path>
            </a:pathLst>
          </a:custGeom>
          <a:noFill/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/>
          </a:p>
        </p:txBody>
      </p:sp>
      <p:cxnSp>
        <p:nvCxnSpPr>
          <p:cNvPr id="43" name="直線單箭頭接點 42"/>
          <p:cNvCxnSpPr>
            <a:cxnSpLocks/>
          </p:cNvCxnSpPr>
          <p:nvPr/>
        </p:nvCxnSpPr>
        <p:spPr>
          <a:xfrm>
            <a:off x="3137095" y="3093198"/>
            <a:ext cx="665583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/>
          <p:cNvCxnSpPr>
            <a:cxnSpLocks/>
          </p:cNvCxnSpPr>
          <p:nvPr/>
        </p:nvCxnSpPr>
        <p:spPr>
          <a:xfrm flipH="1" flipV="1">
            <a:off x="3978069" y="3246137"/>
            <a:ext cx="0" cy="92263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群組 44"/>
          <p:cNvGrpSpPr/>
          <p:nvPr/>
        </p:nvGrpSpPr>
        <p:grpSpPr>
          <a:xfrm>
            <a:off x="6240581" y="5255340"/>
            <a:ext cx="680679" cy="369332"/>
            <a:chOff x="4765592" y="6396335"/>
            <a:chExt cx="907572" cy="542318"/>
          </a:xfrm>
        </p:grpSpPr>
        <p:sp>
          <p:nvSpPr>
            <p:cNvPr id="46" name="矩形 45"/>
            <p:cNvSpPr/>
            <p:nvPr/>
          </p:nvSpPr>
          <p:spPr>
            <a:xfrm>
              <a:off x="4823114" y="6442783"/>
              <a:ext cx="720000" cy="36877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47" name="文字方塊 46"/>
            <p:cNvSpPr txBox="1"/>
            <p:nvPr/>
          </p:nvSpPr>
          <p:spPr>
            <a:xfrm>
              <a:off x="4765592" y="6396335"/>
              <a:ext cx="907572" cy="542318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x</a:t>
              </a:r>
              <a:r>
                <a:rPr lang="en-US" altLang="zh-TW" baseline="30000" dirty="0"/>
                <a:t>t+1</a:t>
              </a:r>
              <a:endParaRPr lang="zh-TW" altLang="en-US" baseline="30000" dirty="0"/>
            </a:p>
          </p:txBody>
        </p:sp>
      </p:grpSp>
      <p:sp>
        <p:nvSpPr>
          <p:cNvPr id="48" name="矩形 47"/>
          <p:cNvSpPr/>
          <p:nvPr/>
        </p:nvSpPr>
        <p:spPr>
          <a:xfrm>
            <a:off x="6206993" y="4166267"/>
            <a:ext cx="540000" cy="324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z</a:t>
            </a:r>
            <a:endParaRPr lang="zh-TW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5537359" y="4166267"/>
            <a:ext cx="540000" cy="324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z</a:t>
            </a:r>
            <a:r>
              <a:rPr lang="en-US" altLang="zh-TW" baseline="30000" dirty="0" err="1"/>
              <a:t>i</a:t>
            </a:r>
            <a:endParaRPr lang="zh-TW" altLang="en-US" baseline="30000" dirty="0"/>
          </a:p>
        </p:txBody>
      </p:sp>
      <p:sp>
        <p:nvSpPr>
          <p:cNvPr id="50" name="橢圓 49"/>
          <p:cNvSpPr/>
          <p:nvPr/>
        </p:nvSpPr>
        <p:spPr>
          <a:xfrm>
            <a:off x="5961224" y="3526206"/>
            <a:ext cx="328613" cy="3286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 dirty="0"/>
          </a:p>
        </p:txBody>
      </p:sp>
      <p:sp>
        <p:nvSpPr>
          <p:cNvPr id="51" name="矩形 50"/>
          <p:cNvSpPr/>
          <p:nvPr/>
        </p:nvSpPr>
        <p:spPr>
          <a:xfrm>
            <a:off x="4874014" y="4166267"/>
            <a:ext cx="540000" cy="324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z</a:t>
            </a:r>
            <a:r>
              <a:rPr lang="en-US" altLang="zh-TW" baseline="30000" dirty="0" err="1"/>
              <a:t>f</a:t>
            </a:r>
            <a:endParaRPr lang="zh-TW" altLang="en-US" baseline="30000" dirty="0"/>
          </a:p>
        </p:txBody>
      </p:sp>
      <p:sp>
        <p:nvSpPr>
          <p:cNvPr id="52" name="矩形 51"/>
          <p:cNvSpPr/>
          <p:nvPr/>
        </p:nvSpPr>
        <p:spPr>
          <a:xfrm>
            <a:off x="6870338" y="4170164"/>
            <a:ext cx="540000" cy="324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z</a:t>
            </a:r>
            <a:r>
              <a:rPr lang="en-US" altLang="zh-TW" baseline="30000" dirty="0"/>
              <a:t>o</a:t>
            </a:r>
            <a:endParaRPr lang="zh-TW" altLang="en-US" baseline="30000" dirty="0"/>
          </a:p>
        </p:txBody>
      </p:sp>
      <p:sp>
        <p:nvSpPr>
          <p:cNvPr id="53" name="橢圓 52"/>
          <p:cNvSpPr/>
          <p:nvPr/>
        </p:nvSpPr>
        <p:spPr>
          <a:xfrm>
            <a:off x="4965605" y="2911748"/>
            <a:ext cx="328613" cy="3286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 dirty="0"/>
          </a:p>
        </p:txBody>
      </p:sp>
      <p:grpSp>
        <p:nvGrpSpPr>
          <p:cNvPr id="54" name="群組 53"/>
          <p:cNvGrpSpPr/>
          <p:nvPr/>
        </p:nvGrpSpPr>
        <p:grpSpPr>
          <a:xfrm>
            <a:off x="5953032" y="2891561"/>
            <a:ext cx="328613" cy="328613"/>
            <a:chOff x="6656524" y="2699227"/>
            <a:chExt cx="438150" cy="438150"/>
          </a:xfrm>
        </p:grpSpPr>
        <p:sp>
          <p:nvSpPr>
            <p:cNvPr id="55" name="橢圓 54"/>
            <p:cNvSpPr/>
            <p:nvPr/>
          </p:nvSpPr>
          <p:spPr>
            <a:xfrm>
              <a:off x="6656524" y="2699227"/>
              <a:ext cx="438150" cy="43815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05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文字方塊 55"/>
                <p:cNvSpPr txBox="1"/>
                <p:nvPr/>
              </p:nvSpPr>
              <p:spPr>
                <a:xfrm>
                  <a:off x="6766594" y="2808578"/>
                  <a:ext cx="228696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sz="105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＋</m:t>
                        </m:r>
                      </m:oMath>
                    </m:oMathPara>
                  </a14:m>
                  <a:endParaRPr lang="zh-TW" altLang="en-US" sz="1050" dirty="0"/>
                </a:p>
              </p:txBody>
            </p:sp>
          </mc:Choice>
          <mc:Fallback xmlns="">
            <p:sp>
              <p:nvSpPr>
                <p:cNvPr id="56" name="文字方塊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6594" y="2808578"/>
                  <a:ext cx="228696" cy="215444"/>
                </a:xfrm>
                <a:prstGeom prst="rect">
                  <a:avLst/>
                </a:prstGeom>
                <a:blipFill>
                  <a:blip r:embed="rId4"/>
                  <a:stretch>
                    <a:fillRect l="-17857" r="-17857" b="-11111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7" name="橢圓 56"/>
          <p:cNvSpPr/>
          <p:nvPr/>
        </p:nvSpPr>
        <p:spPr>
          <a:xfrm>
            <a:off x="6972656" y="2908173"/>
            <a:ext cx="328613" cy="3286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 dirty="0"/>
          </a:p>
        </p:txBody>
      </p:sp>
      <p:sp>
        <p:nvSpPr>
          <p:cNvPr id="58" name="矩形 57"/>
          <p:cNvSpPr/>
          <p:nvPr/>
        </p:nvSpPr>
        <p:spPr>
          <a:xfrm>
            <a:off x="6868887" y="1905012"/>
            <a:ext cx="540000" cy="324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/>
          </a:p>
        </p:txBody>
      </p:sp>
      <p:sp>
        <p:nvSpPr>
          <p:cNvPr id="59" name="文字方塊 58"/>
          <p:cNvSpPr txBox="1"/>
          <p:nvPr/>
        </p:nvSpPr>
        <p:spPr>
          <a:xfrm>
            <a:off x="6807709" y="1894220"/>
            <a:ext cx="680679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y</a:t>
            </a:r>
            <a:r>
              <a:rPr lang="en-US" altLang="zh-TW" baseline="30000" dirty="0"/>
              <a:t>t+1</a:t>
            </a:r>
            <a:endParaRPr lang="zh-TW" altLang="en-US" baseline="30000" dirty="0"/>
          </a:p>
        </p:txBody>
      </p:sp>
      <p:cxnSp>
        <p:nvCxnSpPr>
          <p:cNvPr id="60" name="直線單箭頭接點 59"/>
          <p:cNvCxnSpPr>
            <a:cxnSpLocks/>
          </p:cNvCxnSpPr>
          <p:nvPr/>
        </p:nvCxnSpPr>
        <p:spPr>
          <a:xfrm flipH="1" flipV="1">
            <a:off x="5144014" y="3261191"/>
            <a:ext cx="0" cy="92263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/>
          <p:cNvCxnSpPr>
            <a:cxnSpLocks/>
          </p:cNvCxnSpPr>
          <p:nvPr/>
        </p:nvCxnSpPr>
        <p:spPr>
          <a:xfrm>
            <a:off x="5298290" y="3083846"/>
            <a:ext cx="665583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單箭頭接點 61"/>
          <p:cNvCxnSpPr>
            <a:cxnSpLocks/>
            <a:endCxn id="50" idx="5"/>
          </p:cNvCxnSpPr>
          <p:nvPr/>
        </p:nvCxnSpPr>
        <p:spPr>
          <a:xfrm flipH="1" flipV="1">
            <a:off x="6241711" y="3806693"/>
            <a:ext cx="253718" cy="37090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單箭頭接點 62"/>
          <p:cNvCxnSpPr>
            <a:cxnSpLocks/>
            <a:stCxn id="49" idx="0"/>
            <a:endCxn id="50" idx="3"/>
          </p:cNvCxnSpPr>
          <p:nvPr/>
        </p:nvCxnSpPr>
        <p:spPr>
          <a:xfrm flipV="1">
            <a:off x="5807360" y="3806695"/>
            <a:ext cx="201989" cy="35957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單箭頭接點 63"/>
          <p:cNvCxnSpPr>
            <a:cxnSpLocks/>
          </p:cNvCxnSpPr>
          <p:nvPr/>
        </p:nvCxnSpPr>
        <p:spPr>
          <a:xfrm flipV="1">
            <a:off x="6123055" y="3225468"/>
            <a:ext cx="1" cy="29772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向下箭號 161"/>
          <p:cNvSpPr/>
          <p:nvPr/>
        </p:nvSpPr>
        <p:spPr>
          <a:xfrm flipV="1">
            <a:off x="6983742" y="2299581"/>
            <a:ext cx="328613" cy="561297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/>
          </a:p>
        </p:txBody>
      </p:sp>
      <p:sp>
        <p:nvSpPr>
          <p:cNvPr id="66" name="向下箭號 162"/>
          <p:cNvSpPr/>
          <p:nvPr/>
        </p:nvSpPr>
        <p:spPr>
          <a:xfrm rot="2620627" flipV="1">
            <a:off x="6791062" y="4512196"/>
            <a:ext cx="328613" cy="739130"/>
          </a:xfrm>
          <a:prstGeom prst="down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/>
          </a:p>
        </p:txBody>
      </p:sp>
      <p:sp>
        <p:nvSpPr>
          <p:cNvPr id="67" name="向下箭號 163"/>
          <p:cNvSpPr/>
          <p:nvPr/>
        </p:nvSpPr>
        <p:spPr>
          <a:xfrm rot="20057551" flipV="1">
            <a:off x="5730904" y="4508056"/>
            <a:ext cx="328613" cy="681817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/>
          </a:p>
        </p:txBody>
      </p:sp>
      <p:sp>
        <p:nvSpPr>
          <p:cNvPr id="68" name="向下箭號 165"/>
          <p:cNvSpPr/>
          <p:nvPr/>
        </p:nvSpPr>
        <p:spPr>
          <a:xfrm rot="1353372" flipV="1">
            <a:off x="6264787" y="4542327"/>
            <a:ext cx="328613" cy="645884"/>
          </a:xfrm>
          <a:prstGeom prst="down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/>
          </a:p>
        </p:txBody>
      </p:sp>
      <p:sp>
        <p:nvSpPr>
          <p:cNvPr id="69" name="向下箭號 166"/>
          <p:cNvSpPr/>
          <p:nvPr/>
        </p:nvSpPr>
        <p:spPr>
          <a:xfrm rot="18851723" flipV="1">
            <a:off x="5171057" y="4488845"/>
            <a:ext cx="328613" cy="772850"/>
          </a:xfrm>
          <a:prstGeom prst="down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/>
          </a:p>
        </p:txBody>
      </p:sp>
      <p:grpSp>
        <p:nvGrpSpPr>
          <p:cNvPr id="70" name="群組 69"/>
          <p:cNvGrpSpPr/>
          <p:nvPr/>
        </p:nvGrpSpPr>
        <p:grpSpPr>
          <a:xfrm>
            <a:off x="5528308" y="5255333"/>
            <a:ext cx="680679" cy="369332"/>
            <a:chOff x="4765592" y="6396335"/>
            <a:chExt cx="907572" cy="552920"/>
          </a:xfrm>
        </p:grpSpPr>
        <p:sp>
          <p:nvSpPr>
            <p:cNvPr id="71" name="矩形 70"/>
            <p:cNvSpPr/>
            <p:nvPr/>
          </p:nvSpPr>
          <p:spPr>
            <a:xfrm>
              <a:off x="4823114" y="6442783"/>
              <a:ext cx="720000" cy="36877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72" name="文字方塊 71"/>
            <p:cNvSpPr txBox="1"/>
            <p:nvPr/>
          </p:nvSpPr>
          <p:spPr>
            <a:xfrm>
              <a:off x="4765592" y="6396335"/>
              <a:ext cx="907572" cy="55292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err="1">
                  <a:solidFill>
                    <a:schemeClr val="bg1"/>
                  </a:solidFill>
                </a:rPr>
                <a:t>h</a:t>
              </a:r>
              <a:r>
                <a:rPr lang="en-US" altLang="zh-TW" baseline="30000" dirty="0" err="1">
                  <a:solidFill>
                    <a:schemeClr val="bg1"/>
                  </a:solidFill>
                </a:rPr>
                <a:t>t</a:t>
              </a:r>
              <a:endParaRPr lang="zh-TW" altLang="en-US" baseline="30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3" name="群組 72"/>
          <p:cNvGrpSpPr/>
          <p:nvPr/>
        </p:nvGrpSpPr>
        <p:grpSpPr>
          <a:xfrm>
            <a:off x="7408323" y="2407103"/>
            <a:ext cx="680679" cy="369332"/>
            <a:chOff x="4775004" y="6396335"/>
            <a:chExt cx="907572" cy="492442"/>
          </a:xfrm>
        </p:grpSpPr>
        <p:sp>
          <p:nvSpPr>
            <p:cNvPr id="74" name="矩形 73"/>
            <p:cNvSpPr/>
            <p:nvPr/>
          </p:nvSpPr>
          <p:spPr>
            <a:xfrm>
              <a:off x="4823114" y="6442783"/>
              <a:ext cx="720000" cy="36877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75" name="文字方塊 74"/>
            <p:cNvSpPr txBox="1"/>
            <p:nvPr/>
          </p:nvSpPr>
          <p:spPr>
            <a:xfrm>
              <a:off x="4775004" y="6396335"/>
              <a:ext cx="907572" cy="49244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c</a:t>
              </a:r>
              <a:r>
                <a:rPr lang="en-US" altLang="zh-TW" baseline="30000" dirty="0">
                  <a:solidFill>
                    <a:schemeClr val="tx1"/>
                  </a:solidFill>
                </a:rPr>
                <a:t>t+1</a:t>
              </a:r>
              <a:endParaRPr lang="zh-TW" altLang="en-US" baseline="30000" dirty="0">
                <a:solidFill>
                  <a:schemeClr val="tx1"/>
                </a:solidFill>
              </a:endParaRPr>
            </a:p>
          </p:txBody>
        </p:sp>
      </p:grpSp>
      <p:sp>
        <p:nvSpPr>
          <p:cNvPr id="76" name="手繪多邊形 2"/>
          <p:cNvSpPr/>
          <p:nvPr/>
        </p:nvSpPr>
        <p:spPr>
          <a:xfrm>
            <a:off x="6207095" y="2599856"/>
            <a:ext cx="1219200" cy="283671"/>
          </a:xfrm>
          <a:custGeom>
            <a:avLst/>
            <a:gdLst>
              <a:gd name="connsiteX0" fmla="*/ 0 w 1625600"/>
              <a:gd name="connsiteY0" fmla="*/ 378228 h 378228"/>
              <a:gd name="connsiteX1" fmla="*/ 508000 w 1625600"/>
              <a:gd name="connsiteY1" fmla="*/ 73428 h 378228"/>
              <a:gd name="connsiteX2" fmla="*/ 1625600 w 1625600"/>
              <a:gd name="connsiteY2" fmla="*/ 857 h 378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25600" h="378228">
                <a:moveTo>
                  <a:pt x="0" y="378228"/>
                </a:moveTo>
                <a:cubicBezTo>
                  <a:pt x="118533" y="257275"/>
                  <a:pt x="237067" y="136323"/>
                  <a:pt x="508000" y="73428"/>
                </a:cubicBezTo>
                <a:cubicBezTo>
                  <a:pt x="778933" y="10533"/>
                  <a:pt x="1395791" y="-3981"/>
                  <a:pt x="1625600" y="857"/>
                </a:cubicBezTo>
              </a:path>
            </a:pathLst>
          </a:custGeom>
          <a:noFill/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/>
          </a:p>
        </p:txBody>
      </p:sp>
      <p:sp>
        <p:nvSpPr>
          <p:cNvPr id="77" name="手繪多邊形 4"/>
          <p:cNvSpPr/>
          <p:nvPr/>
        </p:nvSpPr>
        <p:spPr>
          <a:xfrm>
            <a:off x="4781067" y="2621572"/>
            <a:ext cx="326571" cy="283727"/>
          </a:xfrm>
          <a:custGeom>
            <a:avLst/>
            <a:gdLst>
              <a:gd name="connsiteX0" fmla="*/ 0 w 435428"/>
              <a:gd name="connsiteY0" fmla="*/ 931 h 378302"/>
              <a:gd name="connsiteX1" fmla="*/ 290286 w 435428"/>
              <a:gd name="connsiteY1" fmla="*/ 58988 h 378302"/>
              <a:gd name="connsiteX2" fmla="*/ 435428 w 435428"/>
              <a:gd name="connsiteY2" fmla="*/ 378302 h 378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5428" h="378302">
                <a:moveTo>
                  <a:pt x="0" y="931"/>
                </a:moveTo>
                <a:cubicBezTo>
                  <a:pt x="108857" y="-1488"/>
                  <a:pt x="217715" y="-3907"/>
                  <a:pt x="290286" y="58988"/>
                </a:cubicBezTo>
                <a:cubicBezTo>
                  <a:pt x="362857" y="121883"/>
                  <a:pt x="399142" y="250092"/>
                  <a:pt x="435428" y="378302"/>
                </a:cubicBezTo>
              </a:path>
            </a:pathLst>
          </a:custGeom>
          <a:noFill/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/>
          </a:p>
        </p:txBody>
      </p:sp>
      <p:sp>
        <p:nvSpPr>
          <p:cNvPr id="78" name="手繪多邊形 110"/>
          <p:cNvSpPr/>
          <p:nvPr/>
        </p:nvSpPr>
        <p:spPr>
          <a:xfrm>
            <a:off x="4157235" y="3107206"/>
            <a:ext cx="1431005" cy="2326454"/>
          </a:xfrm>
          <a:custGeom>
            <a:avLst/>
            <a:gdLst>
              <a:gd name="connsiteX0" fmla="*/ 0 w 1320800"/>
              <a:gd name="connsiteY0" fmla="*/ 0 h 3135086"/>
              <a:gd name="connsiteX1" fmla="*/ 362857 w 1320800"/>
              <a:gd name="connsiteY1" fmla="*/ 624114 h 3135086"/>
              <a:gd name="connsiteX2" fmla="*/ 508000 w 1320800"/>
              <a:gd name="connsiteY2" fmla="*/ 2409371 h 3135086"/>
              <a:gd name="connsiteX3" fmla="*/ 1320800 w 1320800"/>
              <a:gd name="connsiteY3" fmla="*/ 3135086 h 3135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20800" h="3135086">
                <a:moveTo>
                  <a:pt x="0" y="0"/>
                </a:moveTo>
                <a:cubicBezTo>
                  <a:pt x="139095" y="111276"/>
                  <a:pt x="278190" y="222552"/>
                  <a:pt x="362857" y="624114"/>
                </a:cubicBezTo>
                <a:cubicBezTo>
                  <a:pt x="447524" y="1025676"/>
                  <a:pt x="348343" y="1990876"/>
                  <a:pt x="508000" y="2409371"/>
                </a:cubicBezTo>
                <a:cubicBezTo>
                  <a:pt x="667657" y="2827866"/>
                  <a:pt x="994228" y="2981476"/>
                  <a:pt x="1320800" y="3135086"/>
                </a:cubicBezTo>
              </a:path>
            </a:pathLst>
          </a:custGeom>
          <a:noFill/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/>
          </a:p>
        </p:txBody>
      </p:sp>
      <p:cxnSp>
        <p:nvCxnSpPr>
          <p:cNvPr id="79" name="直線單箭頭接點 78"/>
          <p:cNvCxnSpPr>
            <a:cxnSpLocks/>
          </p:cNvCxnSpPr>
          <p:nvPr/>
        </p:nvCxnSpPr>
        <p:spPr>
          <a:xfrm>
            <a:off x="6307074" y="3083846"/>
            <a:ext cx="665583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單箭頭接點 79"/>
          <p:cNvCxnSpPr>
            <a:cxnSpLocks/>
          </p:cNvCxnSpPr>
          <p:nvPr/>
        </p:nvCxnSpPr>
        <p:spPr>
          <a:xfrm flipH="1" flipV="1">
            <a:off x="7148048" y="3236785"/>
            <a:ext cx="0" cy="92263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文字方塊 80"/>
              <p:cNvSpPr txBox="1"/>
              <p:nvPr/>
            </p:nvSpPr>
            <p:spPr>
              <a:xfrm>
                <a:off x="2832249" y="3532180"/>
                <a:ext cx="2532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⨀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81" name="文字方塊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2249" y="3532180"/>
                <a:ext cx="253274" cy="276999"/>
              </a:xfrm>
              <a:prstGeom prst="rect">
                <a:avLst/>
              </a:prstGeom>
              <a:blipFill>
                <a:blip r:embed="rId5"/>
                <a:stretch>
                  <a:fillRect l="-26829" r="-26829" b="-1739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文字方塊 81"/>
              <p:cNvSpPr txBox="1"/>
              <p:nvPr/>
            </p:nvSpPr>
            <p:spPr>
              <a:xfrm>
                <a:off x="3848602" y="2938949"/>
                <a:ext cx="2532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⨀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82" name="文字方塊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8602" y="2938949"/>
                <a:ext cx="253274" cy="276999"/>
              </a:xfrm>
              <a:prstGeom prst="rect">
                <a:avLst/>
              </a:prstGeom>
              <a:blipFill>
                <a:blip r:embed="rId6"/>
                <a:stretch>
                  <a:fillRect l="-26190" r="-23810" b="-1739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文字方塊 82"/>
              <p:cNvSpPr txBox="1"/>
              <p:nvPr/>
            </p:nvSpPr>
            <p:spPr>
              <a:xfrm>
                <a:off x="5017777" y="2922862"/>
                <a:ext cx="2532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⨀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83" name="文字方塊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7777" y="2922862"/>
                <a:ext cx="253274" cy="276999"/>
              </a:xfrm>
              <a:prstGeom prst="rect">
                <a:avLst/>
              </a:prstGeom>
              <a:blipFill>
                <a:blip r:embed="rId7"/>
                <a:stretch>
                  <a:fillRect l="-26190" r="-23810" b="-1739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文字方塊 83"/>
              <p:cNvSpPr txBox="1"/>
              <p:nvPr/>
            </p:nvSpPr>
            <p:spPr>
              <a:xfrm>
                <a:off x="6002774" y="3539048"/>
                <a:ext cx="2532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⨀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84" name="文字方塊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2774" y="3539048"/>
                <a:ext cx="253274" cy="276999"/>
              </a:xfrm>
              <a:prstGeom prst="rect">
                <a:avLst/>
              </a:prstGeom>
              <a:blipFill>
                <a:blip r:embed="rId8"/>
                <a:stretch>
                  <a:fillRect l="-26829" r="-26829" b="-20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文字方塊 84"/>
              <p:cNvSpPr txBox="1"/>
              <p:nvPr/>
            </p:nvSpPr>
            <p:spPr>
              <a:xfrm>
                <a:off x="7021811" y="2922862"/>
                <a:ext cx="2532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⨀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85" name="文字方塊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1811" y="2922862"/>
                <a:ext cx="253274" cy="276999"/>
              </a:xfrm>
              <a:prstGeom prst="rect">
                <a:avLst/>
              </a:prstGeom>
              <a:blipFill>
                <a:blip r:embed="rId9"/>
                <a:stretch>
                  <a:fillRect l="-26829" r="-26829" b="-1739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6" name="圖片 8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043674" y="1038375"/>
            <a:ext cx="1246162" cy="1610606"/>
          </a:xfrm>
          <a:prstGeom prst="rect">
            <a:avLst/>
          </a:prstGeom>
        </p:spPr>
      </p:pic>
      <p:sp>
        <p:nvSpPr>
          <p:cNvPr id="87" name="手繪多邊形 110"/>
          <p:cNvSpPr/>
          <p:nvPr/>
        </p:nvSpPr>
        <p:spPr>
          <a:xfrm>
            <a:off x="7322965" y="3079845"/>
            <a:ext cx="1431005" cy="2326454"/>
          </a:xfrm>
          <a:custGeom>
            <a:avLst/>
            <a:gdLst>
              <a:gd name="connsiteX0" fmla="*/ 0 w 1320800"/>
              <a:gd name="connsiteY0" fmla="*/ 0 h 3135086"/>
              <a:gd name="connsiteX1" fmla="*/ 362857 w 1320800"/>
              <a:gd name="connsiteY1" fmla="*/ 624114 h 3135086"/>
              <a:gd name="connsiteX2" fmla="*/ 508000 w 1320800"/>
              <a:gd name="connsiteY2" fmla="*/ 2409371 h 3135086"/>
              <a:gd name="connsiteX3" fmla="*/ 1320800 w 1320800"/>
              <a:gd name="connsiteY3" fmla="*/ 3135086 h 3135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20800" h="3135086">
                <a:moveTo>
                  <a:pt x="0" y="0"/>
                </a:moveTo>
                <a:cubicBezTo>
                  <a:pt x="139095" y="111276"/>
                  <a:pt x="278190" y="222552"/>
                  <a:pt x="362857" y="624114"/>
                </a:cubicBezTo>
                <a:cubicBezTo>
                  <a:pt x="447524" y="1025676"/>
                  <a:pt x="348343" y="1990876"/>
                  <a:pt x="508000" y="2409371"/>
                </a:cubicBezTo>
                <a:cubicBezTo>
                  <a:pt x="667657" y="2827866"/>
                  <a:pt x="994228" y="2981476"/>
                  <a:pt x="1320800" y="3135086"/>
                </a:cubicBezTo>
              </a:path>
            </a:pathLst>
          </a:custGeom>
          <a:noFill/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/>
          </a:p>
        </p:txBody>
      </p:sp>
      <p:sp>
        <p:nvSpPr>
          <p:cNvPr id="88" name="文字方塊 87"/>
          <p:cNvSpPr txBox="1"/>
          <p:nvPr/>
        </p:nvSpPr>
        <p:spPr>
          <a:xfrm>
            <a:off x="8371194" y="4921375"/>
            <a:ext cx="680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h</a:t>
            </a:r>
            <a:r>
              <a:rPr lang="en-US" altLang="zh-TW" baseline="30000" dirty="0"/>
              <a:t>t+1</a:t>
            </a:r>
            <a:endParaRPr lang="zh-TW" alt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20966268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7" grpId="0" animBg="1"/>
      <p:bldP spid="58" grpId="0" animBg="1"/>
      <p:bldP spid="59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6" grpId="0" animBg="1"/>
      <p:bldP spid="77" grpId="0" animBg="1"/>
      <p:bldP spid="83" grpId="0"/>
      <p:bldP spid="84" grpId="0"/>
      <p:bldP spid="85" grpId="0"/>
      <p:bldP spid="87" grpId="0" animBg="1"/>
      <p:bldP spid="8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395536" y="218882"/>
            <a:ext cx="8352928" cy="562074"/>
          </a:xfrm>
        </p:spPr>
        <p:txBody>
          <a:bodyPr>
            <a:normAutofit fontScale="90000"/>
          </a:bodyPr>
          <a:lstStyle/>
          <a:p>
            <a:r>
              <a:rPr lang="zh-TW" altLang="en-US" sz="3600" dirty="0"/>
              <a:t>實作步驟和細節</a:t>
            </a:r>
            <a:endParaRPr lang="zh-TW" altLang="en-US" dirty="0"/>
          </a:p>
        </p:txBody>
      </p:sp>
      <p:sp>
        <p:nvSpPr>
          <p:cNvPr id="8" name="內容版面配置區 7"/>
          <p:cNvSpPr>
            <a:spLocks noGrp="1"/>
          </p:cNvSpPr>
          <p:nvPr>
            <p:ph idx="1"/>
          </p:nvPr>
        </p:nvSpPr>
        <p:spPr>
          <a:xfrm>
            <a:off x="408671" y="994517"/>
            <a:ext cx="8576304" cy="5175159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buFont typeface="Wingdings" panose="05000000000000000000" pitchFamily="2" charset="2"/>
              <a:buChar char="n"/>
            </a:pPr>
            <a:r>
              <a:rPr lang="zh-TW" altLang="en-US" sz="1800" b="1" dirty="0" smtClean="0"/>
              <a:t>階段</a:t>
            </a:r>
            <a:r>
              <a:rPr lang="zh-TW" altLang="en-US" sz="1800" b="1" dirty="0"/>
              <a:t>三</a:t>
            </a:r>
            <a:r>
              <a:rPr lang="en-US" altLang="zh-TW" sz="1800" b="1" dirty="0" smtClean="0"/>
              <a:t>:</a:t>
            </a:r>
            <a:r>
              <a:rPr lang="zh-TW" altLang="en-US" sz="1800" b="1" dirty="0" smtClean="0"/>
              <a:t> </a:t>
            </a:r>
            <a:r>
              <a:rPr lang="zh-TW" altLang="en-US" sz="1800" b="1" dirty="0"/>
              <a:t>模型訓練與</a:t>
            </a:r>
            <a:r>
              <a:rPr lang="zh-TW" altLang="en-US" sz="1800" b="1" dirty="0" smtClean="0"/>
              <a:t>表現比較</a:t>
            </a:r>
            <a:endParaRPr lang="en-US" altLang="zh-TW" sz="1800" b="1" dirty="0" smtClean="0"/>
          </a:p>
          <a:p>
            <a:pPr>
              <a:spcAft>
                <a:spcPts val="600"/>
              </a:spcAft>
            </a:pPr>
            <a:r>
              <a:rPr lang="en-US" altLang="zh-TW" sz="1800" b="1" u="sng" dirty="0" smtClean="0"/>
              <a:t>Task1: </a:t>
            </a:r>
            <a:r>
              <a:rPr lang="zh-TW" altLang="en-US" sz="1800" b="1" u="sng" dirty="0" smtClean="0"/>
              <a:t>對該微服務的各個時間點的狀態做異常及非異常的分類</a:t>
            </a:r>
            <a:endParaRPr lang="en-US" altLang="zh-TW" sz="1500" b="1" u="sng" dirty="0" smtClean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TW" sz="1800" dirty="0"/>
              <a:t>Train/test: </a:t>
            </a:r>
            <a:endParaRPr lang="en-US" altLang="zh-TW" sz="1800" dirty="0" smtClean="0"/>
          </a:p>
          <a:p>
            <a:pPr lvl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TW" altLang="en-US" sz="1500" dirty="0" smtClean="0"/>
              <a:t>每一筆</a:t>
            </a:r>
            <a:r>
              <a:rPr lang="en-US" altLang="zh-TW" sz="1500" dirty="0" smtClean="0"/>
              <a:t>(</a:t>
            </a:r>
            <a:r>
              <a:rPr lang="zh-TW" altLang="en-US" sz="1500" dirty="0" smtClean="0"/>
              <a:t>各時間點</a:t>
            </a:r>
            <a:r>
              <a:rPr lang="en-US" altLang="zh-TW" sz="1500" dirty="0" smtClean="0"/>
              <a:t>)</a:t>
            </a:r>
            <a:r>
              <a:rPr lang="zh-TW" altLang="en-US" sz="1500" dirty="0" smtClean="0"/>
              <a:t>各</a:t>
            </a:r>
            <a:r>
              <a:rPr lang="en-US" altLang="zh-TW" sz="1500" dirty="0" smtClean="0"/>
              <a:t>metric</a:t>
            </a:r>
            <a:r>
              <a:rPr lang="zh-TW" altLang="en-US" sz="1500" dirty="0" smtClean="0"/>
              <a:t>資料作為 </a:t>
            </a:r>
            <a:r>
              <a:rPr lang="en-US" altLang="zh-TW" sz="1500" dirty="0"/>
              <a:t>x</a:t>
            </a:r>
            <a:r>
              <a:rPr lang="zh-TW" altLang="en-US" sz="1500" dirty="0"/>
              <a:t>，每一筆資料</a:t>
            </a:r>
            <a:r>
              <a:rPr lang="zh-TW" altLang="en-US" sz="1500" dirty="0" smtClean="0"/>
              <a:t>是否為異常</a:t>
            </a:r>
            <a:r>
              <a:rPr lang="zh-TW" altLang="en-US" sz="1500" dirty="0"/>
              <a:t>的</a:t>
            </a:r>
            <a:r>
              <a:rPr lang="zh-TW" altLang="en-US" sz="1500" dirty="0" smtClean="0"/>
              <a:t>標籤作為 </a:t>
            </a:r>
            <a:r>
              <a:rPr lang="en-US" altLang="zh-TW" sz="1500" dirty="0" smtClean="0"/>
              <a:t>y</a:t>
            </a:r>
            <a:r>
              <a:rPr lang="zh-TW" altLang="en-US" sz="1500" dirty="0"/>
              <a:t>，使模型</a:t>
            </a:r>
            <a:r>
              <a:rPr lang="zh-TW" altLang="en-US" sz="1500" dirty="0" smtClean="0"/>
              <a:t>學習同一時間點下什麼</a:t>
            </a:r>
            <a:r>
              <a:rPr lang="zh-TW" altLang="en-US" sz="1500" dirty="0"/>
              <a:t>樣的</a:t>
            </a:r>
            <a:r>
              <a:rPr lang="en-US" altLang="zh-TW" sz="1500" dirty="0" smtClean="0"/>
              <a:t>metric</a:t>
            </a:r>
            <a:r>
              <a:rPr lang="zh-TW" altLang="en-US" sz="1500" dirty="0" smtClean="0"/>
              <a:t>組</a:t>
            </a:r>
            <a:r>
              <a:rPr lang="zh-TW" altLang="en-US" sz="1500" dirty="0"/>
              <a:t>合</a:t>
            </a:r>
            <a:r>
              <a:rPr lang="zh-TW" altLang="en-US" sz="1500" dirty="0" smtClean="0"/>
              <a:t>，</a:t>
            </a:r>
            <a:r>
              <a:rPr lang="zh-TW" altLang="en-US" sz="1500" dirty="0"/>
              <a:t>會得到異常的</a:t>
            </a:r>
            <a:r>
              <a:rPr lang="zh-TW" altLang="en-US" sz="1500" dirty="0" smtClean="0"/>
              <a:t>標籤</a:t>
            </a:r>
            <a:endParaRPr lang="en-US" altLang="zh-TW" sz="1500" dirty="0" smtClean="0"/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zh-TW" altLang="en-US" sz="1500" dirty="0" smtClean="0"/>
              <a:t>在訓練資料中將</a:t>
            </a:r>
            <a:r>
              <a:rPr lang="en-US" altLang="zh-TW" sz="1500" dirty="0" smtClean="0"/>
              <a:t>reboot</a:t>
            </a:r>
            <a:r>
              <a:rPr lang="zh-TW" altLang="en-US" sz="1500" dirty="0" smtClean="0"/>
              <a:t>時間點的資料濾出，使模型避免學習服務斷掉時的資料，測試資料則包含</a:t>
            </a:r>
            <a:r>
              <a:rPr lang="en-US" altLang="zh-TW" sz="1500" dirty="0" smtClean="0"/>
              <a:t>reboot</a:t>
            </a:r>
            <a:r>
              <a:rPr lang="zh-TW" altLang="en-US" sz="1500" dirty="0" smtClean="0"/>
              <a:t>時間點資料</a:t>
            </a:r>
            <a:r>
              <a:rPr lang="en-US" altLang="zh-TW" sz="1500" dirty="0" smtClean="0"/>
              <a:t>(</a:t>
            </a:r>
            <a:r>
              <a:rPr lang="zh-TW" altLang="en-US" sz="1500" dirty="0" smtClean="0"/>
              <a:t>真實情境</a:t>
            </a:r>
            <a:r>
              <a:rPr lang="en-US" altLang="zh-TW" sz="1500" dirty="0" smtClean="0"/>
              <a:t>)</a:t>
            </a:r>
            <a:endParaRPr lang="en-US" altLang="zh-TW" sz="1500" dirty="0"/>
          </a:p>
          <a:p>
            <a:pPr>
              <a:spcAft>
                <a:spcPts val="600"/>
              </a:spcAft>
            </a:pPr>
            <a:r>
              <a:rPr lang="en-US" altLang="zh-TW" sz="1800" dirty="0" smtClean="0"/>
              <a:t>How to evaluate a model in classification task ?</a:t>
            </a:r>
          </a:p>
          <a:p>
            <a:pPr lvl="1">
              <a:spcAft>
                <a:spcPts val="600"/>
              </a:spcAft>
            </a:pPr>
            <a:r>
              <a:rPr lang="en-US" altLang="zh-TW" sz="1600" dirty="0" smtClean="0"/>
              <a:t>Confusion matrix</a:t>
            </a:r>
          </a:p>
          <a:p>
            <a:pPr lvl="1">
              <a:spcAft>
                <a:spcPts val="600"/>
              </a:spcAft>
            </a:pPr>
            <a:r>
              <a:rPr lang="en-US" altLang="zh-TW" sz="1600" dirty="0" smtClean="0"/>
              <a:t>Precision(P) = TP / (TP+FP) </a:t>
            </a:r>
          </a:p>
          <a:p>
            <a:pPr lvl="1">
              <a:spcAft>
                <a:spcPts val="600"/>
              </a:spcAft>
            </a:pPr>
            <a:r>
              <a:rPr lang="en-US" altLang="zh-TW" sz="1600" dirty="0" smtClean="0"/>
              <a:t>Recall(R) = TP / (FN+TP)</a:t>
            </a:r>
          </a:p>
          <a:p>
            <a:pPr lvl="1">
              <a:spcAft>
                <a:spcPts val="600"/>
              </a:spcAft>
            </a:pPr>
            <a:r>
              <a:rPr lang="en-US" altLang="zh-TW" sz="1600" dirty="0" smtClean="0"/>
              <a:t>f1-score  = 2*P*R / (P+R)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32495A4-CA80-44B9-B512-0495ACCBB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3660" y="6356350"/>
            <a:ext cx="2057400" cy="365125"/>
          </a:xfrm>
        </p:spPr>
        <p:txBody>
          <a:bodyPr/>
          <a:lstStyle/>
          <a:p>
            <a:fld id="{E31375A4-56A4-47D6-9801-1991572033F7}" type="slidenum">
              <a:rPr lang="en-US" smtClean="0"/>
              <a:t>34</a:t>
            </a:fld>
            <a:endParaRPr lang="en-US" altLang="zh-TW" dirty="0"/>
          </a:p>
        </p:txBody>
      </p:sp>
      <p:pic>
        <p:nvPicPr>
          <p:cNvPr id="6148" name="Picture 4" descr="RPubs - Blob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9182" y="4294476"/>
            <a:ext cx="5263848" cy="2255411"/>
          </a:xfrm>
          <a:prstGeom prst="rect">
            <a:avLst/>
          </a:prstGeom>
          <a:ln w="1905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7375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395536" y="218882"/>
            <a:ext cx="8352928" cy="562074"/>
          </a:xfrm>
        </p:spPr>
        <p:txBody>
          <a:bodyPr>
            <a:normAutofit fontScale="90000"/>
          </a:bodyPr>
          <a:lstStyle/>
          <a:p>
            <a:r>
              <a:rPr lang="zh-TW" altLang="en-US" sz="3600" dirty="0"/>
              <a:t>實作步驟和細節</a:t>
            </a:r>
            <a:endParaRPr lang="zh-TW" altLang="en-US" dirty="0"/>
          </a:p>
        </p:txBody>
      </p:sp>
      <p:sp>
        <p:nvSpPr>
          <p:cNvPr id="8" name="內容版面配置區 7"/>
          <p:cNvSpPr>
            <a:spLocks noGrp="1"/>
          </p:cNvSpPr>
          <p:nvPr>
            <p:ph idx="1"/>
          </p:nvPr>
        </p:nvSpPr>
        <p:spPr>
          <a:xfrm>
            <a:off x="408671" y="994517"/>
            <a:ext cx="8576304" cy="5175159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buFont typeface="Wingdings" panose="05000000000000000000" pitchFamily="2" charset="2"/>
              <a:buChar char="n"/>
            </a:pPr>
            <a:r>
              <a:rPr lang="zh-TW" altLang="en-US" sz="1800" b="1" dirty="0" smtClean="0"/>
              <a:t>階段</a:t>
            </a:r>
            <a:r>
              <a:rPr lang="zh-TW" altLang="en-US" sz="1800" b="1" dirty="0"/>
              <a:t>三</a:t>
            </a:r>
            <a:r>
              <a:rPr lang="en-US" altLang="zh-TW" sz="1800" b="1" dirty="0" smtClean="0"/>
              <a:t>:</a:t>
            </a:r>
            <a:r>
              <a:rPr lang="zh-TW" altLang="en-US" sz="1800" b="1" dirty="0" smtClean="0"/>
              <a:t> </a:t>
            </a:r>
            <a:r>
              <a:rPr lang="zh-TW" altLang="en-US" sz="1800" b="1" dirty="0"/>
              <a:t>模型訓練與</a:t>
            </a:r>
            <a:r>
              <a:rPr lang="zh-TW" altLang="en-US" sz="1800" b="1" dirty="0" smtClean="0"/>
              <a:t>表現比較</a:t>
            </a:r>
            <a:endParaRPr lang="en-US" altLang="zh-TW" sz="1800" b="1" dirty="0" smtClean="0"/>
          </a:p>
          <a:p>
            <a:pPr>
              <a:spcAft>
                <a:spcPts val="600"/>
              </a:spcAft>
            </a:pPr>
            <a:r>
              <a:rPr lang="en-US" altLang="zh-TW" sz="1800" b="1" u="sng" dirty="0" smtClean="0"/>
              <a:t>Task1: </a:t>
            </a:r>
            <a:r>
              <a:rPr lang="zh-TW" altLang="en-US" sz="1800" b="1" u="sng" dirty="0" smtClean="0"/>
              <a:t>對該微服務的各個時間點的狀態做異常及非異常的分類</a:t>
            </a:r>
            <a:endParaRPr lang="en-US" altLang="zh-TW" sz="1800" b="1" u="sng" dirty="0" smtClean="0"/>
          </a:p>
          <a:p>
            <a:pPr>
              <a:spcAft>
                <a:spcPts val="600"/>
              </a:spcAft>
            </a:pPr>
            <a:r>
              <a:rPr lang="en-US" altLang="zh-TW" sz="1800" dirty="0" smtClean="0"/>
              <a:t>Performance</a:t>
            </a:r>
          </a:p>
          <a:p>
            <a:pPr lvl="1">
              <a:spcAft>
                <a:spcPts val="600"/>
              </a:spcAft>
            </a:pPr>
            <a:r>
              <a:rPr lang="en-US" altLang="zh-TW" sz="1500" dirty="0" smtClean="0"/>
              <a:t>Binary classification :</a:t>
            </a:r>
          </a:p>
          <a:p>
            <a:pPr lvl="1">
              <a:spcAft>
                <a:spcPts val="600"/>
              </a:spcAft>
            </a:pPr>
            <a:endParaRPr lang="en-US" altLang="zh-TW" sz="1500" dirty="0" smtClean="0"/>
          </a:p>
          <a:p>
            <a:pPr lvl="1">
              <a:spcAft>
                <a:spcPts val="600"/>
              </a:spcAft>
            </a:pPr>
            <a:endParaRPr lang="en-US" altLang="zh-TW" sz="1500" dirty="0"/>
          </a:p>
          <a:p>
            <a:pPr lvl="1">
              <a:spcAft>
                <a:spcPts val="600"/>
              </a:spcAft>
            </a:pPr>
            <a:endParaRPr lang="en-US" altLang="zh-TW" sz="1500" dirty="0" smtClean="0"/>
          </a:p>
          <a:p>
            <a:pPr marL="342900" lvl="1" indent="0">
              <a:spcAft>
                <a:spcPts val="600"/>
              </a:spcAft>
              <a:buNone/>
            </a:pPr>
            <a:endParaRPr lang="en-US" altLang="zh-TW" sz="1500" dirty="0" smtClean="0"/>
          </a:p>
          <a:p>
            <a:pPr lvl="1">
              <a:spcAft>
                <a:spcPts val="600"/>
              </a:spcAft>
            </a:pPr>
            <a:r>
              <a:rPr lang="en-US" altLang="zh-TW" sz="1500" dirty="0" smtClean="0"/>
              <a:t>Trinary classification :   </a:t>
            </a:r>
          </a:p>
          <a:p>
            <a:pPr lvl="1">
              <a:spcAft>
                <a:spcPts val="600"/>
              </a:spcAft>
            </a:pPr>
            <a:endParaRPr lang="en-US" altLang="zh-TW" sz="1500" dirty="0" smtClean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32495A4-CA80-44B9-B512-0495ACCBB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35</a:t>
            </a:fld>
            <a:endParaRPr lang="en-US" altLang="zh-TW"/>
          </a:p>
        </p:txBody>
      </p:sp>
      <p:pic>
        <p:nvPicPr>
          <p:cNvPr id="6146" name="Picture 2" descr="https://raw.githubusercontent.com/alvinyee860120/AIOps-anomaly-detection/master/%E6%93%B7%E5%8F%96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1892" y="1884218"/>
            <a:ext cx="4858326" cy="2121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1892" y="4192660"/>
            <a:ext cx="4951591" cy="2270464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6166624" y="2709746"/>
            <a:ext cx="970156" cy="114857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6166624" y="5094931"/>
            <a:ext cx="970156" cy="128830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7013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395536" y="218882"/>
            <a:ext cx="8352928" cy="562074"/>
          </a:xfrm>
        </p:spPr>
        <p:txBody>
          <a:bodyPr>
            <a:normAutofit fontScale="90000"/>
          </a:bodyPr>
          <a:lstStyle/>
          <a:p>
            <a:r>
              <a:rPr lang="zh-TW" altLang="en-US" sz="3600" dirty="0"/>
              <a:t>實作步驟和細節</a:t>
            </a:r>
            <a:endParaRPr lang="zh-TW" altLang="en-US" dirty="0"/>
          </a:p>
        </p:txBody>
      </p:sp>
      <p:sp>
        <p:nvSpPr>
          <p:cNvPr id="8" name="內容版面配置區 7"/>
          <p:cNvSpPr>
            <a:spLocks noGrp="1"/>
          </p:cNvSpPr>
          <p:nvPr>
            <p:ph idx="1"/>
          </p:nvPr>
        </p:nvSpPr>
        <p:spPr>
          <a:xfrm>
            <a:off x="309280" y="1027855"/>
            <a:ext cx="8533638" cy="5175159"/>
          </a:xfrm>
        </p:spPr>
        <p:txBody>
          <a:bodyPr>
            <a:normAutofit lnSpcReduction="10000"/>
          </a:bodyPr>
          <a:lstStyle/>
          <a:p>
            <a:pPr>
              <a:spcAft>
                <a:spcPts val="600"/>
              </a:spcAft>
              <a:buFont typeface="Wingdings" panose="05000000000000000000" pitchFamily="2" charset="2"/>
              <a:buChar char="n"/>
            </a:pPr>
            <a:r>
              <a:rPr lang="zh-TW" altLang="en-US" sz="1800" b="1" dirty="0" smtClean="0"/>
              <a:t>階段</a:t>
            </a:r>
            <a:r>
              <a:rPr lang="zh-TW" altLang="en-US" sz="1800" b="1" dirty="0"/>
              <a:t>三</a:t>
            </a:r>
            <a:r>
              <a:rPr lang="en-US" altLang="zh-TW" sz="1800" b="1" dirty="0" smtClean="0"/>
              <a:t>:</a:t>
            </a:r>
            <a:r>
              <a:rPr lang="zh-TW" altLang="en-US" sz="1800" b="1" dirty="0" smtClean="0"/>
              <a:t>  模型</a:t>
            </a:r>
            <a:r>
              <a:rPr lang="zh-TW" altLang="en-US" sz="1800" b="1" dirty="0"/>
              <a:t>訓練與</a:t>
            </a:r>
            <a:r>
              <a:rPr lang="zh-TW" altLang="en-US" sz="1800" b="1" dirty="0" smtClean="0"/>
              <a:t>表現比較</a:t>
            </a:r>
            <a:endParaRPr lang="en-US" altLang="zh-TW" sz="1800" b="1" dirty="0" smtClean="0"/>
          </a:p>
          <a:p>
            <a:pPr>
              <a:spcAft>
                <a:spcPts val="600"/>
              </a:spcAft>
            </a:pPr>
            <a:r>
              <a:rPr lang="en-US" altLang="zh-TW" sz="1800" b="1" u="sng" dirty="0" smtClean="0"/>
              <a:t>Task2: </a:t>
            </a:r>
            <a:r>
              <a:rPr lang="zh-TW" altLang="en-US" sz="1800" b="1" u="sng" dirty="0" smtClean="0"/>
              <a:t>對該微服務單一</a:t>
            </a:r>
            <a:r>
              <a:rPr lang="en-US" altLang="zh-TW" sz="1800" b="1" u="sng" dirty="0" smtClean="0"/>
              <a:t>metric</a:t>
            </a:r>
            <a:r>
              <a:rPr lang="zh-TW" altLang="en-US" sz="1800" b="1" u="sng" dirty="0" smtClean="0"/>
              <a:t>的下個時間點的數值作預測</a:t>
            </a:r>
            <a:endParaRPr lang="en-US" altLang="zh-TW" sz="1800" b="1" u="sng" dirty="0" smtClean="0"/>
          </a:p>
          <a:p>
            <a:pPr>
              <a:spcAft>
                <a:spcPts val="600"/>
              </a:spcAft>
            </a:pPr>
            <a:r>
              <a:rPr lang="en-US" altLang="zh-TW" sz="1600" dirty="0" smtClean="0"/>
              <a:t>Train/test</a:t>
            </a:r>
            <a:r>
              <a:rPr lang="zh-TW" altLang="en-US" sz="1600" dirty="0" smtClean="0"/>
              <a:t>方式</a:t>
            </a:r>
            <a:r>
              <a:rPr lang="en-US" altLang="zh-TW" sz="1600" dirty="0" smtClean="0"/>
              <a:t>: </a:t>
            </a:r>
            <a:r>
              <a:rPr lang="zh-TW" altLang="en-US" sz="1600" dirty="0" smtClean="0"/>
              <a:t>看多少的過去資料</a:t>
            </a:r>
            <a:r>
              <a:rPr lang="en-US" altLang="zh-TW" sz="1600" dirty="0" smtClean="0"/>
              <a:t>(</a:t>
            </a:r>
            <a:r>
              <a:rPr lang="en-US" altLang="zh-TW" sz="1600" dirty="0" err="1" smtClean="0"/>
              <a:t>window_size</a:t>
            </a:r>
            <a:r>
              <a:rPr lang="en-US" altLang="zh-TW" sz="1600" dirty="0" smtClean="0"/>
              <a:t>)</a:t>
            </a:r>
            <a:r>
              <a:rPr lang="zh-TW" altLang="en-US" sz="1600" dirty="0" smtClean="0"/>
              <a:t>去預測下個時間點資料</a:t>
            </a:r>
            <a:r>
              <a:rPr lang="en-US" altLang="zh-TW" sz="1600" dirty="0" smtClean="0"/>
              <a:t>?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altLang="zh-TW" sz="1500" dirty="0">
                <a:solidFill>
                  <a:srgbClr val="FF0000"/>
                </a:solidFill>
              </a:rPr>
              <a:t>R</a:t>
            </a:r>
            <a:r>
              <a:rPr lang="en-US" altLang="zh-TW" sz="1500" dirty="0" smtClean="0">
                <a:solidFill>
                  <a:srgbClr val="FF0000"/>
                </a:solidFill>
              </a:rPr>
              <a:t>emember </a:t>
            </a:r>
            <a:r>
              <a:rPr lang="zh-TW" altLang="en-US" sz="1500" dirty="0" smtClean="0">
                <a:solidFill>
                  <a:srgbClr val="FF0000"/>
                </a:solidFill>
              </a:rPr>
              <a:t>資料的時間顆粒</a:t>
            </a:r>
            <a:r>
              <a:rPr lang="zh-TW" altLang="en-US" sz="1500" dirty="0">
                <a:solidFill>
                  <a:srgbClr val="FF0000"/>
                </a:solidFill>
              </a:rPr>
              <a:t>度</a:t>
            </a:r>
            <a:r>
              <a:rPr lang="zh-TW" altLang="en-US" sz="1500" dirty="0" smtClean="0">
                <a:solidFill>
                  <a:srgbClr val="FF0000"/>
                </a:solidFill>
              </a:rPr>
              <a:t>是以</a:t>
            </a:r>
            <a:r>
              <a:rPr lang="en-US" altLang="zh-TW" sz="1500" dirty="0" smtClean="0">
                <a:solidFill>
                  <a:srgbClr val="FF0000"/>
                </a:solidFill>
              </a:rPr>
              <a:t>30</a:t>
            </a:r>
            <a:r>
              <a:rPr lang="zh-TW" altLang="en-US" sz="1500" dirty="0" smtClean="0">
                <a:solidFill>
                  <a:srgbClr val="FF0000"/>
                </a:solidFill>
              </a:rPr>
              <a:t>秒為一筆資料的 </a:t>
            </a:r>
            <a:r>
              <a:rPr lang="en-US" altLang="zh-TW" sz="1500" dirty="0" smtClean="0">
                <a:solidFill>
                  <a:srgbClr val="FF0000"/>
                </a:solidFill>
              </a:rPr>
              <a:t>! ! !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altLang="zh-TW" sz="1500" dirty="0" err="1" smtClean="0"/>
              <a:t>Window_size</a:t>
            </a:r>
            <a:r>
              <a:rPr lang="en-US" altLang="zh-TW" sz="1500" dirty="0" smtClean="0"/>
              <a:t> = ( N minutes*60</a:t>
            </a:r>
            <a:r>
              <a:rPr lang="zh-TW" altLang="en-US" sz="1500" dirty="0" smtClean="0"/>
              <a:t> </a:t>
            </a:r>
            <a:r>
              <a:rPr lang="en-US" altLang="zh-TW" sz="1500" dirty="0" smtClean="0"/>
              <a:t>/ 30 )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altLang="zh-TW" sz="1500" dirty="0" smtClean="0"/>
              <a:t>If N =  5 </a:t>
            </a:r>
            <a:r>
              <a:rPr lang="en-US" altLang="zh-TW" sz="1500" dirty="0" smtClean="0">
                <a:sym typeface="Wingdings" panose="05000000000000000000" pitchFamily="2" charset="2"/>
              </a:rPr>
              <a:t> </a:t>
            </a:r>
            <a:r>
              <a:rPr lang="zh-TW" altLang="en-US" sz="1500" dirty="0" smtClean="0"/>
              <a:t>意同於看完前</a:t>
            </a:r>
            <a:r>
              <a:rPr lang="en-US" altLang="zh-TW" sz="1500" dirty="0" smtClean="0"/>
              <a:t>10</a:t>
            </a:r>
            <a:r>
              <a:rPr lang="zh-TW" altLang="en-US" sz="1500" dirty="0" smtClean="0"/>
              <a:t>個時間點</a:t>
            </a:r>
            <a:r>
              <a:rPr lang="en-US" altLang="zh-TW" sz="1500" dirty="0" smtClean="0"/>
              <a:t>(</a:t>
            </a:r>
            <a:r>
              <a:rPr lang="zh-TW" altLang="en-US" sz="1500" dirty="0" smtClean="0"/>
              <a:t>筆</a:t>
            </a:r>
            <a:r>
              <a:rPr lang="en-US" altLang="zh-TW" sz="1500" dirty="0" smtClean="0"/>
              <a:t>)</a:t>
            </a:r>
            <a:r>
              <a:rPr lang="zh-TW" altLang="en-US" sz="1500" dirty="0" smtClean="0"/>
              <a:t>的資料，去預測第</a:t>
            </a:r>
            <a:r>
              <a:rPr lang="en-US" altLang="zh-TW" sz="1500" dirty="0" smtClean="0"/>
              <a:t>11</a:t>
            </a:r>
            <a:r>
              <a:rPr lang="zh-TW" altLang="en-US" sz="1500" dirty="0" smtClean="0"/>
              <a:t>個時間點</a:t>
            </a:r>
            <a:r>
              <a:rPr lang="en-US" altLang="zh-TW" sz="1500" dirty="0" smtClean="0"/>
              <a:t>(</a:t>
            </a:r>
            <a:r>
              <a:rPr lang="zh-TW" altLang="en-US" sz="1500" dirty="0" smtClean="0"/>
              <a:t>筆</a:t>
            </a:r>
            <a:r>
              <a:rPr lang="en-US" altLang="zh-TW" sz="1500" dirty="0" smtClean="0"/>
              <a:t>)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zh-TW" altLang="en-US" sz="1500" dirty="0"/>
              <a:t>在訓練資料中將</a:t>
            </a:r>
            <a:r>
              <a:rPr lang="en-US" altLang="zh-TW" sz="1500" dirty="0"/>
              <a:t>reboot</a:t>
            </a:r>
            <a:r>
              <a:rPr lang="zh-TW" altLang="en-US" sz="1500" dirty="0"/>
              <a:t>時間點的資料濾出，使模型</a:t>
            </a:r>
            <a:r>
              <a:rPr lang="zh-TW" altLang="en-US" sz="1500" dirty="0" smtClean="0"/>
              <a:t>避免服務斷掉時的</a:t>
            </a:r>
            <a:r>
              <a:rPr lang="zh-TW" altLang="en-US" sz="1500" dirty="0"/>
              <a:t>資料，測試資料則包含</a:t>
            </a:r>
            <a:r>
              <a:rPr lang="en-US" altLang="zh-TW" sz="1500" dirty="0"/>
              <a:t>reboot</a:t>
            </a:r>
            <a:r>
              <a:rPr lang="zh-TW" altLang="en-US" sz="1500" dirty="0"/>
              <a:t>時間點</a:t>
            </a:r>
            <a:r>
              <a:rPr lang="zh-TW" altLang="en-US" sz="1500" dirty="0" smtClean="0"/>
              <a:t>資料</a:t>
            </a:r>
            <a:r>
              <a:rPr lang="en-US" altLang="zh-TW" sz="1500" dirty="0" smtClean="0"/>
              <a:t>(</a:t>
            </a:r>
            <a:r>
              <a:rPr lang="zh-TW" altLang="en-US" sz="1500" dirty="0" smtClean="0"/>
              <a:t>符合真實情境</a:t>
            </a:r>
            <a:r>
              <a:rPr lang="en-US" altLang="zh-TW" sz="1500" dirty="0" smtClean="0"/>
              <a:t>)</a:t>
            </a:r>
            <a:endParaRPr lang="en-US" altLang="zh-TW" sz="1500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altLang="zh-TW" sz="1800" dirty="0" smtClean="0"/>
              <a:t>How to evaluate a model in prediction task?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altLang="zh-TW" sz="1500" dirty="0" smtClean="0"/>
              <a:t>MAE(mean absolute error):</a:t>
            </a:r>
            <a:r>
              <a:rPr lang="zh-TW" altLang="en-US" sz="1500" dirty="0" smtClean="0"/>
              <a:t>  </a:t>
            </a:r>
            <a:r>
              <a:rPr lang="zh-TW" altLang="en-US" sz="1500" dirty="0"/>
              <a:t>將</a:t>
            </a:r>
            <a:r>
              <a:rPr lang="zh-TW" altLang="en-US" sz="1500" dirty="0" smtClean="0"/>
              <a:t>每一筆 </a:t>
            </a:r>
            <a:r>
              <a:rPr lang="en-US" altLang="zh-TW" sz="1500" dirty="0" smtClean="0"/>
              <a:t>|</a:t>
            </a:r>
            <a:r>
              <a:rPr lang="zh-TW" altLang="en-US" sz="1500" dirty="0" smtClean="0"/>
              <a:t> 模型預測與實際值的差 </a:t>
            </a:r>
            <a:r>
              <a:rPr lang="en-US" altLang="zh-TW" sz="1500" dirty="0" smtClean="0"/>
              <a:t>|</a:t>
            </a:r>
            <a:r>
              <a:rPr lang="zh-TW" altLang="en-US" sz="1500" dirty="0" smtClean="0"/>
              <a:t> 累加取平均</a:t>
            </a:r>
            <a:endParaRPr lang="en-US" altLang="zh-TW" sz="1500" dirty="0" smtClean="0"/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altLang="zh-TW" sz="1500" dirty="0" smtClean="0"/>
              <a:t>MSE(mean squared error):  </a:t>
            </a:r>
            <a:r>
              <a:rPr lang="zh-TW" altLang="en-US" sz="1500" dirty="0" smtClean="0"/>
              <a:t>將每一筆 </a:t>
            </a:r>
            <a:r>
              <a:rPr lang="en-US" altLang="zh-TW" sz="1500" dirty="0" smtClean="0"/>
              <a:t>(</a:t>
            </a:r>
            <a:r>
              <a:rPr lang="zh-TW" altLang="en-US" sz="1500" dirty="0" smtClean="0"/>
              <a:t>模型預測與實際值的差</a:t>
            </a:r>
            <a:r>
              <a:rPr lang="en-US" altLang="zh-TW" sz="1500" dirty="0" smtClean="0"/>
              <a:t>)^2</a:t>
            </a:r>
            <a:r>
              <a:rPr lang="zh-TW" altLang="en-US" sz="1500" dirty="0" smtClean="0"/>
              <a:t>  累加取平均</a:t>
            </a:r>
            <a:endParaRPr lang="en-US" altLang="zh-TW" sz="1500" dirty="0" smtClean="0"/>
          </a:p>
          <a:p>
            <a:pPr>
              <a:spcAft>
                <a:spcPts val="600"/>
              </a:spcAft>
            </a:pPr>
            <a:r>
              <a:rPr lang="en-US" altLang="zh-TW" sz="1800" dirty="0" smtClean="0"/>
              <a:t>Performance:</a:t>
            </a:r>
          </a:p>
          <a:p>
            <a:pPr lvl="1">
              <a:spcAft>
                <a:spcPts val="600"/>
              </a:spcAft>
            </a:pPr>
            <a:r>
              <a:rPr lang="zh-TW" altLang="en-US" sz="1500" dirty="0" smtClean="0"/>
              <a:t>由於我們有</a:t>
            </a:r>
            <a:r>
              <a:rPr lang="en-US" altLang="zh-TW" sz="1500" dirty="0" smtClean="0"/>
              <a:t>12</a:t>
            </a:r>
            <a:r>
              <a:rPr lang="zh-TW" altLang="en-US" sz="1500" dirty="0" smtClean="0"/>
              <a:t>個</a:t>
            </a:r>
            <a:r>
              <a:rPr lang="en-US" altLang="zh-TW" sz="1500" dirty="0" smtClean="0"/>
              <a:t>metric</a:t>
            </a:r>
            <a:r>
              <a:rPr lang="zh-TW" altLang="en-US" sz="1500" dirty="0" smtClean="0"/>
              <a:t> 特徵 </a:t>
            </a:r>
            <a:r>
              <a:rPr lang="en-US" altLang="zh-TW" sz="1500" dirty="0" smtClean="0">
                <a:sym typeface="Wingdings" panose="05000000000000000000" pitchFamily="2" charset="2"/>
              </a:rPr>
              <a:t> 12</a:t>
            </a:r>
            <a:r>
              <a:rPr lang="zh-TW" altLang="en-US" sz="1500" dirty="0" smtClean="0">
                <a:sym typeface="Wingdings" panose="05000000000000000000" pitchFamily="2" charset="2"/>
              </a:rPr>
              <a:t>個</a:t>
            </a:r>
            <a:r>
              <a:rPr lang="en-US" altLang="zh-TW" sz="1500" dirty="0" smtClean="0">
                <a:sym typeface="Wingdings" panose="05000000000000000000" pitchFamily="2" charset="2"/>
              </a:rPr>
              <a:t>model</a:t>
            </a:r>
            <a:r>
              <a:rPr lang="zh-TW" altLang="en-US" sz="1500" dirty="0" smtClean="0">
                <a:sym typeface="Wingdings" panose="05000000000000000000" pitchFamily="2" charset="2"/>
              </a:rPr>
              <a:t>預測的成績</a:t>
            </a:r>
            <a:endParaRPr lang="en-US" altLang="zh-TW" sz="1500" dirty="0" smtClean="0">
              <a:sym typeface="Wingdings" panose="05000000000000000000" pitchFamily="2" charset="2"/>
            </a:endParaRPr>
          </a:p>
          <a:p>
            <a:pPr lvl="1">
              <a:spcAft>
                <a:spcPts val="600"/>
              </a:spcAft>
            </a:pPr>
            <a:r>
              <a:rPr lang="zh-TW" altLang="en-US" sz="1500" dirty="0" smtClean="0"/>
              <a:t>此以 </a:t>
            </a:r>
            <a:r>
              <a:rPr lang="en-US" altLang="zh-TW" sz="1500" dirty="0" err="1" smtClean="0"/>
              <a:t>process_cpu_usage</a:t>
            </a:r>
            <a:r>
              <a:rPr lang="en-US" altLang="zh-TW" sz="1500" dirty="0" smtClean="0"/>
              <a:t>, memory usage PS Eden space, </a:t>
            </a:r>
            <a:r>
              <a:rPr lang="en-US" altLang="zh-TW" sz="1500" dirty="0" err="1" smtClean="0"/>
              <a:t>kafka_topic_offset</a:t>
            </a:r>
            <a:r>
              <a:rPr lang="en-US" altLang="zh-TW" sz="1500" dirty="0" smtClean="0"/>
              <a:t>, pause duration </a:t>
            </a:r>
            <a:r>
              <a:rPr lang="zh-TW" altLang="en-US" sz="1500" dirty="0"/>
              <a:t>為例</a:t>
            </a:r>
            <a:endParaRPr lang="en-US" altLang="zh-TW" sz="1500" dirty="0" smtClean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32495A4-CA80-44B9-B512-0495ACCBB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82058" y="6367502"/>
            <a:ext cx="2057400" cy="365125"/>
          </a:xfrm>
        </p:spPr>
        <p:txBody>
          <a:bodyPr/>
          <a:lstStyle/>
          <a:p>
            <a:fld id="{E31375A4-56A4-47D6-9801-1991572033F7}" type="slidenum">
              <a:rPr lang="en-US" smtClean="0"/>
              <a:t>36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12287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201267" y="-151711"/>
            <a:ext cx="7886700" cy="1325563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實際值與模型預測值</a:t>
            </a:r>
            <a:r>
              <a:rPr lang="en-US" altLang="zh-TW" dirty="0" smtClean="0"/>
              <a:t>(</a:t>
            </a:r>
            <a:r>
              <a:rPr lang="zh-TW" altLang="en-US" dirty="0" smtClean="0"/>
              <a:t>標準化資料</a:t>
            </a:r>
            <a:r>
              <a:rPr lang="en-US" altLang="zh-TW" dirty="0" smtClean="0"/>
              <a:t>)</a:t>
            </a:r>
            <a:endParaRPr lang="zh-TW" altLang="en-US" sz="22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32495A4-CA80-44B9-B512-0495ACCBB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37</a:t>
            </a:fld>
            <a:endParaRPr lang="en-US" altLang="zh-TW"/>
          </a:p>
        </p:txBody>
      </p:sp>
      <p:pic>
        <p:nvPicPr>
          <p:cNvPr id="4098" name="Picture 2" descr="擷取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145" y="1442156"/>
            <a:ext cx="7767205" cy="4645891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145" y="1442155"/>
            <a:ext cx="7767205" cy="464589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28024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231083" y="-171587"/>
            <a:ext cx="7229083" cy="1325563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實際值</a:t>
            </a:r>
            <a:r>
              <a:rPr lang="zh-TW" altLang="en-US" dirty="0"/>
              <a:t>與模型預測值</a:t>
            </a:r>
            <a:r>
              <a:rPr lang="en-US" altLang="zh-TW" dirty="0" smtClean="0"/>
              <a:t>(</a:t>
            </a:r>
            <a:r>
              <a:rPr lang="zh-TW" altLang="en-US" dirty="0" smtClean="0"/>
              <a:t>還原成原始資料</a:t>
            </a:r>
            <a:r>
              <a:rPr lang="en-US" altLang="zh-TW" dirty="0"/>
              <a:t>)</a:t>
            </a:r>
            <a:endParaRPr lang="zh-TW" altLang="en-US" sz="20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32495A4-CA80-44B9-B512-0495ACCBB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38</a:t>
            </a:fld>
            <a:endParaRPr lang="en-US" altLang="zh-TW"/>
          </a:p>
        </p:txBody>
      </p:sp>
      <p:pic>
        <p:nvPicPr>
          <p:cNvPr id="6146" name="Picture 2" descr="擷取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779" y="1477818"/>
            <a:ext cx="7704571" cy="4553527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778" y="1477817"/>
            <a:ext cx="7704571" cy="4553527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66373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231083" y="-171587"/>
            <a:ext cx="6470799" cy="1325563"/>
          </a:xfrm>
        </p:spPr>
        <p:txBody>
          <a:bodyPr/>
          <a:lstStyle/>
          <a:p>
            <a:r>
              <a:rPr lang="zh-TW" altLang="en-US" dirty="0" smtClean="0"/>
              <a:t>實際值</a:t>
            </a:r>
            <a:r>
              <a:rPr lang="zh-TW" altLang="en-US" dirty="0"/>
              <a:t>與模型預測值</a:t>
            </a:r>
            <a:r>
              <a:rPr lang="en-US" altLang="zh-TW" dirty="0"/>
              <a:t>(</a:t>
            </a:r>
            <a:r>
              <a:rPr lang="zh-TW" altLang="en-US" dirty="0"/>
              <a:t>標準化資料</a:t>
            </a:r>
            <a:r>
              <a:rPr lang="en-US" altLang="zh-TW" dirty="0"/>
              <a:t>)</a:t>
            </a:r>
            <a:endParaRPr lang="zh-TW" altLang="en-US" sz="20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32495A4-CA80-44B9-B512-0495ACCBB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39</a:t>
            </a:fld>
            <a:endParaRPr lang="en-US" altLang="zh-TW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712" y="1073759"/>
            <a:ext cx="8028878" cy="5182075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712" y="1073758"/>
            <a:ext cx="8028878" cy="5182075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45085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181389" y="-82135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zh-TW" sz="3000" dirty="0" smtClean="0"/>
              <a:t>What is AI-Ops ?</a:t>
            </a:r>
            <a:endParaRPr lang="zh-TW" altLang="en-US" sz="30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9ED6B54-02D2-4D57-8641-331DA43F4F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5" y="976156"/>
            <a:ext cx="8748465" cy="290689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TW" sz="1800" dirty="0" smtClean="0"/>
              <a:t>AI + Ops = </a:t>
            </a:r>
            <a:r>
              <a:rPr lang="zh-TW" altLang="en-US" sz="1800" dirty="0" smtClean="0"/>
              <a:t>以人工智慧的</a:t>
            </a:r>
            <a:r>
              <a:rPr lang="zh-TW" altLang="en-US" sz="1800" dirty="0"/>
              <a:t>技術</a:t>
            </a:r>
            <a:r>
              <a:rPr lang="zh-TW" altLang="en-US" sz="1800" dirty="0" smtClean="0"/>
              <a:t>來管理</a:t>
            </a:r>
            <a:r>
              <a:rPr lang="en-US" altLang="zh-TW" sz="1800" dirty="0" smtClean="0"/>
              <a:t>/</a:t>
            </a:r>
            <a:r>
              <a:rPr lang="zh-TW" altLang="en-US" sz="1800" dirty="0" smtClean="0"/>
              <a:t>實踐系</a:t>
            </a:r>
            <a:r>
              <a:rPr lang="zh-TW" altLang="en-US" sz="1800" dirty="0"/>
              <a:t>統</a:t>
            </a:r>
            <a:r>
              <a:rPr lang="zh-TW" altLang="en-US" sz="1800" dirty="0" smtClean="0"/>
              <a:t>維運 </a:t>
            </a:r>
            <a:r>
              <a:rPr lang="en-US" altLang="zh-TW" sz="1800" dirty="0" smtClean="0"/>
              <a:t>(=</a:t>
            </a:r>
            <a:r>
              <a:rPr lang="zh-TW" altLang="en-US" sz="1800" dirty="0" smtClean="0"/>
              <a:t> 智能維運</a:t>
            </a:r>
            <a:r>
              <a:rPr lang="en-US" altLang="zh-TW" sz="1800" dirty="0" smtClean="0"/>
              <a:t>)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TW" altLang="en-US" sz="1700" dirty="0" smtClean="0"/>
              <a:t>目前主要議題方向</a:t>
            </a:r>
            <a:r>
              <a:rPr lang="en-US" altLang="zh-TW" sz="1700" dirty="0" smtClean="0"/>
              <a:t>: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zh-TW" altLang="en-US" sz="1700" dirty="0" smtClean="0"/>
              <a:t>異常偵測</a:t>
            </a:r>
            <a:r>
              <a:rPr lang="en-US" altLang="zh-TW" sz="1700" dirty="0" smtClean="0"/>
              <a:t>(anomaly detection):</a:t>
            </a:r>
            <a:r>
              <a:rPr lang="zh-TW" altLang="en-US" sz="1700" dirty="0" smtClean="0"/>
              <a:t> 提前預防</a:t>
            </a:r>
            <a:r>
              <a:rPr lang="en-US" altLang="zh-TW" sz="1700" dirty="0" smtClean="0"/>
              <a:t>crash</a:t>
            </a:r>
            <a:r>
              <a:rPr lang="zh-TW" altLang="en-US" sz="1700" dirty="0" smtClean="0"/>
              <a:t>發生、提供智能警報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zh-TW" altLang="en-US" sz="1700" dirty="0" smtClean="0"/>
              <a:t>事件關</a:t>
            </a:r>
            <a:r>
              <a:rPr lang="zh-TW" altLang="en-US" sz="1700" dirty="0"/>
              <a:t>聯</a:t>
            </a:r>
            <a:r>
              <a:rPr lang="en-US" altLang="zh-TW" sz="1700" dirty="0" smtClean="0"/>
              <a:t>(event correlation):</a:t>
            </a:r>
            <a:r>
              <a:rPr lang="zh-TW" altLang="en-US" sz="1700" dirty="0" smtClean="0"/>
              <a:t> 建立</a:t>
            </a:r>
            <a:r>
              <a:rPr lang="en-US" altLang="zh-TW" sz="1700" dirty="0" smtClean="0"/>
              <a:t>error</a:t>
            </a:r>
            <a:r>
              <a:rPr lang="zh-TW" altLang="en-US" sz="1700" dirty="0" smtClean="0"/>
              <a:t>事件關聯</a:t>
            </a:r>
            <a:r>
              <a:rPr lang="zh-TW" altLang="en-US" sz="1700" dirty="0"/>
              <a:t>性</a:t>
            </a:r>
            <a:r>
              <a:rPr lang="zh-TW" altLang="en-US" sz="1700" dirty="0" smtClean="0"/>
              <a:t>、提供事件分</a:t>
            </a:r>
            <a:r>
              <a:rPr lang="zh-TW" altLang="en-US" sz="1700" dirty="0"/>
              <a:t>析</a:t>
            </a:r>
            <a:r>
              <a:rPr lang="zh-TW" altLang="en-US" sz="1700" dirty="0" smtClean="0"/>
              <a:t>及後續修復參考</a:t>
            </a:r>
            <a:endParaRPr lang="en-US" altLang="zh-TW" sz="1700" dirty="0" smtClean="0"/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zh-TW" altLang="en-US" sz="1700" dirty="0" smtClean="0"/>
              <a:t>容量最佳化</a:t>
            </a:r>
            <a:r>
              <a:rPr lang="en-US" altLang="zh-TW" sz="1700" dirty="0" smtClean="0"/>
              <a:t>(Capacity optimization): </a:t>
            </a:r>
            <a:r>
              <a:rPr lang="zh-TW" altLang="en-US" sz="1700" dirty="0" smtClean="0"/>
              <a:t>根</a:t>
            </a:r>
            <a:r>
              <a:rPr lang="zh-TW" altLang="en-US" sz="1700" dirty="0"/>
              <a:t>據</a:t>
            </a:r>
            <a:r>
              <a:rPr lang="zh-TW" altLang="en-US" sz="1700" dirty="0" smtClean="0"/>
              <a:t>各服務部署最佳的環境和容器參數</a:t>
            </a:r>
            <a:endParaRPr lang="en-US" altLang="zh-TW" sz="1700" dirty="0">
              <a:latin typeface="+mn-ea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32495A4-CA80-44B9-B512-0495ACCBB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41426" y="6345841"/>
            <a:ext cx="2057400" cy="365125"/>
          </a:xfrm>
        </p:spPr>
        <p:txBody>
          <a:bodyPr/>
          <a:lstStyle/>
          <a:p>
            <a:fld id="{E31375A4-56A4-47D6-9801-1991572033F7}" type="slidenum">
              <a:rPr lang="en-US" smtClean="0"/>
              <a:t>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09123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286501" y="-145042"/>
            <a:ext cx="7051001" cy="1325563"/>
          </a:xfrm>
        </p:spPr>
        <p:txBody>
          <a:bodyPr>
            <a:normAutofit/>
          </a:bodyPr>
          <a:lstStyle/>
          <a:p>
            <a:r>
              <a:rPr lang="zh-TW" altLang="en-US" dirty="0"/>
              <a:t>實際值與模型預測值</a:t>
            </a:r>
            <a:r>
              <a:rPr lang="en-US" altLang="zh-TW" dirty="0"/>
              <a:t>(</a:t>
            </a:r>
            <a:r>
              <a:rPr lang="zh-TW" altLang="en-US" dirty="0"/>
              <a:t>還原成原始資料</a:t>
            </a:r>
            <a:r>
              <a:rPr lang="en-US" altLang="zh-TW" dirty="0"/>
              <a:t>)</a:t>
            </a:r>
            <a:endParaRPr lang="zh-TW" altLang="en-US" sz="20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32495A4-CA80-44B9-B512-0495ACCBB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40</a:t>
            </a:fld>
            <a:endParaRPr lang="en-US" altLang="zh-TW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620" y="1111551"/>
            <a:ext cx="8073482" cy="5133288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620" y="1111551"/>
            <a:ext cx="8073482" cy="5133288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60282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231083" y="-171587"/>
            <a:ext cx="6415043" cy="1325563"/>
          </a:xfrm>
        </p:spPr>
        <p:txBody>
          <a:bodyPr/>
          <a:lstStyle/>
          <a:p>
            <a:r>
              <a:rPr lang="zh-TW" altLang="en-US" dirty="0" smtClean="0"/>
              <a:t>實際值</a:t>
            </a:r>
            <a:r>
              <a:rPr lang="zh-TW" altLang="en-US" dirty="0"/>
              <a:t>與模型預測值</a:t>
            </a:r>
            <a:r>
              <a:rPr lang="en-US" altLang="zh-TW" dirty="0"/>
              <a:t>(</a:t>
            </a:r>
            <a:r>
              <a:rPr lang="zh-TW" altLang="en-US" dirty="0"/>
              <a:t>標準化資料</a:t>
            </a:r>
            <a:r>
              <a:rPr lang="en-US" altLang="zh-TW" dirty="0"/>
              <a:t>)</a:t>
            </a:r>
            <a:endParaRPr lang="zh-TW" altLang="en-US" sz="20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32495A4-CA80-44B9-B512-0495ACCBB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41</a:t>
            </a:fld>
            <a:endParaRPr lang="en-US" altLang="zh-TW"/>
          </a:p>
        </p:txBody>
      </p:sp>
      <p:pic>
        <p:nvPicPr>
          <p:cNvPr id="9218" name="Picture 2" descr="擷取1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011" y="1283856"/>
            <a:ext cx="7639339" cy="5072496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011" y="1283854"/>
            <a:ext cx="7639339" cy="5072495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84734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231084" y="-171587"/>
            <a:ext cx="7340594" cy="1325563"/>
          </a:xfrm>
        </p:spPr>
        <p:txBody>
          <a:bodyPr>
            <a:normAutofit/>
          </a:bodyPr>
          <a:lstStyle/>
          <a:p>
            <a:r>
              <a:rPr lang="zh-TW" altLang="en-US" dirty="0"/>
              <a:t>實際值與模型預測值</a:t>
            </a:r>
            <a:r>
              <a:rPr lang="en-US" altLang="zh-TW" dirty="0"/>
              <a:t>(</a:t>
            </a:r>
            <a:r>
              <a:rPr lang="zh-TW" altLang="en-US" dirty="0"/>
              <a:t>還原成原始資料</a:t>
            </a:r>
            <a:r>
              <a:rPr lang="en-US" altLang="zh-TW" dirty="0"/>
              <a:t>)</a:t>
            </a:r>
            <a:endParaRPr lang="zh-TW" altLang="en-US" sz="20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32495A4-CA80-44B9-B512-0495ACCBB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42</a:t>
            </a:fld>
            <a:endParaRPr lang="en-US" altLang="zh-TW"/>
          </a:p>
        </p:txBody>
      </p:sp>
      <p:pic>
        <p:nvPicPr>
          <p:cNvPr id="10242" name="Picture 2" descr="擷取1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106" y="1153976"/>
            <a:ext cx="7435273" cy="5044787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105" y="1153976"/>
            <a:ext cx="7435273" cy="5044787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57603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231084" y="-171587"/>
            <a:ext cx="6226866" cy="1325563"/>
          </a:xfrm>
        </p:spPr>
        <p:txBody>
          <a:bodyPr/>
          <a:lstStyle/>
          <a:p>
            <a:r>
              <a:rPr lang="zh-TW" altLang="en-US" dirty="0"/>
              <a:t>實際值與模型預測值</a:t>
            </a:r>
            <a:r>
              <a:rPr lang="en-US" altLang="zh-TW" dirty="0"/>
              <a:t>(</a:t>
            </a:r>
            <a:r>
              <a:rPr lang="zh-TW" altLang="en-US" dirty="0"/>
              <a:t>標準化資料</a:t>
            </a:r>
            <a:r>
              <a:rPr lang="en-US" altLang="zh-TW" dirty="0"/>
              <a:t>)</a:t>
            </a:r>
            <a:endParaRPr lang="zh-TW" altLang="en-US" sz="20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32495A4-CA80-44B9-B512-0495ACCBB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43</a:t>
            </a:fld>
            <a:endParaRPr lang="en-US" altLang="zh-TW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620" y="1153976"/>
            <a:ext cx="8062331" cy="5057252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619" y="1153976"/>
            <a:ext cx="8062331" cy="5057252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66873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231084" y="-171587"/>
            <a:ext cx="7139872" cy="1325563"/>
          </a:xfrm>
        </p:spPr>
        <p:txBody>
          <a:bodyPr>
            <a:normAutofit/>
          </a:bodyPr>
          <a:lstStyle/>
          <a:p>
            <a:r>
              <a:rPr lang="zh-TW" altLang="en-US" dirty="0"/>
              <a:t>實際值與模型預測值</a:t>
            </a:r>
            <a:r>
              <a:rPr lang="en-US" altLang="zh-TW" dirty="0"/>
              <a:t>(</a:t>
            </a:r>
            <a:r>
              <a:rPr lang="zh-TW" altLang="en-US" dirty="0"/>
              <a:t>還原成原始資料</a:t>
            </a:r>
            <a:r>
              <a:rPr lang="en-US" altLang="zh-TW" dirty="0"/>
              <a:t>)</a:t>
            </a:r>
            <a:endParaRPr lang="zh-TW" altLang="en-US" sz="20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32495A4-CA80-44B9-B512-0495ACCBB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44</a:t>
            </a:fld>
            <a:endParaRPr lang="en-US" altLang="zh-TW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955" y="1153976"/>
            <a:ext cx="8162693" cy="4867683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955" y="1153975"/>
            <a:ext cx="8162693" cy="4867683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0309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6"/>
          <p:cNvSpPr txBox="1">
            <a:spLocks noGrp="1"/>
          </p:cNvSpPr>
          <p:nvPr>
            <p:ph type="ctrTitle" idx="4294967295"/>
          </p:nvPr>
        </p:nvSpPr>
        <p:spPr>
          <a:xfrm>
            <a:off x="1597114" y="3177368"/>
            <a:ext cx="5907658" cy="1159800"/>
          </a:xfrm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zh-TW" altLang="en-US" sz="6800" dirty="0"/>
              <a:t>未來實作上的挑戰與限制</a:t>
            </a:r>
          </a:p>
        </p:txBody>
      </p:sp>
      <p:sp>
        <p:nvSpPr>
          <p:cNvPr id="204" name="Google Shape;204;p26"/>
          <p:cNvSpPr txBox="1">
            <a:spLocks noGrp="1"/>
          </p:cNvSpPr>
          <p:nvPr>
            <p:ph type="sldNum" idx="12"/>
          </p:nvPr>
        </p:nvSpPr>
        <p:spPr>
          <a:xfrm>
            <a:off x="8328184" y="6184374"/>
            <a:ext cx="548700" cy="3936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45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58224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395536" y="218882"/>
            <a:ext cx="8352928" cy="562074"/>
          </a:xfrm>
        </p:spPr>
        <p:txBody>
          <a:bodyPr/>
          <a:lstStyle/>
          <a:p>
            <a:r>
              <a:rPr lang="zh-TW" altLang="en-US" dirty="0"/>
              <a:t>未來實作上的挑戰與限制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32495A4-CA80-44B9-B512-0495ACCBB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46</a:t>
            </a:fld>
            <a:endParaRPr lang="en-US" altLang="zh-TW"/>
          </a:p>
        </p:txBody>
      </p:sp>
      <p:sp>
        <p:nvSpPr>
          <p:cNvPr id="2" name="矩形 1"/>
          <p:cNvSpPr/>
          <p:nvPr/>
        </p:nvSpPr>
        <p:spPr>
          <a:xfrm>
            <a:off x="395536" y="962297"/>
            <a:ext cx="8748464" cy="44781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zh-TW" altLang="en-US" sz="1600" dirty="0" smtClean="0"/>
              <a:t>資料如何取得 </a:t>
            </a:r>
            <a:r>
              <a:rPr lang="en-US" altLang="zh-TW" sz="1600" dirty="0" smtClean="0"/>
              <a:t>?</a:t>
            </a:r>
          </a:p>
          <a:p>
            <a:pPr marL="742950" lvl="1" indent="-2857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TW" altLang="en-US" sz="1600" dirty="0" smtClean="0"/>
              <a:t>爬資料的效率較差 </a:t>
            </a:r>
            <a:r>
              <a:rPr lang="en-US" altLang="zh-TW" sz="1600" dirty="0" smtClean="0">
                <a:sym typeface="Wingdings" panose="05000000000000000000" pitchFamily="2" charset="2"/>
              </a:rPr>
              <a:t> </a:t>
            </a:r>
            <a:r>
              <a:rPr lang="zh-TW" altLang="en-US" sz="1600" dirty="0" smtClean="0">
                <a:sym typeface="Wingdings" panose="05000000000000000000" pitchFamily="2" charset="2"/>
              </a:rPr>
              <a:t>多達</a:t>
            </a:r>
            <a:r>
              <a:rPr lang="en-US" altLang="zh-TW" sz="1600" dirty="0" smtClean="0">
                <a:sym typeface="Wingdings" panose="05000000000000000000" pitchFamily="2" charset="2"/>
              </a:rPr>
              <a:t>3209</a:t>
            </a:r>
            <a:r>
              <a:rPr lang="zh-TW" altLang="en-US" sz="1600" dirty="0" smtClean="0">
                <a:sym typeface="Wingdings" panose="05000000000000000000" pitchFamily="2" charset="2"/>
              </a:rPr>
              <a:t>個</a:t>
            </a:r>
            <a:r>
              <a:rPr lang="en-US" altLang="zh-TW" sz="1600" dirty="0" smtClean="0">
                <a:sym typeface="Wingdings" panose="05000000000000000000" pitchFamily="2" charset="2"/>
              </a:rPr>
              <a:t>metrics</a:t>
            </a:r>
            <a:r>
              <a:rPr lang="zh-TW" altLang="en-US" sz="1600" dirty="0" smtClean="0">
                <a:sym typeface="Wingdings" panose="05000000000000000000" pitchFamily="2" charset="2"/>
              </a:rPr>
              <a:t>，耗時且會受反爬蟲機制干擾</a:t>
            </a:r>
            <a:endParaRPr lang="en-US" altLang="zh-TW" sz="1600" dirty="0" smtClean="0">
              <a:sym typeface="Wingdings" panose="05000000000000000000" pitchFamily="2" charset="2"/>
            </a:endParaRPr>
          </a:p>
          <a:p>
            <a:pPr marL="742950" lvl="1" indent="-2857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TW" altLang="en-US" sz="1600" dirty="0" smtClean="0">
                <a:sym typeface="Wingdings" panose="05000000000000000000" pitchFamily="2" charset="2"/>
              </a:rPr>
              <a:t>將一個一個</a:t>
            </a:r>
            <a:r>
              <a:rPr lang="en-US" altLang="zh-TW" sz="1600" dirty="0" smtClean="0">
                <a:sym typeface="Wingdings" panose="05000000000000000000" pitchFamily="2" charset="2"/>
              </a:rPr>
              <a:t>metric</a:t>
            </a:r>
            <a:r>
              <a:rPr lang="zh-TW" altLang="en-US" sz="1600" dirty="0" smtClean="0">
                <a:sym typeface="Wingdings" panose="05000000000000000000" pitchFamily="2" charset="2"/>
              </a:rPr>
              <a:t>時間序列資料</a:t>
            </a:r>
            <a:r>
              <a:rPr lang="en-US" altLang="zh-TW" sz="1600" dirty="0">
                <a:sym typeface="Wingdings" panose="05000000000000000000" pitchFamily="2" charset="2"/>
              </a:rPr>
              <a:t>csv</a:t>
            </a:r>
            <a:r>
              <a:rPr lang="zh-TW" altLang="en-US" sz="1600" dirty="0">
                <a:sym typeface="Wingdings" panose="05000000000000000000" pitchFamily="2" charset="2"/>
              </a:rPr>
              <a:t>檔</a:t>
            </a:r>
            <a:r>
              <a:rPr lang="zh-TW" altLang="en-US" sz="1600" dirty="0" smtClean="0">
                <a:sym typeface="Wingdings" panose="05000000000000000000" pitchFamily="2" charset="2"/>
              </a:rPr>
              <a:t>從 </a:t>
            </a:r>
            <a:r>
              <a:rPr lang="en-US" altLang="zh-TW" sz="1600" dirty="0" err="1" smtClean="0">
                <a:sym typeface="Wingdings" panose="05000000000000000000" pitchFamily="2" charset="2"/>
              </a:rPr>
              <a:t>Grafana</a:t>
            </a:r>
            <a:r>
              <a:rPr lang="zh-TW" altLang="en-US" sz="1600" dirty="0" smtClean="0">
                <a:sym typeface="Wingdings" panose="05000000000000000000" pitchFamily="2" charset="2"/>
              </a:rPr>
              <a:t>下載下來進行合併 </a:t>
            </a:r>
            <a:r>
              <a:rPr lang="en-US" altLang="zh-TW" sz="1600" dirty="0" smtClean="0">
                <a:sym typeface="Wingdings" panose="05000000000000000000" pitchFamily="2" charset="2"/>
              </a:rPr>
              <a:t>  </a:t>
            </a:r>
            <a:r>
              <a:rPr lang="zh-TW" altLang="en-US" sz="1600" dirty="0" smtClean="0">
                <a:sym typeface="Wingdings" panose="05000000000000000000" pitchFamily="2" charset="2"/>
              </a:rPr>
              <a:t>耗時</a:t>
            </a:r>
            <a:endParaRPr lang="en-US" altLang="zh-TW" sz="1600" dirty="0" smtClean="0"/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n-US" altLang="zh-TW" sz="1600" dirty="0" smtClean="0">
                <a:solidFill>
                  <a:srgbClr val="FF0000"/>
                </a:solidFill>
                <a:sym typeface="Wingdings" panose="05000000000000000000" pitchFamily="2" charset="2"/>
              </a:rPr>
              <a:t>Solution: </a:t>
            </a:r>
            <a:r>
              <a:rPr lang="zh-TW" altLang="en-US" sz="1600" dirty="0" smtClean="0">
                <a:solidFill>
                  <a:srgbClr val="FF0000"/>
                </a:solidFill>
                <a:sym typeface="Wingdings" panose="05000000000000000000" pitchFamily="2" charset="2"/>
              </a:rPr>
              <a:t>資料進 </a:t>
            </a:r>
            <a:r>
              <a:rPr lang="en-US" altLang="zh-TW" sz="1600" dirty="0" smtClean="0">
                <a:solidFill>
                  <a:srgbClr val="FF0000"/>
                </a:solidFill>
                <a:sym typeface="Wingdings" panose="05000000000000000000" pitchFamily="2" charset="2"/>
              </a:rPr>
              <a:t>Prometheus </a:t>
            </a:r>
            <a:r>
              <a:rPr lang="zh-TW" altLang="en-US" sz="1600" dirty="0" smtClean="0">
                <a:solidFill>
                  <a:srgbClr val="FF0000"/>
                </a:solidFill>
                <a:sym typeface="Wingdings" panose="05000000000000000000" pitchFamily="2" charset="2"/>
              </a:rPr>
              <a:t>前可以備份一份給地端</a:t>
            </a:r>
            <a:r>
              <a:rPr lang="en-US" altLang="zh-TW" sz="1600" dirty="0" smtClean="0">
                <a:solidFill>
                  <a:srgbClr val="FF0000"/>
                </a:solidFill>
                <a:sym typeface="Wingdings" panose="05000000000000000000" pitchFamily="2" charset="2"/>
              </a:rPr>
              <a:t>DB </a:t>
            </a:r>
            <a:r>
              <a:rPr lang="zh-TW" altLang="en-US" sz="1600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altLang="zh-TW" sz="1600" dirty="0" smtClean="0">
                <a:solidFill>
                  <a:srgbClr val="FF0000"/>
                </a:solidFill>
                <a:sym typeface="Wingdings" panose="05000000000000000000" pitchFamily="2" charset="2"/>
              </a:rPr>
              <a:t>(provided by</a:t>
            </a:r>
            <a:r>
              <a:rPr lang="zh-TW" altLang="en-US" sz="1600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altLang="zh-TW" sz="1600" dirty="0" smtClean="0">
                <a:solidFill>
                  <a:srgbClr val="FF0000"/>
                </a:solidFill>
                <a:sym typeface="Wingdings" panose="05000000000000000000" pitchFamily="2" charset="2"/>
              </a:rPr>
              <a:t>google)</a:t>
            </a:r>
            <a:endParaRPr lang="en-US" altLang="zh-TW" sz="1600" dirty="0" smtClean="0">
              <a:solidFill>
                <a:srgbClr val="FF0000"/>
              </a:solidFill>
            </a:endParaRP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zh-TW" altLang="en-US" sz="1600" dirty="0" smtClean="0"/>
              <a:t>該 </a:t>
            </a:r>
            <a:r>
              <a:rPr lang="en-US" altLang="zh-TW" sz="1600" dirty="0" smtClean="0"/>
              <a:t>focus</a:t>
            </a:r>
            <a:r>
              <a:rPr lang="zh-TW" altLang="en-US" sz="1600" dirty="0" smtClean="0"/>
              <a:t> 在哪些資料</a:t>
            </a:r>
            <a:r>
              <a:rPr lang="en-US" altLang="zh-TW" sz="1600" dirty="0" smtClean="0"/>
              <a:t>?</a:t>
            </a:r>
          </a:p>
          <a:p>
            <a:pPr marL="742950" lvl="1" indent="-2857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TW" altLang="en-US" sz="1600" dirty="0" smtClean="0"/>
              <a:t>將所有</a:t>
            </a:r>
            <a:r>
              <a:rPr lang="en-US" altLang="zh-TW" sz="1600" dirty="0" smtClean="0"/>
              <a:t>metric</a:t>
            </a:r>
            <a:r>
              <a:rPr lang="zh-TW" altLang="en-US" sz="1600" dirty="0" smtClean="0"/>
              <a:t>都丟進模型中</a:t>
            </a:r>
            <a:r>
              <a:rPr lang="en-US" altLang="zh-TW" sz="1600" dirty="0" smtClean="0"/>
              <a:t>(3209</a:t>
            </a:r>
            <a:r>
              <a:rPr lang="zh-TW" altLang="en-US" sz="1600" dirty="0" smtClean="0"/>
              <a:t>維</a:t>
            </a:r>
            <a:r>
              <a:rPr lang="en-US" altLang="zh-TW" sz="1600" dirty="0" smtClean="0"/>
              <a:t>)</a:t>
            </a:r>
            <a:r>
              <a:rPr lang="zh-TW" altLang="en-US" sz="1600" dirty="0" smtClean="0"/>
              <a:t>，或是透過降維、只針對特定幾個重要</a:t>
            </a:r>
            <a:r>
              <a:rPr lang="en-US" altLang="zh-TW" sz="1600" dirty="0" smtClean="0"/>
              <a:t>metric</a:t>
            </a:r>
            <a:r>
              <a:rPr lang="zh-TW" altLang="en-US" sz="1600" dirty="0" smtClean="0"/>
              <a:t>做訓練</a:t>
            </a:r>
            <a:endParaRPr lang="en-US" altLang="zh-TW" sz="1600" dirty="0" smtClean="0"/>
          </a:p>
          <a:p>
            <a:pPr marL="742950" lvl="1" indent="-2857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TW" altLang="en-US" sz="1600" dirty="0" smtClean="0"/>
              <a:t>嘗試以一種數值或甚至說找到某</a:t>
            </a:r>
            <a:r>
              <a:rPr lang="en-US" altLang="zh-TW" sz="1600" dirty="0" smtClean="0"/>
              <a:t>metric</a:t>
            </a:r>
            <a:r>
              <a:rPr lang="zh-TW" altLang="en-US" sz="1600" dirty="0" smtClean="0"/>
              <a:t>可以用來代表微服務的健康狀態</a:t>
            </a:r>
            <a:endParaRPr lang="en-US" altLang="zh-TW" sz="1600" dirty="0" smtClean="0"/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en-US" altLang="zh-TW" sz="1600" dirty="0" smtClean="0"/>
              <a:t>Labeling -- </a:t>
            </a:r>
            <a:r>
              <a:rPr lang="zh-TW" altLang="en-US" sz="1600" dirty="0" smtClean="0"/>
              <a:t>如何去定義異常和非異常 </a:t>
            </a:r>
            <a:r>
              <a:rPr lang="en-US" altLang="zh-TW" sz="1600" dirty="0" smtClean="0"/>
              <a:t>? </a:t>
            </a:r>
          </a:p>
          <a:p>
            <a:pPr marL="742950" lvl="1" indent="-2857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TW" altLang="en-US" sz="1600" dirty="0" smtClean="0"/>
              <a:t>每支</a:t>
            </a:r>
            <a:r>
              <a:rPr lang="en-US" altLang="zh-TW" sz="1600" dirty="0" smtClean="0"/>
              <a:t>API </a:t>
            </a:r>
            <a:r>
              <a:rPr lang="zh-TW" altLang="en-US" sz="1600" dirty="0" smtClean="0"/>
              <a:t>微服務特性會因業務邏輯及時段而有所不同</a:t>
            </a:r>
            <a:endParaRPr lang="en-US" altLang="zh-TW" sz="1600" dirty="0" smtClean="0"/>
          </a:p>
          <a:p>
            <a:pPr marL="742950" lvl="1" indent="-2857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TW" altLang="en-US" sz="1600" dirty="0" smtClean="0"/>
              <a:t>定義出每支微服務以及</a:t>
            </a:r>
            <a:r>
              <a:rPr lang="en-US" altLang="zh-TW" sz="1600" dirty="0" smtClean="0"/>
              <a:t>metric</a:t>
            </a:r>
            <a:r>
              <a:rPr lang="zh-TW" altLang="en-US" sz="1600" dirty="0" smtClean="0"/>
              <a:t>的異常標準需花</a:t>
            </a:r>
            <a:r>
              <a:rPr lang="zh-TW" altLang="en-US" sz="1600" dirty="0"/>
              <a:t>長</a:t>
            </a:r>
            <a:r>
              <a:rPr lang="zh-TW" altLang="en-US" sz="1600" dirty="0" smtClean="0"/>
              <a:t>時間與維運領域人員討論</a:t>
            </a:r>
            <a:endParaRPr lang="en-US" altLang="zh-TW" sz="1600" dirty="0" smtClean="0"/>
          </a:p>
        </p:txBody>
      </p:sp>
    </p:spTree>
    <p:extLst>
      <p:ext uri="{BB962C8B-B14F-4D97-AF65-F5344CB8AC3E}">
        <p14:creationId xmlns:p14="http://schemas.microsoft.com/office/powerpoint/2010/main" val="4060039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395536" y="218882"/>
            <a:ext cx="8352928" cy="562074"/>
          </a:xfrm>
        </p:spPr>
        <p:txBody>
          <a:bodyPr/>
          <a:lstStyle/>
          <a:p>
            <a:r>
              <a:rPr lang="en-US" altLang="zh-TW" dirty="0" smtClean="0"/>
              <a:t>Limits in future work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32495A4-CA80-44B9-B512-0495ACCBB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03998" y="6346560"/>
            <a:ext cx="2057400" cy="365125"/>
          </a:xfrm>
        </p:spPr>
        <p:txBody>
          <a:bodyPr/>
          <a:lstStyle/>
          <a:p>
            <a:fld id="{E31375A4-56A4-47D6-9801-1991572033F7}" type="slidenum">
              <a:rPr lang="en-US" smtClean="0"/>
              <a:t>47</a:t>
            </a:fld>
            <a:endParaRPr lang="en-US" altLang="zh-TW" dirty="0"/>
          </a:p>
        </p:txBody>
      </p:sp>
      <p:sp>
        <p:nvSpPr>
          <p:cNvPr id="2" name="矩形 1"/>
          <p:cNvSpPr/>
          <p:nvPr/>
        </p:nvSpPr>
        <p:spPr>
          <a:xfrm>
            <a:off x="395536" y="881423"/>
            <a:ext cx="8659254" cy="5293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zh-TW" altLang="en-US" sz="1600" dirty="0" smtClean="0"/>
              <a:t>是否需將標籤是異常的資料放在訓練資料中餵給模型去學習 </a:t>
            </a:r>
            <a:r>
              <a:rPr lang="en-US" altLang="zh-TW" sz="1600" dirty="0" smtClean="0"/>
              <a:t>?</a:t>
            </a:r>
          </a:p>
          <a:p>
            <a:pPr marL="742950" lvl="1" indent="-2857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TW" altLang="en-US" sz="1600" dirty="0" smtClean="0"/>
              <a:t>需放</a:t>
            </a:r>
            <a:r>
              <a:rPr lang="en-US" altLang="zh-TW" sz="1600" dirty="0" smtClean="0"/>
              <a:t>:</a:t>
            </a:r>
            <a:r>
              <a:rPr lang="zh-TW" altLang="en-US" sz="1600" dirty="0" smtClean="0"/>
              <a:t>  訓練分類任務時讓模型學習什麼是異常的資料</a:t>
            </a:r>
            <a:endParaRPr lang="en-US" altLang="zh-TW" sz="1600" dirty="0" smtClean="0"/>
          </a:p>
          <a:p>
            <a:pPr marL="742950" lvl="1" indent="-2857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TW" altLang="en-US" sz="1600" dirty="0" smtClean="0"/>
              <a:t>可放可不放</a:t>
            </a:r>
            <a:r>
              <a:rPr lang="en-US" altLang="zh-TW" sz="1600" dirty="0" smtClean="0"/>
              <a:t>:</a:t>
            </a:r>
            <a:r>
              <a:rPr lang="zh-TW" altLang="en-US" sz="1600" dirty="0" smtClean="0"/>
              <a:t>  在訓練預測任務時讓模型去學習此時正常的資料應該長什麼樣子，可不受異常點資料干擾而影響預測出來的數值</a:t>
            </a:r>
            <a:endParaRPr lang="en-US" altLang="zh-TW" sz="1600" dirty="0" smtClean="0"/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en-US" altLang="zh-TW" sz="1600" dirty="0" smtClean="0"/>
              <a:t>Model performance</a:t>
            </a:r>
            <a:r>
              <a:rPr lang="zh-TW" altLang="en-US" sz="1600" dirty="0" smtClean="0"/>
              <a:t> 如何衡量 </a:t>
            </a:r>
            <a:r>
              <a:rPr lang="en-US" altLang="zh-TW" sz="1600" dirty="0" smtClean="0"/>
              <a:t>?</a:t>
            </a:r>
          </a:p>
          <a:p>
            <a:pPr marL="742950" lvl="1" indent="-2857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TW" altLang="en-US" sz="1600" dirty="0" smtClean="0"/>
              <a:t>參考前述提到的常見衡量標準</a:t>
            </a:r>
            <a:r>
              <a:rPr lang="en-US" altLang="zh-TW" sz="1600" dirty="0" smtClean="0"/>
              <a:t>, ex: f1-score, </a:t>
            </a:r>
            <a:r>
              <a:rPr lang="en-US" altLang="zh-TW" sz="1600" dirty="0" err="1" smtClean="0"/>
              <a:t>mae</a:t>
            </a:r>
            <a:r>
              <a:rPr lang="en-US" altLang="zh-TW" sz="1600" dirty="0" smtClean="0"/>
              <a:t>, … </a:t>
            </a:r>
            <a:r>
              <a:rPr lang="en-US" altLang="zh-TW" sz="1600" dirty="0" err="1" smtClean="0"/>
              <a:t>etc</a:t>
            </a:r>
            <a:endParaRPr lang="en-US" altLang="zh-TW" sz="1600" dirty="0" smtClean="0"/>
          </a:p>
          <a:p>
            <a:pPr marL="742950" lvl="1" indent="-2857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TW" altLang="en-US" sz="1600" dirty="0" smtClean="0"/>
              <a:t>自行定義衡量模</a:t>
            </a:r>
            <a:r>
              <a:rPr lang="zh-TW" altLang="en-US" sz="1600" dirty="0"/>
              <a:t>型</a:t>
            </a:r>
            <a:r>
              <a:rPr lang="zh-TW" altLang="en-US" sz="1600" dirty="0" smtClean="0"/>
              <a:t>結果的算法</a:t>
            </a:r>
            <a:endParaRPr lang="en-US" altLang="zh-TW" sz="1600" dirty="0"/>
          </a:p>
          <a:p>
            <a:pPr marL="742950" lvl="1" indent="-2857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TW" sz="1600" dirty="0" smtClean="0">
                <a:solidFill>
                  <a:srgbClr val="FF0000"/>
                </a:solidFill>
              </a:rPr>
              <a:t>AI-Ops</a:t>
            </a:r>
            <a:r>
              <a:rPr lang="zh-TW" altLang="en-US" sz="1600" dirty="0">
                <a:solidFill>
                  <a:srgbClr val="FF0000"/>
                </a:solidFill>
              </a:rPr>
              <a:t>的</a:t>
            </a:r>
            <a:r>
              <a:rPr lang="zh-TW" altLang="en-US" sz="1600" dirty="0" smtClean="0">
                <a:solidFill>
                  <a:srgbClr val="FF0000"/>
                </a:solidFill>
              </a:rPr>
              <a:t>價值</a:t>
            </a:r>
            <a:r>
              <a:rPr lang="en-US" altLang="zh-TW" sz="1600" dirty="0" smtClean="0">
                <a:solidFill>
                  <a:srgbClr val="FF0000"/>
                </a:solidFill>
              </a:rPr>
              <a:t>:</a:t>
            </a:r>
            <a:r>
              <a:rPr lang="zh-TW" altLang="en-US" sz="1600" dirty="0" smtClean="0">
                <a:solidFill>
                  <a:srgbClr val="FF0000"/>
                </a:solidFill>
              </a:rPr>
              <a:t> 是否能解釋是什麼原因導致微服務會出錯，還是只需要結果</a:t>
            </a:r>
            <a:r>
              <a:rPr lang="en-US" altLang="zh-TW" sz="1600" dirty="0" smtClean="0">
                <a:solidFill>
                  <a:srgbClr val="FF0000"/>
                </a:solidFill>
              </a:rPr>
              <a:t>(</a:t>
            </a:r>
            <a:r>
              <a:rPr lang="zh-TW" altLang="en-US" sz="1600" dirty="0" smtClean="0">
                <a:solidFill>
                  <a:srgbClr val="FF0000"/>
                </a:solidFill>
              </a:rPr>
              <a:t>會提供警報</a:t>
            </a:r>
            <a:r>
              <a:rPr lang="en-US" altLang="zh-TW" sz="1600" dirty="0" smtClean="0">
                <a:solidFill>
                  <a:srgbClr val="FF0000"/>
                </a:solidFill>
              </a:rPr>
              <a:t>)</a:t>
            </a:r>
            <a:r>
              <a:rPr lang="zh-TW" altLang="en-US" sz="1600" dirty="0" smtClean="0">
                <a:solidFill>
                  <a:srgbClr val="FF0000"/>
                </a:solidFill>
              </a:rPr>
              <a:t> </a:t>
            </a:r>
            <a:r>
              <a:rPr lang="en-US" altLang="zh-TW" sz="1600" dirty="0" smtClean="0">
                <a:solidFill>
                  <a:srgbClr val="FF0000"/>
                </a:solidFill>
              </a:rPr>
              <a:t>?</a:t>
            </a: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zh-TW" altLang="en-US" sz="1600" dirty="0" smtClean="0"/>
              <a:t>資料中缺乏真正服務斷掉的時段，目前只能使用</a:t>
            </a:r>
            <a:r>
              <a:rPr lang="en-US" altLang="zh-TW" sz="1600" dirty="0" smtClean="0"/>
              <a:t>reboot(</a:t>
            </a:r>
            <a:r>
              <a:rPr lang="zh-TW" altLang="en-US" sz="1600" dirty="0" smtClean="0"/>
              <a:t>服務重啟</a:t>
            </a:r>
            <a:r>
              <a:rPr lang="en-US" altLang="zh-TW" sz="1600" dirty="0" smtClean="0"/>
              <a:t>)</a:t>
            </a:r>
            <a:r>
              <a:rPr lang="zh-TW" altLang="en-US" sz="1600" dirty="0" smtClean="0"/>
              <a:t>的時間</a:t>
            </a:r>
            <a:endParaRPr lang="en-US" altLang="zh-TW" sz="1600" dirty="0" smtClean="0"/>
          </a:p>
          <a:p>
            <a:pPr marL="742950" lvl="1" indent="-2857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TW" altLang="en-US" sz="1600" dirty="0" smtClean="0"/>
              <a:t>在 </a:t>
            </a:r>
            <a:r>
              <a:rPr lang="en-US" altLang="zh-TW" sz="1600" dirty="0" smtClean="0"/>
              <a:t>reboot = 1</a:t>
            </a:r>
            <a:r>
              <a:rPr lang="zh-TW" altLang="en-US" sz="1600" dirty="0" smtClean="0"/>
              <a:t> 的時間點，該微服務所有</a:t>
            </a:r>
            <a:r>
              <a:rPr lang="en-US" altLang="zh-TW" sz="1600" dirty="0" smtClean="0"/>
              <a:t>metric</a:t>
            </a:r>
            <a:r>
              <a:rPr lang="zh-TW" altLang="en-US" sz="1600" dirty="0" smtClean="0"/>
              <a:t>此時皆為</a:t>
            </a:r>
            <a:r>
              <a:rPr lang="en-US" altLang="zh-TW" sz="1600" dirty="0" smtClean="0"/>
              <a:t>null</a:t>
            </a:r>
            <a:r>
              <a:rPr lang="zh-TW" altLang="en-US" sz="1600" dirty="0" smtClean="0"/>
              <a:t>值</a:t>
            </a:r>
            <a:endParaRPr lang="en-US" altLang="zh-TW" sz="1600" dirty="0" smtClean="0"/>
          </a:p>
          <a:p>
            <a:pPr marL="742950" lvl="1" indent="-2857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TW" altLang="en-US" sz="1600" dirty="0" smtClean="0"/>
              <a:t>但當此時部分</a:t>
            </a:r>
            <a:r>
              <a:rPr lang="en-US" altLang="zh-TW" sz="1600" dirty="0" smtClean="0"/>
              <a:t>metric</a:t>
            </a:r>
            <a:r>
              <a:rPr lang="zh-TW" altLang="en-US" sz="1600" dirty="0" smtClean="0"/>
              <a:t>的值為</a:t>
            </a:r>
            <a:r>
              <a:rPr lang="en-US" altLang="zh-TW" sz="1600" dirty="0" smtClean="0"/>
              <a:t>null</a:t>
            </a:r>
            <a:r>
              <a:rPr lang="zh-TW" altLang="en-US" sz="1600" dirty="0" smtClean="0"/>
              <a:t>值時，此時</a:t>
            </a:r>
            <a:r>
              <a:rPr lang="en-US" altLang="zh-TW" sz="1600" dirty="0" smtClean="0"/>
              <a:t>reboot</a:t>
            </a:r>
            <a:r>
              <a:rPr lang="zh-TW" altLang="en-US" sz="1600" dirty="0" smtClean="0"/>
              <a:t>為 </a:t>
            </a:r>
            <a:r>
              <a:rPr lang="en-US" altLang="zh-TW" sz="1600" dirty="0" smtClean="0"/>
              <a:t>0</a:t>
            </a:r>
          </a:p>
          <a:p>
            <a:pPr marL="742950" lvl="1" indent="-2857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TW" altLang="en-US" sz="1600" dirty="0" smtClean="0">
                <a:solidFill>
                  <a:srgbClr val="FF0000"/>
                </a:solidFill>
              </a:rPr>
              <a:t>資料科學家對客戶系統架構的理解和維運上的操作有待深入理解</a:t>
            </a:r>
            <a:endParaRPr lang="en-US" altLang="zh-TW" sz="16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1480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6"/>
          <p:cNvSpPr txBox="1">
            <a:spLocks noGrp="1"/>
          </p:cNvSpPr>
          <p:nvPr>
            <p:ph type="ctrTitle" idx="4294967295"/>
          </p:nvPr>
        </p:nvSpPr>
        <p:spPr>
          <a:xfrm>
            <a:off x="727318" y="2943193"/>
            <a:ext cx="7875216" cy="1159800"/>
          </a:xfrm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zh-TW" altLang="en-US" sz="6800" dirty="0"/>
              <a:t>補充資料</a:t>
            </a:r>
          </a:p>
        </p:txBody>
      </p:sp>
      <p:sp>
        <p:nvSpPr>
          <p:cNvPr id="204" name="Google Shape;204;p26"/>
          <p:cNvSpPr txBox="1">
            <a:spLocks noGrp="1"/>
          </p:cNvSpPr>
          <p:nvPr>
            <p:ph type="sldNum" idx="12"/>
          </p:nvPr>
        </p:nvSpPr>
        <p:spPr>
          <a:xfrm>
            <a:off x="8328184" y="6184374"/>
            <a:ext cx="548700" cy="3936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48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8747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32495A4-CA80-44B9-B512-0495ACCBB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49</a:t>
            </a:fld>
            <a:endParaRPr lang="en-US" altLang="zh-TW"/>
          </a:p>
        </p:txBody>
      </p:sp>
      <p:sp>
        <p:nvSpPr>
          <p:cNvPr id="2" name="矩形 1"/>
          <p:cNvSpPr/>
          <p:nvPr/>
        </p:nvSpPr>
        <p:spPr>
          <a:xfrm>
            <a:off x="337127" y="995717"/>
            <a:ext cx="8409710" cy="23237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TW" dirty="0" smtClean="0"/>
              <a:t>Azure </a:t>
            </a:r>
            <a:r>
              <a:rPr lang="zh-TW" altLang="en-US" dirty="0" smtClean="0"/>
              <a:t>亦有</a:t>
            </a:r>
            <a:r>
              <a:rPr lang="zh-TW" altLang="en-US" dirty="0"/>
              <a:t>提供 </a:t>
            </a:r>
            <a:r>
              <a:rPr lang="en-US" altLang="zh-TW" dirty="0"/>
              <a:t>anomaly detector</a:t>
            </a:r>
            <a:r>
              <a:rPr lang="zh-TW" altLang="en-US" dirty="0"/>
              <a:t> </a:t>
            </a:r>
            <a:r>
              <a:rPr lang="zh-TW" altLang="en-US" dirty="0" smtClean="0"/>
              <a:t>服務</a:t>
            </a:r>
            <a:r>
              <a:rPr lang="zh-TW" altLang="en-US" dirty="0"/>
              <a:t>，透過單一</a:t>
            </a:r>
            <a:r>
              <a:rPr lang="en-US" altLang="zh-TW" dirty="0"/>
              <a:t>API</a:t>
            </a:r>
            <a:r>
              <a:rPr lang="zh-TW" altLang="en-US" dirty="0"/>
              <a:t>呼叫的形式來啟用預先訓練的</a:t>
            </a:r>
            <a:r>
              <a:rPr lang="en-US" altLang="zh-TW" dirty="0" smtClean="0"/>
              <a:t>AI</a:t>
            </a:r>
            <a:r>
              <a:rPr lang="zh-TW" altLang="en-US" dirty="0" smtClean="0"/>
              <a:t> 模型。</a:t>
            </a:r>
            <a:endParaRPr lang="en-US" altLang="zh-TW" dirty="0" smtClean="0"/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TW" altLang="en-US" dirty="0" smtClean="0"/>
              <a:t>該</a:t>
            </a:r>
            <a:r>
              <a:rPr lang="zh-TW" altLang="en-US" dirty="0"/>
              <a:t>模型會</a:t>
            </a:r>
            <a:r>
              <a:rPr lang="zh-TW" altLang="en-US" dirty="0" smtClean="0"/>
              <a:t>內嵌各種</a:t>
            </a:r>
            <a:r>
              <a:rPr lang="zh-TW" altLang="en-US" dirty="0"/>
              <a:t>類型和數量的時間序列資料，選擇最適合客戶資料的異常偵測模型，並在事件發生時立即自動顯示，可自訂服務，以偵測各種大小的</a:t>
            </a:r>
            <a:r>
              <a:rPr lang="zh-TW" altLang="en-US" dirty="0" smtClean="0"/>
              <a:t>異常。</a:t>
            </a:r>
            <a:endParaRPr lang="en-US" altLang="zh-TW" dirty="0" smtClean="0"/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TW" dirty="0" err="1" smtClean="0"/>
              <a:t>Youtube</a:t>
            </a:r>
            <a:r>
              <a:rPr lang="en-US" altLang="zh-TW" dirty="0" smtClean="0"/>
              <a:t> </a:t>
            </a:r>
            <a:r>
              <a:rPr lang="zh-TW" altLang="en-US" dirty="0" smtClean="0"/>
              <a:t>搜尋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Time-series anomaly detection service in </a:t>
            </a:r>
            <a:r>
              <a:rPr lang="en-US" altLang="zh-TW" dirty="0" smtClean="0"/>
              <a:t>Microsoft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337127" y="316037"/>
            <a:ext cx="3550524" cy="5493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800">
              <a:lnSpc>
                <a:spcPct val="90000"/>
              </a:lnSpc>
              <a:spcBef>
                <a:spcPct val="0"/>
              </a:spcBef>
            </a:pPr>
            <a:r>
              <a:rPr lang="en-US" altLang="zh-TW" sz="3300" dirty="0">
                <a:latin typeface="+mj-lt"/>
                <a:ea typeface="+mj-ea"/>
                <a:cs typeface="+mj-cs"/>
              </a:rPr>
              <a:t>Further information</a:t>
            </a:r>
            <a:endParaRPr lang="zh-TW" altLang="en-US" sz="33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952717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181389" y="-82135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zh-TW" sz="3000" dirty="0" smtClean="0"/>
              <a:t>What is AI?</a:t>
            </a:r>
            <a:endParaRPr lang="zh-TW" altLang="en-US" sz="30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9ED6B54-02D2-4D57-8641-331DA43F4F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5" y="976155"/>
            <a:ext cx="8603291" cy="477787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zh-TW" altLang="en-US" sz="1600" b="1" dirty="0" smtClean="0"/>
              <a:t> </a:t>
            </a:r>
            <a:r>
              <a:rPr lang="en-US" altLang="zh-TW" sz="1800" b="1" dirty="0" smtClean="0"/>
              <a:t>AI = </a:t>
            </a:r>
            <a:r>
              <a:rPr lang="en-US" altLang="zh-TW" sz="1800" b="1" dirty="0"/>
              <a:t>Artificial intelligence(</a:t>
            </a:r>
            <a:r>
              <a:rPr lang="zh-TW" altLang="en-US" sz="1800" b="1" dirty="0"/>
              <a:t>人工智慧</a:t>
            </a:r>
            <a:r>
              <a:rPr lang="en-US" altLang="zh-TW" sz="1800" b="1" dirty="0"/>
              <a:t>)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TW" sz="1600" dirty="0" smtClean="0"/>
              <a:t>Machine Learning</a:t>
            </a:r>
            <a:r>
              <a:rPr lang="zh-TW" altLang="en-US" sz="1600" dirty="0" smtClean="0"/>
              <a:t> </a:t>
            </a:r>
            <a:r>
              <a:rPr lang="en-US" altLang="zh-TW" sz="1600" dirty="0" smtClean="0"/>
              <a:t>(</a:t>
            </a:r>
            <a:r>
              <a:rPr lang="zh-TW" altLang="en-US" sz="1600" dirty="0" smtClean="0"/>
              <a:t>機器學習</a:t>
            </a:r>
            <a:r>
              <a:rPr lang="en-US" altLang="zh-TW" sz="1600" dirty="0" smtClean="0"/>
              <a:t>)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zh-TW" altLang="en-US" sz="1600" dirty="0" smtClean="0"/>
              <a:t>定義</a:t>
            </a:r>
            <a:r>
              <a:rPr lang="en-US" altLang="zh-TW" sz="1600" dirty="0" smtClean="0"/>
              <a:t>:</a:t>
            </a:r>
            <a:r>
              <a:rPr lang="zh-TW" altLang="en-US" sz="1600" dirty="0" smtClean="0"/>
              <a:t>「</a:t>
            </a:r>
            <a:r>
              <a:rPr lang="zh-TW" altLang="en-US" sz="1600" dirty="0"/>
              <a:t>透過從過往的資料和經驗中學習並找到其運行規則，最後達到人工智慧的方法。</a:t>
            </a:r>
            <a:r>
              <a:rPr lang="zh-TW" altLang="en-US" sz="1600" dirty="0" smtClean="0"/>
              <a:t>」透過訓練樣本，訓練機器能自行辨識出其運作</a:t>
            </a:r>
            <a:r>
              <a:rPr lang="zh-TW" altLang="en-US" sz="1600" dirty="0"/>
              <a:t>模式，而不是用特定的規則</a:t>
            </a:r>
            <a:r>
              <a:rPr lang="zh-TW" altLang="en-US" sz="1600" dirty="0" smtClean="0"/>
              <a:t>來判</a:t>
            </a:r>
            <a:r>
              <a:rPr lang="zh-TW" altLang="en-US" sz="1600" dirty="0"/>
              <a:t>斷</a:t>
            </a:r>
            <a:r>
              <a:rPr lang="zh-TW" altLang="en-US" sz="1600" dirty="0" smtClean="0"/>
              <a:t>。</a:t>
            </a:r>
            <a:endParaRPr lang="en-US" altLang="zh-TW" sz="1600" dirty="0" smtClean="0"/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zh-TW" altLang="en-US" sz="1600" dirty="0" smtClean="0"/>
              <a:t>機器學習</a:t>
            </a:r>
            <a:r>
              <a:rPr lang="zh-TW" altLang="en-US" sz="1600" dirty="0"/>
              <a:t>是一種弱人工智慧</a:t>
            </a:r>
            <a:r>
              <a:rPr lang="en-US" altLang="zh-TW" sz="1600" dirty="0"/>
              <a:t>(narrow AI)</a:t>
            </a:r>
            <a:r>
              <a:rPr lang="zh-TW" altLang="en-US" sz="1600" dirty="0"/>
              <a:t>，它從資料</a:t>
            </a:r>
            <a:r>
              <a:rPr lang="zh-TW" altLang="en-US" sz="1600" dirty="0" smtClean="0"/>
              <a:t>中學習到</a:t>
            </a:r>
            <a:r>
              <a:rPr lang="zh-TW" altLang="en-US" sz="1600" dirty="0"/>
              <a:t>複雜的函數</a:t>
            </a:r>
            <a:r>
              <a:rPr lang="en-US" altLang="zh-TW" sz="1600" dirty="0"/>
              <a:t>(</a:t>
            </a:r>
            <a:r>
              <a:rPr lang="zh-TW" altLang="en-US" sz="1600" dirty="0"/>
              <a:t>或樣本</a:t>
            </a:r>
            <a:r>
              <a:rPr lang="en-US" altLang="zh-TW" sz="1600" dirty="0" smtClean="0"/>
              <a:t>)</a:t>
            </a:r>
            <a:r>
              <a:rPr lang="zh-TW" altLang="en-US" sz="1600" dirty="0" smtClean="0"/>
              <a:t>以創造自成一套的判斷演算法或規則，並以此來做辨識基準。</a:t>
            </a:r>
            <a:endParaRPr lang="en-US" altLang="zh-TW" sz="1600" dirty="0" smtClean="0"/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zh-TW" altLang="en-US" sz="1600" dirty="0" smtClean="0"/>
              <a:t>演算法較無深度學習複雜，較可以人為</a:t>
            </a:r>
            <a:r>
              <a:rPr lang="zh-TW" altLang="en-US" sz="1600" dirty="0"/>
              <a:t>地</a:t>
            </a:r>
            <a:r>
              <a:rPr lang="zh-TW" altLang="en-US" sz="1600" dirty="0" smtClean="0"/>
              <a:t>解釋模型產出的結果的原因和進行分析 </a:t>
            </a:r>
            <a:endParaRPr lang="en-US" altLang="zh-TW" sz="1600" dirty="0" smtClean="0"/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TW" sz="1600" dirty="0"/>
              <a:t>Deep learning</a:t>
            </a:r>
            <a:r>
              <a:rPr lang="zh-TW" altLang="en-US" sz="1600" dirty="0"/>
              <a:t> </a:t>
            </a:r>
            <a:r>
              <a:rPr lang="en-US" altLang="zh-TW" sz="1600" dirty="0"/>
              <a:t>(</a:t>
            </a:r>
            <a:r>
              <a:rPr lang="zh-TW" altLang="en-US" sz="1600" dirty="0"/>
              <a:t>深度學習</a:t>
            </a:r>
            <a:r>
              <a:rPr lang="en-US" altLang="zh-TW" sz="1600" dirty="0" smtClean="0"/>
              <a:t>)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zh-TW" altLang="en-US" sz="1600" dirty="0" smtClean="0"/>
              <a:t>機器學習的一種，大多使用</a:t>
            </a:r>
            <a:r>
              <a:rPr lang="zh-TW" altLang="en-US" sz="1600" u="sng" dirty="0" smtClean="0"/>
              <a:t>類神經網絡模型</a:t>
            </a:r>
            <a:r>
              <a:rPr lang="zh-TW" altLang="en-US" sz="1600" dirty="0" smtClean="0"/>
              <a:t>，透過模仿人類腦神經圖層，盡可能地還原人類學習及思考模式。</a:t>
            </a:r>
            <a:endParaRPr lang="en-US" altLang="zh-TW" sz="1600" dirty="0" smtClean="0"/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zh-TW" altLang="en-US" sz="1600" dirty="0" smtClean="0"/>
              <a:t>類神經網絡模型富含大量複雜數學，模型產出的結果較難人為地解釋原因和分析</a:t>
            </a:r>
            <a:endParaRPr lang="en-US" altLang="zh-TW" sz="16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32495A4-CA80-44B9-B512-0495ACCBB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41426" y="6345841"/>
            <a:ext cx="2057400" cy="365125"/>
          </a:xfrm>
        </p:spPr>
        <p:txBody>
          <a:bodyPr/>
          <a:lstStyle/>
          <a:p>
            <a:fld id="{E31375A4-56A4-47D6-9801-1991572033F7}" type="slidenum">
              <a:rPr lang="en-US" smtClean="0"/>
              <a:t>5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550604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6"/>
          <p:cNvSpPr txBox="1">
            <a:spLocks noGrp="1"/>
          </p:cNvSpPr>
          <p:nvPr>
            <p:ph type="ctrTitle" idx="4294967295"/>
          </p:nvPr>
        </p:nvSpPr>
        <p:spPr>
          <a:xfrm>
            <a:off x="615806" y="2775925"/>
            <a:ext cx="7875216" cy="1294270"/>
          </a:xfrm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zh-TW" altLang="en-US" sz="6800" dirty="0"/>
              <a:t>程式整理</a:t>
            </a:r>
            <a:r>
              <a:rPr lang="zh-TW" altLang="en-US" sz="6800" dirty="0" smtClean="0"/>
              <a:t>清單</a:t>
            </a:r>
            <a:r>
              <a:rPr lang="en-US" altLang="zh-TW" sz="6800" dirty="0" smtClean="0"/>
              <a:t/>
            </a:r>
            <a:br>
              <a:rPr lang="en-US" altLang="zh-TW" sz="6800" dirty="0" smtClean="0"/>
            </a:br>
            <a:endParaRPr sz="3000" dirty="0"/>
          </a:p>
        </p:txBody>
      </p:sp>
      <p:sp>
        <p:nvSpPr>
          <p:cNvPr id="204" name="Google Shape;204;p26"/>
          <p:cNvSpPr txBox="1">
            <a:spLocks noGrp="1"/>
          </p:cNvSpPr>
          <p:nvPr>
            <p:ph type="sldNum" idx="12"/>
          </p:nvPr>
        </p:nvSpPr>
        <p:spPr>
          <a:xfrm>
            <a:off x="8328184" y="6184374"/>
            <a:ext cx="548700" cy="3936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50</a:t>
            </a:fld>
            <a:endParaRPr dirty="0"/>
          </a:p>
        </p:txBody>
      </p:sp>
      <p:sp>
        <p:nvSpPr>
          <p:cNvPr id="2" name="矩形 1"/>
          <p:cNvSpPr/>
          <p:nvPr/>
        </p:nvSpPr>
        <p:spPr>
          <a:xfrm>
            <a:off x="546923" y="3594256"/>
            <a:ext cx="832996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3000" dirty="0"/>
              <a:t>以下清單所列程式目前皆存放於</a:t>
            </a:r>
            <a:r>
              <a:rPr lang="en-US" altLang="zh-TW" sz="3000" dirty="0"/>
              <a:t>IBM power </a:t>
            </a:r>
            <a:r>
              <a:rPr lang="en-US" altLang="zh-TW" sz="3000" dirty="0" err="1"/>
              <a:t>ai</a:t>
            </a:r>
            <a:r>
              <a:rPr lang="zh-TW" altLang="en-US" sz="3000" dirty="0"/>
              <a:t> 上</a:t>
            </a:r>
          </a:p>
        </p:txBody>
      </p:sp>
    </p:spTree>
    <p:extLst>
      <p:ext uri="{BB962C8B-B14F-4D97-AF65-F5344CB8AC3E}">
        <p14:creationId xmlns:p14="http://schemas.microsoft.com/office/powerpoint/2010/main" val="2630722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395535" y="-128811"/>
            <a:ext cx="7886700" cy="1325563"/>
          </a:xfrm>
        </p:spPr>
        <p:txBody>
          <a:bodyPr/>
          <a:lstStyle/>
          <a:p>
            <a:r>
              <a:rPr lang="zh-TW" altLang="en-US" dirty="0"/>
              <a:t>程式整理清單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9ED6B54-02D2-4D57-8641-331DA43F4F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951425"/>
            <a:ext cx="8592348" cy="492941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en-US" altLang="zh-TW" sz="1800" dirty="0" smtClean="0"/>
              <a:t> </a:t>
            </a:r>
            <a:r>
              <a:rPr lang="zh-TW" altLang="en-US" sz="1800" dirty="0" smtClean="0"/>
              <a:t>前期所撰寫的程式 </a:t>
            </a:r>
            <a:endParaRPr lang="en-US" altLang="zh-TW" sz="1800" dirty="0" smtClean="0"/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TW" sz="1800" dirty="0" smtClean="0"/>
              <a:t>Prometheus</a:t>
            </a:r>
            <a:r>
              <a:rPr lang="zh-TW" altLang="en-US" sz="1800" dirty="0" smtClean="0"/>
              <a:t> 爬蟲程式</a:t>
            </a:r>
            <a:endParaRPr lang="en-US" altLang="zh-TW" sz="1800" dirty="0" smtClean="0"/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n-US" altLang="zh-TW" sz="1500" dirty="0" err="1" smtClean="0"/>
              <a:t>Prom_metrix_to_csv_time_interval_scraping.ipynb</a:t>
            </a:r>
            <a:r>
              <a:rPr lang="zh-TW" altLang="en-US" sz="1500" dirty="0" smtClean="0"/>
              <a:t> </a:t>
            </a:r>
            <a:r>
              <a:rPr lang="en-US" altLang="zh-TW" sz="1500" dirty="0" smtClean="0"/>
              <a:t>(</a:t>
            </a:r>
            <a:r>
              <a:rPr lang="zh-TW" altLang="en-US" sz="1500" dirty="0" smtClean="0"/>
              <a:t>可設定起訖時間及間格秒數</a:t>
            </a:r>
            <a:r>
              <a:rPr lang="en-US" altLang="zh-TW" sz="1500" dirty="0" smtClean="0"/>
              <a:t>)</a:t>
            </a:r>
            <a:endParaRPr lang="en-US" altLang="zh-TW" sz="1500" dirty="0"/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n-US" altLang="zh-TW" sz="1500" dirty="0" err="1" smtClean="0"/>
              <a:t>Prom_metrix_to_csv_scraping_in_time.ipynb</a:t>
            </a:r>
            <a:r>
              <a:rPr lang="en-US" altLang="zh-TW" sz="1500" dirty="0" smtClean="0"/>
              <a:t> (</a:t>
            </a:r>
            <a:r>
              <a:rPr lang="zh-TW" altLang="en-US" sz="1500" dirty="0" smtClean="0"/>
              <a:t>爬取往回推多久時間的資料</a:t>
            </a:r>
            <a:r>
              <a:rPr lang="en-US" altLang="zh-TW" sz="1500" dirty="0" smtClean="0"/>
              <a:t>)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TW" sz="1800" dirty="0" smtClean="0"/>
              <a:t>Prometheus </a:t>
            </a:r>
            <a:r>
              <a:rPr lang="zh-TW" altLang="en-US" sz="1800" dirty="0" smtClean="0"/>
              <a:t>資料表格標準化及預處理程式</a:t>
            </a:r>
            <a:endParaRPr lang="en-US" altLang="zh-TW" sz="1800" dirty="0" smtClean="0"/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n-US" altLang="zh-TW" sz="1500" dirty="0" err="1" smtClean="0"/>
              <a:t>Prometheus_preprocessing.ipynb</a:t>
            </a:r>
            <a:endParaRPr lang="en-US" altLang="zh-TW" sz="1500" dirty="0" smtClean="0"/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TW" sz="1800" dirty="0" smtClean="0"/>
              <a:t>AI-Ops </a:t>
            </a:r>
            <a:r>
              <a:rPr lang="zh-TW" altLang="en-US" sz="1800" dirty="0" smtClean="0"/>
              <a:t>期中專案進度分享的程式</a:t>
            </a:r>
            <a:endParaRPr lang="en-US" altLang="zh-TW" sz="1800" dirty="0" smtClean="0"/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n-US" altLang="zh-TW" sz="1500" dirty="0" err="1"/>
              <a:t>AIOps_project_practice.ipynb</a:t>
            </a:r>
            <a:endParaRPr lang="en-US" altLang="zh-TW" sz="1500" dirty="0" smtClean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32495A4-CA80-44B9-B512-0495ACCBB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51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72175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317476" y="-128811"/>
            <a:ext cx="7886700" cy="1325563"/>
          </a:xfrm>
        </p:spPr>
        <p:txBody>
          <a:bodyPr/>
          <a:lstStyle/>
          <a:p>
            <a:r>
              <a:rPr lang="zh-TW" altLang="en-US" dirty="0"/>
              <a:t>程式整理</a:t>
            </a:r>
            <a:r>
              <a:rPr lang="zh-TW" altLang="en-US" dirty="0" smtClean="0"/>
              <a:t>清單</a:t>
            </a:r>
            <a:r>
              <a:rPr lang="en-US" altLang="zh-TW" dirty="0" smtClean="0"/>
              <a:t>(cont</a:t>
            </a:r>
            <a:r>
              <a:rPr lang="en-US" altLang="zh-TW" dirty="0"/>
              <a:t>.)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9ED6B54-02D2-4D57-8641-331DA43F4F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5" y="1051786"/>
            <a:ext cx="8748465" cy="4929411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zh-TW" altLang="en-US" sz="1800" dirty="0" smtClean="0"/>
              <a:t> 後期所撰寫的程式</a:t>
            </a:r>
            <a:endParaRPr lang="en-US" altLang="zh-TW" sz="1800" dirty="0" smtClean="0"/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TW" altLang="en-US" sz="1800" dirty="0" smtClean="0"/>
              <a:t>處</a:t>
            </a:r>
            <a:r>
              <a:rPr lang="zh-TW" altLang="en-US" sz="1800" dirty="0"/>
              <a:t>理</a:t>
            </a:r>
            <a:r>
              <a:rPr lang="zh-TW" altLang="en-US" sz="1800" dirty="0" smtClean="0"/>
              <a:t>及合併 </a:t>
            </a:r>
            <a:r>
              <a:rPr lang="en-US" altLang="zh-TW" sz="1800" dirty="0" err="1" smtClean="0"/>
              <a:t>Grafana</a:t>
            </a:r>
            <a:r>
              <a:rPr lang="zh-TW" altLang="en-US" sz="1800" dirty="0" smtClean="0"/>
              <a:t> 所下載的 </a:t>
            </a:r>
            <a:r>
              <a:rPr lang="en-US" altLang="zh-TW" sz="1800" dirty="0" smtClean="0"/>
              <a:t>metric </a:t>
            </a:r>
            <a:r>
              <a:rPr lang="zh-TW" altLang="en-US" sz="1800" dirty="0" smtClean="0"/>
              <a:t>時間序列資料</a:t>
            </a:r>
            <a:endParaRPr lang="en-US" altLang="zh-TW" sz="1800" dirty="0" smtClean="0"/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n-US" altLang="zh-TW" sz="1500" dirty="0" err="1" smtClean="0"/>
              <a:t>Grafana_jvm_timedata.ipynb</a:t>
            </a:r>
            <a:endParaRPr lang="en-US" altLang="zh-TW" sz="1500" dirty="0" smtClean="0"/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n-US" altLang="zh-TW" sz="1500" dirty="0" err="1"/>
              <a:t>Grafana_kafka_timedata.ipynb</a:t>
            </a:r>
            <a:endParaRPr lang="en-US" altLang="zh-TW" sz="1500" dirty="0"/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n-US" altLang="zh-TW" sz="1500" dirty="0" err="1" smtClean="0"/>
              <a:t>concat_all_metric_csv.ipynb</a:t>
            </a:r>
            <a:endParaRPr lang="en-US" altLang="zh-TW" sz="1500" dirty="0" smtClean="0"/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TW" altLang="en-US" sz="1800" dirty="0" smtClean="0"/>
              <a:t>標準化及</a:t>
            </a:r>
            <a:r>
              <a:rPr lang="en-US" altLang="zh-TW" sz="1800" dirty="0" smtClean="0"/>
              <a:t>labeling</a:t>
            </a:r>
            <a:r>
              <a:rPr lang="zh-TW" altLang="en-US" sz="1800" dirty="0" smtClean="0"/>
              <a:t> 訓練</a:t>
            </a:r>
            <a:r>
              <a:rPr lang="en-US" altLang="zh-TW" sz="1800" dirty="0" smtClean="0"/>
              <a:t>/</a:t>
            </a:r>
            <a:r>
              <a:rPr lang="zh-TW" altLang="en-US" sz="1800" dirty="0" smtClean="0"/>
              <a:t>測試資料</a:t>
            </a:r>
            <a:endParaRPr lang="en-US" altLang="zh-TW" sz="1800" dirty="0" smtClean="0"/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n-US" altLang="zh-TW" sz="1500" dirty="0" err="1" smtClean="0"/>
              <a:t>metric_data_preprocessing.ipynb</a:t>
            </a:r>
            <a:endParaRPr lang="en-US" altLang="zh-TW" sz="1500" dirty="0"/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TW" sz="1800" dirty="0" smtClean="0"/>
              <a:t>AI-Ops</a:t>
            </a:r>
            <a:r>
              <a:rPr lang="zh-TW" altLang="en-US" sz="1800" dirty="0" smtClean="0"/>
              <a:t> </a:t>
            </a:r>
            <a:r>
              <a:rPr lang="en-US" altLang="zh-TW" sz="1800" dirty="0" smtClean="0"/>
              <a:t>project: API</a:t>
            </a:r>
            <a:r>
              <a:rPr lang="zh-TW" altLang="en-US" sz="1800" dirty="0" smtClean="0"/>
              <a:t>微服務在各時間點下是否</a:t>
            </a:r>
            <a:r>
              <a:rPr lang="zh-TW" altLang="en-US" sz="1800" dirty="0"/>
              <a:t>為</a:t>
            </a:r>
            <a:r>
              <a:rPr lang="zh-TW" altLang="en-US" sz="1800" dirty="0" smtClean="0"/>
              <a:t>異常  </a:t>
            </a:r>
            <a:r>
              <a:rPr lang="en-US" altLang="zh-TW" sz="1800" dirty="0" smtClean="0"/>
              <a:t>(classification task)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n-US" altLang="zh-TW" sz="1500" dirty="0" err="1" smtClean="0"/>
              <a:t>AIOps_project.ipynb</a:t>
            </a:r>
            <a:endParaRPr lang="en-US" altLang="zh-TW" sz="1500" dirty="0" smtClean="0"/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TW" sz="1800" dirty="0"/>
              <a:t>AI-Ops </a:t>
            </a:r>
            <a:r>
              <a:rPr lang="en-US" altLang="zh-TW" sz="1800" dirty="0" smtClean="0"/>
              <a:t>project: API</a:t>
            </a:r>
            <a:r>
              <a:rPr lang="zh-TW" altLang="en-US" sz="1800" dirty="0" smtClean="0"/>
              <a:t>微服務的各個</a:t>
            </a:r>
            <a:r>
              <a:rPr lang="en-US" altLang="zh-TW" sz="1800" dirty="0" smtClean="0"/>
              <a:t>metric</a:t>
            </a:r>
            <a:r>
              <a:rPr lang="zh-TW" altLang="en-US" sz="1800" dirty="0" smtClean="0"/>
              <a:t>在下一時間點的數值預測 </a:t>
            </a:r>
            <a:r>
              <a:rPr lang="en-US" altLang="zh-TW" sz="1800" dirty="0" smtClean="0"/>
              <a:t>(</a:t>
            </a:r>
            <a:r>
              <a:rPr lang="zh-TW" altLang="en-US" sz="1800" dirty="0" smtClean="0"/>
              <a:t> </a:t>
            </a:r>
            <a:r>
              <a:rPr lang="en-US" altLang="zh-TW" sz="1800" dirty="0" smtClean="0"/>
              <a:t>prediction task)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n-US" altLang="zh-TW" sz="1500" dirty="0" err="1"/>
              <a:t>AIOps_project_moving_window.ipynb</a:t>
            </a:r>
            <a:endParaRPr lang="en-US" altLang="zh-TW" sz="15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32495A4-CA80-44B9-B512-0495ACCBB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52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31052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395535" y="-128811"/>
            <a:ext cx="7886700" cy="1325563"/>
          </a:xfrm>
        </p:spPr>
        <p:txBody>
          <a:bodyPr/>
          <a:lstStyle/>
          <a:p>
            <a:r>
              <a:rPr lang="zh-TW" altLang="en-US" dirty="0" smtClean="0"/>
              <a:t>參考文獻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9ED6B54-02D2-4D57-8641-331DA43F4F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5" y="1040635"/>
            <a:ext cx="8748465" cy="492941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TW" sz="1800" i="1" dirty="0"/>
              <a:t>Time-Series Anomaly Detection Service at </a:t>
            </a:r>
            <a:r>
              <a:rPr lang="en-US" altLang="zh-TW" sz="1800" i="1" dirty="0" smtClean="0"/>
              <a:t>Microsoft</a:t>
            </a:r>
            <a:r>
              <a:rPr lang="zh-TW" altLang="en-US" sz="1800" i="1" dirty="0" smtClean="0"/>
              <a:t> </a:t>
            </a:r>
            <a:r>
              <a:rPr lang="en-US" altLang="zh-TW" sz="1800" i="1" dirty="0" smtClean="0"/>
              <a:t>(Microsoft,</a:t>
            </a:r>
            <a:r>
              <a:rPr lang="zh-TW" altLang="en-US" sz="1800" i="1" dirty="0" smtClean="0"/>
              <a:t> </a:t>
            </a:r>
            <a:r>
              <a:rPr lang="en-US" altLang="zh-TW" sz="1800" i="1" dirty="0"/>
              <a:t>2019, </a:t>
            </a:r>
            <a:r>
              <a:rPr lang="en-US" altLang="zh-TW" sz="1800" i="1" dirty="0" smtClean="0"/>
              <a:t>Beijing </a:t>
            </a:r>
            <a:r>
              <a:rPr lang="en-US" altLang="zh-TW" sz="1800" i="1" dirty="0"/>
              <a:t>China</a:t>
            </a:r>
            <a:r>
              <a:rPr lang="en-US" altLang="zh-TW" sz="1800" i="1" dirty="0" smtClean="0"/>
              <a:t>)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TW" sz="1800" i="1" dirty="0"/>
              <a:t>Anomaly Detection and Classification </a:t>
            </a:r>
            <a:r>
              <a:rPr lang="en-US" altLang="zh-TW" sz="1800" i="1" dirty="0" smtClean="0"/>
              <a:t>using Distributed </a:t>
            </a:r>
            <a:r>
              <a:rPr lang="en-US" altLang="zh-TW" sz="1800" i="1" dirty="0"/>
              <a:t>Tracing and Deep </a:t>
            </a:r>
            <a:r>
              <a:rPr lang="en-US" altLang="zh-TW" sz="1800" i="1" dirty="0" smtClean="0"/>
              <a:t>Learning </a:t>
            </a:r>
            <a:r>
              <a:rPr lang="en-US" altLang="zh-TW" sz="1800" i="1" dirty="0"/>
              <a:t>(</a:t>
            </a:r>
            <a:r>
              <a:rPr lang="en-US" altLang="zh-TW" sz="1800" i="1" dirty="0" err="1"/>
              <a:t>Sasho</a:t>
            </a:r>
            <a:r>
              <a:rPr lang="en-US" altLang="zh-TW" sz="1800" i="1" dirty="0"/>
              <a:t> </a:t>
            </a:r>
            <a:r>
              <a:rPr lang="en-US" altLang="zh-TW" sz="1800" i="1" dirty="0" err="1" smtClean="0"/>
              <a:t>Nedelkoski</a:t>
            </a:r>
            <a:r>
              <a:rPr lang="en-US" altLang="zh-TW" sz="1800" i="1" dirty="0" smtClean="0"/>
              <a:t>, 2019 </a:t>
            </a:r>
            <a:r>
              <a:rPr lang="en-US" altLang="zh-TW" sz="1800" i="1" dirty="0"/>
              <a:t>19th IEEE</a:t>
            </a:r>
            <a:r>
              <a:rPr lang="en-US" altLang="zh-TW" sz="1800" i="1" dirty="0" smtClean="0"/>
              <a:t>)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TW" sz="1800" dirty="0"/>
              <a:t>Unsupervised Anomaly Detection via </a:t>
            </a:r>
            <a:r>
              <a:rPr lang="en-US" altLang="zh-TW" sz="1800" dirty="0" err="1"/>
              <a:t>Variational</a:t>
            </a:r>
            <a:r>
              <a:rPr lang="en-US" altLang="zh-TW" sz="1800" dirty="0"/>
              <a:t> </a:t>
            </a:r>
            <a:r>
              <a:rPr lang="en-US" altLang="zh-TW" sz="1800" dirty="0" smtClean="0"/>
              <a:t>Auto-Encoder for </a:t>
            </a:r>
            <a:r>
              <a:rPr lang="en-US" altLang="zh-TW" sz="1800" dirty="0"/>
              <a:t>Seasonal KPIs in Web Applications </a:t>
            </a:r>
            <a:r>
              <a:rPr lang="en-US" altLang="zh-TW" sz="1800" i="1" dirty="0"/>
              <a:t>(Yang Feng, </a:t>
            </a:r>
            <a:r>
              <a:rPr lang="en-US" altLang="zh-TW" sz="1800" i="1" dirty="0" err="1"/>
              <a:t>Jie</a:t>
            </a:r>
            <a:r>
              <a:rPr lang="en-US" altLang="zh-TW" sz="1800" i="1" dirty="0"/>
              <a:t> </a:t>
            </a:r>
            <a:r>
              <a:rPr lang="en-US" altLang="zh-TW" sz="1800" i="1" dirty="0" smtClean="0"/>
              <a:t>Chen…, Alibaba </a:t>
            </a:r>
            <a:r>
              <a:rPr lang="en-US" altLang="zh-TW" sz="1800" i="1" dirty="0"/>
              <a:t>Group, 2018</a:t>
            </a:r>
            <a:r>
              <a:rPr lang="en-US" altLang="zh-TW" sz="1800" i="1" dirty="0" smtClean="0"/>
              <a:t>)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TW" sz="1800" dirty="0"/>
              <a:t>LSTM-Based VAE-GAN for Time-Series Anomaly Detection </a:t>
            </a:r>
            <a:r>
              <a:rPr lang="en-US" altLang="zh-TW" sz="1800" dirty="0" smtClean="0"/>
              <a:t>(</a:t>
            </a:r>
            <a:r>
              <a:rPr lang="en-US" altLang="zh-TW" sz="1800" i="1" dirty="0" err="1" smtClean="0"/>
              <a:t>Zijian</a:t>
            </a:r>
            <a:r>
              <a:rPr lang="en-US" altLang="zh-TW" sz="1800" i="1" dirty="0" smtClean="0"/>
              <a:t> </a:t>
            </a:r>
            <a:r>
              <a:rPr lang="en-US" altLang="zh-TW" sz="1800" i="1" dirty="0" err="1"/>
              <a:t>Niu</a:t>
            </a:r>
            <a:r>
              <a:rPr lang="en-US" altLang="zh-TW" sz="1800" i="1" dirty="0"/>
              <a:t>, </a:t>
            </a:r>
            <a:r>
              <a:rPr lang="en-US" altLang="zh-TW" sz="1800" i="1" dirty="0" err="1"/>
              <a:t>Ke</a:t>
            </a:r>
            <a:r>
              <a:rPr lang="en-US" altLang="zh-TW" sz="1800" i="1" dirty="0"/>
              <a:t> </a:t>
            </a:r>
            <a:r>
              <a:rPr lang="en-US" altLang="zh-TW" sz="1800" i="1" dirty="0" smtClean="0"/>
              <a:t>Yu, and </a:t>
            </a:r>
            <a:r>
              <a:rPr lang="en-US" altLang="zh-TW" sz="1800" i="1" dirty="0" err="1"/>
              <a:t>Xiaofei</a:t>
            </a:r>
            <a:r>
              <a:rPr lang="en-US" altLang="zh-TW" sz="1800" i="1" dirty="0"/>
              <a:t> Wu, </a:t>
            </a:r>
            <a:r>
              <a:rPr lang="en-US" altLang="zh-TW" sz="1800" i="1" dirty="0" smtClean="0"/>
              <a:t>sensors MDPI, 3 </a:t>
            </a:r>
            <a:r>
              <a:rPr lang="en-US" altLang="zh-TW" sz="1800" i="1" dirty="0"/>
              <a:t>July 2020</a:t>
            </a:r>
            <a:r>
              <a:rPr lang="en-US" altLang="zh-TW" sz="1800" i="1" dirty="0" smtClean="0"/>
              <a:t>)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TW" sz="1800" dirty="0" smtClean="0"/>
              <a:t>Azure anomaly detector: </a:t>
            </a:r>
            <a:r>
              <a:rPr lang="en-US" altLang="zh-TW" sz="1800" dirty="0">
                <a:hlinkClick r:id="rId2"/>
              </a:rPr>
              <a:t>https://azure.microsoft.com/zh-tw/services/cognitive-services/anomaly-detector</a:t>
            </a:r>
            <a:r>
              <a:rPr lang="en-US" altLang="zh-TW" sz="1800" dirty="0" smtClean="0">
                <a:hlinkClick r:id="rId2"/>
              </a:rPr>
              <a:t>/</a:t>
            </a:r>
            <a:endParaRPr lang="en-US" sz="1800" dirty="0">
              <a:latin typeface="+mn-ea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32495A4-CA80-44B9-B512-0495ACCBB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53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69321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Thanks for listening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67431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181389" y="-82135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zh-TW" sz="3000" dirty="0" smtClean="0"/>
              <a:t>What is AI?</a:t>
            </a:r>
            <a:endParaRPr lang="zh-TW" altLang="en-US" sz="30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9ED6B54-02D2-4D57-8641-331DA43F4F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5" y="976155"/>
            <a:ext cx="8603291" cy="498974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zh-TW" altLang="en-US" sz="1600" b="1" dirty="0" smtClean="0"/>
              <a:t> 訓練數據和測試數據 </a:t>
            </a:r>
            <a:r>
              <a:rPr lang="en-US" altLang="zh-TW" sz="1600" b="1" dirty="0" smtClean="0"/>
              <a:t>?</a:t>
            </a:r>
            <a:endParaRPr lang="en-US" altLang="zh-TW" sz="1800" b="1" dirty="0"/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TW" altLang="en-US" sz="1600" dirty="0" smtClean="0"/>
              <a:t>訓練數據</a:t>
            </a:r>
            <a:r>
              <a:rPr lang="en-US" altLang="zh-TW" sz="1600" dirty="0" smtClean="0"/>
              <a:t>:</a:t>
            </a:r>
            <a:r>
              <a:rPr lang="zh-TW" altLang="en-US" sz="1600" dirty="0" smtClean="0"/>
              <a:t>  提供模型學習的樣本數據，使得模型可以從中自行找到判斷依據。</a:t>
            </a:r>
            <a:endParaRPr lang="en-US" altLang="zh-TW" sz="1600" dirty="0"/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TW" altLang="en-US" sz="1600" dirty="0" smtClean="0"/>
              <a:t>測試數據</a:t>
            </a:r>
            <a:r>
              <a:rPr lang="en-US" altLang="zh-TW" sz="1600" dirty="0" smtClean="0"/>
              <a:t>:</a:t>
            </a:r>
            <a:r>
              <a:rPr lang="zh-TW" altLang="en-US" sz="1600" dirty="0" smtClean="0"/>
              <a:t>  用來評估模型的學習效果好壞。</a:t>
            </a:r>
            <a:endParaRPr lang="en-US" altLang="zh-TW" sz="1600" dirty="0"/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TW" sz="1600" dirty="0" smtClean="0"/>
              <a:t>Ex: </a:t>
            </a:r>
            <a:r>
              <a:rPr lang="zh-TW" altLang="en-US" sz="1600" dirty="0" smtClean="0"/>
              <a:t> 如果太難理解，我們可以試著想像以下情境</a:t>
            </a:r>
            <a:r>
              <a:rPr lang="en-US" altLang="zh-TW" sz="1600" dirty="0" smtClean="0"/>
              <a:t>…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zh-TW" altLang="en-US" sz="1600" dirty="0" smtClean="0"/>
              <a:t>機器學習的模型 </a:t>
            </a:r>
            <a:r>
              <a:rPr lang="en-US" altLang="zh-TW" sz="1600" dirty="0" smtClean="0"/>
              <a:t>=</a:t>
            </a:r>
            <a:r>
              <a:rPr lang="zh-TW" altLang="en-US" sz="1600" dirty="0" smtClean="0"/>
              <a:t> 考生</a:t>
            </a:r>
            <a:endParaRPr lang="en-US" altLang="zh-TW" sz="1600" dirty="0" smtClean="0"/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zh-TW" altLang="en-US" sz="1600" dirty="0" smtClean="0"/>
              <a:t>訓練數據 </a:t>
            </a:r>
            <a:r>
              <a:rPr lang="en-US" altLang="zh-TW" sz="1600" dirty="0" smtClean="0"/>
              <a:t>=</a:t>
            </a:r>
            <a:r>
              <a:rPr lang="zh-TW" altLang="en-US" sz="1600" dirty="0" smtClean="0"/>
              <a:t> 考古題</a:t>
            </a:r>
            <a:endParaRPr lang="en-US" altLang="zh-TW" sz="1600" dirty="0" smtClean="0"/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zh-TW" altLang="en-US" sz="1600" dirty="0" smtClean="0"/>
              <a:t>測試數據</a:t>
            </a:r>
            <a:r>
              <a:rPr lang="zh-TW" altLang="en-US" sz="1600" dirty="0"/>
              <a:t> </a:t>
            </a:r>
            <a:r>
              <a:rPr lang="en-US" altLang="zh-TW" sz="1600" dirty="0" smtClean="0"/>
              <a:t>=</a:t>
            </a:r>
            <a:r>
              <a:rPr lang="zh-TW" altLang="en-US" sz="1600" dirty="0" smtClean="0"/>
              <a:t> 考卷</a:t>
            </a:r>
            <a:endParaRPr lang="en-US" altLang="zh-TW" sz="1600" dirty="0" smtClean="0"/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zh-TW" altLang="en-US" sz="1600" dirty="0" smtClean="0"/>
              <a:t>大考前，考生會在準備考試階段時練習考古題</a:t>
            </a:r>
            <a:endParaRPr lang="en-US" altLang="zh-TW" sz="1600" dirty="0" smtClean="0"/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zh-TW" altLang="en-US" sz="1600" dirty="0" smtClean="0"/>
              <a:t>真正考試時，考生會利用自己在考古題所看到的印象及學到的見解去寫題目</a:t>
            </a:r>
            <a:endParaRPr lang="en-US" altLang="zh-TW" sz="1600" dirty="0" smtClean="0"/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zh-TW" altLang="en-US" sz="1600" dirty="0" smtClean="0"/>
              <a:t>最後考卷的成績 </a:t>
            </a:r>
            <a:r>
              <a:rPr lang="en-US" altLang="zh-TW" sz="1600" dirty="0" smtClean="0"/>
              <a:t>=</a:t>
            </a:r>
            <a:r>
              <a:rPr lang="zh-TW" altLang="en-US" sz="1600" dirty="0" smtClean="0"/>
              <a:t> 模型表現依據，以衡量模型的學習成果</a:t>
            </a:r>
            <a:endParaRPr lang="en-US" altLang="zh-TW" sz="1600" dirty="0" smtClean="0"/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TW" altLang="en-US" sz="1600" b="1" u="sng" dirty="0" smtClean="0"/>
              <a:t>從上述例子，我們可以了解到訓練資料的品質很大程度地影響了模型的學習成績</a:t>
            </a:r>
            <a:endParaRPr lang="en-US" altLang="zh-TW" sz="1600" b="1" u="sng" dirty="0" smtClean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32495A4-CA80-44B9-B512-0495ACCBB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41426" y="6345841"/>
            <a:ext cx="2057400" cy="365125"/>
          </a:xfrm>
        </p:spPr>
        <p:txBody>
          <a:bodyPr/>
          <a:lstStyle/>
          <a:p>
            <a:fld id="{E31375A4-56A4-47D6-9801-1991572033F7}" type="slidenum">
              <a:rPr lang="en-US" smtClean="0"/>
              <a:t>6</a:t>
            </a:fld>
            <a:endParaRPr lang="en-US" altLang="zh-TW"/>
          </a:p>
        </p:txBody>
      </p:sp>
      <p:sp>
        <p:nvSpPr>
          <p:cNvPr id="2" name="AutoShape 6" descr="考卷图片免费下载_PNG素材_编号zq9igx07v_图精灵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7" name="AutoShape 10" descr="data:image/jpeg;base64,/9j/4AAQSkZJRgABAQAAAQABAAD/2wCEAAkGBxMTEhUTExIWFhUVFxoVFhcYGBgYGhUaGBUXFhgYFhcdHSggGBolHRgVITEhJSkrLi4uFx8zODMtNygtLisBCgoKDg0NGxAQGy0lHyUtNS0rMjYwNSs3MC0tLS0tLS03Ny0tKys3LisrLSstMi8yLTc2NSstLy0rLTcwLS0rL//AABEIAOEA4QMBIgACEQEDEQH/xAAbAAACAgMBAAAAAAAAAAAAAAAAAQIEAwUGB//EAEcQAAECAwQECQoEAwgDAQAAAAEAAgMRIQQSMUEiUWFxBQYVMlOBkZLRExRCUmKTocHS8BZy4fEzsdMjQ1RzgpSi4mOywgf/xAAXAQEBAQEAAAAAAAAAAAAAAAAAAQID/8QAKhEBAAECAwcEAgMAAAAAAAAAAAECESEx8AMSQVFhkaEicYHhE9EyscH/2gAMAwEAAhEDEQA/APZ2MuVO6iHsLjeGCGOLjJ2CHuLTIYIG99+g31Ta+6Lpx8UojbtW44JtaCLxx8EEYbblTnSiCyZv5Y9iIZvUd4Ic+Ru5YdqBxDfwy1oD6Xc8Eogu83PrUrolezxQKHoY56tn7pXK38sU4elzssMkrxndywQOIL+GWtBfMXM8OxETR5ufWgsAF4c7Ht2ICGblDnqSayRvHDxThi9zskmuJN04eCAe2/UbqqT33hdGPgoxHXKDDFN7ABMYoCG+5Q76JMZcqd1FJjQ6rscFFji4ydggHsvG8ME3uv0G+qT3FpkMEo72w63gMqkIJNfdF04+KUNtypzpRVncIQZTdEbPYZ/ALLZLQIonObcjhgZIMhZM3ssexOIb+GWtIuIN0YYduKcQXebn1oGH0uZ4KMPQxz1bEw0EXs5TRD0udlhkgVyt/LFOJp4Za0rxndywTiaPNz60EPNnbEI8u77CEGR779Bvqhr7uicdm1D2htW49qGNBE3Y9iCLG3KndRBZeN4YeCIZLqOw7FGNFu0GGQAJnmcATrQK0xbw0cdvxkBjIVksDATKusAikxWXUQTuxGKrW60sZpFxbMUpemJS0SMDXHaKUSssZzojScDlIDET7UG0gC7tSLdK9tmpIUBH0pbNaZdo3dkkkICBoz+Si1snXtpKkhAo4vfqi0RNCUviAO0oc4ATKqvJedQFZkTEwc8DXbLDagwsdEcOaKHEm7I5iUjgcRgcMlNgjioDOsl3gs0FkwNQ14ulSZVhBro0K0OMy9g3N8SVjiWS0O50Z3Vdb/ILaoQaR3BDzi953vKgOARqHeK3yEGjHAnsjtKtQbG9oDRINBnIGm1bJIlBIPAbI7p5VVJpdUGXVMSkdHS2ioIUor79ADLXLA4tJBkcRuxTs7L1DgM5SnsGxUZYMEgB05gV2yGzDJZH6eGWvb+yUyDdHNw6t6cTR5ueOaAv0uZ4bEM0Mc9Sd0Sn6WPXuSh6XO6skEvOhqKE/JM+yhBjay5U1yQWXtIfckMJPPw20Q8kHR5uyu+qBuffoKZ1WAgiTNsw6ciJ5bcfuSzvAHMx2Vp9yTaARM8747KIOf4y2S61hnQGQ2U+OCycFmrNw/8AVZeMQcYM3ei4EUlrHzWDgc/w93yKDdRozWtLnGTRUnUnDeHAOFQQCNoImFjtjSYbw0TJaQBOU5iWKLE0iGwOEiGgETnKQlioMyFQcy1To+BLL+zf/USuWrpIHu4n9RBsELX3LV0kD3cT+oi5aukge7if1EFqKwmcqg6yRdIwIl/JPyOU6YnadqqXLV0kD3cT+oi5aukge7if1EGwQtfctXSQPdxP6iPJ2rpIHu4n9RBsELX3LV0kD3cT+oi5aukge7if1EGwQtfctXSQPdxP6i1kXhS0lxhwDBjPBk4hjxDh/wCZFvkA+y287YpM2apoqqydGscVpOFaSLTgRvyK1VnsdsDnPdaITiRIN8m8MYPZAfU7TM7sFtLKHhv9oWl0/QBaJbiTXrVgqiIm0TchApjqvbQMge3tWWQfQUkn9ndmh9OZ1yqqyL/oZ4dqG6GNZ6tn7okJT9L4z3Ih15/VOm/5IFcrfyxTcL+FJa0pmcvR+Et6cSnM65VQR81OsISvv29n6IQTL79MM0B93RxTfL0MdiGAS0sduKBBtyuOSLl7S+G5KHP08Nuv7mh0505vw2oKfDJvwH0wF7sIK1vAZ5nX81urcwGG4NzaQZbQVouADzd5/kUHRIUIziGmUpyMrxkOs5BYeDrT5SEyIRK+0OlvzGw49aghwxanQoESI0AuY0kAzIntAXFfjW1dHC7j/rXoKc0Hnv41tXRwu4/60fjW1dHC7j/rXoU0poPPvxraujhdx/1o/Gtq6OF3H/WvQpomg89/Gtq6OF3H/WoP482kYwoctdx8uvTovRZpFyS1TMROMXefN47WkiYhwiDmGv8ArUH8erSDLycIu1Bj5/8AvTrXYReBGTJhRIkAuM3iEQ1r54zYQWhx9ZoDtquWGww4LbsNt2dSZkucdb3Gr3bSSVMW7bOMbzPTLv8AXhx3AvCce2xhDtGjCulxZDvMDyCJB7p3iPZBAOc1k4X4xRbNFdAgwoQhw7oYLjqAsaZaLgMzgF200TSIszVtJqw4cnLcVuMEa0RXMiMYAGFwutcDO80ZuOsrqEEoVYE/jTtogC5tmj7G/JEP2+qaoLk9PrluQdPZL5/skSZ+z8JIf7HXL4fNA7/odU0A3Ns06S9r4zSh+31TQPzrYhSkzYhBC5crjlqRcvaWGzckyc9PDah856OGxA71+mGetF+7oY7d+xESXoY7NSbZSrzvjsQRI8nUmfwkuZ4FihrgMRfImK5HVu7Z6lvI8b0X4bdYqJDM0HaNa1fB7LtoeKE+UcaZXpnwps60G5tNmbEYWPBLXYiZExjIkEGWxSs8EMaGichhMlx3TJJksiFBQPBLPXje/i/UlyQz14/v431LJwvEiNgxHQgTEDSWyF4z2NkZri+VuFPUi/7f/og7Dkhnrx/fxvqRyQz14/v431Lj+VuFPUi/7f8A6I5W4U9SL/t/+iDsOSGevH9/G+pHJDPXj+/jfUuP5W4U9SL/ALf/AKJP4Y4SwLYlaVggYz9jYUHVRbFDAmIkY7rRFp/yw16qLM3glhrfj+/jD/6Wv4r2iO9jjaGuv3m3LzLhuhokZSGs1/YaDlfhP1IvuB9CDsOSGevH9/G+pHJDPXj+/jfUuP5W4U9SL/t/+i2XF3hC3PjtbHa8Q5OnehXBO6ZaV0ZoN9yQz14/v431IPBLMfKRvfxfrXM8YOHLW20xIVmvPDA2YZDD7pLQTeddMtxWotcThGNLy0OK8CtzyJuH87Lson+qY2KX5OsbO0Xrwjz2dbZRCivuwjaHsE70YR4ohiQwY4v/ALQz9WYFa5LYs4KYCDfjUrWNFI6xeqtNxVttsfEc20NeGBmjehXBMOaAAboynRdQrDFUxM+mLCXwr2VWKLaA6mYxAMzXZr2ZotEW6J/cpgGeyqrgAiYkRUADaZkbRPNVlZgx5gCWIlOueqlVk5m2fVh+6BKVedLrmiH7fVP4/JAXPT65fqiV/ZLrSrP2fhJOJ7HXJAea7fh+qFCT9qEEw+/TDNF+7o4/qm8g8zHZRDCAJOx21QIsuVxyWCKbwvAkVk6QmRIattMs+tZmTHPw21r9zUXQpuvAU1/p2oK8IF1BO8QCazDf1rrKpQoV21Obsad+iQtw+R5mOcqLWxWytLJ4lleon5EIL0ed0yJBlSQBPUDQlV+CrQ58MF/ODnNcNRa4iRlS9KU5UnOStOaCCCJgiRGsakoEFrGhrGhrRgAJAZqCPnLPXb3gjzlnrt7w8ViPB0HoYXcb4I5OgdDC7jPBBl85Z67e8PFHnLPXb3h4rFydA6GF3GeCXJ0DoYXcZ4IJRLYyRk9sxKdRhOpGuk+xYWR2Ct8E1ABcKgnEg4YbFM8GQDjBhdxvgpcnwehhdxngglDjMGMRpOu8FXt9ngRpXy2bascH3XsJxLHggtywxzWK3+aQZX4UO86jGNhtc951NYBM78BnJVYXBbormufChQIYIIhtZDdEfsivkWtHssn+bJSZjJ1opqj13t1/WvdPzqNB9Ntph7HMZHbvEwyLnXQOwpsZFtH8SIIUM/3MJ4MRw/8AJFadH8sPvFbHk2B0MLuM8FKFY4TTNsOG06w1oPaApur+ac4iL89YeE7LZmQ2hkNjWNGDWiQ/dZUImtOUzMzeQoPfkOdIkDWpzUXsBoRNEVW4zJdiJZTJBBF35jWrDGFlTUnL1dymAMOzZkJak4dOf1TqqC5PT65bkDT2S+f7JEGc/R+Etyb68zrlTd80Bf8AQ6poJubZpzEpel8Z70odOf1TqgXnWxCyX2bOxCCDmXKiuSAy9pfdEmAgzdh2oeCTNuHYgGuv0NM0F93R+6pvIcNHHsom1wAked9yqgTm3Kis6KnaWziwn674+Al/Iq3DF3nYdqw2lhLmOGF7/wCHDDegzoVe3veIbjCbefLRFMddSAZYymJyVbgG0OfC0muBa57AXkFzg15bN0idKkjtBlSSgzcL2QxYMSGCAXtLQTgN64v8Bxukhf8AL6V2B4Zgev8A8H/Sly1A9c9x/wBKDibbxMjQ23ptfWoYCXAZuuyBdLUJnUClYuKRjNvQo8FwBkZXptOpzS2bXbCAV2/LUD1/+D/pVG3RLJEdfvuZFAkIsNr2vGwm7J49lwI2KTd0p3Ji1WHXWujmLXxNdCaXxI8FjRiXFwGwYY7FXsfE+0RZkXYbPRc8Oa5+1sMi80fmAOxdZZH2ZrhEiRnRoowfEY7Q/wAtgYGw94EzmStjy1A9c9x/0pjLV6KMsZ58O377OU4P4ixIcRj/ACkM3XtcedM3XA4yW6418APtRhljmtuBwN6fpFuEhsWx5ageue4/6UctQPXPcf8ASrEWcqqpqm8tfxU4BfZTELnNdfuyuz9G9jMbVpbXxIiue9wiQ5Oc53pZuJ1bV08bjBZmCbooaJyE2vEycANGp2LFY+McJ8yQ9gBk2+xwLh610CbRvkdiXxsu5O7vcEOFOBXRbIyzhzQ5ohgkzloAA5TVPivxafZorojnsILCyTZzq5pzHsrb8tQPXPcf9KnB4VgucGtfMmgF14+JCMqPB/AzodrjWguaWxAQAJ3hMtNaS9ErdoQgJfCvZVDTfxpJI5b/ANSnE0uZ15KhX5aGWE03aGFZ/L90w4Sl6WHXvSh6PO6s/vJAXKX88ZIbp40klIzn6OPVuTiaXM68kD81GsoWPyT9vahBJr79Dvohz7pujDbtUnuDqNx7EMcGiRxQJ7LlRuqhrLwvHHwShtLauww1oc0k3hh4IBjr9DlWiTzW7kD+qVpiTbNuXVsnuGPUq7Q4yrIg4jChOvfMHXrCC0gCWH3OpTQoAuliVDzhvrt7Qq/C1kMWDEhAgF7bszgFx/4Cf0zO6UHcecN9dvaEvLt9dveC4j8BP6ZndKPwE/pmd0oO384b67e0KZiCU5iWudO1cC7/APPX4iOwH8prvGa2XCFitJsosfkLxAY1sVjm+TIYQZvDiHQzTAB2wqXtm6xs4qj0z3w+vPw6k2hvrt7wWpdw0YtLLdIwMd5lDH5BMOjHdJvtLlofEWI4fxmHDBpkJ5SPOlnPqkaKyeIb+mZ3SmMl6KOs+PvWbprHYITXeUfE8rF6R5bozyhtGjDH5RM5krY+cN9dvaFw/wCAn9MzulH4Cf0zO6VYiIYqrmqby7jzhvrt7Qjy7fXb2hcP+An9MzulH4Cf0zO6UZdw2I04OB3EFTXN8WeLLrLFc8xGumwtkARi5pn8F0iDFaHSu/maO8bvzWV4uYZ61U4UMoc9RaexwKA90yDtwNQQZY6yKjLqqqLdyYv547EM08ctW1YoMIiRnMDqoNQ6lliaXNyxyQK/W5lhtTebmGetO8JXc8OtKHo87PDNBHzo7ELL5dv2EIIvZcqN1UMZeF44qLGXDM7kPZeN4YIBjr9DvooxY1zRpLDbWqnEdfoN9VhN4SacQZhwlSeRGeOpBgjNreFJYEjAEGrTgTjh7KsQoIID8BiAlDs9znc0UA8VlLJm9l9hBjtRIY6RAN0yJwBlQme1VeBbQXwyHEkscWF14PvESJk4NaCATdwxaRXFXihjAAAAABgBQDcFBRdw3ZwZGOyYoapcuWbp2dqvRowa0uc4NaKkkyAG0qly5Zv8RC77fFAuXLN07O1HLlm6dnany5Zv8RC77fFHLlm/xELvt8UC5cs3Tw+1VYvDUB5A8syQrU0oZYinhIrLG4agYecQiDIj+0YC0iRG8U/dPlaz4ecwpGp02zJ8EEGcL2eg8uyWdauOE/gs/Llm6dnarMG2Q3ML2xGlgnNwILRLGuAkqz+H7MBM2mEB+dviixEzNoHLlm6dnasNq4y2VgmY7Tqa2bnO/K0VKoO4yCMZQo0ODDwMWIW3z/lQSaZ6T5flKs2C02KES5tohue7nRHxGue7OricPZEgMgFm98nXcpp/n2j/AHl/a2OHbN07O1PlyzdOztVq0W2Gxoe+I1rTKTnOABmJiROxVuXLN/iIXfb4rTiXLlm6dnar881XsvCUKIbsOKx5AmQ1wJlhOm8LJGB1TBEi3DHMH78Q13DcS9Cc0YGk5TGEx1ZV1q1Yh5RoGwTI1SoBuWPhCEfJmZqZA4YCdBQazWSycF6cCGG5NAPVT5Ki3ekbmWCcTQwz17Ew8SuZ4dqUPQxz1bEDuUv547EoenjlqSuVv5YpxNPDLWgn5sNqFh82dsQgkxxcZOwQ9xaZDBN779Bvqhr7ounHZtQERt2rdybWgi8cfBRY25U7qILLxvDD40QEM3qOQXEG6MPspvdfoMq1QHyF3P4a0AhQjPutcQJyBMtchOSocAWvykK8XFzp6RN2V4ta4hl0kXReAxyrVQWeEbIIsJ8MmQeLs8ZLmPwGzp3d0eK6F3DMAGRiCYpg7wS5agdKOx3gg5/8Bs6d3dHigcRGdO7ujxXQctQOlHY7wRy1A6QdjvBBzzuITD/fv7o8VRtfEp8Mza90aHmGhoit2hpIa8dYOwrr+WoHSjsd4I5agdKOx3gpMN012i1rxr5aTg6GfN3WazNe8ODg6LFY6C2HfEiLrhee8T5oEpiRIVZn/wCfsxNocTruCm4Toul5agdKOx3gsb+MFmBDTGbM4CTpnaBKctqluMt785URbzLRfgNnTu7o8UfgNnTu7o8V0HLUDpB2O8FdhRA4BzTMETB1rTi13DHAojwWQS8tDS0zAnO60tw61o/wGzp3d0eK7BCDQ8A8Wm2aIXiIXTbdkWgSmQZ47FvkIQVuEOYd4/mqvAMSUASxDnNPbP5q1whzDvH81R4txboiA5PP38FRuLglezxSh6fOySuTN/LHam/Twy17f2QK8Z3csE4mhzc0X6XM8NiGaGOepBDzh32ELL50NR+HihAntDatx7UMaCJux7FFrLlTXJBZe0h9yQENxdR2HYhziDIc37nVNzr9BTNAfdF3PxQEQXeb4phoImed95KLW3Kms1hiRRenkfD+dOuaDOosYBQADdRMJqBzRVUuF7M6JBiQ2EBzmkAkkAHeFxf4PtnSM94/6UHoNUVXnj+J1sOEVg/1v+OiqVr4DtUE/wBq4NZ0oc8wx+cgTZvcLu1SZtm6U7Oao9OfLjr2eoVWG1WpkNpfEeGNGJcZDdv2LzWy8CWqMSIL2vaP72+8QidTHETib2gjarQ4kWqYLokNxFQS99Py6NEvfJfxxT/PDpx+vns6/wA5tEf+E0wIZ/vYjf7Rw/8AHCPN/NE7pVuw8Gw4My0EvdzojiXPf+Z5rLZgMgFw0Titam4xWdT30yro0V7gnizaWRocR0Rha1wcZPeSQDqLUilKtpMxaMI1nr2duJokuY41cBx7REY6E9rQ1l0zc5tbxOQOtaX8H2zpGe8f9Krm9ATkuc4p8DRrOYhiua68Gyk5zpSLp4gSxC09t4qWp0R7mxGSc9zhpvwLiR6KDukLmOK3AMeBFc+K9paWFoAc51bzTgQNRXToK3CPMO8LW8XpeUjNOw/E+K2XCPMO8LR8HGVodtb8mnDNB0hcZy9HDq3ofo83PHNRgxwWgDMS2VHxxU26GNZ6tn7qh3RK96WPXuSh6XOywySuVv5YpuF/CktaCfkWfZQsXmp1hCBsJPOw20Q4kGTcNlfimX36YZoD7ujj+qAeAOZjsrRNoBEzzvuVEgy5XHJYYxvC8DIEyJkTKU9REqhBjtEac2vwlOuUq4Z4VG3aiGyRAlrNMBWfZOoUWi/lNxkZEA3TKU59m2gVpmjo4nM680BEaSCAZEggHUZUKo8GX78WcRz2tcGNvXcQ0F5oBiXSl7O1bBRawCcgBMzMszrO1QVTwrAFDHhT/wAxnijlaz9PC94zxVh0NgqQ0ayQP5rF5SDrh9rUEOVrP08L3jPFHK1n6eF7xnip+Ug64fa1HlIOuH2tQYxwrZ+nhe8Z4qEbhiBgI0Mk0pEZntmpxI8IAyMOYkPRMpyrLOlepYGmFiTDdiANGTqzBrWW9BCDwhZ5TMWFWUpPYKSxlOkwaq3ytZ+nhe8Z4qVnZDPqOOcrpl2KTnwhQmGD/pQY+VrP08L3jPFHK1n6eF7xnip+Ug64fa1Sh+TdRtw7rpQQh8JQXENbGhkmgAe0k7gDVWlrrfwlZ4Er5aHEya1oBe46mtFfkM5KnfiR/wCJFFnhH+7ZEb5Vwl/eRQZQ9zK+1kpMulOzmYvOEay56uu2rhZjX+SY10WLSbGSNwHOI4kNhjeZnIFbBVbBCgsbcghgaK3WSzxJliScSVne+U5VMpga0i/FKppyp1rUq3CsQCGd4/mB8wucslLSDLGlMZkGh1kEUK3duq0kmYBGVDMEFsjWfjrWle67GhmUpFplqAcqw65rRdng6WG3ciHXn9U6b/ki56fXLcg6eyXz/ZUKZnL0fhLenEpzOuVUX/Q6poBubZoIeUft7P0QsnnWxCAfL0MdiGSlpY7UrlyuOWpFy9pYbNyBMJ9PDbSqg+FpTApTCcjvyKnev0wz1/eKd+7o47d6AeAOZicZJiUq874pXblcZ01IuT0+uW5AIWCNag3EFYuUW6j8PFQS4VsnlYMSEDK+27OU5dS5D8Au6dvcPiut5QbqPwSPCbNR+Hig5P8AALunb3D4pfgJ3Tt7h8V1R4Xh6/i3xUeWoWvskUHMfgJ3Tt7h+rDYn+A39O3uHxXVDhRpwZEP+grMLQ6U/JPltuj+bkGm4s8XDZXvcYgdeaG0aRKRnrWt4S4kGLEiP8q0B73PkWEym4nGa7GCS70ZbyPlNNhmZIsTMTeHnto4hRmNnDisiEeg4Fp6nTNdh7QrXFrgC0se5zT5Frm3C57WmJiCbjA5zRUSvOJ/KRVdxEN0yKlEEhNTddPy8ZiL89Yd4cTa+IpdEe8R+cZzeC5x/M6dVj/ALunb3D4ruoYmJqMIzMlYiznVVNU3lzvFviybLEdEMQOmwtkGkYuaZ47F0D2A49WRHWE3GRkpRRdRFW3tAh4YSlsWp5L8sZ3w27Sont1hdAGzE+vsRO/TCXWqESZ+z8JJxKczrlXd80X5aHVPfsR/D2z6pS/dA6S9r4zSh15/VOiLnp9cv1RK/sl1oJ3WbO1Ch5rt+H6oQJk56eG1D5z0cNiYffphmi/d0cf1QD5ehjs1fck2ylXnfHYollyuOSYZe0vhuQKH7eGU0Gc6c34Sz+aYdfphKqL8tDqnv/dBGPDa6UgD1LUx+Bbzi7ypE8GAYbMfktuRc2zTuen1yQaiFxfh+m5+yoE/gssPgSCDO5Nusk4dq2Q09kvn+yL/AKHVNBWdYIQlchs7oP8ANWA1oGiAHbKGeaZNzbNFyWn1y3/ugIft45TSbOdeb8NiYF+uEqIv3tDqnuQKJP0MNmtSfKWjjsxSLrlMc0iy7pY/qgbCPTx2pMn6eG1MMv1wyQH36YZoE+c9HDYnEl6GOzV9yRfuaOKCy5XHL77EDbKWlztuOxRhz9PDan5O9pYbNyQdfphKqAM505vwln804nsdckX5aHVPf+6CLm2aBiUva+M0oft9U/j8kXJ6fXJA09kvn+yBVn7PwknE9jrki/6HVNBNzbNBDT2oUvOtnxQgjZOd1ItHO7EIQZbXgN/yKcHmdvzQhBiseJ3KMbn9Y+SEIMtsyUm8zqQhBCx59XzUBz+tCEErZksj+Z1D5IQgjY8DvWODz+s/NCEBbcerxWa0c3sQhAWTm9aw2XndSEIC085ZbXgN/wAihCBwOZ2rFY8TuQhAonP6x8lkteSEIHD/AIf+n5KNjz6vmhCCHp9albMkIQV0IQg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1036" name="Picture 12" descr="網友晒高考囧事：漏做背面大題 住賓館被查房--傳媒--人民網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3987" y="2301718"/>
            <a:ext cx="2988195" cy="2106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8626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310598" y="-91493"/>
            <a:ext cx="7886700" cy="1325563"/>
          </a:xfrm>
        </p:spPr>
        <p:txBody>
          <a:bodyPr>
            <a:noAutofit/>
          </a:bodyPr>
          <a:lstStyle/>
          <a:p>
            <a:r>
              <a:rPr lang="en-US" altLang="zh-TW" sz="3000" dirty="0" smtClean="0"/>
              <a:t>Ops: Prometheus </a:t>
            </a:r>
            <a:r>
              <a:rPr lang="en-US" altLang="zh-TW" sz="3000" dirty="0"/>
              <a:t>&amp; </a:t>
            </a:r>
            <a:r>
              <a:rPr lang="en-US" altLang="zh-TW" sz="3000" dirty="0" err="1" smtClean="0"/>
              <a:t>Grafana</a:t>
            </a:r>
            <a:endParaRPr lang="zh-TW" altLang="en-US" sz="3000" dirty="0"/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>
          <a:xfrm>
            <a:off x="395532" y="973727"/>
            <a:ext cx="8748465" cy="4929411"/>
          </a:xfrm>
        </p:spPr>
        <p:txBody>
          <a:bodyPr/>
          <a:lstStyle/>
          <a:p>
            <a:r>
              <a:rPr lang="zh-TW" altLang="en-US" sz="1800" dirty="0" smtClean="0"/>
              <a:t>國泰世華銀行在系統</a:t>
            </a:r>
            <a:r>
              <a:rPr lang="en-US" altLang="zh-TW" sz="1800" dirty="0" smtClean="0"/>
              <a:t>/</a:t>
            </a:r>
            <a:r>
              <a:rPr lang="zh-TW" altLang="en-US" sz="1800" dirty="0" smtClean="0"/>
              <a:t> 微服務維運上使用的兩大</a:t>
            </a:r>
            <a:r>
              <a:rPr lang="en-US" altLang="zh-TW" sz="1800" dirty="0" smtClean="0"/>
              <a:t>open</a:t>
            </a:r>
            <a:r>
              <a:rPr lang="zh-TW" altLang="en-US" sz="1800" dirty="0"/>
              <a:t> </a:t>
            </a:r>
            <a:r>
              <a:rPr lang="en-US" altLang="zh-TW" sz="1800" dirty="0" smtClean="0"/>
              <a:t>source</a:t>
            </a:r>
            <a:r>
              <a:rPr lang="zh-TW" altLang="en-US" sz="1800" dirty="0" smtClean="0"/>
              <a:t>軟體</a:t>
            </a:r>
            <a:endParaRPr lang="en-US" altLang="zh-TW" sz="1800" dirty="0" smtClean="0"/>
          </a:p>
          <a:p>
            <a:r>
              <a:rPr lang="en-US" altLang="zh-TW" sz="1800" b="1" dirty="0" smtClean="0"/>
              <a:t>Prometheus(</a:t>
            </a:r>
            <a:r>
              <a:rPr lang="zh-TW" altLang="en-US" sz="1800" b="1" dirty="0" smtClean="0"/>
              <a:t>普羅米修斯</a:t>
            </a:r>
            <a:r>
              <a:rPr lang="en-US" altLang="zh-TW" sz="1800" b="1" dirty="0" smtClean="0"/>
              <a:t>):</a:t>
            </a:r>
          </a:p>
          <a:p>
            <a:pPr lvl="1">
              <a:spcBef>
                <a:spcPts val="600"/>
              </a:spcBef>
            </a:pPr>
            <a:r>
              <a:rPr lang="zh-TW" altLang="en-US" sz="1600" dirty="0" smtClean="0"/>
              <a:t>內建爬蟲程式爬取</a:t>
            </a:r>
            <a:r>
              <a:rPr lang="en-US" altLang="zh-TW" sz="1600" dirty="0" smtClean="0"/>
              <a:t>server</a:t>
            </a:r>
            <a:r>
              <a:rPr lang="zh-TW" altLang="en-US" sz="1600" dirty="0" smtClean="0"/>
              <a:t>上</a:t>
            </a:r>
            <a:r>
              <a:rPr lang="zh-TW" altLang="en-US" sz="1600" u="sng" dirty="0" smtClean="0"/>
              <a:t>每個時間點各</a:t>
            </a:r>
            <a:r>
              <a:rPr lang="zh-TW" altLang="en-US" sz="1600" u="sng" dirty="0"/>
              <a:t>支</a:t>
            </a:r>
            <a:r>
              <a:rPr lang="zh-TW" altLang="en-US" sz="1600" u="sng" dirty="0" smtClean="0"/>
              <a:t>微服務的狀態</a:t>
            </a:r>
            <a:endParaRPr lang="en-US" altLang="zh-TW" sz="1600" u="sng" dirty="0" smtClean="0"/>
          </a:p>
          <a:p>
            <a:pPr lvl="1">
              <a:spcBef>
                <a:spcPts val="600"/>
              </a:spcBef>
            </a:pPr>
            <a:r>
              <a:rPr lang="zh-TW" altLang="en-US" sz="1600" dirty="0" smtClean="0"/>
              <a:t>供查詢各</a:t>
            </a:r>
            <a:r>
              <a:rPr lang="en-US" altLang="zh-TW" sz="1600" dirty="0" smtClean="0"/>
              <a:t>metric</a:t>
            </a:r>
            <a:r>
              <a:rPr lang="zh-TW" altLang="en-US" sz="1600" dirty="0" smtClean="0"/>
              <a:t>所對應的</a:t>
            </a:r>
            <a:r>
              <a:rPr lang="en-US" altLang="zh-TW" sz="1600" dirty="0" smtClean="0"/>
              <a:t>API</a:t>
            </a:r>
            <a:r>
              <a:rPr lang="zh-TW" altLang="en-US" sz="1600" dirty="0" smtClean="0"/>
              <a:t> </a:t>
            </a:r>
            <a:r>
              <a:rPr lang="en-US" altLang="zh-TW" sz="1600" dirty="0" smtClean="0"/>
              <a:t>(</a:t>
            </a:r>
            <a:r>
              <a:rPr lang="en-US" altLang="zh-TW" sz="1600" dirty="0"/>
              <a:t>query by metric</a:t>
            </a:r>
            <a:r>
              <a:rPr lang="en-US" altLang="zh-TW" sz="1600" dirty="0" smtClean="0"/>
              <a:t>)</a:t>
            </a:r>
            <a:r>
              <a:rPr lang="zh-TW" altLang="en-US" sz="1600" dirty="0" smtClean="0"/>
              <a:t>，包含其底下各個</a:t>
            </a:r>
            <a:r>
              <a:rPr lang="en-US" altLang="zh-TW" sz="1600" dirty="0" smtClean="0"/>
              <a:t>label</a:t>
            </a:r>
            <a:r>
              <a:rPr lang="zh-TW" altLang="en-US" sz="1600" dirty="0"/>
              <a:t>在</a:t>
            </a:r>
            <a:r>
              <a:rPr lang="zh-TW" altLang="en-US" sz="1600" dirty="0" smtClean="0"/>
              <a:t>各時間點的數值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32495A4-CA80-44B9-B512-0495ACCBB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41426" y="6335330"/>
            <a:ext cx="2057400" cy="365125"/>
          </a:xfrm>
        </p:spPr>
        <p:txBody>
          <a:bodyPr/>
          <a:lstStyle/>
          <a:p>
            <a:fld id="{E31375A4-56A4-47D6-9801-1991572033F7}" type="slidenum">
              <a:rPr lang="en-US" smtClean="0"/>
              <a:t>7</a:t>
            </a:fld>
            <a:endParaRPr lang="en-US" altLang="zh-TW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961" y="2472107"/>
            <a:ext cx="7569389" cy="3518423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81673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221145" y="-56970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zh-TW" sz="3000" dirty="0" smtClean="0"/>
              <a:t>What is metric &amp; label?</a:t>
            </a:r>
            <a:endParaRPr lang="zh-TW" altLang="en-US" sz="3000" dirty="0"/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>
          <a:xfrm>
            <a:off x="395535" y="935311"/>
            <a:ext cx="8558893" cy="2037101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US" altLang="zh-TW" sz="1800" dirty="0"/>
              <a:t>Metric</a:t>
            </a:r>
            <a:r>
              <a:rPr lang="zh-TW" altLang="en-US" sz="1800" dirty="0"/>
              <a:t> </a:t>
            </a:r>
            <a:r>
              <a:rPr lang="en-US" altLang="zh-TW" sz="1800" dirty="0"/>
              <a:t>(</a:t>
            </a:r>
            <a:r>
              <a:rPr lang="zh-TW" altLang="en-US" sz="1800" dirty="0"/>
              <a:t>指標</a:t>
            </a:r>
            <a:r>
              <a:rPr lang="en-US" altLang="zh-TW" sz="1800" dirty="0" smtClean="0"/>
              <a:t>): </a:t>
            </a:r>
            <a:r>
              <a:rPr lang="zh-TW" altLang="en-US" sz="1800" dirty="0" smtClean="0"/>
              <a:t>描述被</a:t>
            </a:r>
            <a:r>
              <a:rPr lang="zh-TW" altLang="en-US" sz="1800" dirty="0"/>
              <a:t>測</a:t>
            </a:r>
            <a:r>
              <a:rPr lang="zh-TW" altLang="en-US" sz="1800" dirty="0" smtClean="0"/>
              <a:t>系統或微服務的特徵</a:t>
            </a:r>
            <a:endParaRPr lang="en-US" altLang="zh-TW" sz="1800" dirty="0"/>
          </a:p>
          <a:p>
            <a:pPr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n"/>
            </a:pPr>
            <a:r>
              <a:rPr lang="en-US" altLang="zh-TW" sz="1800" dirty="0" smtClean="0"/>
              <a:t>Label</a:t>
            </a:r>
            <a:r>
              <a:rPr lang="zh-TW" altLang="en-US" sz="1800" dirty="0" smtClean="0"/>
              <a:t> </a:t>
            </a:r>
            <a:r>
              <a:rPr lang="en-US" altLang="zh-TW" sz="1800" dirty="0" smtClean="0"/>
              <a:t>(</a:t>
            </a:r>
            <a:r>
              <a:rPr lang="zh-TW" altLang="en-US" sz="1800" dirty="0" smtClean="0"/>
              <a:t>標籤</a:t>
            </a:r>
            <a:r>
              <a:rPr lang="en-US" altLang="zh-TW" sz="1800" dirty="0" smtClean="0"/>
              <a:t>): </a:t>
            </a:r>
            <a:r>
              <a:rPr lang="en-US" altLang="zh-TW" sz="1600" dirty="0" smtClean="0"/>
              <a:t>Prometheus</a:t>
            </a:r>
            <a:r>
              <a:rPr lang="zh-TW" altLang="en-US" sz="1600" dirty="0"/>
              <a:t>的維度數據</a:t>
            </a:r>
            <a:r>
              <a:rPr lang="zh-TW" altLang="en-US" sz="1600" dirty="0" smtClean="0"/>
              <a:t>模型，透過 </a:t>
            </a:r>
            <a:r>
              <a:rPr lang="en-US" altLang="zh-TW" sz="1600" dirty="0" smtClean="0"/>
              <a:t>metric</a:t>
            </a:r>
            <a:r>
              <a:rPr lang="zh-TW" altLang="en-US" sz="1600" dirty="0" smtClean="0"/>
              <a:t> 名稱與 </a:t>
            </a:r>
            <a:r>
              <a:rPr lang="en-US" altLang="zh-TW" sz="1600" dirty="0" smtClean="0"/>
              <a:t>label</a:t>
            </a:r>
            <a:r>
              <a:rPr lang="zh-TW" altLang="en-US" sz="1600" dirty="0" smtClean="0"/>
              <a:t> 的任意排列組合可以標示</a:t>
            </a:r>
            <a:r>
              <a:rPr lang="zh-TW" altLang="en-US" sz="1600" dirty="0"/>
              <a:t>出</a:t>
            </a:r>
            <a:r>
              <a:rPr lang="zh-TW" altLang="en-US" sz="1600" dirty="0" smtClean="0"/>
              <a:t>某一 </a:t>
            </a:r>
            <a:r>
              <a:rPr lang="en-US" altLang="zh-TW" sz="1600" dirty="0" smtClean="0"/>
              <a:t>metric</a:t>
            </a:r>
            <a:r>
              <a:rPr lang="zh-TW" altLang="en-US" sz="1600" dirty="0" smtClean="0"/>
              <a:t>在特定</a:t>
            </a:r>
            <a:r>
              <a:rPr lang="zh-TW" altLang="en-US" sz="1600" dirty="0"/>
              <a:t>維</a:t>
            </a:r>
            <a:r>
              <a:rPr lang="zh-TW" altLang="en-US" sz="1600" dirty="0" smtClean="0"/>
              <a:t>度的實例</a:t>
            </a:r>
            <a:endParaRPr lang="en-US" altLang="zh-TW" sz="1600" dirty="0" smtClean="0"/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TW" sz="1800" dirty="0" smtClean="0"/>
              <a:t>Format:</a:t>
            </a:r>
          </a:p>
          <a:p>
            <a:pPr marL="0" indent="0">
              <a:buNone/>
            </a:pPr>
            <a:endParaRPr lang="en-US" altLang="zh-TW" sz="1600" dirty="0"/>
          </a:p>
          <a:p>
            <a:pPr marL="0" indent="0">
              <a:buNone/>
            </a:pPr>
            <a:endParaRPr lang="en-US" altLang="zh-TW" sz="1600" dirty="0" smtClean="0"/>
          </a:p>
          <a:p>
            <a:endParaRPr lang="en-US" altLang="zh-TW" sz="1800" dirty="0" smtClean="0"/>
          </a:p>
          <a:p>
            <a:r>
              <a:rPr lang="en-US" altLang="zh-TW" sz="1800" dirty="0" smtClean="0"/>
              <a:t>Ex: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32495A4-CA80-44B9-B512-0495ACCBB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6080" y="6343266"/>
            <a:ext cx="2057400" cy="365125"/>
          </a:xfrm>
        </p:spPr>
        <p:txBody>
          <a:bodyPr/>
          <a:lstStyle/>
          <a:p>
            <a:fld id="{E31375A4-56A4-47D6-9801-1991572033F7}" type="slidenum">
              <a:rPr lang="en-US" smtClean="0"/>
              <a:t>8</a:t>
            </a:fld>
            <a:endParaRPr lang="en-US" altLang="zh-TW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299" y="4333691"/>
            <a:ext cx="8281720" cy="770519"/>
          </a:xfrm>
          <a:prstGeom prst="rect">
            <a:avLst/>
          </a:prstGeom>
          <a:ln w="1905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右大括弧 4"/>
          <p:cNvSpPr/>
          <p:nvPr/>
        </p:nvSpPr>
        <p:spPr>
          <a:xfrm rot="5400000">
            <a:off x="1271584" y="4580170"/>
            <a:ext cx="262164" cy="1476732"/>
          </a:xfrm>
          <a:prstGeom prst="rightBrace">
            <a:avLst>
              <a:gd name="adj1" fmla="val 8333"/>
              <a:gd name="adj2" fmla="val 51600"/>
            </a:avLst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右大括弧 9"/>
          <p:cNvSpPr/>
          <p:nvPr/>
        </p:nvSpPr>
        <p:spPr>
          <a:xfrm rot="5400000">
            <a:off x="5344164" y="1984319"/>
            <a:ext cx="262165" cy="6668428"/>
          </a:xfrm>
          <a:prstGeom prst="rightBrace">
            <a:avLst>
              <a:gd name="adj1" fmla="val 8333"/>
              <a:gd name="adj2" fmla="val 51600"/>
            </a:avLst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495895" y="5551036"/>
            <a:ext cx="13321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zh-TW" dirty="0"/>
              <a:t>M</a:t>
            </a:r>
            <a:r>
              <a:rPr lang="en-US" altLang="zh-TW" dirty="0" smtClean="0"/>
              <a:t>etric</a:t>
            </a:r>
            <a:endParaRPr lang="en-US" altLang="zh-TW" dirty="0"/>
          </a:p>
        </p:txBody>
      </p:sp>
      <p:sp>
        <p:nvSpPr>
          <p:cNvPr id="12" name="矩形 11"/>
          <p:cNvSpPr/>
          <p:nvPr/>
        </p:nvSpPr>
        <p:spPr>
          <a:xfrm>
            <a:off x="3474091" y="5532855"/>
            <a:ext cx="34692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zh-TW" dirty="0" smtClean="0"/>
              <a:t>Label (area, id, instance, job…)</a:t>
            </a:r>
            <a:endParaRPr lang="en-US" altLang="zh-TW" dirty="0"/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969" y="2810107"/>
            <a:ext cx="7364023" cy="892098"/>
          </a:xfrm>
          <a:prstGeom prst="rect">
            <a:avLst/>
          </a:prstGeom>
          <a:ln w="1905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4785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241024" y="-124316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zh-TW" sz="3000" dirty="0" smtClean="0"/>
              <a:t>Ops: Prometheus &amp; </a:t>
            </a:r>
            <a:r>
              <a:rPr lang="en-US" altLang="zh-TW" sz="3000" dirty="0" err="1" smtClean="0"/>
              <a:t>Grafana</a:t>
            </a:r>
            <a:endParaRPr lang="zh-TW" altLang="en-US" sz="3000" dirty="0"/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>
          <a:xfrm>
            <a:off x="395535" y="984879"/>
            <a:ext cx="8352928" cy="4929411"/>
          </a:xfrm>
        </p:spPr>
        <p:txBody>
          <a:bodyPr/>
          <a:lstStyle/>
          <a:p>
            <a:r>
              <a:rPr lang="en-US" altLang="zh-TW" sz="1800" dirty="0" err="1" smtClean="0"/>
              <a:t>Grafana</a:t>
            </a:r>
            <a:r>
              <a:rPr lang="en-US" altLang="zh-TW" sz="1800" dirty="0" smtClean="0"/>
              <a:t>:</a:t>
            </a:r>
          </a:p>
          <a:p>
            <a:pPr lvl="1"/>
            <a:r>
              <a:rPr lang="zh-TW" altLang="en-US" u="sng" dirty="0" smtClean="0"/>
              <a:t>將</a:t>
            </a:r>
            <a:r>
              <a:rPr lang="en-US" altLang="zh-TW" u="sng" dirty="0" err="1" smtClean="0"/>
              <a:t>prometheus</a:t>
            </a:r>
            <a:r>
              <a:rPr lang="zh-TW" altLang="en-US" u="sng" dirty="0" smtClean="0"/>
              <a:t>的資料經整理過後</a:t>
            </a:r>
            <a:r>
              <a:rPr lang="zh-TW" altLang="en-US" u="sng" dirty="0"/>
              <a:t>做</a:t>
            </a:r>
            <a:r>
              <a:rPr lang="zh-TW" altLang="en-US" u="sng" dirty="0" smtClean="0"/>
              <a:t>視覺化呈現的</a:t>
            </a:r>
            <a:r>
              <a:rPr lang="en-US" altLang="zh-TW" u="sng" dirty="0" smtClean="0"/>
              <a:t>dashboard</a:t>
            </a:r>
          </a:p>
          <a:p>
            <a:pPr lvl="1">
              <a:spcBef>
                <a:spcPts val="1200"/>
              </a:spcBef>
            </a:pPr>
            <a:r>
              <a:rPr lang="zh-TW" altLang="en-US" dirty="0" smtClean="0"/>
              <a:t>供查詢各支</a:t>
            </a:r>
            <a:r>
              <a:rPr lang="en-US" altLang="zh-TW" dirty="0" smtClean="0"/>
              <a:t>API</a:t>
            </a:r>
            <a:r>
              <a:rPr lang="zh-TW" altLang="en-US" dirty="0" smtClean="0"/>
              <a:t>狀態</a:t>
            </a:r>
            <a:r>
              <a:rPr lang="en-US" altLang="zh-TW" dirty="0"/>
              <a:t>(query by </a:t>
            </a:r>
            <a:r>
              <a:rPr lang="en-US" altLang="zh-TW" dirty="0" smtClean="0"/>
              <a:t>API)</a:t>
            </a:r>
            <a:r>
              <a:rPr lang="zh-TW" altLang="en-US" dirty="0" smtClean="0"/>
              <a:t>，其中包含各項</a:t>
            </a:r>
            <a:r>
              <a:rPr lang="en-US" altLang="zh-TW" dirty="0" smtClean="0"/>
              <a:t>metric</a:t>
            </a:r>
            <a:r>
              <a:rPr lang="zh-TW" altLang="en-US" dirty="0" smtClean="0"/>
              <a:t>及其</a:t>
            </a:r>
            <a:r>
              <a:rPr lang="en-US" altLang="zh-TW" dirty="0" smtClean="0"/>
              <a:t>label</a:t>
            </a:r>
            <a:r>
              <a:rPr lang="zh-TW" altLang="en-US" dirty="0" smtClean="0"/>
              <a:t>的數值</a:t>
            </a:r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32495A4-CA80-44B9-B512-0495ACCBB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83467" y="6387882"/>
            <a:ext cx="2057400" cy="365125"/>
          </a:xfrm>
        </p:spPr>
        <p:txBody>
          <a:bodyPr/>
          <a:lstStyle/>
          <a:p>
            <a:fld id="{E31375A4-56A4-47D6-9801-1991572033F7}" type="slidenum">
              <a:rPr lang="en-US" smtClean="0"/>
              <a:t>9</a:t>
            </a:fld>
            <a:endParaRPr lang="en-US" altLang="zh-TW"/>
          </a:p>
        </p:txBody>
      </p:sp>
      <p:pic>
        <p:nvPicPr>
          <p:cNvPr id="8" name="內容版面配置區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228" y="4196474"/>
            <a:ext cx="6076201" cy="1972491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1424" y="2119706"/>
            <a:ext cx="5601550" cy="1928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664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athaybk2">
  <a:themeElements>
    <a:clrScheme name="CUB色票十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4358"/>
      </a:accent1>
      <a:accent2>
        <a:srgbClr val="1F8A70"/>
      </a:accent2>
      <a:accent3>
        <a:srgbClr val="BEDB39"/>
      </a:accent3>
      <a:accent4>
        <a:srgbClr val="FFFF1A"/>
      </a:accent4>
      <a:accent5>
        <a:srgbClr val="FD7400"/>
      </a:accent5>
      <a:accent6>
        <a:srgbClr val="F79646"/>
      </a:accent6>
      <a:hlink>
        <a:srgbClr val="0000FF"/>
      </a:hlink>
      <a:folHlink>
        <a:srgbClr val="800080"/>
      </a:folHlink>
    </a:clrScheme>
    <a:fontScheme name="CUB佈景主題字型">
      <a:majorFont>
        <a:latin typeface="Arial"/>
        <a:ea typeface="微軟正黑體"/>
        <a:cs typeface=""/>
      </a:majorFont>
      <a:minorFont>
        <a:latin typeface="Arial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athaybk2" id="{BCBB3849-D7D8-4606-BA38-E13F53102B41}" vid="{261AB9F1-6F70-4CCC-8B56-8E03C4D2F3BF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文件" ma:contentTypeID="0x010100AD7AF4F1AFBE8248AE1781E3682D57CD" ma:contentTypeVersion="1" ma:contentTypeDescription="建立新的文件。" ma:contentTypeScope="" ma:versionID="c43ac5fca3cf3b9a35e6633478885155">
  <xsd:schema xmlns:xsd="http://www.w3.org/2001/XMLSchema" xmlns:xs="http://www.w3.org/2001/XMLSchema" xmlns:p="http://schemas.microsoft.com/office/2006/metadata/properties" xmlns:ns2="4ed108c5-cbc1-4401-9efa-634c12a4e57d" targetNamespace="http://schemas.microsoft.com/office/2006/metadata/properties" ma:root="true" ma:fieldsID="d4a3f3d7dab45dd4feb335b1a6590646" ns2:_="">
    <xsd:import namespace="4ed108c5-cbc1-4401-9efa-634c12a4e57d"/>
    <xsd:element name="properties">
      <xsd:complexType>
        <xsd:sequence>
          <xsd:element name="documentManagement">
            <xsd:complexType>
              <xsd:all>
                <xsd:element ref="ns2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ed108c5-cbc1-4401-9efa-634c12a4e57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共用對象: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內容類型"/>
        <xsd:element ref="dc:title" minOccurs="0" maxOccurs="1" ma:index="4" ma:displayName="標題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B4A4767-D59D-4503-BA23-831E3157992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1A303DD-AEF6-4974-B037-D2574234D242}">
  <ds:schemaRefs>
    <ds:schemaRef ds:uri="http://schemas.microsoft.com/office/2006/metadata/properties"/>
    <ds:schemaRef ds:uri="http://www.w3.org/XML/1998/namespace"/>
    <ds:schemaRef ds:uri="http://schemas.microsoft.com/office/2006/documentManagement/types"/>
    <ds:schemaRef ds:uri="http://purl.org/dc/dcmitype/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4ed108c5-cbc1-4401-9efa-634c12a4e57d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DE977C8C-86DC-472F-A86D-04A112A2C2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ed108c5-cbc1-4401-9efa-634c12a4e57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7252</TotalTime>
  <Words>4091</Words>
  <Application>Microsoft Office PowerPoint</Application>
  <PresentationFormat>如螢幕大小 (4:3)</PresentationFormat>
  <Paragraphs>561</Paragraphs>
  <Slides>54</Slides>
  <Notes>32</Notes>
  <HiddenSlides>12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54</vt:i4>
      </vt:variant>
    </vt:vector>
  </HeadingPairs>
  <TitlesOfParts>
    <vt:vector size="65" baseType="lpstr">
      <vt:lpstr>Lato</vt:lpstr>
      <vt:lpstr>Raleway</vt:lpstr>
      <vt:lpstr>微軟正黑體</vt:lpstr>
      <vt:lpstr>新細明體</vt:lpstr>
      <vt:lpstr>Arial</vt:lpstr>
      <vt:lpstr>Calibri</vt:lpstr>
      <vt:lpstr>Calibri Light</vt:lpstr>
      <vt:lpstr>Cambria Math</vt:lpstr>
      <vt:lpstr>Wingdings</vt:lpstr>
      <vt:lpstr>Cathaybk2</vt:lpstr>
      <vt:lpstr>Office 佈景主題</vt:lpstr>
      <vt:lpstr>AI-Ops prototype Final project report</vt:lpstr>
      <vt:lpstr>大綱</vt:lpstr>
      <vt:lpstr>專案介紹</vt:lpstr>
      <vt:lpstr>What is AI-Ops ?</vt:lpstr>
      <vt:lpstr>What is AI?</vt:lpstr>
      <vt:lpstr>What is AI?</vt:lpstr>
      <vt:lpstr>Ops: Prometheus &amp; Grafana</vt:lpstr>
      <vt:lpstr>What is metric &amp; label?</vt:lpstr>
      <vt:lpstr>Ops: Prometheus &amp; Grafana</vt:lpstr>
      <vt:lpstr>AI-Ops專案方向</vt:lpstr>
      <vt:lpstr>實作步驟和細節</vt:lpstr>
      <vt:lpstr>實作步驟和細節</vt:lpstr>
      <vt:lpstr>實作步驟和細節</vt:lpstr>
      <vt:lpstr>實作步驟和細節</vt:lpstr>
      <vt:lpstr>Original data to one hot table</vt:lpstr>
      <vt:lpstr>實作步驟和細節</vt:lpstr>
      <vt:lpstr>實作步驟和細節</vt:lpstr>
      <vt:lpstr>實作步驟和細節</vt:lpstr>
      <vt:lpstr>實作步驟和細節</vt:lpstr>
      <vt:lpstr>實作步驟和細節</vt:lpstr>
      <vt:lpstr>實作步驟和細節</vt:lpstr>
      <vt:lpstr>SMOTE(Synthetic Minority Oversampling Technique)</vt:lpstr>
      <vt:lpstr>Scaled data for training &amp; testing</vt:lpstr>
      <vt:lpstr>實作步驟和細節</vt:lpstr>
      <vt:lpstr>RNN &amp; LSTM 模型 </vt:lpstr>
      <vt:lpstr>PowerPoint 簡報</vt:lpstr>
      <vt:lpstr>Deep RNN</vt:lpstr>
      <vt:lpstr>PowerPoint 簡報</vt:lpstr>
      <vt:lpstr>LSTM(Long Short-Term Memory)</vt:lpstr>
      <vt:lpstr>LSTM</vt:lpstr>
      <vt:lpstr>LSTM</vt:lpstr>
      <vt:lpstr>LSTM</vt:lpstr>
      <vt:lpstr>LSTM</vt:lpstr>
      <vt:lpstr>實作步驟和細節</vt:lpstr>
      <vt:lpstr>實作步驟和細節</vt:lpstr>
      <vt:lpstr>實作步驟和細節</vt:lpstr>
      <vt:lpstr>實際值與模型預測值(標準化資料)</vt:lpstr>
      <vt:lpstr>實際值與模型預測值(還原成原始資料)</vt:lpstr>
      <vt:lpstr>實際值與模型預測值(標準化資料)</vt:lpstr>
      <vt:lpstr>實際值與模型預測值(還原成原始資料)</vt:lpstr>
      <vt:lpstr>實際值與模型預測值(標準化資料)</vt:lpstr>
      <vt:lpstr>實際值與模型預測值(還原成原始資料)</vt:lpstr>
      <vt:lpstr>實際值與模型預測值(標準化資料)</vt:lpstr>
      <vt:lpstr>實際值與模型預測值(還原成原始資料)</vt:lpstr>
      <vt:lpstr>未來實作上的挑戰與限制</vt:lpstr>
      <vt:lpstr>未來實作上的挑戰與限制</vt:lpstr>
      <vt:lpstr>Limits in future work</vt:lpstr>
      <vt:lpstr>補充資料</vt:lpstr>
      <vt:lpstr>PowerPoint 簡報</vt:lpstr>
      <vt:lpstr>程式整理清單 </vt:lpstr>
      <vt:lpstr>程式整理清單</vt:lpstr>
      <vt:lpstr>程式整理清單(cont.)</vt:lpstr>
      <vt:lpstr>參考文獻</vt:lpstr>
      <vt:lpstr>Thanks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余知諺</cp:lastModifiedBy>
  <cp:revision>908</cp:revision>
  <cp:lastPrinted>2020-08-10T02:24:33Z</cp:lastPrinted>
  <dcterms:created xsi:type="dcterms:W3CDTF">2017-09-01T09:14:34Z</dcterms:created>
  <dcterms:modified xsi:type="dcterms:W3CDTF">2020-08-28T07:49:20Z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0x010100AD7AF4F1AFBE8248AE1781E3682D57CD</vt:lpwstr>
  </property>
</Properties>
</file>