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  <p:sldMasterId id="2147483696" r:id="rId5"/>
  </p:sldMasterIdLst>
  <p:notesMasterIdLst>
    <p:notesMasterId r:id="rId48"/>
  </p:notesMasterIdLst>
  <p:handoutMasterIdLst>
    <p:handoutMasterId r:id="rId49"/>
  </p:handoutMasterIdLst>
  <p:sldIdLst>
    <p:sldId id="256" r:id="rId6"/>
    <p:sldId id="443" r:id="rId7"/>
    <p:sldId id="471" r:id="rId8"/>
    <p:sldId id="407" r:id="rId9"/>
    <p:sldId id="409" r:id="rId10"/>
    <p:sldId id="437" r:id="rId11"/>
    <p:sldId id="424" r:id="rId12"/>
    <p:sldId id="410" r:id="rId13"/>
    <p:sldId id="472" r:id="rId14"/>
    <p:sldId id="423" r:id="rId15"/>
    <p:sldId id="445" r:id="rId16"/>
    <p:sldId id="438" r:id="rId17"/>
    <p:sldId id="459" r:id="rId18"/>
    <p:sldId id="457" r:id="rId19"/>
    <p:sldId id="460" r:id="rId20"/>
    <p:sldId id="430" r:id="rId21"/>
    <p:sldId id="458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455" r:id="rId30"/>
    <p:sldId id="456" r:id="rId31"/>
    <p:sldId id="441" r:id="rId32"/>
    <p:sldId id="462" r:id="rId33"/>
    <p:sldId id="461" r:id="rId34"/>
    <p:sldId id="327" r:id="rId35"/>
    <p:sldId id="446" r:id="rId36"/>
    <p:sldId id="465" r:id="rId37"/>
    <p:sldId id="466" r:id="rId38"/>
    <p:sldId id="467" r:id="rId39"/>
    <p:sldId id="468" r:id="rId40"/>
    <p:sldId id="464" r:id="rId41"/>
    <p:sldId id="463" r:id="rId42"/>
    <p:sldId id="429" r:id="rId43"/>
    <p:sldId id="469" r:id="rId44"/>
    <p:sldId id="470" r:id="rId45"/>
    <p:sldId id="440" r:id="rId46"/>
    <p:sldId id="268" r:id="rId47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4CA33A5-621A-44CE-B96B-A972DD89C9C9}">
          <p14:sldIdLst>
            <p14:sldId id="256"/>
            <p14:sldId id="443"/>
            <p14:sldId id="471"/>
            <p14:sldId id="407"/>
            <p14:sldId id="409"/>
            <p14:sldId id="437"/>
            <p14:sldId id="424"/>
            <p14:sldId id="410"/>
            <p14:sldId id="472"/>
            <p14:sldId id="423"/>
            <p14:sldId id="445"/>
            <p14:sldId id="438"/>
            <p14:sldId id="459"/>
            <p14:sldId id="457"/>
            <p14:sldId id="460"/>
            <p14:sldId id="430"/>
            <p14:sldId id="458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41"/>
            <p14:sldId id="462"/>
            <p14:sldId id="461"/>
            <p14:sldId id="327"/>
            <p14:sldId id="446"/>
            <p14:sldId id="465"/>
            <p14:sldId id="466"/>
            <p14:sldId id="467"/>
            <p14:sldId id="468"/>
            <p14:sldId id="464"/>
            <p14:sldId id="463"/>
            <p14:sldId id="429"/>
            <p14:sldId id="469"/>
            <p14:sldId id="470"/>
            <p14:sldId id="440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3"/>
  </p:normalViewPr>
  <p:slideViewPr>
    <p:cSldViewPr snapToGrid="0">
      <p:cViewPr varScale="1">
        <p:scale>
          <a:sx n="69" d="100"/>
          <a:sy n="69" d="100"/>
        </p:scale>
        <p:origin x="1148" y="40"/>
      </p:cViewPr>
      <p:guideLst>
        <p:guide orient="horz" pos="2160"/>
        <p:guide pos="36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52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7C5A2-976C-4DFD-9383-9E8F1C08C6C3}" type="datetimeFigureOut">
              <a:rPr lang="zh-TW" altLang="en-US" smtClean="0"/>
              <a:t>2020/8/25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62644-1341-4D45-BB4D-F377748A7F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545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A585B-2FB2-4EC8-8180-8CF8E07CF35D}" type="datetimeFigureOut">
              <a:rPr lang="zh-TW" altLang="en-US" smtClean="0"/>
              <a:t>2020/8/25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04DE8-D2AF-4FF0-B719-593B2E9622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515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273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785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532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43b3862eb_156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43b3862eb_156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zh-TW" altLang="en-US" sz="1100" b="1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4317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251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2729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2997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6964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6484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8744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52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240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965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798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4119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2059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583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032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309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645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34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175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647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747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sam1\Desktop\新增資料夾\圖片B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26988"/>
            <a:ext cx="9180513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520" y="1916836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3672607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FF3ECB-4C67-4573-8745-6E8A51AA504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A35001D0-49DE-4FD6-A03A-7DF8C2A2E2F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9378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5E1548-3156-473F-846D-362ABEE4522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167BC3-B96D-41AA-9C63-4AB50DE7FB4D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14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F27F12-4DC8-4B34-A63F-A0E5B78F551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FD1A8-44F2-4FF3-9387-146AFFE604A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107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FF3ECB-4C67-4573-8745-6E8A51AA504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001D0-49DE-4FD6-A03A-7DF8C2A2E2F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C:\Users\sam1\Desktop\新增資料夾\圖片B-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9180513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3275856" y="2875002"/>
            <a:ext cx="21602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 smtClean="0">
                <a:solidFill>
                  <a:schemeClr val="bg1"/>
                </a:solidFill>
              </a:rPr>
              <a:t>謝 謝</a:t>
            </a:r>
            <a:endParaRPr lang="zh-TW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029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FF3ECB-4C67-4573-8745-6E8A51AA504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001D0-49DE-4FD6-A03A-7DF8C2A2E2F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0633" y="0"/>
            <a:ext cx="9144000" cy="6868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10" y="2564908"/>
            <a:ext cx="1872208" cy="12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3419872" y="2741135"/>
            <a:ext cx="482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/>
              <a:t>誠信  當責  創新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52662817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74945" y="234863"/>
            <a:ext cx="8794113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noProof="0" smtClean="0"/>
              <a:t>按一下以編輯母片標題樣式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23370745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am1\Desktop\新增資料夾\圖片B-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BD874-4DB4-4AAA-94CC-35505141087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1ABD8-12D1-4D38-85CA-2913DB39EA2D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11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2AC1-228E-0C48-946B-62B62333F98A}" type="datetime1">
              <a:rPr lang="zh-TW" altLang="en-US" smtClean="0"/>
              <a:pPr/>
              <a:t>2020/8/25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9DB-E6D5-4628-A1BA-4483FF7E877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32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95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3518535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3729428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1B44DA-1322-4F15-85D3-8399886611F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2136D-ADB5-4720-B1FF-CF5CC6B65D4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6999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046185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6" name="圖片 5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484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3589503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80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952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9733930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0481267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37879" y="1114665"/>
            <a:ext cx="7068301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037879" y="1805267"/>
            <a:ext cx="7068301" cy="40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74" lvl="0" indent="-38098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349" lvl="1" indent="-38098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523" lvl="2" indent="-38098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696" lvl="3" indent="-38098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5872" lvl="4" indent="-38098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045" lvl="5" indent="-38098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219" lvl="6" indent="-38098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394" lvl="7" indent="-38098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566" lvl="8" indent="-38098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328189" y="61299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20137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40010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477851"/>
            <a:ext cx="6462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600200"/>
            <a:ext cx="31368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6262577"/>
            <a:ext cx="5487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988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23CB95-19CC-4AFA-9915-C97D12D533C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B546B-4305-4718-807C-15798358359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0753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結尾標語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標題 2"/>
          <p:cNvSpPr>
            <a:spLocks noGrp="1"/>
          </p:cNvSpPr>
          <p:nvPr>
            <p:ph type="ctrTitle"/>
          </p:nvPr>
        </p:nvSpPr>
        <p:spPr>
          <a:xfrm>
            <a:off x="1043608" y="2274116"/>
            <a:ext cx="7056784" cy="101054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altLang="zh-TW" dirty="0" smtClean="0"/>
              <a:t>Thank you for listening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9081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ctrTitle" hasCustomPrompt="1"/>
          </p:nvPr>
        </p:nvSpPr>
        <p:spPr>
          <a:xfrm>
            <a:off x="1043608" y="2274116"/>
            <a:ext cx="7056784" cy="1010543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TW" dirty="0" smtClean="0"/>
              <a:t>CHAPTER TITLE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3"/>
          </p:nvPr>
        </p:nvSpPr>
        <p:spPr>
          <a:xfrm>
            <a:off x="1043608" y="3284659"/>
            <a:ext cx="5270728" cy="19461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/>
            </a:lvl1pPr>
            <a:lvl2pPr marL="457200" indent="0">
              <a:lnSpc>
                <a:spcPct val="100000"/>
              </a:lnSpc>
              <a:buFontTx/>
              <a:buNone/>
              <a:defRPr sz="1800"/>
            </a:lvl2pPr>
            <a:lvl3pPr marL="914400" indent="0">
              <a:lnSpc>
                <a:spcPct val="100000"/>
              </a:lnSpc>
              <a:buFontTx/>
              <a:buNone/>
              <a:defRPr sz="16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562074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196753"/>
            <a:ext cx="8352928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395536" y="3645024"/>
            <a:ext cx="4104456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4644007" y="3645024"/>
            <a:ext cx="4104457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1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5179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562074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3645024"/>
            <a:ext cx="8352928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395536" y="1196753"/>
            <a:ext cx="4104456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4644007" y="1196753"/>
            <a:ext cx="4104457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11" name="圖片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536" y="1196752"/>
            <a:ext cx="4392488" cy="49294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2"/>
          <p:cNvSpPr>
            <a:spLocks noGrp="1"/>
          </p:cNvSpPr>
          <p:nvPr>
            <p:ph sz="half" idx="13"/>
          </p:nvPr>
        </p:nvSpPr>
        <p:spPr>
          <a:xfrm>
            <a:off x="4932039" y="1196753"/>
            <a:ext cx="3816425" cy="2392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3" name="內容版面配置區 2"/>
          <p:cNvSpPr>
            <a:spLocks noGrp="1"/>
          </p:cNvSpPr>
          <p:nvPr>
            <p:ph sz="half" idx="14"/>
          </p:nvPr>
        </p:nvSpPr>
        <p:spPr>
          <a:xfrm>
            <a:off x="4932039" y="3733465"/>
            <a:ext cx="3816425" cy="2392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644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355976" y="1196752"/>
            <a:ext cx="4392488" cy="49294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2"/>
          <p:cNvSpPr>
            <a:spLocks noGrp="1"/>
          </p:cNvSpPr>
          <p:nvPr>
            <p:ph sz="half" idx="13"/>
          </p:nvPr>
        </p:nvSpPr>
        <p:spPr>
          <a:xfrm>
            <a:off x="395535" y="1196753"/>
            <a:ext cx="3816425" cy="2392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3" name="內容版面配置區 2"/>
          <p:cNvSpPr>
            <a:spLocks noGrp="1"/>
          </p:cNvSpPr>
          <p:nvPr>
            <p:ph sz="half" idx="14"/>
          </p:nvPr>
        </p:nvSpPr>
        <p:spPr>
          <a:xfrm>
            <a:off x="395535" y="3733465"/>
            <a:ext cx="3816425" cy="2392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pic>
        <p:nvPicPr>
          <p:cNvPr id="11" name="圖片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4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內容版面配置區 3"/>
          <p:cNvSpPr>
            <a:spLocks noGrp="1"/>
          </p:cNvSpPr>
          <p:nvPr>
            <p:ph sz="half" idx="13"/>
          </p:nvPr>
        </p:nvSpPr>
        <p:spPr>
          <a:xfrm>
            <a:off x="395536" y="1212127"/>
            <a:ext cx="4101684" cy="2383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sp>
        <p:nvSpPr>
          <p:cNvPr id="11" name="內容版面配置區 3"/>
          <p:cNvSpPr>
            <a:spLocks noGrp="1"/>
          </p:cNvSpPr>
          <p:nvPr>
            <p:ph sz="half" idx="14"/>
          </p:nvPr>
        </p:nvSpPr>
        <p:spPr>
          <a:xfrm>
            <a:off x="4644006" y="1212127"/>
            <a:ext cx="4101684" cy="2383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sp>
        <p:nvSpPr>
          <p:cNvPr id="12" name="內容版面配置區 3"/>
          <p:cNvSpPr>
            <a:spLocks noGrp="1"/>
          </p:cNvSpPr>
          <p:nvPr>
            <p:ph sz="half" idx="15"/>
          </p:nvPr>
        </p:nvSpPr>
        <p:spPr>
          <a:xfrm>
            <a:off x="395536" y="3742539"/>
            <a:ext cx="4101684" cy="23836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sp>
        <p:nvSpPr>
          <p:cNvPr id="13" name="內容版面配置區 3"/>
          <p:cNvSpPr>
            <a:spLocks noGrp="1"/>
          </p:cNvSpPr>
          <p:nvPr>
            <p:ph sz="half" idx="16"/>
          </p:nvPr>
        </p:nvSpPr>
        <p:spPr>
          <a:xfrm>
            <a:off x="4644006" y="3742539"/>
            <a:ext cx="4101684" cy="23836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pic>
        <p:nvPicPr>
          <p:cNvPr id="16" name="圖片 15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7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9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8305" y="1212127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8305" y="1851889"/>
            <a:ext cx="4101684" cy="42742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006" y="1212127"/>
            <a:ext cx="410344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6" name="內容版面配置區 5"/>
          <p:cNvSpPr>
            <a:spLocks noGrp="1"/>
          </p:cNvSpPr>
          <p:nvPr>
            <p:ph sz="quarter" idx="4"/>
          </p:nvPr>
        </p:nvSpPr>
        <p:spPr>
          <a:xfrm>
            <a:off x="4644006" y="1851889"/>
            <a:ext cx="4103442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7" name="文字版面配置區 2"/>
          <p:cNvSpPr>
            <a:spLocks noGrp="1"/>
          </p:cNvSpPr>
          <p:nvPr>
            <p:ph type="body" idx="16"/>
          </p:nvPr>
        </p:nvSpPr>
        <p:spPr>
          <a:xfrm>
            <a:off x="4644006" y="3742500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8" name="內容版面配置區 3"/>
          <p:cNvSpPr>
            <a:spLocks noGrp="1"/>
          </p:cNvSpPr>
          <p:nvPr>
            <p:ph sz="half" idx="17"/>
          </p:nvPr>
        </p:nvSpPr>
        <p:spPr>
          <a:xfrm>
            <a:off x="4644006" y="4382262"/>
            <a:ext cx="4101684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pic>
        <p:nvPicPr>
          <p:cNvPr id="13" name="圖片 12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9" name="頁尾版面配置區 4"/>
          <p:cNvSpPr>
            <a:spLocks noGrp="1"/>
          </p:cNvSpPr>
          <p:nvPr>
            <p:ph type="ftr" sz="quarter" idx="18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6189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006" y="1212127"/>
            <a:ext cx="410344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006" y="1851889"/>
            <a:ext cx="4103442" cy="42742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文字版面配置區 4"/>
          <p:cNvSpPr>
            <a:spLocks noGrp="1"/>
          </p:cNvSpPr>
          <p:nvPr>
            <p:ph type="body" sz="quarter" idx="14"/>
          </p:nvPr>
        </p:nvSpPr>
        <p:spPr>
          <a:xfrm>
            <a:off x="395536" y="1212127"/>
            <a:ext cx="410344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1" name="內容版面配置區 5"/>
          <p:cNvSpPr>
            <a:spLocks noGrp="1"/>
          </p:cNvSpPr>
          <p:nvPr>
            <p:ph sz="quarter" idx="15"/>
          </p:nvPr>
        </p:nvSpPr>
        <p:spPr>
          <a:xfrm>
            <a:off x="395536" y="1851889"/>
            <a:ext cx="4103442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2" name="文字版面配置區 2"/>
          <p:cNvSpPr>
            <a:spLocks noGrp="1"/>
          </p:cNvSpPr>
          <p:nvPr>
            <p:ph type="body" idx="16"/>
          </p:nvPr>
        </p:nvSpPr>
        <p:spPr>
          <a:xfrm>
            <a:off x="395536" y="3742500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3" name="內容版面配置區 3"/>
          <p:cNvSpPr>
            <a:spLocks noGrp="1"/>
          </p:cNvSpPr>
          <p:nvPr>
            <p:ph sz="half" idx="17"/>
          </p:nvPr>
        </p:nvSpPr>
        <p:spPr>
          <a:xfrm>
            <a:off x="395536" y="4382262"/>
            <a:ext cx="4101684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pic>
        <p:nvPicPr>
          <p:cNvPr id="17" name="圖片 16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6" name="頁尾版面配置區 4"/>
          <p:cNvSpPr>
            <a:spLocks noGrp="1"/>
          </p:cNvSpPr>
          <p:nvPr>
            <p:ph type="ftr" sz="quarter" idx="18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8305" y="1212127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8305" y="1851889"/>
            <a:ext cx="4101684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006" y="1212127"/>
            <a:ext cx="410344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006" y="1851889"/>
            <a:ext cx="4103442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文字版面配置區 2"/>
          <p:cNvSpPr>
            <a:spLocks noGrp="1"/>
          </p:cNvSpPr>
          <p:nvPr>
            <p:ph type="body" idx="14"/>
          </p:nvPr>
        </p:nvSpPr>
        <p:spPr>
          <a:xfrm>
            <a:off x="395536" y="3742500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5" name="內容版面配置區 3"/>
          <p:cNvSpPr>
            <a:spLocks noGrp="1"/>
          </p:cNvSpPr>
          <p:nvPr>
            <p:ph sz="half" idx="15"/>
          </p:nvPr>
        </p:nvSpPr>
        <p:spPr>
          <a:xfrm>
            <a:off x="395536" y="4382262"/>
            <a:ext cx="4101684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6" name="文字版面配置區 2"/>
          <p:cNvSpPr>
            <a:spLocks noGrp="1"/>
          </p:cNvSpPr>
          <p:nvPr>
            <p:ph type="body" idx="16"/>
          </p:nvPr>
        </p:nvSpPr>
        <p:spPr>
          <a:xfrm>
            <a:off x="4644006" y="3742500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7" name="內容版面配置區 3"/>
          <p:cNvSpPr>
            <a:spLocks noGrp="1"/>
          </p:cNvSpPr>
          <p:nvPr>
            <p:ph sz="half" idx="17"/>
          </p:nvPr>
        </p:nvSpPr>
        <p:spPr>
          <a:xfrm>
            <a:off x="4644006" y="4382262"/>
            <a:ext cx="4101684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pic>
        <p:nvPicPr>
          <p:cNvPr id="19" name="圖片 18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20" name="頁尾版面配置區 4"/>
          <p:cNvSpPr>
            <a:spLocks noGrp="1"/>
          </p:cNvSpPr>
          <p:nvPr>
            <p:ph type="ftr" sz="quarter" idx="18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61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231B02-ABE2-4F58-B932-D404A1688FA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A676C-BC62-4EB3-A387-64FED8C16C3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71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51920" y="1196752"/>
            <a:ext cx="4885382" cy="49294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95536" y="1196752"/>
            <a:ext cx="3312368" cy="4929411"/>
          </a:xfrm>
        </p:spPr>
        <p:txBody>
          <a:bodyPr>
            <a:normAutofit/>
          </a:bodyPr>
          <a:lstStyle>
            <a:lvl1pPr marL="285750" indent="-285750">
              <a:buFont typeface="Wingdings" charset="2"/>
              <a:buChar char="n"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562074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pic>
        <p:nvPicPr>
          <p:cNvPr id="11" name="圖片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4311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95536" y="1196752"/>
            <a:ext cx="8352928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95536" y="5085184"/>
            <a:ext cx="8352928" cy="80486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562074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pic>
        <p:nvPicPr>
          <p:cNvPr id="11" name="圖片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3222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尾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09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7D6A0C-7EDF-4B2A-86D9-5382E98781B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484B40-F45F-4490-9BAB-B14644F420E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60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7EB15F-F02D-4535-8246-0E2D4EA9099C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B78F2-74F7-4BB3-ACC0-3E7B509B4CD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8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22A115-2284-4660-AC31-465F2413DD0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05E17-F8C4-415C-84B3-F356B05E0C1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97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99FE53-D8AB-4F44-BB31-8E2FE1A38C3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ED8B63-2C6A-4573-88E5-8AFF45622CD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34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2B02C2-39DF-4510-AC2C-58B347F34BB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0C20F1-323B-49C2-8275-89A7A850FB9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70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sam1\Desktop\新增資料夾\圖片B-2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-19050" y="0"/>
            <a:ext cx="9163050" cy="687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FF3ECB-4C67-4573-8745-6E8A51AA504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651174" y="63781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A35001D0-49DE-4FD6-A03A-7DF8C2A2E2F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Users\sam1\Desktop\新增資料夾\圖片B-2.jp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0"/>
            <a:ext cx="9163050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553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1C569-E2C8-4417-8E7A-6BB20EF4BD94}" type="datetimeFigureOut">
              <a:rPr lang="zh-TW" altLang="en-US" smtClean="0"/>
              <a:t>2020/8/25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8" y="6521391"/>
            <a:ext cx="8729472" cy="22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9" r:id="rId12"/>
    <p:sldLayoutId id="2147483710" r:id="rId13"/>
    <p:sldLayoutId id="2147483711" r:id="rId14"/>
    <p:sldLayoutId id="2147483712" r:id="rId15"/>
    <p:sldLayoutId id="2147483674" r:id="rId16"/>
    <p:sldLayoutId id="2147483664" r:id="rId17"/>
    <p:sldLayoutId id="2147483668" r:id="rId18"/>
    <p:sldLayoutId id="2147483652" r:id="rId19"/>
    <p:sldLayoutId id="2147483667" r:id="rId20"/>
    <p:sldLayoutId id="2147483669" r:id="rId21"/>
    <p:sldLayoutId id="2147483653" r:id="rId22"/>
    <p:sldLayoutId id="2147483673" r:id="rId23"/>
    <p:sldLayoutId id="2147483670" r:id="rId24"/>
    <p:sldLayoutId id="2147483656" r:id="rId25"/>
    <p:sldLayoutId id="2147483657" r:id="rId26"/>
    <p:sldLayoutId id="2147483662" r:id="rId27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peech.ee.ntu.edu.tw/~tlkagk/index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8.png"/><Relationship Id="rId5" Type="http://schemas.openxmlformats.org/officeDocument/2006/relationships/image" Target="../media/image130.PN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34.png"/><Relationship Id="rId4" Type="http://schemas.openxmlformats.org/officeDocument/2006/relationships/image" Target="../media/image1310.png"/><Relationship Id="rId9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slideLayout" Target="../slideLayouts/slideLayout17.xml"/><Relationship Id="rId1" Type="http://schemas.openxmlformats.org/officeDocument/2006/relationships/video" Target="https://www.youtube.com/embed/ERTaAnwCarM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zh-tw/services/cognitive-services/anomaly-detector/" TargetMode="Externa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24339" y="1319290"/>
            <a:ext cx="6858000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dirty="0" smtClean="0"/>
              <a:t>AI-Ops</a:t>
            </a:r>
            <a:r>
              <a:rPr lang="zh-TW" altLang="en-US" sz="4800" dirty="0" smtClean="0"/>
              <a:t> </a:t>
            </a:r>
            <a:r>
              <a:rPr lang="en-US" altLang="zh-TW" sz="4800" dirty="0"/>
              <a:t>prototype</a:t>
            </a:r>
            <a:br>
              <a:rPr lang="en-US" altLang="zh-TW" sz="4800" dirty="0"/>
            </a:br>
            <a:r>
              <a:rPr lang="en-US" altLang="zh-TW" sz="4800" dirty="0" smtClean="0"/>
              <a:t>Final </a:t>
            </a:r>
            <a:r>
              <a:rPr lang="en-US" altLang="zh-TW" sz="4800" dirty="0"/>
              <a:t>project report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924339" y="3706890"/>
            <a:ext cx="3093494" cy="511180"/>
          </a:xfrm>
        </p:spPr>
        <p:txBody>
          <a:bodyPr/>
          <a:lstStyle/>
          <a:p>
            <a:r>
              <a:rPr lang="zh-TW" altLang="en-US" sz="1400" dirty="0">
                <a:solidFill>
                  <a:schemeClr val="tx1"/>
                </a:solidFill>
                <a:latin typeface="+mn-ea"/>
              </a:rPr>
              <a:t>國泰世華銀行 中台開發科 余知諺</a:t>
            </a:r>
            <a:endParaRPr lang="en-US" altLang="zh-TW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9887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87339" y="248700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Step by step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87339" y="986111"/>
            <a:ext cx="8756661" cy="525864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b="1" dirty="0" smtClean="0"/>
              <a:t> 階段</a:t>
            </a:r>
            <a:r>
              <a:rPr lang="zh-TW" altLang="en-US" sz="1800" b="1" dirty="0"/>
              <a:t>一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資料取得與整理</a:t>
            </a:r>
            <a:endParaRPr lang="en-US" altLang="zh-TW" sz="1800" b="1" dirty="0"/>
          </a:p>
          <a:p>
            <a:pPr>
              <a:spcAft>
                <a:spcPts val="600"/>
              </a:spcAft>
            </a:pPr>
            <a:r>
              <a:rPr lang="zh-TW" altLang="en-US" sz="1600" dirty="0" smtClean="0"/>
              <a:t>國泰</a:t>
            </a:r>
            <a:r>
              <a:rPr lang="zh-TW" altLang="en-US" sz="1600" dirty="0"/>
              <a:t>與台大金融研討中心合作的</a:t>
            </a:r>
            <a:r>
              <a:rPr lang="en-US" altLang="zh-TW" sz="1600" dirty="0"/>
              <a:t>AI-Ops</a:t>
            </a:r>
            <a:r>
              <a:rPr lang="zh-TW" altLang="en-US" sz="1600" dirty="0"/>
              <a:t>專案，專案所需</a:t>
            </a:r>
            <a:r>
              <a:rPr lang="en-US" altLang="zh-TW" sz="1600" dirty="0"/>
              <a:t>data(.csv)</a:t>
            </a:r>
            <a:r>
              <a:rPr lang="zh-TW" altLang="en-US" sz="1600" dirty="0"/>
              <a:t>的產出需國泰方提供 </a:t>
            </a:r>
            <a:r>
              <a:rPr lang="en-US" altLang="zh-TW" sz="1600" dirty="0"/>
              <a:t>(</a:t>
            </a:r>
            <a:r>
              <a:rPr lang="en-US" altLang="zh-TW" sz="1600" dirty="0" err="1"/>
              <a:t>prometheus</a:t>
            </a:r>
            <a:r>
              <a:rPr lang="zh-TW" altLang="en-US" sz="1600" dirty="0"/>
              <a:t>上的資料</a:t>
            </a:r>
            <a:r>
              <a:rPr lang="en-US" altLang="zh-TW" sz="1600" dirty="0"/>
              <a:t>)</a:t>
            </a:r>
            <a:r>
              <a:rPr lang="zh-TW" altLang="en-US" sz="1600" dirty="0"/>
              <a:t> </a:t>
            </a:r>
            <a:endParaRPr lang="en-US" altLang="zh-TW" sz="1600" dirty="0"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zh-TW" altLang="en-US" sz="1600" dirty="0" smtClean="0">
                <a:sym typeface="Wingdings" panose="05000000000000000000" pitchFamily="2" charset="2"/>
              </a:rPr>
              <a:t>上述</a:t>
            </a:r>
            <a:r>
              <a:rPr lang="zh-TW" altLang="en-US" sz="1600" dirty="0">
                <a:sym typeface="Wingdings" panose="05000000000000000000" pitchFamily="2" charset="2"/>
              </a:rPr>
              <a:t>資料同時也為我個人</a:t>
            </a:r>
            <a:r>
              <a:rPr lang="en-US" altLang="zh-TW" sz="1600" dirty="0">
                <a:sym typeface="Wingdings" panose="05000000000000000000" pitchFamily="2" charset="2"/>
              </a:rPr>
              <a:t>AI-Ops</a:t>
            </a:r>
            <a:r>
              <a:rPr lang="zh-TW" altLang="en-US" sz="1600" dirty="0">
                <a:sym typeface="Wingdings" panose="05000000000000000000" pitchFamily="2" charset="2"/>
              </a:rPr>
              <a:t>專案模型所需訓練和測試的資料 </a:t>
            </a:r>
            <a:endParaRPr lang="en-US" altLang="zh-TW" sz="1600" dirty="0">
              <a:sym typeface="Wingdings" panose="05000000000000000000" pitchFamily="2" charset="2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sz="1600" b="1" dirty="0">
                <a:sym typeface="Wingdings" panose="05000000000000000000" pitchFamily="2" charset="2"/>
              </a:rPr>
              <a:t>撰寫了兩支爬蟲程式</a:t>
            </a:r>
            <a:r>
              <a:rPr lang="en-US" altLang="zh-TW" sz="1600" b="1" dirty="0">
                <a:sym typeface="Wingdings" panose="05000000000000000000" pitchFamily="2" charset="2"/>
              </a:rPr>
              <a:t>:</a:t>
            </a:r>
            <a:r>
              <a:rPr lang="zh-TW" altLang="en-US" sz="1600" b="1" dirty="0">
                <a:sym typeface="Wingdings" panose="05000000000000000000" pitchFamily="2" charset="2"/>
              </a:rPr>
              <a:t> </a:t>
            </a:r>
            <a:endParaRPr lang="en-US" altLang="zh-TW" sz="1600" b="1" dirty="0">
              <a:sym typeface="Wingdings" panose="05000000000000000000" pitchFamily="2" charset="2"/>
            </a:endParaRPr>
          </a:p>
          <a:p>
            <a:pPr lvl="1">
              <a:lnSpc>
                <a:spcPct val="13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TW" altLang="en-US" sz="1600" dirty="0" smtClean="0">
                <a:sym typeface="Wingdings" panose="05000000000000000000" pitchFamily="2" charset="2"/>
              </a:rPr>
              <a:t>爬取從現在時間點往前推多久時間的資料 </a:t>
            </a:r>
            <a:r>
              <a:rPr lang="en-US" altLang="zh-TW" sz="1600" dirty="0" smtClean="0">
                <a:sym typeface="Wingdings" panose="05000000000000000000" pitchFamily="2" charset="2"/>
              </a:rPr>
              <a:t>(</a:t>
            </a:r>
            <a:r>
              <a:rPr lang="zh-TW" altLang="en-US" sz="1600" dirty="0" smtClean="0">
                <a:sym typeface="Wingdings" panose="05000000000000000000" pitchFamily="2" charset="2"/>
              </a:rPr>
              <a:t>往前推多久的時間可自訂</a:t>
            </a:r>
            <a:r>
              <a:rPr lang="en-US" altLang="zh-TW" sz="1600" dirty="0" smtClean="0">
                <a:sym typeface="Wingdings" panose="05000000000000000000" pitchFamily="2" charset="2"/>
              </a:rPr>
              <a:t>)</a:t>
            </a:r>
            <a:r>
              <a:rPr lang="zh-TW" altLang="en-US" sz="1600" dirty="0" smtClean="0">
                <a:sym typeface="Wingdings" panose="05000000000000000000" pitchFamily="2" charset="2"/>
              </a:rPr>
              <a:t>  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TW" altLang="en-US" sz="1600" dirty="0" smtClean="0">
                <a:sym typeface="Wingdings" panose="05000000000000000000" pitchFamily="2" charset="2"/>
              </a:rPr>
              <a:t>設定起訖時間及間隔進入 </a:t>
            </a:r>
            <a:r>
              <a:rPr lang="en-US" altLang="zh-TW" sz="1600" dirty="0" smtClean="0">
                <a:sym typeface="Wingdings" panose="05000000000000000000" pitchFamily="2" charset="2"/>
              </a:rPr>
              <a:t>Prometheus </a:t>
            </a:r>
            <a:r>
              <a:rPr lang="zh-TW" altLang="en-US" sz="1600" dirty="0" smtClean="0">
                <a:sym typeface="Wingdings" panose="05000000000000000000" pitchFamily="2" charset="2"/>
              </a:rPr>
              <a:t>查詢的秒數來爬取 </a:t>
            </a:r>
            <a:r>
              <a:rPr lang="en-US" altLang="zh-TW" sz="1600" dirty="0" smtClean="0">
                <a:sym typeface="Wingdings" panose="05000000000000000000" pitchFamily="2" charset="2"/>
              </a:rPr>
              <a:t>Prometheus </a:t>
            </a:r>
            <a:r>
              <a:rPr lang="zh-TW" altLang="en-US" sz="1600" dirty="0" smtClean="0">
                <a:sym typeface="Wingdings" panose="05000000000000000000" pitchFamily="2" charset="2"/>
              </a:rPr>
              <a:t>上的資料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marL="171450" lvl="1">
              <a:spcBef>
                <a:spcPts val="1800"/>
              </a:spcBef>
            </a:pPr>
            <a:r>
              <a:rPr lang="zh-TW" altLang="en-US" sz="1600" b="1" dirty="0">
                <a:sym typeface="Wingdings" panose="05000000000000000000" pitchFamily="2" charset="2"/>
              </a:rPr>
              <a:t>撰寫資料預處理程式</a:t>
            </a:r>
            <a:r>
              <a:rPr lang="en-US" altLang="zh-TW" sz="1600" b="1" dirty="0">
                <a:sym typeface="Wingdings" panose="05000000000000000000" pitchFamily="2" charset="2"/>
              </a:rPr>
              <a:t>:</a:t>
            </a:r>
            <a:r>
              <a:rPr lang="zh-TW" altLang="en-US" sz="1600" b="1" dirty="0">
                <a:sym typeface="Wingdings" panose="05000000000000000000" pitchFamily="2" charset="2"/>
              </a:rPr>
              <a:t> </a:t>
            </a:r>
            <a:endParaRPr lang="en-US" altLang="zh-TW" sz="1600" b="1" dirty="0">
              <a:sym typeface="Wingdings" panose="05000000000000000000" pitchFamily="2" charset="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>
                <a:sym typeface="Wingdings" panose="05000000000000000000" pitchFamily="2" charset="2"/>
              </a:rPr>
              <a:t>表格標準化，整理成</a:t>
            </a:r>
            <a:r>
              <a:rPr lang="en-US" altLang="zh-TW" sz="1600" dirty="0">
                <a:sym typeface="Wingdings" panose="05000000000000000000" pitchFamily="2" charset="2"/>
              </a:rPr>
              <a:t>python</a:t>
            </a:r>
            <a:r>
              <a:rPr lang="zh-TW" altLang="en-US" sz="1600" dirty="0">
                <a:sym typeface="Wingdings" panose="05000000000000000000" pitchFamily="2" charset="2"/>
              </a:rPr>
              <a:t>能匯入並讀取的</a:t>
            </a:r>
            <a:r>
              <a:rPr lang="en-US" altLang="zh-TW" sz="1600" dirty="0">
                <a:sym typeface="Wingdings" panose="05000000000000000000" pitchFamily="2" charset="2"/>
              </a:rPr>
              <a:t>csv</a:t>
            </a:r>
            <a:r>
              <a:rPr lang="zh-TW" altLang="en-US" sz="1600" dirty="0">
                <a:sym typeface="Wingdings" panose="05000000000000000000" pitchFamily="2" charset="2"/>
              </a:rPr>
              <a:t>檔格式</a:t>
            </a:r>
            <a:endParaRPr lang="en-US" altLang="zh-TW" sz="1600" dirty="0">
              <a:sym typeface="Wingdings" panose="05000000000000000000" pitchFamily="2" charset="2"/>
            </a:endParaRPr>
          </a:p>
          <a:p>
            <a:pPr indent="-285750">
              <a:spcBef>
                <a:spcPts val="1200"/>
              </a:spcBef>
            </a:pPr>
            <a:r>
              <a:rPr lang="zh-TW" altLang="en-US" sz="1600" b="1" dirty="0">
                <a:sym typeface="Wingdings" panose="05000000000000000000" pitchFamily="2" charset="2"/>
              </a:rPr>
              <a:t>困難</a:t>
            </a:r>
            <a:r>
              <a:rPr lang="en-US" altLang="zh-TW" sz="1600" b="1" dirty="0">
                <a:sym typeface="Wingdings" panose="05000000000000000000" pitchFamily="2" charset="2"/>
              </a:rPr>
              <a:t>:</a:t>
            </a:r>
            <a:r>
              <a:rPr lang="zh-TW" altLang="en-US" sz="1600" b="1" dirty="0">
                <a:sym typeface="Wingdings" panose="05000000000000000000" pitchFamily="2" charset="2"/>
              </a:rPr>
              <a:t> 當起訖時間範圍大且時間間隔以秒為單位時資料量太大跑不動且被</a:t>
            </a:r>
            <a:r>
              <a:rPr lang="zh-TW" altLang="en-US" sz="1600" b="1" dirty="0" smtClean="0">
                <a:sym typeface="Wingdings" panose="05000000000000000000" pitchFamily="2" charset="2"/>
              </a:rPr>
              <a:t>擋</a:t>
            </a:r>
            <a:endParaRPr lang="en-US" altLang="zh-TW" sz="1600" b="1" dirty="0" smtClean="0">
              <a:sym typeface="Wingdings" panose="05000000000000000000" pitchFamily="2" charset="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 smtClean="0">
                <a:sym typeface="Wingdings" panose="05000000000000000000" pitchFamily="2" charset="2"/>
              </a:rPr>
              <a:t>更改至每日且分時段爬取資料時，仍出現伺服器反爬蟲機制干擾而無法爬取</a:t>
            </a:r>
            <a:endParaRPr lang="en-US" altLang="zh-TW" sz="1600" dirty="0" smtClean="0">
              <a:sym typeface="Wingdings" panose="05000000000000000000" pitchFamily="2" charset="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96064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88188" y="247235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Step by step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288188" y="1012945"/>
            <a:ext cx="8855811" cy="3986439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b="1" dirty="0" smtClean="0"/>
              <a:t> 階段</a:t>
            </a:r>
            <a:r>
              <a:rPr lang="zh-TW" altLang="en-US" sz="1800" b="1" dirty="0"/>
              <a:t>一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資料</a:t>
            </a:r>
            <a:r>
              <a:rPr lang="zh-TW" altLang="en-US" sz="1800" b="1" dirty="0" smtClean="0"/>
              <a:t>取得與整理</a:t>
            </a:r>
            <a:r>
              <a:rPr lang="en-US" altLang="zh-TW" sz="1800" b="1" dirty="0" smtClean="0"/>
              <a:t>(</a:t>
            </a:r>
            <a:r>
              <a:rPr lang="zh-TW" altLang="en-US" sz="1800" b="1" dirty="0" smtClean="0"/>
              <a:t>二版</a:t>
            </a:r>
            <a:r>
              <a:rPr lang="en-US" altLang="zh-TW" sz="1800" b="1" dirty="0" smtClean="0"/>
              <a:t>)</a:t>
            </a:r>
            <a:endParaRPr lang="en-US" altLang="zh-TW" sz="1800" b="1" dirty="0"/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sym typeface="Wingdings" panose="05000000000000000000" pitchFamily="2" charset="2"/>
              </a:rPr>
              <a:t>從</a:t>
            </a:r>
            <a:r>
              <a:rPr lang="en-US" altLang="zh-TW" sz="1600" dirty="0" err="1" smtClean="0">
                <a:sym typeface="Wingdings" panose="05000000000000000000" pitchFamily="2" charset="2"/>
              </a:rPr>
              <a:t>Grafana</a:t>
            </a:r>
            <a:r>
              <a:rPr lang="zh-TW" altLang="en-US" sz="1600" dirty="0" smtClean="0">
                <a:sym typeface="Wingdings" panose="05000000000000000000" pitchFamily="2" charset="2"/>
              </a:rPr>
              <a:t>儀表板</a:t>
            </a:r>
            <a:r>
              <a:rPr lang="zh-TW" altLang="en-US" sz="1600" dirty="0" smtClean="0"/>
              <a:t>下載</a:t>
            </a:r>
            <a:r>
              <a:rPr lang="en-US" altLang="zh-TW" sz="1600" dirty="0" smtClean="0">
                <a:sym typeface="Wingdings" panose="05000000000000000000" pitchFamily="2" charset="2"/>
              </a:rPr>
              <a:t>push-notify-counter</a:t>
            </a:r>
            <a:r>
              <a:rPr lang="zh-TW" altLang="en-US" sz="1600" dirty="0">
                <a:sym typeface="Wingdings" panose="05000000000000000000" pitchFamily="2" charset="2"/>
              </a:rPr>
              <a:t>中</a:t>
            </a:r>
            <a:r>
              <a:rPr lang="en-US" altLang="zh-TW" sz="1600" dirty="0" smtClean="0"/>
              <a:t>Infra</a:t>
            </a:r>
            <a:r>
              <a:rPr lang="zh-TW" altLang="en-US" sz="1600" dirty="0" smtClean="0"/>
              <a:t>同仁會關注的</a:t>
            </a:r>
            <a:r>
              <a:rPr lang="en-US" altLang="zh-TW" sz="1600" dirty="0" smtClean="0"/>
              <a:t>12</a:t>
            </a:r>
            <a:r>
              <a:rPr lang="zh-TW" altLang="en-US" sz="1600" dirty="0" smtClean="0"/>
              <a:t>個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與</a:t>
            </a:r>
            <a:r>
              <a:rPr lang="en-US" altLang="zh-TW" sz="1600" dirty="0" smtClean="0"/>
              <a:t>infra</a:t>
            </a:r>
            <a:r>
              <a:rPr lang="zh-TW" altLang="en-US" sz="1600" dirty="0" smtClean="0"/>
              <a:t>同仁討論過後選出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的</a:t>
            </a:r>
            <a:r>
              <a:rPr lang="en-US" altLang="zh-TW" sz="1600" dirty="0" smtClean="0"/>
              <a:t>csv</a:t>
            </a:r>
            <a:r>
              <a:rPr lang="zh-TW" altLang="en-US" sz="1600" dirty="0" smtClean="0"/>
              <a:t>檔案並進行</a:t>
            </a:r>
            <a:r>
              <a:rPr lang="zh-TW" altLang="en-US" sz="1600" dirty="0" smtClean="0"/>
              <a:t>合併</a:t>
            </a:r>
            <a:r>
              <a:rPr lang="en-US" altLang="zh-TW" sz="1600" dirty="0"/>
              <a:t>(</a:t>
            </a:r>
            <a:r>
              <a:rPr lang="en-US" altLang="zh-TW" sz="1400" dirty="0" smtClean="0"/>
              <a:t>Ex:  </a:t>
            </a:r>
            <a:r>
              <a:rPr lang="en-US" altLang="zh-TW" sz="1400" dirty="0" err="1" smtClean="0"/>
              <a:t>process_cpu_usage</a:t>
            </a:r>
            <a:r>
              <a:rPr lang="en-US" altLang="zh-TW" sz="1400" dirty="0" smtClean="0"/>
              <a:t>, </a:t>
            </a:r>
            <a:r>
              <a:rPr lang="en-US" altLang="zh-TW" sz="1400" dirty="0" err="1" smtClean="0"/>
              <a:t>pause_duration</a:t>
            </a:r>
            <a:r>
              <a:rPr lang="en-US" altLang="zh-TW" sz="1400" dirty="0" smtClean="0"/>
              <a:t>, collections,  thread, memory PS Eden…</a:t>
            </a:r>
            <a:r>
              <a:rPr lang="en-US" altLang="zh-TW" sz="1400" dirty="0" err="1" smtClean="0"/>
              <a:t>etc</a:t>
            </a:r>
            <a:r>
              <a:rPr lang="en-US" altLang="zh-TW" sz="1400" dirty="0" smtClean="0"/>
              <a:t>)</a:t>
            </a:r>
          </a:p>
          <a:p>
            <a:pPr>
              <a:lnSpc>
                <a:spcPct val="170000"/>
              </a:lnSpc>
              <a:spcBef>
                <a:spcPts val="1200"/>
              </a:spcBef>
              <a:spcAft>
                <a:spcPts val="600"/>
              </a:spcAft>
            </a:pPr>
            <a:r>
              <a:rPr lang="zh-TW" altLang="en-US" sz="1600" dirty="0" smtClean="0"/>
              <a:t>其中</a:t>
            </a:r>
            <a:r>
              <a:rPr lang="en-US" altLang="zh-TW" sz="1600" dirty="0" smtClean="0"/>
              <a:t>Kafka </a:t>
            </a:r>
            <a:r>
              <a:rPr lang="en-US" altLang="zh-TW" sz="1600" dirty="0"/>
              <a:t>topic offset</a:t>
            </a:r>
            <a:r>
              <a:rPr lang="zh-TW" altLang="en-US" sz="1600" dirty="0"/>
              <a:t>的</a:t>
            </a:r>
            <a:r>
              <a:rPr lang="en-US" altLang="zh-TW" sz="1600" dirty="0"/>
              <a:t>data</a:t>
            </a:r>
            <a:r>
              <a:rPr lang="zh-TW" altLang="en-US" sz="1600" dirty="0"/>
              <a:t>的處理為</a:t>
            </a:r>
            <a:r>
              <a:rPr lang="zh-TW" altLang="en-US" sz="1600" dirty="0"/>
              <a:t>後一筆減前一</a:t>
            </a:r>
            <a:r>
              <a:rPr lang="zh-TW" altLang="en-US" sz="1600" dirty="0"/>
              <a:t>筆</a:t>
            </a:r>
            <a:r>
              <a:rPr lang="zh-TW" altLang="en-US" sz="1600" dirty="0" smtClean="0"/>
              <a:t>，以表示處理</a:t>
            </a:r>
            <a:r>
              <a:rPr lang="zh-TW" altLang="en-US" sz="1600" dirty="0"/>
              <a:t>量</a:t>
            </a:r>
            <a:endParaRPr lang="en-US" altLang="zh-TW" sz="1600" dirty="0"/>
          </a:p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zh-TW" altLang="en-US" sz="1600" dirty="0"/>
              <a:t>另</a:t>
            </a:r>
            <a:r>
              <a:rPr lang="zh-TW" altLang="en-US" sz="1600" dirty="0" smtClean="0"/>
              <a:t>下載</a:t>
            </a:r>
            <a:r>
              <a:rPr lang="en-US" altLang="zh-TW" sz="1600" dirty="0" err="1" smtClean="0"/>
              <a:t>reboot_count</a:t>
            </a:r>
            <a:r>
              <a:rPr lang="zh-TW" altLang="en-US" sz="1600" dirty="0" smtClean="0"/>
              <a:t>的</a:t>
            </a:r>
            <a:r>
              <a:rPr lang="en-US" altLang="zh-TW" sz="1600" dirty="0" smtClean="0"/>
              <a:t>csv</a:t>
            </a:r>
            <a:r>
              <a:rPr lang="zh-TW" altLang="en-US" sz="1600" dirty="0" smtClean="0"/>
              <a:t>檔了解</a:t>
            </a:r>
            <a:r>
              <a:rPr lang="zh-TW" altLang="en-US" sz="1600" dirty="0"/>
              <a:t>該</a:t>
            </a:r>
            <a:r>
              <a:rPr lang="zh-TW" altLang="en-US" sz="1600" dirty="0" smtClean="0"/>
              <a:t>服務重</a:t>
            </a:r>
            <a:r>
              <a:rPr lang="zh-TW" altLang="en-US" sz="1600" dirty="0" smtClean="0"/>
              <a:t>啟的</a:t>
            </a:r>
            <a:r>
              <a:rPr lang="zh-TW" altLang="en-US" sz="1600" dirty="0" smtClean="0"/>
              <a:t>時間做驗證和標註</a:t>
            </a:r>
            <a:r>
              <a:rPr lang="zh-TW" altLang="en-US" sz="1600" dirty="0" smtClean="0"/>
              <a:t>重啟時間</a:t>
            </a:r>
            <a:r>
              <a:rPr lang="zh-TW" altLang="en-US" sz="1600" dirty="0"/>
              <a:t>點</a:t>
            </a:r>
            <a:endParaRPr lang="en-US" altLang="zh-TW" sz="1600" dirty="0" smtClean="0"/>
          </a:p>
          <a:p>
            <a:pPr>
              <a:lnSpc>
                <a:spcPct val="17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Timestamp</a:t>
            </a:r>
            <a:r>
              <a:rPr lang="zh-TW" altLang="en-US" sz="1600" dirty="0"/>
              <a:t>皆以</a:t>
            </a:r>
            <a:r>
              <a:rPr lang="en-US" altLang="zh-TW" sz="1600" dirty="0"/>
              <a:t>30</a:t>
            </a:r>
            <a:r>
              <a:rPr lang="zh-TW" altLang="en-US" sz="1600" dirty="0"/>
              <a:t>秒為一筆資料</a:t>
            </a:r>
            <a:endParaRPr lang="en-US" altLang="zh-TW" sz="1600" dirty="0"/>
          </a:p>
          <a:p>
            <a:pPr marL="742950" lvl="2" indent="-285750">
              <a:lnSpc>
                <a:spcPct val="170000"/>
              </a:lnSpc>
            </a:pPr>
            <a:r>
              <a:rPr lang="zh-TW" altLang="en-US" dirty="0"/>
              <a:t>訓練資料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2020/07/13 – 2020/07/24  (</a:t>
            </a:r>
            <a:r>
              <a:rPr lang="zh-TW" altLang="en-US" dirty="0"/>
              <a:t>扣除假日</a:t>
            </a:r>
            <a:r>
              <a:rPr lang="en-US" altLang="zh-TW" dirty="0"/>
              <a:t>07/18</a:t>
            </a:r>
            <a:r>
              <a:rPr lang="zh-TW" altLang="en-US" dirty="0"/>
              <a:t>、</a:t>
            </a:r>
            <a:r>
              <a:rPr lang="en-US" altLang="zh-TW" dirty="0"/>
              <a:t>19</a:t>
            </a:r>
            <a:r>
              <a:rPr lang="zh-TW" altLang="en-US" dirty="0"/>
              <a:t>、</a:t>
            </a:r>
            <a:r>
              <a:rPr lang="en-US" altLang="zh-TW" dirty="0"/>
              <a:t>25</a:t>
            </a:r>
            <a:r>
              <a:rPr lang="zh-TW" altLang="en-US" dirty="0"/>
              <a:t>、</a:t>
            </a:r>
            <a:r>
              <a:rPr lang="en-US" altLang="zh-TW" dirty="0"/>
              <a:t>26)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28800</a:t>
            </a:r>
            <a:r>
              <a:rPr lang="zh-TW" altLang="en-US" dirty="0" smtClean="0">
                <a:sym typeface="Wingdings" panose="05000000000000000000" pitchFamily="2" charset="2"/>
              </a:rPr>
              <a:t> 筆</a:t>
            </a:r>
            <a:endParaRPr lang="en-US" altLang="zh-TW" dirty="0"/>
          </a:p>
          <a:p>
            <a:pPr marL="742950" lvl="2" indent="-285750">
              <a:lnSpc>
                <a:spcPct val="170000"/>
              </a:lnSpc>
            </a:pPr>
            <a:r>
              <a:rPr lang="zh-TW" altLang="en-US" dirty="0"/>
              <a:t>測試資料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2020/07/27 – 2020/07/29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 smtClean="0">
                <a:sym typeface="Wingdings" panose="05000000000000000000" pitchFamily="2" charset="2"/>
              </a:rPr>
              <a:t>8640</a:t>
            </a:r>
            <a:r>
              <a:rPr lang="zh-TW" altLang="en-US" dirty="0" smtClean="0">
                <a:sym typeface="Wingdings" panose="05000000000000000000" pitchFamily="2" charset="2"/>
              </a:rPr>
              <a:t> 筆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1025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09279" y="213660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Step by step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09279" y="1027856"/>
            <a:ext cx="8625999" cy="14668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600" dirty="0" smtClean="0"/>
              <a:t> </a:t>
            </a:r>
            <a:r>
              <a:rPr lang="zh-TW" altLang="en-US" sz="1600" b="1" dirty="0" smtClean="0"/>
              <a:t>階段</a:t>
            </a:r>
            <a:r>
              <a:rPr lang="zh-TW" altLang="en-US" sz="1600" b="1" dirty="0"/>
              <a:t>二</a:t>
            </a:r>
            <a:r>
              <a:rPr lang="en-US" altLang="zh-TW" sz="1600" b="1" dirty="0" smtClean="0"/>
              <a:t>:</a:t>
            </a:r>
            <a:r>
              <a:rPr lang="zh-TW" altLang="en-US" sz="1600" b="1" dirty="0" smtClean="0"/>
              <a:t> 資料預處理與設計</a:t>
            </a:r>
            <a:r>
              <a:rPr lang="en-US" altLang="zh-TW" sz="1600" b="1" dirty="0" smtClean="0"/>
              <a:t>Model</a:t>
            </a:r>
            <a:endParaRPr lang="en-US" altLang="zh-TW" sz="1600" b="1" dirty="0" smtClean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zh-TW" altLang="en-US" sz="1600" dirty="0" smtClean="0">
                <a:sym typeface="Wingdings" panose="05000000000000000000" pitchFamily="2" charset="2"/>
              </a:rPr>
              <a:t>針對欄位中的</a:t>
            </a:r>
            <a:r>
              <a:rPr lang="en-US" altLang="zh-TW" sz="1600" dirty="0" smtClean="0">
                <a:sym typeface="Wingdings" panose="05000000000000000000" pitchFamily="2" charset="2"/>
              </a:rPr>
              <a:t>Null</a:t>
            </a:r>
            <a:r>
              <a:rPr lang="zh-TW" altLang="en-US" sz="1600" dirty="0">
                <a:sym typeface="Wingdings" panose="05000000000000000000" pitchFamily="2" charset="2"/>
              </a:rPr>
              <a:t>值</a:t>
            </a:r>
            <a:r>
              <a:rPr lang="zh-TW" altLang="en-US" sz="1600" dirty="0" smtClean="0">
                <a:sym typeface="Wingdings" panose="05000000000000000000" pitchFamily="2" charset="2"/>
              </a:rPr>
              <a:t>補 </a:t>
            </a:r>
            <a:r>
              <a:rPr lang="en-US" altLang="zh-TW" sz="1600" dirty="0" smtClean="0">
                <a:sym typeface="Wingdings" panose="05000000000000000000" pitchFamily="2" charset="2"/>
              </a:rPr>
              <a:t>0</a:t>
            </a:r>
            <a:endParaRPr lang="en-US" altLang="zh-TW" sz="1600" dirty="0">
              <a:sym typeface="Wingdings" panose="05000000000000000000" pitchFamily="2" charset="2"/>
            </a:endParaRP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zh-TW" altLang="en-US" sz="1600" dirty="0" smtClean="0">
                <a:sym typeface="Wingdings" panose="05000000000000000000" pitchFamily="2" charset="2"/>
              </a:rPr>
              <a:t>監督式學習</a:t>
            </a:r>
            <a:r>
              <a:rPr lang="en-US" altLang="zh-TW" sz="1600" dirty="0" smtClean="0">
                <a:sym typeface="Wingdings" panose="05000000000000000000" pitchFamily="2" charset="2"/>
              </a:rPr>
              <a:t>(</a:t>
            </a:r>
            <a:r>
              <a:rPr lang="zh-TW" altLang="en-US" sz="1600" dirty="0" smtClean="0">
                <a:sym typeface="Wingdings" panose="05000000000000000000" pitchFamily="2" charset="2"/>
              </a:rPr>
              <a:t>給模型正確答案</a:t>
            </a:r>
            <a:r>
              <a:rPr lang="en-US" altLang="zh-TW" sz="1600" dirty="0" smtClean="0">
                <a:sym typeface="Wingdings" panose="05000000000000000000" pitchFamily="2" charset="2"/>
              </a:rPr>
              <a:t>):</a:t>
            </a:r>
            <a:r>
              <a:rPr lang="zh-TW" altLang="en-US" sz="1600" dirty="0" smtClean="0">
                <a:sym typeface="Wingdings" panose="05000000000000000000" pitchFamily="2" charset="2"/>
              </a:rPr>
              <a:t> 定義</a:t>
            </a:r>
            <a:r>
              <a:rPr lang="en-US" altLang="zh-TW" sz="1600" dirty="0" smtClean="0">
                <a:sym typeface="Wingdings" panose="05000000000000000000" pitchFamily="2" charset="2"/>
              </a:rPr>
              <a:t>API</a:t>
            </a:r>
            <a:r>
              <a:rPr lang="zh-TW" altLang="en-US" sz="1600" dirty="0" smtClean="0">
                <a:sym typeface="Wingdings" panose="05000000000000000000" pitchFamily="2" charset="2"/>
              </a:rPr>
              <a:t>各個</a:t>
            </a:r>
            <a:r>
              <a:rPr lang="en-US" altLang="zh-TW" sz="1600" dirty="0" smtClean="0">
                <a:sym typeface="Wingdings" panose="05000000000000000000" pitchFamily="2" charset="2"/>
              </a:rPr>
              <a:t>metric</a:t>
            </a:r>
            <a:r>
              <a:rPr lang="zh-TW" altLang="en-US" sz="1600" dirty="0" smtClean="0">
                <a:sym typeface="Wingdings" panose="05000000000000000000" pitchFamily="2" charset="2"/>
              </a:rPr>
              <a:t>異常值範圍，作為標記異常值</a:t>
            </a:r>
            <a:r>
              <a:rPr lang="en-US" altLang="zh-TW" sz="1600" dirty="0" smtClean="0">
                <a:sym typeface="Wingdings" panose="05000000000000000000" pitchFamily="2" charset="2"/>
              </a:rPr>
              <a:t>label</a:t>
            </a:r>
            <a:r>
              <a:rPr lang="zh-TW" altLang="en-US" sz="1600" dirty="0" smtClean="0">
                <a:sym typeface="Wingdings" panose="05000000000000000000" pitchFamily="2" charset="2"/>
              </a:rPr>
              <a:t>的標準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marL="685800" lvl="1" indent="-342900">
              <a:lnSpc>
                <a:spcPct val="170000"/>
              </a:lnSpc>
              <a:spcBef>
                <a:spcPts val="600"/>
              </a:spcBef>
              <a:buFont typeface="+mj-lt"/>
              <a:buAutoNum type="arabicPeriod"/>
            </a:pPr>
            <a:endParaRPr lang="en-US" altLang="zh-TW" sz="1600" dirty="0" smtClean="0">
              <a:sym typeface="Wingdings" panose="05000000000000000000" pitchFamily="2" charset="2"/>
            </a:endParaRPr>
          </a:p>
          <a:p>
            <a:pPr marL="685800" lvl="1" indent="-342900">
              <a:lnSpc>
                <a:spcPct val="170000"/>
              </a:lnSpc>
              <a:spcBef>
                <a:spcPts val="600"/>
              </a:spcBef>
              <a:buFont typeface="+mj-lt"/>
              <a:buAutoNum type="arabicPeriod"/>
            </a:pPr>
            <a:endParaRPr lang="en-US" altLang="zh-TW" sz="1600" dirty="0" smtClean="0">
              <a:sym typeface="Wingdings" panose="05000000000000000000" pitchFamily="2" charset="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224213" y="2290593"/>
            <a:ext cx="8796130" cy="351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7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zh-TW" altLang="en-US" sz="1600" dirty="0">
                <a:latin typeface="+mn-ea"/>
                <a:sym typeface="Wingdings" panose="05000000000000000000" pitchFamily="2" charset="2"/>
              </a:rPr>
              <a:t>算出訓練資料中各個</a:t>
            </a:r>
            <a:r>
              <a:rPr lang="en-US" altLang="zh-TW" sz="1600" dirty="0">
                <a:latin typeface="+mn-ea"/>
                <a:sym typeface="Wingdings" panose="05000000000000000000" pitchFamily="2" charset="2"/>
              </a:rPr>
              <a:t>metric</a:t>
            </a:r>
            <a:r>
              <a:rPr lang="zh-TW" altLang="en-US" sz="1600" dirty="0">
                <a:latin typeface="+mn-ea"/>
                <a:sym typeface="Wingdings" panose="05000000000000000000" pitchFamily="2" charset="2"/>
              </a:rPr>
              <a:t>欄位的平均值</a:t>
            </a:r>
            <a:r>
              <a:rPr lang="en-US" altLang="zh-TW" sz="1600" dirty="0">
                <a:latin typeface="+mn-ea"/>
                <a:sym typeface="Wingdings" panose="05000000000000000000" pitchFamily="2" charset="2"/>
              </a:rPr>
              <a:t>(mean)</a:t>
            </a:r>
            <a:r>
              <a:rPr lang="zh-TW" altLang="en-US" sz="1600" dirty="0">
                <a:latin typeface="+mn-ea"/>
                <a:sym typeface="Wingdings" panose="05000000000000000000" pitchFamily="2" charset="2"/>
              </a:rPr>
              <a:t>及標準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差 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lang="en-US" altLang="zh-TW" sz="1600" dirty="0" err="1">
                <a:latin typeface="+mn-ea"/>
                <a:sym typeface="Wingdings" panose="05000000000000000000" pitchFamily="2" charset="2"/>
              </a:rPr>
              <a:t>stdv</a:t>
            </a:r>
            <a:r>
              <a:rPr lang="en-US" altLang="zh-TW" sz="1600" dirty="0">
                <a:latin typeface="+mn-ea"/>
                <a:sym typeface="Wingdings" panose="05000000000000000000" pitchFamily="2" charset="2"/>
              </a:rPr>
              <a:t>)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arenR"/>
            </a:pP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欄位</a:t>
            </a:r>
            <a:r>
              <a:rPr lang="zh-TW" altLang="en-US" sz="1600" dirty="0">
                <a:latin typeface="+mn-ea"/>
                <a:sym typeface="Wingdings" panose="05000000000000000000" pitchFamily="2" charset="2"/>
              </a:rPr>
              <a:t>中的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數值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如</a:t>
            </a:r>
            <a:r>
              <a:rPr lang="zh-TW" altLang="en-US" sz="1600" dirty="0">
                <a:latin typeface="+mn-ea"/>
                <a:sym typeface="Wingdings" panose="05000000000000000000" pitchFamily="2" charset="2"/>
              </a:rPr>
              <a:t>果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為各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metric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資料分布中平均值的正負</a:t>
            </a:r>
            <a:r>
              <a:rPr lang="en-US" altLang="zh-TW" sz="1600" dirty="0">
                <a:latin typeface="+mn-ea"/>
                <a:sym typeface="Wingdings" panose="05000000000000000000" pitchFamily="2" charset="2"/>
              </a:rPr>
              <a:t>2</a:t>
            </a:r>
            <a:r>
              <a:rPr lang="zh-TW" altLang="en-US" sz="1600" dirty="0">
                <a:latin typeface="+mn-ea"/>
                <a:sym typeface="Wingdings" panose="05000000000000000000" pitchFamily="2" charset="2"/>
              </a:rPr>
              <a:t>倍標準差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以外則視為</a:t>
            </a:r>
            <a:r>
              <a:rPr lang="zh-TW" altLang="en-US" sz="1600" dirty="0">
                <a:latin typeface="+mn-ea"/>
                <a:sym typeface="Wingdings" panose="05000000000000000000" pitchFamily="2" charset="2"/>
              </a:rPr>
              <a:t>離群值將其標為 </a:t>
            </a:r>
            <a:r>
              <a:rPr lang="en-US" altLang="zh-TW" sz="1600" dirty="0">
                <a:latin typeface="+mn-ea"/>
                <a:sym typeface="Wingdings" panose="05000000000000000000" pitchFamily="2" charset="2"/>
              </a:rPr>
              <a:t>1, </a:t>
            </a:r>
            <a:r>
              <a:rPr lang="zh-TW" altLang="en-US" sz="1600" dirty="0">
                <a:latin typeface="+mn-ea"/>
                <a:sym typeface="Wingdings" panose="05000000000000000000" pitchFamily="2" charset="2"/>
              </a:rPr>
              <a:t>否則為 </a:t>
            </a:r>
            <a:r>
              <a:rPr lang="en-US" altLang="zh-TW" sz="1600" dirty="0">
                <a:latin typeface="+mn-ea"/>
                <a:sym typeface="Wingdings" panose="05000000000000000000" pitchFamily="2" charset="2"/>
              </a:rPr>
              <a:t>0</a:t>
            </a:r>
            <a:r>
              <a:rPr lang="zh-TW" altLang="en-US" sz="1600" dirty="0">
                <a:latin typeface="+mn-ea"/>
                <a:sym typeface="Wingdings" panose="05000000000000000000" pitchFamily="2" charset="2"/>
              </a:rPr>
              <a:t>，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建立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one-hot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表格</a:t>
            </a:r>
            <a:endParaRPr lang="en-US" altLang="zh-TW" sz="1600" dirty="0">
              <a:latin typeface="+mn-ea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7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1600" dirty="0">
                <a:latin typeface="+mn-ea"/>
                <a:sym typeface="Wingdings" panose="05000000000000000000" pitchFamily="2" charset="2"/>
              </a:rPr>
              <a:t>L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abeling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標準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: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 </a:t>
            </a:r>
            <a:endParaRPr lang="en-US" altLang="zh-TW" sz="1600" dirty="0" smtClean="0">
              <a:latin typeface="+mn-ea"/>
              <a:sym typeface="Wingdings" panose="05000000000000000000" pitchFamily="2" charset="2"/>
            </a:endParaRP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Binary classification: 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一</a:t>
            </a:r>
            <a:r>
              <a:rPr lang="zh-TW" altLang="en-US" sz="1600" dirty="0">
                <a:latin typeface="+mn-ea"/>
                <a:sym typeface="Wingdings" panose="05000000000000000000" pitchFamily="2" charset="2"/>
              </a:rPr>
              <a:t>筆資料中如果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有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metric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特徵是 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1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 則</a:t>
            </a:r>
            <a:r>
              <a:rPr lang="zh-TW" altLang="en-US" sz="1600" dirty="0">
                <a:latin typeface="+mn-ea"/>
                <a:sym typeface="Wingdings" panose="05000000000000000000" pitchFamily="2" charset="2"/>
              </a:rPr>
              <a:t>將該時間點的微服務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視為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anomaly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，</a:t>
            </a:r>
            <a:r>
              <a:rPr lang="zh-TW" altLang="en-US" sz="1600" dirty="0">
                <a:latin typeface="+mn-ea"/>
                <a:sym typeface="Wingdings" panose="05000000000000000000" pitchFamily="2" charset="2"/>
              </a:rPr>
              <a:t>全部都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是 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0</a:t>
            </a:r>
            <a:r>
              <a:rPr lang="zh-TW" altLang="en-US" sz="1600" dirty="0">
                <a:latin typeface="+mn-ea"/>
                <a:sym typeface="Wingdings" panose="05000000000000000000" pitchFamily="2" charset="2"/>
              </a:rPr>
              <a:t> 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則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視為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normal</a:t>
            </a:r>
            <a:endParaRPr lang="en-US" altLang="zh-TW" sz="1600" dirty="0">
              <a:latin typeface="+mn-ea"/>
              <a:sym typeface="Wingdings" panose="05000000000000000000" pitchFamily="2" charset="2"/>
            </a:endParaRPr>
          </a:p>
          <a:p>
            <a:pPr marL="125730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trinary </a:t>
            </a:r>
            <a:r>
              <a:rPr lang="en-US" altLang="zh-TW" sz="1600" dirty="0">
                <a:latin typeface="+mn-ea"/>
                <a:sym typeface="Wingdings" panose="05000000000000000000" pitchFamily="2" charset="2"/>
              </a:rPr>
              <a:t>classification: </a:t>
            </a:r>
            <a:r>
              <a:rPr lang="zh-TW" altLang="en-US" sz="1600" dirty="0">
                <a:latin typeface="+mn-ea"/>
                <a:sym typeface="Wingdings" panose="05000000000000000000" pitchFamily="2" charset="2"/>
              </a:rPr>
              <a:t>一筆資料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中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metric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特徵</a:t>
            </a:r>
            <a:r>
              <a:rPr lang="zh-TW" altLang="en-US" sz="1600" dirty="0">
                <a:latin typeface="+mn-ea"/>
                <a:sym typeface="Wingdings" panose="05000000000000000000" pitchFamily="2" charset="2"/>
              </a:rPr>
              <a:t>是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1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的個數小</a:t>
            </a:r>
            <a:r>
              <a:rPr lang="zh-TW" altLang="en-US" sz="1600" dirty="0">
                <a:latin typeface="+mn-ea"/>
                <a:sym typeface="Wingdings" panose="05000000000000000000" pitchFamily="2" charset="2"/>
              </a:rPr>
              <a:t>於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4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zh-TW" altLang="en-US" sz="1600" dirty="0">
                <a:latin typeface="+mn-ea"/>
                <a:sym typeface="Wingdings" panose="05000000000000000000" pitchFamily="2" charset="2"/>
              </a:rPr>
              <a:t>則將該時間點的微服務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視為 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low risk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，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4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至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8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個則為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medium risk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，大於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8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個視為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high risk</a:t>
            </a:r>
            <a:endParaRPr lang="en-US" altLang="zh-TW" sz="1600" dirty="0">
              <a:latin typeface="+mn-ea"/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zh-TW" altLang="en-US" sz="1600" dirty="0">
                <a:latin typeface="+mn-ea"/>
                <a:sym typeface="Wingdings" panose="05000000000000000000" pitchFamily="2" charset="2"/>
              </a:rPr>
              <a:t>測試資料做法也同上，但用來衡量各欄位的平均數與標準差需採用</a:t>
            </a:r>
            <a:r>
              <a:rPr lang="zh-TW" altLang="en-US" sz="1600" u="sng" dirty="0">
                <a:latin typeface="+mn-ea"/>
                <a:sym typeface="Wingdings" panose="05000000000000000000" pitchFamily="2" charset="2"/>
              </a:rPr>
              <a:t>訓練資料中的各欄位的平均數與標準差</a:t>
            </a:r>
            <a:endParaRPr lang="en-US" altLang="zh-TW" sz="1600" u="sng" dirty="0"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93633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09279" y="213660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Original data to one hot table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 altLang="zh-TW"/>
          </a:p>
        </p:txBody>
      </p:sp>
      <p:pic>
        <p:nvPicPr>
          <p:cNvPr id="1026" name="Picture 2" descr="https://raw.githubusercontent.com/alvinyee860120/AIOps-anomaly-detection/master/%E6%93%B7%E5%8F%9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25" y="1253099"/>
            <a:ext cx="8458200" cy="4968797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raw.githubusercontent.com/alvinyee860120/AIOps-anomaly-detection/master/%E6%93%B7%E5%8F%96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25" y="1253100"/>
            <a:ext cx="8458200" cy="4968796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214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Step by step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95537" y="1057672"/>
            <a:ext cx="8508318" cy="4890545"/>
          </a:xfrm>
        </p:spPr>
        <p:txBody>
          <a:bodyPr>
            <a:normAutofit fontScale="25000" lnSpcReduction="2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6400" dirty="0" smtClean="0"/>
              <a:t> </a:t>
            </a:r>
            <a:r>
              <a:rPr lang="zh-TW" altLang="en-US" sz="6400" b="1" dirty="0" smtClean="0"/>
              <a:t>階段</a:t>
            </a:r>
            <a:r>
              <a:rPr lang="zh-TW" altLang="en-US" sz="6400" b="1" dirty="0"/>
              <a:t>二</a:t>
            </a:r>
            <a:r>
              <a:rPr lang="en-US" altLang="zh-TW" sz="6400" b="1" dirty="0" smtClean="0"/>
              <a:t>:</a:t>
            </a:r>
            <a:r>
              <a:rPr lang="zh-TW" altLang="en-US" sz="6400" b="1" dirty="0" smtClean="0"/>
              <a:t> 資料預處理與設計</a:t>
            </a:r>
            <a:r>
              <a:rPr lang="en-US" altLang="zh-TW" sz="6400" b="1" dirty="0" smtClean="0"/>
              <a:t>Model</a:t>
            </a:r>
            <a:endParaRPr lang="en-US" altLang="zh-TW" sz="6400" b="1" dirty="0" smtClean="0">
              <a:solidFill>
                <a:srgbClr val="FF0000"/>
              </a:solidFill>
            </a:endParaRPr>
          </a:p>
          <a:p>
            <a:pPr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5600" dirty="0">
                <a:latin typeface="+mn-ea"/>
                <a:sym typeface="Wingdings" panose="05000000000000000000" pitchFamily="2" charset="2"/>
              </a:rPr>
              <a:t>將各欄位資料以</a:t>
            </a:r>
            <a:r>
              <a:rPr lang="zh-TW" altLang="en-US" sz="5600" dirty="0">
                <a:latin typeface="+mn-ea"/>
                <a:sym typeface="Wingdings" panose="05000000000000000000" pitchFamily="2" charset="2"/>
              </a:rPr>
              <a:t>欄</a:t>
            </a:r>
            <a:r>
              <a:rPr lang="zh-TW" altLang="en-US" sz="5600" dirty="0">
                <a:latin typeface="+mn-ea"/>
                <a:sym typeface="Wingdings" panose="05000000000000000000" pitchFamily="2" charset="2"/>
              </a:rPr>
              <a:t>為單</a:t>
            </a:r>
            <a:r>
              <a:rPr lang="zh-TW" altLang="en-US" sz="5600" dirty="0">
                <a:latin typeface="+mn-ea"/>
                <a:sym typeface="Wingdings" panose="05000000000000000000" pitchFamily="2" charset="2"/>
              </a:rPr>
              <a:t>位</a:t>
            </a:r>
            <a:r>
              <a:rPr lang="zh-TW" altLang="en-US" sz="5600" dirty="0">
                <a:latin typeface="+mn-ea"/>
                <a:sym typeface="Wingdings" panose="05000000000000000000" pitchFamily="2" charset="2"/>
              </a:rPr>
              <a:t>做</a:t>
            </a:r>
            <a:r>
              <a:rPr lang="zh-TW" altLang="en-US" sz="5600" dirty="0" smtClean="0">
                <a:latin typeface="+mn-ea"/>
                <a:sym typeface="Wingdings" panose="05000000000000000000" pitchFamily="2" charset="2"/>
              </a:rPr>
              <a:t>標準化處理 </a:t>
            </a:r>
            <a:r>
              <a:rPr lang="en-US" altLang="zh-TW" sz="5600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lang="en-US" altLang="zh-TW" sz="5600" dirty="0" err="1" smtClean="0">
                <a:latin typeface="+mn-ea"/>
                <a:sym typeface="Wingdings" panose="05000000000000000000" pitchFamily="2" charset="2"/>
              </a:rPr>
              <a:t>MinMax</a:t>
            </a:r>
            <a:r>
              <a:rPr lang="en-US" altLang="zh-TW" sz="56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TW" sz="5600" dirty="0">
                <a:latin typeface="+mn-ea"/>
                <a:sym typeface="Wingdings" panose="05000000000000000000" pitchFamily="2" charset="2"/>
              </a:rPr>
              <a:t>Scaler)</a:t>
            </a:r>
            <a:endParaRPr lang="en-US" altLang="zh-TW" sz="5600" dirty="0">
              <a:latin typeface="+mn-ea"/>
              <a:sym typeface="Wingdings" panose="05000000000000000000" pitchFamily="2" charset="2"/>
            </a:endParaRPr>
          </a:p>
          <a:p>
            <a:pPr lvl="1"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4900" dirty="0">
                <a:latin typeface="+mn-ea"/>
                <a:sym typeface="Wingdings" panose="05000000000000000000" pitchFamily="2" charset="2"/>
              </a:rPr>
              <a:t>標準化的目的是讓模型在學習時減緩受</a:t>
            </a:r>
            <a:r>
              <a:rPr lang="zh-TW" altLang="en-US" sz="4900" dirty="0" smtClean="0">
                <a:latin typeface="+mn-ea"/>
                <a:sym typeface="Wingdings" panose="05000000000000000000" pitchFamily="2" charset="2"/>
              </a:rPr>
              <a:t>特徵之間變化</a:t>
            </a:r>
            <a:r>
              <a:rPr lang="zh-TW" altLang="en-US" sz="4900" dirty="0">
                <a:latin typeface="+mn-ea"/>
                <a:sym typeface="Wingdings" panose="05000000000000000000" pitchFamily="2" charset="2"/>
              </a:rPr>
              <a:t>差異大的影響而導致學習</a:t>
            </a:r>
            <a:r>
              <a:rPr lang="zh-TW" altLang="en-US" sz="4900" dirty="0" smtClean="0">
                <a:latin typeface="+mn-ea"/>
                <a:sym typeface="Wingdings" panose="05000000000000000000" pitchFamily="2" charset="2"/>
              </a:rPr>
              <a:t>狀況有所偏</a:t>
            </a:r>
            <a:r>
              <a:rPr lang="zh-TW" altLang="en-US" sz="4900" dirty="0">
                <a:latin typeface="+mn-ea"/>
                <a:sym typeface="Wingdings" panose="05000000000000000000" pitchFamily="2" charset="2"/>
              </a:rPr>
              <a:t>頗</a:t>
            </a:r>
            <a:endParaRPr lang="en-US" altLang="zh-TW" sz="4900" dirty="0">
              <a:latin typeface="+mn-ea"/>
              <a:sym typeface="Wingdings" panose="05000000000000000000" pitchFamily="2" charset="2"/>
            </a:endParaRPr>
          </a:p>
          <a:p>
            <a:pPr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5600" dirty="0">
                <a:latin typeface="+mn-ea"/>
                <a:sym typeface="Wingdings" panose="05000000000000000000" pitchFamily="2" charset="2"/>
              </a:rPr>
              <a:t>非異常與異常</a:t>
            </a:r>
            <a:r>
              <a:rPr lang="en-US" altLang="zh-TW" sz="5600" dirty="0">
                <a:latin typeface="+mn-ea"/>
                <a:sym typeface="Wingdings" panose="05000000000000000000" pitchFamily="2" charset="2"/>
              </a:rPr>
              <a:t>label</a:t>
            </a:r>
            <a:r>
              <a:rPr lang="zh-TW" altLang="en-US" sz="5600" dirty="0" smtClean="0">
                <a:latin typeface="+mn-ea"/>
                <a:sym typeface="Wingdings" panose="05000000000000000000" pitchFamily="2" charset="2"/>
              </a:rPr>
              <a:t>比例</a:t>
            </a:r>
            <a:endParaRPr lang="en-US" altLang="zh-TW" sz="5600" dirty="0" smtClean="0">
              <a:latin typeface="+mn-ea"/>
              <a:sym typeface="Wingdings" panose="05000000000000000000" pitchFamily="2" charset="2"/>
            </a:endParaRPr>
          </a:p>
          <a:p>
            <a:pPr marL="342900" lvl="1" indent="0" defTabSz="914400">
              <a:lnSpc>
                <a:spcPct val="170000"/>
              </a:lnSpc>
              <a:spcBef>
                <a:spcPts val="600"/>
              </a:spcBef>
              <a:buNone/>
            </a:pPr>
            <a:r>
              <a:rPr lang="en-US" altLang="zh-TW" sz="5600" dirty="0" smtClean="0">
                <a:latin typeface="+mn-ea"/>
                <a:sym typeface="Wingdings" panose="05000000000000000000" pitchFamily="2" charset="2"/>
              </a:rPr>
              <a:t>1. Binary </a:t>
            </a:r>
            <a:r>
              <a:rPr lang="en-US" altLang="zh-TW" sz="5600" dirty="0">
                <a:latin typeface="+mn-ea"/>
                <a:sym typeface="Wingdings" panose="05000000000000000000" pitchFamily="2" charset="2"/>
              </a:rPr>
              <a:t>classification:</a:t>
            </a:r>
          </a:p>
          <a:p>
            <a:pPr lvl="1"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4900" dirty="0">
                <a:latin typeface="+mn-ea"/>
                <a:sym typeface="Wingdings" panose="05000000000000000000" pitchFamily="2" charset="2"/>
              </a:rPr>
              <a:t>訓練資料</a:t>
            </a:r>
            <a:r>
              <a:rPr lang="en-US" altLang="zh-TW" sz="4900" dirty="0">
                <a:latin typeface="+mn-ea"/>
                <a:sym typeface="Wingdings" panose="05000000000000000000" pitchFamily="2" charset="2"/>
              </a:rPr>
              <a:t>:</a:t>
            </a:r>
            <a:r>
              <a:rPr lang="zh-TW" altLang="en-US" sz="4900" dirty="0">
                <a:latin typeface="+mn-ea"/>
                <a:sym typeface="Wingdings" panose="05000000000000000000" pitchFamily="2" charset="2"/>
              </a:rPr>
              <a:t>  </a:t>
            </a:r>
            <a:r>
              <a:rPr lang="en-US" altLang="zh-TW" sz="4900" dirty="0">
                <a:latin typeface="+mn-ea"/>
                <a:sym typeface="Wingdings" panose="05000000000000000000" pitchFamily="2" charset="2"/>
              </a:rPr>
              <a:t>85.67</a:t>
            </a:r>
            <a:r>
              <a:rPr lang="zh-TW" altLang="en-US" sz="49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TW" sz="4900" dirty="0">
                <a:latin typeface="+mn-ea"/>
                <a:sym typeface="Wingdings" panose="05000000000000000000" pitchFamily="2" charset="2"/>
              </a:rPr>
              <a:t>% </a:t>
            </a:r>
            <a:r>
              <a:rPr lang="zh-TW" altLang="en-US" sz="4900" dirty="0">
                <a:latin typeface="+mn-ea"/>
                <a:sym typeface="Wingdings" panose="05000000000000000000" pitchFamily="2" charset="2"/>
              </a:rPr>
              <a:t>非異常，其餘異常</a:t>
            </a:r>
            <a:endParaRPr lang="en-US" altLang="zh-TW" sz="4900" dirty="0">
              <a:latin typeface="+mn-ea"/>
              <a:sym typeface="Wingdings" panose="05000000000000000000" pitchFamily="2" charset="2"/>
            </a:endParaRPr>
          </a:p>
          <a:p>
            <a:pPr lvl="1"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4900" dirty="0">
                <a:latin typeface="+mn-ea"/>
                <a:sym typeface="Wingdings" panose="05000000000000000000" pitchFamily="2" charset="2"/>
              </a:rPr>
              <a:t>測試資料</a:t>
            </a:r>
            <a:r>
              <a:rPr lang="en-US" altLang="zh-TW" sz="4900" dirty="0">
                <a:latin typeface="+mn-ea"/>
                <a:sym typeface="Wingdings" panose="05000000000000000000" pitchFamily="2" charset="2"/>
              </a:rPr>
              <a:t>:</a:t>
            </a:r>
            <a:r>
              <a:rPr lang="zh-TW" altLang="en-US" sz="4900" dirty="0">
                <a:latin typeface="+mn-ea"/>
                <a:sym typeface="Wingdings" panose="05000000000000000000" pitchFamily="2" charset="2"/>
              </a:rPr>
              <a:t>  </a:t>
            </a:r>
            <a:r>
              <a:rPr lang="en-US" altLang="zh-TW" sz="4900" dirty="0">
                <a:latin typeface="+mn-ea"/>
                <a:sym typeface="Wingdings" panose="05000000000000000000" pitchFamily="2" charset="2"/>
              </a:rPr>
              <a:t>55.87 %</a:t>
            </a:r>
            <a:r>
              <a:rPr lang="zh-TW" altLang="en-US" sz="4900" dirty="0">
                <a:latin typeface="+mn-ea"/>
                <a:sym typeface="Wingdings" panose="05000000000000000000" pitchFamily="2" charset="2"/>
              </a:rPr>
              <a:t> 非異常，其餘異常</a:t>
            </a:r>
            <a:endParaRPr lang="en-US" altLang="zh-TW" sz="4900" dirty="0">
              <a:latin typeface="+mn-ea"/>
              <a:sym typeface="Wingdings" panose="05000000000000000000" pitchFamily="2" charset="2"/>
            </a:endParaRPr>
          </a:p>
          <a:p>
            <a:pPr marL="342900" lvl="1" indent="0" defTabSz="914400">
              <a:lnSpc>
                <a:spcPct val="170000"/>
              </a:lnSpc>
              <a:spcBef>
                <a:spcPts val="600"/>
              </a:spcBef>
              <a:buNone/>
            </a:pPr>
            <a:r>
              <a:rPr lang="en-US" altLang="zh-TW" sz="5600" dirty="0" smtClean="0">
                <a:latin typeface="+mn-ea"/>
                <a:sym typeface="Wingdings" panose="05000000000000000000" pitchFamily="2" charset="2"/>
              </a:rPr>
              <a:t>2. Trinary </a:t>
            </a:r>
            <a:r>
              <a:rPr lang="en-US" altLang="zh-TW" sz="5600" dirty="0">
                <a:latin typeface="+mn-ea"/>
                <a:sym typeface="Wingdings" panose="05000000000000000000" pitchFamily="2" charset="2"/>
              </a:rPr>
              <a:t>classification:</a:t>
            </a:r>
          </a:p>
          <a:p>
            <a:pPr lvl="1"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4900" dirty="0">
                <a:latin typeface="+mn-ea"/>
                <a:sym typeface="Wingdings" panose="05000000000000000000" pitchFamily="2" charset="2"/>
              </a:rPr>
              <a:t>訓練資料</a:t>
            </a:r>
            <a:r>
              <a:rPr lang="en-US" altLang="zh-TW" sz="4900" dirty="0">
                <a:latin typeface="+mn-ea"/>
                <a:sym typeface="Wingdings" panose="05000000000000000000" pitchFamily="2" charset="2"/>
              </a:rPr>
              <a:t>:</a:t>
            </a:r>
            <a:r>
              <a:rPr lang="zh-TW" altLang="en-US" sz="4900" dirty="0">
                <a:latin typeface="+mn-ea"/>
                <a:sym typeface="Wingdings" panose="05000000000000000000" pitchFamily="2" charset="2"/>
              </a:rPr>
              <a:t>  </a:t>
            </a:r>
            <a:r>
              <a:rPr lang="en-US" altLang="zh-TW" sz="4900" dirty="0">
                <a:latin typeface="+mn-ea"/>
                <a:sym typeface="Wingdings" panose="05000000000000000000" pitchFamily="2" charset="2"/>
              </a:rPr>
              <a:t>99.</a:t>
            </a:r>
            <a:r>
              <a:rPr lang="zh-TW" altLang="en-US" sz="49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TW" sz="4900" dirty="0">
                <a:latin typeface="+mn-ea"/>
                <a:sym typeface="Wingdings" panose="05000000000000000000" pitchFamily="2" charset="2"/>
              </a:rPr>
              <a:t>3125 % </a:t>
            </a:r>
            <a:r>
              <a:rPr lang="zh-TW" altLang="en-US" sz="4900" dirty="0">
                <a:latin typeface="+mn-ea"/>
                <a:sym typeface="Wingdings" panose="05000000000000000000" pitchFamily="2" charset="2"/>
              </a:rPr>
              <a:t>非異常，其餘異常</a:t>
            </a:r>
            <a:endParaRPr lang="en-US" altLang="zh-TW" sz="4900" dirty="0">
              <a:latin typeface="+mn-ea"/>
              <a:sym typeface="Wingdings" panose="05000000000000000000" pitchFamily="2" charset="2"/>
            </a:endParaRPr>
          </a:p>
          <a:p>
            <a:pPr lvl="1"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4900" dirty="0">
                <a:latin typeface="+mn-ea"/>
                <a:sym typeface="Wingdings" panose="05000000000000000000" pitchFamily="2" charset="2"/>
              </a:rPr>
              <a:t>測試資料</a:t>
            </a:r>
            <a:r>
              <a:rPr lang="en-US" altLang="zh-TW" sz="4900" dirty="0">
                <a:latin typeface="+mn-ea"/>
                <a:sym typeface="Wingdings" panose="05000000000000000000" pitchFamily="2" charset="2"/>
              </a:rPr>
              <a:t>:</a:t>
            </a:r>
            <a:r>
              <a:rPr lang="zh-TW" altLang="en-US" sz="4900" dirty="0">
                <a:latin typeface="+mn-ea"/>
                <a:sym typeface="Wingdings" panose="05000000000000000000" pitchFamily="2" charset="2"/>
              </a:rPr>
              <a:t>  </a:t>
            </a:r>
            <a:r>
              <a:rPr lang="en-US" altLang="zh-TW" sz="4900" dirty="0">
                <a:latin typeface="+mn-ea"/>
                <a:sym typeface="Wingdings" panose="05000000000000000000" pitchFamily="2" charset="2"/>
              </a:rPr>
              <a:t>98.75 </a:t>
            </a:r>
            <a:r>
              <a:rPr lang="en-US" altLang="zh-TW" sz="4900" dirty="0">
                <a:latin typeface="+mn-ea"/>
                <a:sym typeface="Wingdings" panose="05000000000000000000" pitchFamily="2" charset="2"/>
              </a:rPr>
              <a:t>%</a:t>
            </a:r>
            <a:r>
              <a:rPr lang="zh-TW" altLang="en-US" sz="4900" dirty="0">
                <a:latin typeface="+mn-ea"/>
                <a:sym typeface="Wingdings" panose="05000000000000000000" pitchFamily="2" charset="2"/>
              </a:rPr>
              <a:t> 非異常，其餘</a:t>
            </a:r>
            <a:r>
              <a:rPr lang="zh-TW" altLang="en-US" sz="4900" dirty="0">
                <a:latin typeface="+mn-ea"/>
                <a:sym typeface="Wingdings" panose="05000000000000000000" pitchFamily="2" charset="2"/>
              </a:rPr>
              <a:t>異常</a:t>
            </a:r>
            <a:endParaRPr lang="en-US" altLang="zh-TW" sz="4900" dirty="0">
              <a:latin typeface="+mn-ea"/>
              <a:sym typeface="Wingdings" panose="05000000000000000000" pitchFamily="2" charset="2"/>
            </a:endParaRPr>
          </a:p>
          <a:p>
            <a:pPr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5600" dirty="0">
                <a:latin typeface="+mn-ea"/>
                <a:sym typeface="Wingdings" panose="05000000000000000000" pitchFamily="2" charset="2"/>
              </a:rPr>
              <a:t>資料為不平衡的數據集</a:t>
            </a:r>
            <a:r>
              <a:rPr lang="en-US" altLang="zh-TW" sz="5600" dirty="0">
                <a:latin typeface="+mn-ea"/>
                <a:sym typeface="Wingdings" panose="05000000000000000000" pitchFamily="2" charset="2"/>
              </a:rPr>
              <a:t>(</a:t>
            </a:r>
            <a:r>
              <a:rPr lang="zh-TW" altLang="en-US" sz="5600" dirty="0">
                <a:latin typeface="+mn-ea"/>
                <a:sym typeface="Wingdings" panose="05000000000000000000" pitchFamily="2" charset="2"/>
              </a:rPr>
              <a:t>需處理</a:t>
            </a:r>
            <a:r>
              <a:rPr lang="en-US" altLang="zh-TW" sz="5600" dirty="0">
                <a:latin typeface="+mn-ea"/>
                <a:sym typeface="Wingdings" panose="05000000000000000000" pitchFamily="2" charset="2"/>
              </a:rPr>
              <a:t>):</a:t>
            </a:r>
            <a:r>
              <a:rPr lang="zh-TW" altLang="en-US" sz="5600" dirty="0">
                <a:latin typeface="+mn-ea"/>
                <a:sym typeface="Wingdings" panose="05000000000000000000" pitchFamily="2" charset="2"/>
              </a:rPr>
              <a:t>  </a:t>
            </a:r>
            <a:r>
              <a:rPr lang="en-US" altLang="zh-TW" sz="5600" dirty="0">
                <a:latin typeface="+mn-ea"/>
                <a:sym typeface="Wingdings" panose="05000000000000000000" pitchFamily="2" charset="2"/>
              </a:rPr>
              <a:t>over sampling / under sampling</a:t>
            </a:r>
          </a:p>
          <a:p>
            <a:pPr marL="285750" lvl="1" indent="0" defTabSz="914400">
              <a:lnSpc>
                <a:spcPct val="170000"/>
              </a:lnSpc>
              <a:spcBef>
                <a:spcPts val="600"/>
              </a:spcBef>
              <a:buNone/>
            </a:pPr>
            <a:r>
              <a:rPr lang="en-US" altLang="zh-TW" sz="4900" dirty="0" smtClean="0">
                <a:latin typeface="+mn-ea"/>
                <a:sym typeface="Wingdings" panose="05000000000000000000" pitchFamily="2" charset="2"/>
              </a:rPr>
              <a:t>1. Random </a:t>
            </a:r>
            <a:r>
              <a:rPr lang="en-US" altLang="zh-TW" sz="4900" dirty="0">
                <a:latin typeface="+mn-ea"/>
                <a:sym typeface="Wingdings" panose="05000000000000000000" pitchFamily="2" charset="2"/>
              </a:rPr>
              <a:t>Oversampling</a:t>
            </a:r>
          </a:p>
          <a:p>
            <a:pPr marL="285750" lvl="1" indent="0" defTabSz="914400">
              <a:lnSpc>
                <a:spcPct val="170000"/>
              </a:lnSpc>
              <a:spcBef>
                <a:spcPts val="600"/>
              </a:spcBef>
              <a:buNone/>
            </a:pPr>
            <a:r>
              <a:rPr lang="en-US" altLang="zh-TW" sz="4900" dirty="0" smtClean="0">
                <a:latin typeface="+mn-ea"/>
                <a:sym typeface="Wingdings" panose="05000000000000000000" pitchFamily="2" charset="2"/>
              </a:rPr>
              <a:t>2. SMOTE</a:t>
            </a:r>
            <a:endParaRPr lang="en-US" altLang="zh-TW" sz="4900" dirty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150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70841" y="-121892"/>
            <a:ext cx="8983995" cy="13255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SMOTE(</a:t>
            </a:r>
            <a:r>
              <a:rPr lang="en-US" altLang="zh-TW" dirty="0" smtClean="0">
                <a:solidFill>
                  <a:srgbClr val="FF0000"/>
                </a:solidFill>
              </a:rPr>
              <a:t>S</a:t>
            </a:r>
            <a:r>
              <a:rPr lang="en-US" altLang="zh-TW" dirty="0" smtClean="0"/>
              <a:t>ynthetic </a:t>
            </a:r>
            <a:r>
              <a:rPr lang="en-US" altLang="zh-TW" dirty="0" smtClean="0">
                <a:solidFill>
                  <a:srgbClr val="FF0000"/>
                </a:solidFill>
              </a:rPr>
              <a:t>M</a:t>
            </a:r>
            <a:r>
              <a:rPr lang="en-US" altLang="zh-TW" dirty="0" smtClean="0"/>
              <a:t>inority </a:t>
            </a:r>
            <a:r>
              <a:rPr lang="en-US" altLang="zh-TW" dirty="0" smtClean="0">
                <a:solidFill>
                  <a:srgbClr val="FF0000"/>
                </a:solidFill>
              </a:rPr>
              <a:t>O</a:t>
            </a:r>
            <a:r>
              <a:rPr lang="en-US" altLang="zh-TW" dirty="0" smtClean="0"/>
              <a:t>versampling </a:t>
            </a:r>
            <a:r>
              <a:rPr lang="en-US" altLang="zh-TW" dirty="0" smtClean="0">
                <a:solidFill>
                  <a:srgbClr val="FF0000"/>
                </a:solidFill>
              </a:rPr>
              <a:t>Te</a:t>
            </a:r>
            <a:r>
              <a:rPr lang="en-US" altLang="zh-TW" dirty="0" smtClean="0"/>
              <a:t>chnique)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15</a:t>
            </a:fld>
            <a:endParaRPr lang="en-US" altLang="zh-TW"/>
          </a:p>
        </p:txBody>
      </p:sp>
      <p:sp>
        <p:nvSpPr>
          <p:cNvPr id="3" name="矩形 2"/>
          <p:cNvSpPr/>
          <p:nvPr/>
        </p:nvSpPr>
        <p:spPr>
          <a:xfrm>
            <a:off x="426350" y="1104160"/>
            <a:ext cx="8219661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dirty="0" smtClean="0"/>
              <a:t>一種著名</a:t>
            </a:r>
            <a:r>
              <a:rPr lang="zh-TW" altLang="en-US" dirty="0" smtClean="0"/>
              <a:t>的</a:t>
            </a:r>
            <a:r>
              <a:rPr lang="zh-TW" altLang="en-US" dirty="0" smtClean="0"/>
              <a:t>小</a:t>
            </a:r>
            <a:r>
              <a:rPr lang="zh-TW" altLang="en-US" dirty="0" smtClean="0"/>
              <a:t>樣本</a:t>
            </a:r>
            <a:r>
              <a:rPr lang="zh-TW" altLang="en-US" dirty="0" smtClean="0"/>
              <a:t>合成方法</a:t>
            </a:r>
            <a:endParaRPr lang="en-US" altLang="zh-TW" dirty="0" smtClean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dirty="0" smtClean="0"/>
              <a:t>找出</a:t>
            </a:r>
            <a:r>
              <a:rPr lang="zh-TW" altLang="en-US" dirty="0" smtClean="0"/>
              <a:t>與小樣本</a:t>
            </a:r>
            <a:r>
              <a:rPr lang="zh-TW" altLang="en-US" dirty="0" smtClean="0"/>
              <a:t>個體最近</a:t>
            </a:r>
            <a:r>
              <a:rPr lang="zh-TW" altLang="en-US" dirty="0"/>
              <a:t>的 k </a:t>
            </a:r>
            <a:r>
              <a:rPr lang="zh-TW" altLang="en-US" dirty="0" smtClean="0"/>
              <a:t>個鄰</a:t>
            </a:r>
            <a:r>
              <a:rPr lang="zh-TW" altLang="en-US" dirty="0"/>
              <a:t>點 (k-nearest neighbors)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dirty="0"/>
              <a:t>在 k 個鄰點中隨機選擇</a:t>
            </a:r>
            <a:r>
              <a:rPr lang="zh-TW" altLang="en-US" dirty="0" smtClean="0"/>
              <a:t>一個，透過數學計算該</a:t>
            </a:r>
            <a:r>
              <a:rPr lang="zh-TW" altLang="en-US" dirty="0"/>
              <a:t>鄰</a:t>
            </a:r>
            <a:r>
              <a:rPr lang="zh-TW" altLang="en-US" dirty="0" smtClean="0"/>
              <a:t>點與原樣本個體的差異</a:t>
            </a:r>
            <a:endParaRPr lang="en-US" altLang="zh-TW" dirty="0" smtClean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dirty="0" smtClean="0"/>
              <a:t>用</a:t>
            </a:r>
            <a:r>
              <a:rPr lang="zh-TW" altLang="en-US" dirty="0"/>
              <a:t>此</a:t>
            </a:r>
            <a:r>
              <a:rPr lang="zh-TW" altLang="en-US" dirty="0" smtClean="0"/>
              <a:t>差異搭配隨機</a:t>
            </a:r>
            <a:r>
              <a:rPr lang="zh-TW" altLang="en-US" dirty="0" smtClean="0"/>
              <a:t>亂數生成</a:t>
            </a:r>
            <a:r>
              <a:rPr lang="zh-TW" altLang="en-US" dirty="0" smtClean="0"/>
              <a:t>新樣本</a:t>
            </a:r>
            <a:r>
              <a:rPr lang="zh-TW" altLang="en-US" dirty="0"/>
              <a:t>點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31" y="3677079"/>
            <a:ext cx="5758019" cy="218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6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05880" y="274638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Data for training &amp; testing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16</a:t>
            </a:fld>
            <a:endParaRPr lang="en-US" altLang="zh-TW"/>
          </a:p>
        </p:txBody>
      </p:sp>
      <p:sp>
        <p:nvSpPr>
          <p:cNvPr id="7" name="矩形 6"/>
          <p:cNvSpPr/>
          <p:nvPr/>
        </p:nvSpPr>
        <p:spPr>
          <a:xfrm>
            <a:off x="395536" y="890074"/>
            <a:ext cx="4502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 smtClean="0"/>
              <a:t>API:  </a:t>
            </a:r>
            <a:r>
              <a:rPr lang="en-US" altLang="zh-TW" i="1" dirty="0" err="1" smtClean="0"/>
              <a:t>mip</a:t>
            </a:r>
            <a:r>
              <a:rPr lang="en-US" altLang="zh-TW" i="1" dirty="0" smtClean="0"/>
              <a:t>-push-notify-counter,  </a:t>
            </a:r>
            <a:r>
              <a:rPr lang="zh-TW" altLang="en-US" i="1" dirty="0" smtClean="0"/>
              <a:t>共</a:t>
            </a:r>
            <a:r>
              <a:rPr lang="en-US" altLang="zh-TW" i="1" dirty="0" smtClean="0"/>
              <a:t>12</a:t>
            </a:r>
            <a:r>
              <a:rPr lang="zh-TW" altLang="en-US" i="1" dirty="0" smtClean="0"/>
              <a:t>個 </a:t>
            </a:r>
            <a:r>
              <a:rPr lang="en-US" altLang="zh-TW" i="1" dirty="0" smtClean="0"/>
              <a:t>feature</a:t>
            </a:r>
            <a:endParaRPr lang="en-US" altLang="zh-TW" i="1" dirty="0"/>
          </a:p>
        </p:txBody>
      </p:sp>
      <p:pic>
        <p:nvPicPr>
          <p:cNvPr id="8" name="Picture 4" descr="https://raw.githubusercontent.com/alvinyee860120/AIOps-anomaly-detection/master/%E6%93%B7%E5%8F%9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70283"/>
            <a:ext cx="8458200" cy="4676417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924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Step by step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09279" y="1087490"/>
            <a:ext cx="8834721" cy="3116762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dirty="0" smtClean="0"/>
              <a:t> </a:t>
            </a:r>
            <a:r>
              <a:rPr lang="zh-TW" altLang="en-US" sz="1800" b="1" dirty="0" smtClean="0"/>
              <a:t>階段</a:t>
            </a:r>
            <a:r>
              <a:rPr lang="zh-TW" altLang="en-US" sz="1800" b="1" dirty="0"/>
              <a:t>二</a:t>
            </a:r>
            <a:r>
              <a:rPr lang="en-US" altLang="zh-TW" sz="1800" b="1" dirty="0" smtClean="0"/>
              <a:t>:</a:t>
            </a:r>
            <a:r>
              <a:rPr lang="zh-TW" altLang="en-US" sz="1800" b="1" dirty="0" smtClean="0"/>
              <a:t> 資料預處理與設計</a:t>
            </a:r>
            <a:r>
              <a:rPr lang="en-US" altLang="zh-TW" sz="1800" b="1" dirty="0" smtClean="0"/>
              <a:t>Model</a:t>
            </a:r>
            <a:endParaRPr lang="en-US" altLang="zh-TW" sz="1800" b="1" dirty="0" smtClean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ym typeface="Wingdings" panose="05000000000000000000" pitchFamily="2" charset="2"/>
              </a:rPr>
              <a:t>Ops</a:t>
            </a:r>
            <a:r>
              <a:rPr lang="zh-TW" altLang="en-US" sz="1600" dirty="0" smtClean="0">
                <a:sym typeface="Wingdings" panose="05000000000000000000" pitchFamily="2" charset="2"/>
              </a:rPr>
              <a:t> </a:t>
            </a:r>
            <a:r>
              <a:rPr lang="zh-TW" altLang="en-US" sz="1600" dirty="0">
                <a:sym typeface="Wingdings" panose="05000000000000000000" pitchFamily="2" charset="2"/>
              </a:rPr>
              <a:t>資料為時間序列性資料 </a:t>
            </a:r>
            <a:r>
              <a:rPr lang="en-US" altLang="zh-TW" sz="1600" dirty="0">
                <a:sym typeface="Wingdings" panose="05000000000000000000" pitchFamily="2" charset="2"/>
              </a:rPr>
              <a:t> </a:t>
            </a:r>
            <a:r>
              <a:rPr lang="zh-TW" altLang="en-US" sz="1600" dirty="0">
                <a:sym typeface="Wingdings" panose="05000000000000000000" pitchFamily="2" charset="2"/>
              </a:rPr>
              <a:t>文獻上大多使用能處理時間序列性資料</a:t>
            </a:r>
            <a:r>
              <a:rPr lang="zh-TW" altLang="en-US" sz="1600" dirty="0" smtClean="0">
                <a:sym typeface="Wingdings" panose="05000000000000000000" pitchFamily="2" charset="2"/>
              </a:rPr>
              <a:t>的 </a:t>
            </a:r>
            <a:r>
              <a:rPr lang="en-US" altLang="zh-TW" sz="1600" dirty="0" smtClean="0">
                <a:sym typeface="Wingdings" panose="05000000000000000000" pitchFamily="2" charset="2"/>
              </a:rPr>
              <a:t>LSTM </a:t>
            </a:r>
            <a:r>
              <a:rPr lang="en-US" altLang="zh-TW" sz="1600" dirty="0">
                <a:sym typeface="Wingdings" panose="05000000000000000000" pitchFamily="2" charset="2"/>
              </a:rPr>
              <a:t>(RNN)</a:t>
            </a:r>
            <a:r>
              <a:rPr lang="zh-TW" altLang="en-US" sz="1600" dirty="0">
                <a:sym typeface="Wingdings" panose="05000000000000000000" pitchFamily="2" charset="2"/>
              </a:rPr>
              <a:t> 模型</a:t>
            </a:r>
            <a:endParaRPr lang="en-US" altLang="zh-TW" sz="1600" dirty="0">
              <a:sym typeface="Wingdings" panose="05000000000000000000" pitchFamily="2" charset="2"/>
            </a:endParaRPr>
          </a:p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zh-TW" altLang="en-US" sz="1600" dirty="0">
                <a:sym typeface="Wingdings" panose="05000000000000000000" pitchFamily="2" charset="2"/>
              </a:rPr>
              <a:t>設計三種</a:t>
            </a:r>
            <a:r>
              <a:rPr lang="en-US" altLang="zh-TW" sz="1600" dirty="0">
                <a:sym typeface="Wingdings" panose="05000000000000000000" pitchFamily="2" charset="2"/>
              </a:rPr>
              <a:t>LSTM</a:t>
            </a:r>
            <a:r>
              <a:rPr lang="zh-TW" altLang="en-US" sz="1600" dirty="0" smtClean="0">
                <a:sym typeface="Wingdings" panose="05000000000000000000" pitchFamily="2" charset="2"/>
              </a:rPr>
              <a:t>模型 </a:t>
            </a:r>
            <a:r>
              <a:rPr lang="en-US" altLang="zh-TW" sz="1600" dirty="0" smtClean="0">
                <a:sym typeface="Wingdings" panose="05000000000000000000" pitchFamily="2" charset="2"/>
              </a:rPr>
              <a:t>(</a:t>
            </a:r>
            <a:r>
              <a:rPr lang="zh-TW" altLang="en-US" sz="1600" dirty="0" smtClean="0">
                <a:sym typeface="Wingdings" panose="05000000000000000000" pitchFamily="2" charset="2"/>
              </a:rPr>
              <a:t>在該專案分類任務上都至少有</a:t>
            </a:r>
            <a:r>
              <a:rPr lang="en-US" altLang="zh-TW" sz="1600" dirty="0" smtClean="0">
                <a:sym typeface="Wingdings" panose="05000000000000000000" pitchFamily="2" charset="2"/>
              </a:rPr>
              <a:t>90%</a:t>
            </a:r>
            <a:r>
              <a:rPr lang="zh-TW" altLang="en-US" sz="1600" dirty="0" smtClean="0">
                <a:sym typeface="Wingdings" panose="05000000000000000000" pitchFamily="2" charset="2"/>
              </a:rPr>
              <a:t>以上的準確率</a:t>
            </a:r>
            <a:r>
              <a:rPr lang="en-US" altLang="zh-TW" sz="1600" dirty="0" smtClean="0">
                <a:sym typeface="Wingdings" panose="05000000000000000000" pitchFamily="2" charset="2"/>
              </a:rPr>
              <a:t>):</a:t>
            </a:r>
            <a:r>
              <a:rPr lang="zh-TW" altLang="en-US" sz="1600" dirty="0" smtClean="0">
                <a:sym typeface="Wingdings" panose="05000000000000000000" pitchFamily="2" charset="2"/>
              </a:rPr>
              <a:t> </a:t>
            </a:r>
            <a:endParaRPr lang="en-US" altLang="zh-TW" sz="1600" dirty="0">
              <a:sym typeface="Wingdings" panose="05000000000000000000" pitchFamily="2" charset="2"/>
            </a:endParaRPr>
          </a:p>
          <a:p>
            <a:pPr lvl="1">
              <a:lnSpc>
                <a:spcPct val="17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ym typeface="Wingdings" panose="05000000000000000000" pitchFamily="2" charset="2"/>
              </a:rPr>
              <a:t>Single layer LSTM</a:t>
            </a:r>
          </a:p>
          <a:p>
            <a:pPr lvl="1">
              <a:lnSpc>
                <a:spcPct val="17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ym typeface="Wingdings" panose="05000000000000000000" pitchFamily="2" charset="2"/>
              </a:rPr>
              <a:t>Stacked LSTM (</a:t>
            </a:r>
            <a:r>
              <a:rPr lang="en-US" altLang="zh-TW" sz="1600" dirty="0">
                <a:sym typeface="Wingdings" panose="05000000000000000000" pitchFamily="2" charset="2"/>
              </a:rPr>
              <a:t>three </a:t>
            </a:r>
            <a:r>
              <a:rPr lang="en-US" altLang="zh-TW" sz="1600" dirty="0" smtClean="0">
                <a:sym typeface="Wingdings" panose="05000000000000000000" pitchFamily="2" charset="2"/>
              </a:rPr>
              <a:t>layers)</a:t>
            </a:r>
          </a:p>
          <a:p>
            <a:pPr lvl="1">
              <a:lnSpc>
                <a:spcPct val="17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ym typeface="Wingdings" panose="05000000000000000000" pitchFamily="2" charset="2"/>
              </a:rPr>
              <a:t>Bi-directional </a:t>
            </a:r>
            <a:r>
              <a:rPr lang="en-US" altLang="zh-TW" sz="1600" dirty="0" smtClean="0">
                <a:sym typeface="Wingdings" panose="05000000000000000000" pitchFamily="2" charset="2"/>
              </a:rPr>
              <a:t>LSTM</a:t>
            </a:r>
            <a:r>
              <a:rPr lang="zh-TW" altLang="en-US" sz="1600" dirty="0">
                <a:sym typeface="Wingdings" panose="05000000000000000000" pitchFamily="2" charset="2"/>
              </a:rPr>
              <a:t> </a:t>
            </a:r>
            <a:r>
              <a:rPr lang="zh-TW" altLang="en-US" sz="1600" dirty="0" smtClean="0">
                <a:sym typeface="Wingdings" panose="05000000000000000000" pitchFamily="2" charset="2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(Demo</a:t>
            </a:r>
            <a:r>
              <a:rPr lang="zh-TW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以該模型呈現</a:t>
            </a:r>
            <a:r>
              <a:rPr lang="en-US" altLang="zh-TW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zh-TW" sz="16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2995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596348" y="2686429"/>
            <a:ext cx="7772400" cy="159924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</a:pPr>
            <a:r>
              <a:rPr lang="en-US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Arial"/>
              </a:rPr>
              <a:t>RNN &amp; LSTM</a:t>
            </a:r>
            <a:br>
              <a:rPr lang="en-US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Arial"/>
              </a:rPr>
            </a:br>
            <a:endParaRPr sz="2400" dirty="0">
              <a:solidFill>
                <a:schemeClr val="tx1"/>
              </a:solidFill>
              <a:latin typeface="Lato"/>
              <a:ea typeface="Lato"/>
              <a:cs typeface="Lato"/>
              <a:sym typeface="Arial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89452" y="6442905"/>
            <a:ext cx="9144000" cy="31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18</a:t>
            </a:fld>
            <a:endParaRPr/>
          </a:p>
        </p:txBody>
      </p:sp>
      <p:sp>
        <p:nvSpPr>
          <p:cNvPr id="2" name="矩形 1"/>
          <p:cNvSpPr/>
          <p:nvPr/>
        </p:nvSpPr>
        <p:spPr>
          <a:xfrm>
            <a:off x="1791221" y="3639341"/>
            <a:ext cx="5641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>
                <a:latin typeface="Lato"/>
                <a:ea typeface="Lato"/>
                <a:cs typeface="Lato"/>
                <a:sym typeface="Arial"/>
              </a:rPr>
              <a:t>台大 </a:t>
            </a:r>
            <a:r>
              <a:rPr lang="en-US" altLang="zh-TW" dirty="0">
                <a:latin typeface="Lato"/>
                <a:ea typeface="Lato"/>
                <a:cs typeface="Lato"/>
                <a:sym typeface="Arial"/>
              </a:rPr>
              <a:t>M</a:t>
            </a:r>
            <a:r>
              <a:rPr lang="en-US" altLang="zh-TW" dirty="0" smtClean="0">
                <a:latin typeface="Lato"/>
                <a:ea typeface="Lato"/>
                <a:cs typeface="Lato"/>
                <a:sym typeface="Arial"/>
              </a:rPr>
              <a:t>achine &amp;</a:t>
            </a:r>
            <a:r>
              <a:rPr lang="zh-TW" altLang="en-US" dirty="0" smtClean="0">
                <a:latin typeface="Lato"/>
                <a:ea typeface="Lato"/>
                <a:cs typeface="Lato"/>
                <a:sym typeface="Arial"/>
              </a:rPr>
              <a:t> </a:t>
            </a:r>
            <a:r>
              <a:rPr lang="en-US" altLang="zh-TW" dirty="0">
                <a:latin typeface="Lato"/>
                <a:ea typeface="Lato"/>
                <a:cs typeface="Lato"/>
                <a:sym typeface="Arial"/>
              </a:rPr>
              <a:t>D</a:t>
            </a:r>
            <a:r>
              <a:rPr lang="en-US" altLang="zh-TW" dirty="0" smtClean="0">
                <a:latin typeface="Lato"/>
                <a:ea typeface="Lato"/>
                <a:cs typeface="Lato"/>
                <a:sym typeface="Arial"/>
              </a:rPr>
              <a:t>eep learning </a:t>
            </a:r>
            <a:r>
              <a:rPr lang="zh-TW" altLang="en-US" dirty="0" smtClean="0">
                <a:latin typeface="Lato"/>
                <a:ea typeface="Lato"/>
                <a:cs typeface="Lato"/>
                <a:sym typeface="Arial"/>
              </a:rPr>
              <a:t>李宏毅教授 線上課程影</a:t>
            </a:r>
            <a:r>
              <a:rPr lang="zh-TW" altLang="en-US" dirty="0">
                <a:latin typeface="Lato"/>
                <a:ea typeface="Lato"/>
                <a:cs typeface="Lato"/>
                <a:sym typeface="Arial"/>
              </a:rPr>
              <a:t>片</a:t>
            </a:r>
            <a:endParaRPr lang="en-US" altLang="zh-TW" dirty="0" smtClean="0">
              <a:latin typeface="Lato"/>
              <a:ea typeface="Lato"/>
              <a:cs typeface="Lato"/>
              <a:sym typeface="Arial"/>
            </a:endParaRPr>
          </a:p>
          <a:p>
            <a:pPr algn="ctr"/>
            <a:r>
              <a:rPr lang="en-US" altLang="zh-TW" dirty="0">
                <a:hlinkClick r:id="rId3"/>
              </a:rPr>
              <a:t>https://speech.ee.ntu.edu.tw/~</a:t>
            </a:r>
            <a:r>
              <a:rPr lang="en-US" altLang="zh-TW" dirty="0" smtClean="0">
                <a:hlinkClick r:id="rId3"/>
              </a:rPr>
              <a:t>tlkagk/index.html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98363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8"/>
          <p:cNvSpPr txBox="1">
            <a:spLocks noGrp="1"/>
          </p:cNvSpPr>
          <p:nvPr>
            <p:ph type="sldNum" sz="quarter" idx="12"/>
          </p:nvPr>
        </p:nvSpPr>
        <p:spPr>
          <a:xfrm>
            <a:off x="8595300" y="6389070"/>
            <a:ext cx="548700" cy="31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19</a:t>
            </a:fld>
            <a:endParaRPr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283747" y="527967"/>
            <a:ext cx="6462600" cy="5692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sz="3200" dirty="0">
                <a:latin typeface="Raleway"/>
                <a:ea typeface="Raleway"/>
                <a:cs typeface="Raleway"/>
                <a:sym typeface="Raleway"/>
              </a:rPr>
              <a:t>Naïve RNN</a:t>
            </a:r>
            <a:endParaRPr lang="zh-TW" altLang="en-US" sz="3200" dirty="0">
              <a:latin typeface="Raleway"/>
              <a:ea typeface="Raleway"/>
              <a:cs typeface="Raleway"/>
              <a:sym typeface="Ralewa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2"/>
              <p:cNvSpPr txBox="1">
                <a:spLocks/>
              </p:cNvSpPr>
              <p:nvPr/>
            </p:nvSpPr>
            <p:spPr>
              <a:xfrm>
                <a:off x="283747" y="1221027"/>
                <a:ext cx="6684908" cy="420180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altLang="zh-TW" sz="1600" dirty="0"/>
                  <a:t>Given function 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16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16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47" y="1221027"/>
                <a:ext cx="6684908" cy="420180"/>
              </a:xfrm>
              <a:prstGeom prst="rect">
                <a:avLst/>
              </a:prstGeom>
              <a:blipFill>
                <a:blip r:embed="rId3"/>
                <a:stretch>
                  <a:fillRect t="-4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/>
          <p:cNvGrpSpPr/>
          <p:nvPr/>
        </p:nvGrpSpPr>
        <p:grpSpPr>
          <a:xfrm>
            <a:off x="1555994" y="2572138"/>
            <a:ext cx="2120900" cy="2004915"/>
            <a:chOff x="5883124" y="170421"/>
            <a:chExt cx="2827866" cy="2673220"/>
          </a:xfrm>
        </p:grpSpPr>
        <p:sp>
          <p:nvSpPr>
            <p:cNvPr id="11" name="矩形 10"/>
            <p:cNvSpPr/>
            <p:nvPr/>
          </p:nvSpPr>
          <p:spPr>
            <a:xfrm>
              <a:off x="6848322" y="1055850"/>
              <a:ext cx="931333" cy="931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/>
                <a:t>f</a:t>
              </a:r>
              <a:endParaRPr lang="zh-TW" altLang="en-US" sz="21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883124" y="1055849"/>
              <a:ext cx="507999" cy="931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/>
                <a:t>h</a:t>
              </a:r>
              <a:endParaRPr lang="zh-TW" altLang="en-US" sz="2100" baseline="300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202991" y="1078997"/>
              <a:ext cx="507999" cy="931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/>
                <a:t>h</a:t>
              </a:r>
              <a:r>
                <a:rPr lang="en-US" altLang="zh-TW" sz="2100" baseline="30000" dirty="0"/>
                <a:t>'</a:t>
              </a:r>
              <a:endParaRPr lang="zh-TW" altLang="en-US" sz="2100" baseline="300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848322" y="170421"/>
              <a:ext cx="931333" cy="46566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/>
                <a:t>y</a:t>
              </a:r>
              <a:endParaRPr lang="zh-TW" altLang="en-US" sz="2100" baseline="300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848322" y="2377974"/>
              <a:ext cx="931333" cy="46566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/>
                <a:t>x</a:t>
              </a:r>
              <a:endParaRPr lang="zh-TW" altLang="en-US" sz="2100" baseline="30000" dirty="0"/>
            </a:p>
          </p:txBody>
        </p:sp>
        <p:cxnSp>
          <p:nvCxnSpPr>
            <p:cNvPr id="16" name="直線單箭頭接點 15"/>
            <p:cNvCxnSpPr>
              <a:cxnSpLocks/>
            </p:cNvCxnSpPr>
            <p:nvPr/>
          </p:nvCxnSpPr>
          <p:spPr>
            <a:xfrm>
              <a:off x="6441921" y="1527731"/>
              <a:ext cx="3894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cxnSpLocks/>
            </p:cNvCxnSpPr>
            <p:nvPr/>
          </p:nvCxnSpPr>
          <p:spPr>
            <a:xfrm>
              <a:off x="7813523" y="1544664"/>
              <a:ext cx="3894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cxnSpLocks/>
            </p:cNvCxnSpPr>
            <p:nvPr/>
          </p:nvCxnSpPr>
          <p:spPr>
            <a:xfrm rot="16200000">
              <a:off x="7136187" y="847755"/>
              <a:ext cx="3894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cxnSpLocks/>
            </p:cNvCxnSpPr>
            <p:nvPr/>
          </p:nvCxnSpPr>
          <p:spPr>
            <a:xfrm rot="16200000">
              <a:off x="7136187" y="2181916"/>
              <a:ext cx="3894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>
          <a:xfrm>
            <a:off x="4176235" y="2599880"/>
            <a:ext cx="380999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'</a:t>
            </a:r>
            <a:endParaRPr lang="zh-TW" altLang="en-US" sz="2100" baseline="30000" dirty="0"/>
          </a:p>
        </p:txBody>
      </p:sp>
      <p:sp>
        <p:nvSpPr>
          <p:cNvPr id="21" name="矩形 20"/>
          <p:cNvSpPr/>
          <p:nvPr/>
        </p:nvSpPr>
        <p:spPr>
          <a:xfrm>
            <a:off x="4176235" y="3793553"/>
            <a:ext cx="380999" cy="698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y</a:t>
            </a:r>
            <a:endParaRPr lang="zh-TW" altLang="en-US" sz="2100" baseline="30000" dirty="0"/>
          </a:p>
        </p:txBody>
      </p:sp>
      <p:sp>
        <p:nvSpPr>
          <p:cNvPr id="22" name="矩形 21"/>
          <p:cNvSpPr/>
          <p:nvPr/>
        </p:nvSpPr>
        <p:spPr>
          <a:xfrm>
            <a:off x="5309872" y="3778098"/>
            <a:ext cx="6985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W</a:t>
            </a:r>
            <a:r>
              <a:rPr lang="en-US" altLang="zh-TW" sz="2100" baseline="30000" dirty="0"/>
              <a:t>o</a:t>
            </a:r>
            <a:endParaRPr lang="zh-TW" altLang="en-US" sz="2100" baseline="30000" dirty="0"/>
          </a:p>
        </p:txBody>
      </p:sp>
      <p:sp>
        <p:nvSpPr>
          <p:cNvPr id="23" name="矩形 22"/>
          <p:cNvSpPr/>
          <p:nvPr/>
        </p:nvSpPr>
        <p:spPr>
          <a:xfrm>
            <a:off x="5330955" y="2611764"/>
            <a:ext cx="6985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 err="1"/>
              <a:t>W</a:t>
            </a:r>
            <a:r>
              <a:rPr lang="en-US" altLang="zh-TW" sz="2100" baseline="30000" dirty="0" err="1"/>
              <a:t>h</a:t>
            </a:r>
            <a:endParaRPr lang="zh-TW" altLang="en-US" sz="2100" baseline="30000" dirty="0"/>
          </a:p>
        </p:txBody>
      </p:sp>
      <p:sp>
        <p:nvSpPr>
          <p:cNvPr id="24" name="矩形 23"/>
          <p:cNvSpPr/>
          <p:nvPr/>
        </p:nvSpPr>
        <p:spPr>
          <a:xfrm>
            <a:off x="6122676" y="3778098"/>
            <a:ext cx="380999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'</a:t>
            </a:r>
            <a:endParaRPr lang="zh-TW" altLang="en-US" sz="21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638049" y="3965689"/>
                <a:ext cx="2103525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1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049" y="3965689"/>
                <a:ext cx="2103525" cy="323165"/>
              </a:xfrm>
              <a:prstGeom prst="rect">
                <a:avLst/>
              </a:prstGeom>
              <a:blipFill>
                <a:blip r:embed="rId4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4557234" y="4494977"/>
            <a:ext cx="103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softmax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4643640" y="2818333"/>
                <a:ext cx="358630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1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640" y="2818333"/>
                <a:ext cx="3586303" cy="323165"/>
              </a:xfrm>
              <a:prstGeom prst="rect">
                <a:avLst/>
              </a:prstGeom>
              <a:blipFill>
                <a:blip r:embed="rId5"/>
                <a:stretch>
                  <a:fillRect l="-1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6117024" y="2617965"/>
            <a:ext cx="380999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endParaRPr lang="zh-TW" altLang="en-US" sz="2100" baseline="30000" dirty="0"/>
          </a:p>
        </p:txBody>
      </p:sp>
      <p:grpSp>
        <p:nvGrpSpPr>
          <p:cNvPr id="29" name="群組 28"/>
          <p:cNvGrpSpPr/>
          <p:nvPr/>
        </p:nvGrpSpPr>
        <p:grpSpPr>
          <a:xfrm>
            <a:off x="6803446" y="2611765"/>
            <a:ext cx="1145379" cy="698501"/>
            <a:chOff x="6392338" y="600501"/>
            <a:chExt cx="1527172" cy="931334"/>
          </a:xfrm>
        </p:grpSpPr>
        <p:sp>
          <p:nvSpPr>
            <p:cNvPr id="30" name="矩形 29"/>
            <p:cNvSpPr/>
            <p:nvPr/>
          </p:nvSpPr>
          <p:spPr>
            <a:xfrm>
              <a:off x="6392338" y="600502"/>
              <a:ext cx="931333" cy="931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/>
                <a:t>W</a:t>
              </a:r>
              <a:r>
                <a:rPr lang="en-US" altLang="zh-TW" sz="2100" baseline="30000" dirty="0"/>
                <a:t>i</a:t>
              </a:r>
              <a:endParaRPr lang="zh-TW" altLang="en-US" sz="2100" baseline="300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7411511" y="600501"/>
              <a:ext cx="507999" cy="9313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/>
                <a:t>x</a:t>
              </a:r>
              <a:endParaRPr lang="zh-TW" altLang="en-US" sz="2100" baseline="30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6507323" y="2787547"/>
                <a:ext cx="262892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323" y="2787547"/>
                <a:ext cx="262892" cy="323165"/>
              </a:xfrm>
              <a:prstGeom prst="rect">
                <a:avLst/>
              </a:prstGeom>
              <a:blipFill>
                <a:blip r:embed="rId6"/>
                <a:stretch>
                  <a:fillRect l="-20455" r="-18182" b="-5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4680213" y="2211357"/>
            <a:ext cx="65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tanh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3949722" y="860666"/>
            <a:ext cx="361810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 and h’ are vectors with the same dimension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6527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 animBg="1"/>
      <p:bldP spid="32" grpId="0"/>
      <p:bldP spid="33" grpId="0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38884" y="397566"/>
            <a:ext cx="7068300" cy="51510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3200" dirty="0" smtClean="0"/>
              <a:t>Agenda</a:t>
            </a:r>
            <a:endParaRPr sz="3200"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38884" y="1027792"/>
            <a:ext cx="7068300" cy="3839772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SzPct val="99000"/>
              <a:buFont typeface="Arial" panose="020B0604020202020204" pitchFamily="34" charset="0"/>
              <a:buChar char="•"/>
            </a:pPr>
            <a:r>
              <a:rPr lang="en-US" sz="2400" dirty="0" smtClean="0"/>
              <a:t>Introduction</a:t>
            </a:r>
            <a:endParaRPr lang="en" sz="2400" dirty="0" smtClean="0"/>
          </a:p>
          <a:p>
            <a:pPr>
              <a:lnSpc>
                <a:spcPct val="100000"/>
              </a:lnSpc>
              <a:spcAft>
                <a:spcPts val="600"/>
              </a:spcAft>
              <a:buSzPct val="99000"/>
              <a:buFont typeface="Arial" panose="020B0604020202020204" pitchFamily="34" charset="0"/>
              <a:buChar char="•"/>
            </a:pPr>
            <a:r>
              <a:rPr lang="en-US" sz="2400" dirty="0" smtClean="0"/>
              <a:t>I</a:t>
            </a:r>
            <a:r>
              <a:rPr lang="en" sz="2400" dirty="0" smtClean="0"/>
              <a:t>mplement steps &amp; details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SzPct val="99000"/>
              <a:buFont typeface="Arial" panose="020B0604020202020204" pitchFamily="34" charset="0"/>
              <a:buChar char="•"/>
            </a:pPr>
            <a:r>
              <a:rPr lang="zh-TW" altLang="en-US" sz="2100" dirty="0"/>
              <a:t>資料取得與整理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SzPct val="99000"/>
              <a:buFont typeface="Arial" panose="020B0604020202020204" pitchFamily="34" charset="0"/>
              <a:buChar char="•"/>
            </a:pPr>
            <a:r>
              <a:rPr lang="zh-TW" altLang="en-US" sz="2100" dirty="0"/>
              <a:t>資料預處理與設計</a:t>
            </a:r>
            <a:r>
              <a:rPr lang="en-US" altLang="zh-TW" sz="2100" dirty="0"/>
              <a:t>Model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SzPct val="99000"/>
              <a:buFont typeface="Arial" panose="020B0604020202020204" pitchFamily="34" charset="0"/>
              <a:buChar char="•"/>
            </a:pPr>
            <a:r>
              <a:rPr lang="zh-TW" altLang="en-US" sz="2100" dirty="0"/>
              <a:t>模型訓練與表現比較</a:t>
            </a:r>
          </a:p>
          <a:p>
            <a:pPr>
              <a:lnSpc>
                <a:spcPct val="100000"/>
              </a:lnSpc>
              <a:spcAft>
                <a:spcPts val="600"/>
              </a:spcAft>
              <a:buSzPct val="99000"/>
              <a:buFont typeface="Arial" panose="020B0604020202020204" pitchFamily="34" charset="0"/>
              <a:buChar char="•"/>
            </a:pPr>
            <a:r>
              <a:rPr lang="en-US" sz="2400" dirty="0" smtClean="0"/>
              <a:t>L</a:t>
            </a:r>
            <a:r>
              <a:rPr lang="en" sz="2400" dirty="0" smtClean="0"/>
              <a:t>imits </a:t>
            </a:r>
            <a:r>
              <a:rPr lang="en" sz="2400" dirty="0" smtClean="0"/>
              <a:t>in future </a:t>
            </a:r>
            <a:r>
              <a:rPr lang="en" sz="2400" dirty="0" smtClean="0"/>
              <a:t>work</a:t>
            </a:r>
          </a:p>
          <a:p>
            <a:pPr>
              <a:lnSpc>
                <a:spcPct val="100000"/>
              </a:lnSpc>
              <a:spcAft>
                <a:spcPts val="600"/>
              </a:spcAft>
              <a:buSzPct val="99000"/>
              <a:buFont typeface="Arial" panose="020B0604020202020204" pitchFamily="34" charset="0"/>
              <a:buChar char="•"/>
            </a:pPr>
            <a:r>
              <a:rPr lang="en-US" sz="2400" dirty="0" smtClean="0"/>
              <a:t>F</a:t>
            </a:r>
            <a:r>
              <a:rPr lang="en" sz="2400" dirty="0" smtClean="0"/>
              <a:t>urther information</a:t>
            </a:r>
          </a:p>
          <a:p>
            <a:pPr>
              <a:lnSpc>
                <a:spcPct val="100000"/>
              </a:lnSpc>
              <a:spcAft>
                <a:spcPts val="600"/>
              </a:spcAft>
              <a:buSzPct val="99000"/>
              <a:buFont typeface="Arial" panose="020B0604020202020204" pitchFamily="34" charset="0"/>
              <a:buChar char="•"/>
            </a:pPr>
            <a:r>
              <a:rPr lang="en" sz="2400" dirty="0" smtClean="0"/>
              <a:t>References</a:t>
            </a:r>
            <a:endParaRPr lang="en" sz="2400" dirty="0" smtClean="0"/>
          </a:p>
          <a:p>
            <a:pPr marL="76195" indent="0">
              <a:spcBef>
                <a:spcPts val="0"/>
              </a:spcBef>
              <a:buSzPct val="99000"/>
              <a:buNone/>
            </a:pP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595300" y="6289595"/>
            <a:ext cx="548700" cy="393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0409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504" y="85482"/>
            <a:ext cx="6462600" cy="857400"/>
          </a:xfrm>
        </p:spPr>
        <p:txBody>
          <a:bodyPr>
            <a:norm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-US" altLang="zh-TW" sz="3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Arial"/>
              </a:rPr>
              <a:t>Deep RNN</a:t>
            </a:r>
            <a:endParaRPr lang="zh-TW" altLang="en-US" sz="3200" dirty="0">
              <a:solidFill>
                <a:srgbClr val="000000"/>
              </a:solidFill>
              <a:latin typeface="Raleway"/>
              <a:ea typeface="Raleway"/>
              <a:cs typeface="Raleway"/>
              <a:sym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336802" y="4520625"/>
            <a:ext cx="6985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1</a:t>
            </a:r>
            <a:endParaRPr lang="zh-TW" altLang="en-US" sz="2100" baseline="-25000" dirty="0"/>
          </a:p>
        </p:txBody>
      </p:sp>
      <p:sp>
        <p:nvSpPr>
          <p:cNvPr id="57" name="矩形 56"/>
          <p:cNvSpPr/>
          <p:nvPr/>
        </p:nvSpPr>
        <p:spPr>
          <a:xfrm>
            <a:off x="1526869" y="4520624"/>
            <a:ext cx="467034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0</a:t>
            </a:r>
            <a:endParaRPr lang="zh-TW" altLang="en-US" sz="2100" baseline="30000" dirty="0"/>
          </a:p>
        </p:txBody>
      </p:sp>
      <p:sp>
        <p:nvSpPr>
          <p:cNvPr id="58" name="矩形 57"/>
          <p:cNvSpPr/>
          <p:nvPr/>
        </p:nvSpPr>
        <p:spPr>
          <a:xfrm>
            <a:off x="3287562" y="4537985"/>
            <a:ext cx="492432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sp>
        <p:nvSpPr>
          <p:cNvPr id="59" name="矩形 58"/>
          <p:cNvSpPr/>
          <p:nvPr/>
        </p:nvSpPr>
        <p:spPr>
          <a:xfrm>
            <a:off x="2336802" y="3856553"/>
            <a:ext cx="698500" cy="349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y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sp>
        <p:nvSpPr>
          <p:cNvPr id="60" name="矩形 59"/>
          <p:cNvSpPr/>
          <p:nvPr/>
        </p:nvSpPr>
        <p:spPr>
          <a:xfrm>
            <a:off x="2336802" y="5512218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cxnSp>
        <p:nvCxnSpPr>
          <p:cNvPr id="61" name="直線單箭頭接點 60"/>
          <p:cNvCxnSpPr>
            <a:cxnSpLocks/>
          </p:cNvCxnSpPr>
          <p:nvPr/>
        </p:nvCxnSpPr>
        <p:spPr>
          <a:xfrm>
            <a:off x="2032002" y="4874535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cxnSpLocks/>
          </p:cNvCxnSpPr>
          <p:nvPr/>
        </p:nvCxnSpPr>
        <p:spPr>
          <a:xfrm>
            <a:off x="3060703" y="4887235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cxnSpLocks/>
          </p:cNvCxnSpPr>
          <p:nvPr/>
        </p:nvCxnSpPr>
        <p:spPr>
          <a:xfrm rot="16200000">
            <a:off x="2552701" y="4364553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cxnSpLocks/>
          </p:cNvCxnSpPr>
          <p:nvPr/>
        </p:nvCxnSpPr>
        <p:spPr>
          <a:xfrm rot="16200000">
            <a:off x="2552701" y="5365174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4051305" y="4542357"/>
            <a:ext cx="723899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1</a:t>
            </a:r>
            <a:endParaRPr lang="zh-TW" altLang="en-US" sz="2100" baseline="-25000" dirty="0"/>
          </a:p>
        </p:txBody>
      </p:sp>
      <p:sp>
        <p:nvSpPr>
          <p:cNvPr id="66" name="矩形 65"/>
          <p:cNvSpPr/>
          <p:nvPr/>
        </p:nvSpPr>
        <p:spPr>
          <a:xfrm>
            <a:off x="5067308" y="4559717"/>
            <a:ext cx="430613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sp>
        <p:nvSpPr>
          <p:cNvPr id="67" name="矩形 66"/>
          <p:cNvSpPr/>
          <p:nvPr/>
        </p:nvSpPr>
        <p:spPr>
          <a:xfrm>
            <a:off x="4051305" y="3878285"/>
            <a:ext cx="698500" cy="349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y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sp>
        <p:nvSpPr>
          <p:cNvPr id="68" name="矩形 67"/>
          <p:cNvSpPr/>
          <p:nvPr/>
        </p:nvSpPr>
        <p:spPr>
          <a:xfrm>
            <a:off x="4051305" y="5533950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cxnSp>
        <p:nvCxnSpPr>
          <p:cNvPr id="69" name="直線單箭頭接點 68"/>
          <p:cNvCxnSpPr>
            <a:cxnSpLocks/>
          </p:cNvCxnSpPr>
          <p:nvPr/>
        </p:nvCxnSpPr>
        <p:spPr>
          <a:xfrm>
            <a:off x="3746505" y="4896267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cxnSpLocks/>
          </p:cNvCxnSpPr>
          <p:nvPr/>
        </p:nvCxnSpPr>
        <p:spPr>
          <a:xfrm>
            <a:off x="4775206" y="4908967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cxnSpLocks/>
          </p:cNvCxnSpPr>
          <p:nvPr/>
        </p:nvCxnSpPr>
        <p:spPr>
          <a:xfrm rot="16200000">
            <a:off x="4267204" y="4386285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cxnSpLocks/>
          </p:cNvCxnSpPr>
          <p:nvPr/>
        </p:nvCxnSpPr>
        <p:spPr>
          <a:xfrm rot="16200000">
            <a:off x="4267204" y="5386906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5791207" y="4546023"/>
            <a:ext cx="6985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1</a:t>
            </a:r>
            <a:endParaRPr lang="zh-TW" altLang="en-US" sz="2100" baseline="-25000" dirty="0"/>
          </a:p>
        </p:txBody>
      </p:sp>
      <p:sp>
        <p:nvSpPr>
          <p:cNvPr id="74" name="矩形 73"/>
          <p:cNvSpPr/>
          <p:nvPr/>
        </p:nvSpPr>
        <p:spPr>
          <a:xfrm>
            <a:off x="6807210" y="4563383"/>
            <a:ext cx="505133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sp>
        <p:nvSpPr>
          <p:cNvPr id="75" name="矩形 74"/>
          <p:cNvSpPr/>
          <p:nvPr/>
        </p:nvSpPr>
        <p:spPr>
          <a:xfrm>
            <a:off x="5791207" y="3881951"/>
            <a:ext cx="698500" cy="349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y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sp>
        <p:nvSpPr>
          <p:cNvPr id="76" name="矩形 75"/>
          <p:cNvSpPr/>
          <p:nvPr/>
        </p:nvSpPr>
        <p:spPr>
          <a:xfrm>
            <a:off x="5791207" y="5537616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cxnSp>
        <p:nvCxnSpPr>
          <p:cNvPr id="77" name="直線單箭頭接點 76"/>
          <p:cNvCxnSpPr>
            <a:cxnSpLocks/>
          </p:cNvCxnSpPr>
          <p:nvPr/>
        </p:nvCxnSpPr>
        <p:spPr>
          <a:xfrm>
            <a:off x="5486407" y="4899933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cxnSpLocks/>
          </p:cNvCxnSpPr>
          <p:nvPr/>
        </p:nvCxnSpPr>
        <p:spPr>
          <a:xfrm>
            <a:off x="6515109" y="4912633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cxnSpLocks/>
          </p:cNvCxnSpPr>
          <p:nvPr/>
        </p:nvCxnSpPr>
        <p:spPr>
          <a:xfrm rot="16200000">
            <a:off x="6007107" y="4389951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cxnSpLocks/>
          </p:cNvCxnSpPr>
          <p:nvPr/>
        </p:nvCxnSpPr>
        <p:spPr>
          <a:xfrm rot="16200000">
            <a:off x="6007107" y="5390572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/>
          <p:cNvSpPr txBox="1"/>
          <p:nvPr/>
        </p:nvSpPr>
        <p:spPr>
          <a:xfrm>
            <a:off x="7432568" y="4700775"/>
            <a:ext cx="9565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b="1" dirty="0"/>
              <a:t>……</a:t>
            </a:r>
            <a:endParaRPr lang="zh-TW" altLang="en-US" sz="2100" b="1" dirty="0"/>
          </a:p>
        </p:txBody>
      </p:sp>
      <p:sp>
        <p:nvSpPr>
          <p:cNvPr id="82" name="矩形 81"/>
          <p:cNvSpPr/>
          <p:nvPr/>
        </p:nvSpPr>
        <p:spPr>
          <a:xfrm>
            <a:off x="2324102" y="2839070"/>
            <a:ext cx="698500" cy="698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2</a:t>
            </a:r>
            <a:endParaRPr lang="zh-TW" altLang="en-US" sz="2100" baseline="-25000" dirty="0"/>
          </a:p>
        </p:txBody>
      </p:sp>
      <p:sp>
        <p:nvSpPr>
          <p:cNvPr id="83" name="矩形 82"/>
          <p:cNvSpPr/>
          <p:nvPr/>
        </p:nvSpPr>
        <p:spPr>
          <a:xfrm>
            <a:off x="1542082" y="2839069"/>
            <a:ext cx="439122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b</a:t>
            </a:r>
            <a:r>
              <a:rPr lang="en-US" altLang="zh-TW" sz="2100" baseline="30000" dirty="0"/>
              <a:t>0</a:t>
            </a:r>
            <a:endParaRPr lang="zh-TW" altLang="en-US" sz="2100" baseline="30000" dirty="0"/>
          </a:p>
        </p:txBody>
      </p:sp>
      <p:sp>
        <p:nvSpPr>
          <p:cNvPr id="84" name="矩形 83"/>
          <p:cNvSpPr/>
          <p:nvPr/>
        </p:nvSpPr>
        <p:spPr>
          <a:xfrm>
            <a:off x="3340104" y="2856430"/>
            <a:ext cx="480228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b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sp>
        <p:nvSpPr>
          <p:cNvPr id="85" name="矩形 84"/>
          <p:cNvSpPr/>
          <p:nvPr/>
        </p:nvSpPr>
        <p:spPr>
          <a:xfrm>
            <a:off x="2324102" y="2174998"/>
            <a:ext cx="698500" cy="349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c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cxnSp>
        <p:nvCxnSpPr>
          <p:cNvPr id="87" name="直線單箭頭接點 86"/>
          <p:cNvCxnSpPr>
            <a:cxnSpLocks/>
          </p:cNvCxnSpPr>
          <p:nvPr/>
        </p:nvCxnSpPr>
        <p:spPr>
          <a:xfrm>
            <a:off x="2019302" y="3192980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cxnSpLocks/>
          </p:cNvCxnSpPr>
          <p:nvPr/>
        </p:nvCxnSpPr>
        <p:spPr>
          <a:xfrm>
            <a:off x="3048003" y="3205680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cxnSpLocks/>
          </p:cNvCxnSpPr>
          <p:nvPr/>
        </p:nvCxnSpPr>
        <p:spPr>
          <a:xfrm rot="16200000">
            <a:off x="2540001" y="2682998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cxnSpLocks/>
          </p:cNvCxnSpPr>
          <p:nvPr/>
        </p:nvCxnSpPr>
        <p:spPr>
          <a:xfrm rot="16200000">
            <a:off x="2540001" y="3683619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4038605" y="2860802"/>
            <a:ext cx="698500" cy="698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2</a:t>
            </a:r>
            <a:endParaRPr lang="zh-TW" altLang="en-US" sz="2100" baseline="-25000" dirty="0"/>
          </a:p>
        </p:txBody>
      </p:sp>
      <p:sp>
        <p:nvSpPr>
          <p:cNvPr id="92" name="矩形 91"/>
          <p:cNvSpPr/>
          <p:nvPr/>
        </p:nvSpPr>
        <p:spPr>
          <a:xfrm>
            <a:off x="5043090" y="2856430"/>
            <a:ext cx="454831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b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sp>
        <p:nvSpPr>
          <p:cNvPr id="93" name="矩形 92"/>
          <p:cNvSpPr/>
          <p:nvPr/>
        </p:nvSpPr>
        <p:spPr>
          <a:xfrm>
            <a:off x="4038605" y="2196730"/>
            <a:ext cx="698500" cy="349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c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cxnSp>
        <p:nvCxnSpPr>
          <p:cNvPr id="95" name="直線單箭頭接點 94"/>
          <p:cNvCxnSpPr>
            <a:cxnSpLocks/>
          </p:cNvCxnSpPr>
          <p:nvPr/>
        </p:nvCxnSpPr>
        <p:spPr>
          <a:xfrm>
            <a:off x="3820333" y="3205680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cxnSpLocks/>
          </p:cNvCxnSpPr>
          <p:nvPr/>
        </p:nvCxnSpPr>
        <p:spPr>
          <a:xfrm>
            <a:off x="4762506" y="3227412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cxnSpLocks/>
          </p:cNvCxnSpPr>
          <p:nvPr/>
        </p:nvCxnSpPr>
        <p:spPr>
          <a:xfrm rot="16200000">
            <a:off x="4254504" y="2704730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cxnSpLocks/>
          </p:cNvCxnSpPr>
          <p:nvPr/>
        </p:nvCxnSpPr>
        <p:spPr>
          <a:xfrm rot="16200000">
            <a:off x="4254504" y="3705351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5778507" y="2864468"/>
            <a:ext cx="698500" cy="698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2</a:t>
            </a:r>
            <a:endParaRPr lang="zh-TW" altLang="en-US" sz="2100" baseline="-25000" dirty="0"/>
          </a:p>
        </p:txBody>
      </p:sp>
      <p:sp>
        <p:nvSpPr>
          <p:cNvPr id="100" name="矩形 99"/>
          <p:cNvSpPr/>
          <p:nvPr/>
        </p:nvSpPr>
        <p:spPr>
          <a:xfrm>
            <a:off x="6794510" y="2881828"/>
            <a:ext cx="434133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b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sp>
        <p:nvSpPr>
          <p:cNvPr id="101" name="矩形 100"/>
          <p:cNvSpPr/>
          <p:nvPr/>
        </p:nvSpPr>
        <p:spPr>
          <a:xfrm>
            <a:off x="5778507" y="2200396"/>
            <a:ext cx="698500" cy="349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c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cxnSp>
        <p:nvCxnSpPr>
          <p:cNvPr id="103" name="直線單箭頭接點 102"/>
          <p:cNvCxnSpPr>
            <a:cxnSpLocks/>
          </p:cNvCxnSpPr>
          <p:nvPr/>
        </p:nvCxnSpPr>
        <p:spPr>
          <a:xfrm>
            <a:off x="5486407" y="3213718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cxnSpLocks/>
          </p:cNvCxnSpPr>
          <p:nvPr/>
        </p:nvCxnSpPr>
        <p:spPr>
          <a:xfrm>
            <a:off x="6502409" y="3231078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cxnSpLocks/>
          </p:cNvCxnSpPr>
          <p:nvPr/>
        </p:nvCxnSpPr>
        <p:spPr>
          <a:xfrm rot="16200000">
            <a:off x="5994407" y="2708396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cxnSpLocks/>
          </p:cNvCxnSpPr>
          <p:nvPr/>
        </p:nvCxnSpPr>
        <p:spPr>
          <a:xfrm rot="16200000">
            <a:off x="5994407" y="3709017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7280206" y="2955890"/>
            <a:ext cx="8235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b="1" dirty="0"/>
              <a:t>……</a:t>
            </a:r>
            <a:endParaRPr lang="zh-TW" altLang="en-US" sz="2100" b="1" dirty="0"/>
          </a:p>
        </p:txBody>
      </p:sp>
      <p:sp>
        <p:nvSpPr>
          <p:cNvPr id="108" name="文字方塊 107"/>
          <p:cNvSpPr txBox="1"/>
          <p:nvPr/>
        </p:nvSpPr>
        <p:spPr>
          <a:xfrm rot="5400000">
            <a:off x="4288639" y="1855434"/>
            <a:ext cx="3256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b="1" dirty="0"/>
              <a:t>…</a:t>
            </a:r>
            <a:endParaRPr lang="zh-TW" altLang="en-US" sz="2100" b="1" dirty="0"/>
          </a:p>
        </p:txBody>
      </p:sp>
      <p:sp>
        <p:nvSpPr>
          <p:cNvPr id="109" name="文字方塊 108"/>
          <p:cNvSpPr txBox="1"/>
          <p:nvPr/>
        </p:nvSpPr>
        <p:spPr>
          <a:xfrm rot="5400000">
            <a:off x="6036445" y="1874049"/>
            <a:ext cx="3256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b="1" dirty="0"/>
              <a:t>…</a:t>
            </a:r>
            <a:endParaRPr lang="zh-TW" altLang="en-US" sz="2100" b="1" dirty="0"/>
          </a:p>
        </p:txBody>
      </p:sp>
      <p:sp>
        <p:nvSpPr>
          <p:cNvPr id="55" name="文字方塊 54"/>
          <p:cNvSpPr txBox="1"/>
          <p:nvPr/>
        </p:nvSpPr>
        <p:spPr>
          <a:xfrm rot="5400000">
            <a:off x="2575840" y="1828291"/>
            <a:ext cx="3256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b="1" dirty="0"/>
              <a:t>…</a:t>
            </a:r>
            <a:endParaRPr lang="zh-TW" altLang="en-US" sz="2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991001" y="1385284"/>
                <a:ext cx="17050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01" y="1385284"/>
                <a:ext cx="1705019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/>
              <p:cNvSpPr/>
              <p:nvPr/>
            </p:nvSpPr>
            <p:spPr>
              <a:xfrm>
                <a:off x="5621302" y="1394563"/>
                <a:ext cx="16910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6" name="矩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302" y="1394563"/>
                <a:ext cx="169104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/>
              <p:cNvSpPr/>
              <p:nvPr/>
            </p:nvSpPr>
            <p:spPr>
              <a:xfrm>
                <a:off x="7151795" y="1357220"/>
                <a:ext cx="4219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4" name="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795" y="1357220"/>
                <a:ext cx="4219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856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60" grpId="0" animBg="1"/>
      <p:bldP spid="65" grpId="0" animBg="1"/>
      <p:bldP spid="66" grpId="0" animBg="1"/>
      <p:bldP spid="67" grpId="0" animBg="1"/>
      <p:bldP spid="68" grpId="0" animBg="1"/>
      <p:bldP spid="73" grpId="0" animBg="1"/>
      <p:bldP spid="74" grpId="0" animBg="1"/>
      <p:bldP spid="75" grpId="0" animBg="1"/>
      <p:bldP spid="76" grpId="0" animBg="1"/>
      <p:bldP spid="81" grpId="0"/>
      <p:bldP spid="82" grpId="0" animBg="1"/>
      <p:bldP spid="83" grpId="0" animBg="1"/>
      <p:bldP spid="84" grpId="0" animBg="1"/>
      <p:bldP spid="85" grpId="0" animBg="1"/>
      <p:bldP spid="91" grpId="0" animBg="1"/>
      <p:bldP spid="92" grpId="0" animBg="1"/>
      <p:bldP spid="93" grpId="0" animBg="1"/>
      <p:bldP spid="99" grpId="0" animBg="1"/>
      <p:bldP spid="100" grpId="0" animBg="1"/>
      <p:bldP spid="101" grpId="0" animBg="1"/>
      <p:bldP spid="107" grpId="0"/>
      <p:bldP spid="108" grpId="0"/>
      <p:bldP spid="109" grpId="0"/>
      <p:bldP spid="55" grpId="0"/>
      <p:bldP spid="86" grpId="0"/>
      <p:bldP spid="9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2489203" y="4652763"/>
            <a:ext cx="6985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1</a:t>
            </a:r>
            <a:endParaRPr lang="zh-TW" altLang="en-US" sz="2100" baseline="-25000" dirty="0"/>
          </a:p>
        </p:txBody>
      </p:sp>
      <p:sp>
        <p:nvSpPr>
          <p:cNvPr id="62" name="矩形 61"/>
          <p:cNvSpPr/>
          <p:nvPr/>
        </p:nvSpPr>
        <p:spPr>
          <a:xfrm>
            <a:off x="1736143" y="4652763"/>
            <a:ext cx="477418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0</a:t>
            </a:r>
            <a:endParaRPr lang="zh-TW" altLang="en-US" sz="2100" baseline="30000" dirty="0"/>
          </a:p>
        </p:txBody>
      </p:sp>
      <p:sp>
        <p:nvSpPr>
          <p:cNvPr id="63" name="矩形 62"/>
          <p:cNvSpPr/>
          <p:nvPr/>
        </p:nvSpPr>
        <p:spPr>
          <a:xfrm>
            <a:off x="3476966" y="4669438"/>
            <a:ext cx="480260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sp>
        <p:nvSpPr>
          <p:cNvPr id="64" name="矩形 63"/>
          <p:cNvSpPr/>
          <p:nvPr/>
        </p:nvSpPr>
        <p:spPr>
          <a:xfrm>
            <a:off x="2489203" y="4075776"/>
            <a:ext cx="698500" cy="349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a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sp>
        <p:nvSpPr>
          <p:cNvPr id="65" name="矩形 64"/>
          <p:cNvSpPr/>
          <p:nvPr/>
        </p:nvSpPr>
        <p:spPr>
          <a:xfrm>
            <a:off x="2489203" y="5535502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cxnSp>
        <p:nvCxnSpPr>
          <p:cNvPr id="66" name="直線單箭頭接點 65"/>
          <p:cNvCxnSpPr>
            <a:cxnSpLocks/>
          </p:cNvCxnSpPr>
          <p:nvPr/>
        </p:nvCxnSpPr>
        <p:spPr>
          <a:xfrm>
            <a:off x="2184403" y="5006674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cxnSpLocks/>
          </p:cNvCxnSpPr>
          <p:nvPr/>
        </p:nvCxnSpPr>
        <p:spPr>
          <a:xfrm>
            <a:off x="3187704" y="5018688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cxnSpLocks/>
          </p:cNvCxnSpPr>
          <p:nvPr/>
        </p:nvCxnSpPr>
        <p:spPr>
          <a:xfrm rot="16200000">
            <a:off x="2749902" y="4541492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cxnSpLocks/>
          </p:cNvCxnSpPr>
          <p:nvPr/>
        </p:nvCxnSpPr>
        <p:spPr>
          <a:xfrm rot="16200000">
            <a:off x="2749902" y="5433258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203706" y="4674495"/>
            <a:ext cx="6985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1</a:t>
            </a:r>
            <a:endParaRPr lang="zh-TW" altLang="en-US" sz="2100" baseline="-25000" dirty="0"/>
          </a:p>
        </p:txBody>
      </p:sp>
      <p:sp>
        <p:nvSpPr>
          <p:cNvPr id="71" name="矩形 70"/>
          <p:cNvSpPr/>
          <p:nvPr/>
        </p:nvSpPr>
        <p:spPr>
          <a:xfrm>
            <a:off x="5219708" y="4691856"/>
            <a:ext cx="431798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sp>
        <p:nvSpPr>
          <p:cNvPr id="72" name="矩形 71"/>
          <p:cNvSpPr/>
          <p:nvPr/>
        </p:nvSpPr>
        <p:spPr>
          <a:xfrm>
            <a:off x="4203706" y="4097508"/>
            <a:ext cx="698500" cy="349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a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sp>
        <p:nvSpPr>
          <p:cNvPr id="73" name="矩形 72"/>
          <p:cNvSpPr/>
          <p:nvPr/>
        </p:nvSpPr>
        <p:spPr>
          <a:xfrm>
            <a:off x="4203706" y="5557234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cxnSp>
        <p:nvCxnSpPr>
          <p:cNvPr id="74" name="直線單箭頭接點 73"/>
          <p:cNvCxnSpPr>
            <a:cxnSpLocks/>
          </p:cNvCxnSpPr>
          <p:nvPr/>
        </p:nvCxnSpPr>
        <p:spPr>
          <a:xfrm>
            <a:off x="3957227" y="5031386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cxnSpLocks/>
          </p:cNvCxnSpPr>
          <p:nvPr/>
        </p:nvCxnSpPr>
        <p:spPr>
          <a:xfrm>
            <a:off x="4927608" y="5041106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cxnSpLocks/>
          </p:cNvCxnSpPr>
          <p:nvPr/>
        </p:nvCxnSpPr>
        <p:spPr>
          <a:xfrm rot="16200000">
            <a:off x="4464405" y="4563224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cxnSpLocks/>
          </p:cNvCxnSpPr>
          <p:nvPr/>
        </p:nvCxnSpPr>
        <p:spPr>
          <a:xfrm rot="16200000">
            <a:off x="4464405" y="5454990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943609" y="4678161"/>
            <a:ext cx="6985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1</a:t>
            </a:r>
            <a:endParaRPr lang="zh-TW" altLang="en-US" sz="2100" baseline="-25000" dirty="0"/>
          </a:p>
        </p:txBody>
      </p:sp>
      <p:sp>
        <p:nvSpPr>
          <p:cNvPr id="79" name="矩形 78"/>
          <p:cNvSpPr/>
          <p:nvPr/>
        </p:nvSpPr>
        <p:spPr>
          <a:xfrm>
            <a:off x="6959612" y="4695522"/>
            <a:ext cx="419100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sp>
        <p:nvSpPr>
          <p:cNvPr id="80" name="矩形 79"/>
          <p:cNvSpPr/>
          <p:nvPr/>
        </p:nvSpPr>
        <p:spPr>
          <a:xfrm>
            <a:off x="5943609" y="4101174"/>
            <a:ext cx="698500" cy="349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a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sp>
        <p:nvSpPr>
          <p:cNvPr id="81" name="矩形 80"/>
          <p:cNvSpPr/>
          <p:nvPr/>
        </p:nvSpPr>
        <p:spPr>
          <a:xfrm>
            <a:off x="5943609" y="5560900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cxnSp>
        <p:nvCxnSpPr>
          <p:cNvPr id="82" name="直線單箭頭接點 81"/>
          <p:cNvCxnSpPr>
            <a:cxnSpLocks/>
          </p:cNvCxnSpPr>
          <p:nvPr/>
        </p:nvCxnSpPr>
        <p:spPr>
          <a:xfrm>
            <a:off x="5638809" y="5032072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cxnSpLocks/>
          </p:cNvCxnSpPr>
          <p:nvPr/>
        </p:nvCxnSpPr>
        <p:spPr>
          <a:xfrm>
            <a:off x="6667510" y="5044772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cxnSpLocks/>
          </p:cNvCxnSpPr>
          <p:nvPr/>
        </p:nvCxnSpPr>
        <p:spPr>
          <a:xfrm rot="16200000">
            <a:off x="6204308" y="4566890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cxnSpLocks/>
          </p:cNvCxnSpPr>
          <p:nvPr/>
        </p:nvCxnSpPr>
        <p:spPr>
          <a:xfrm rot="16200000">
            <a:off x="6204308" y="5458656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2463802" y="1959930"/>
            <a:ext cx="698500" cy="698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2</a:t>
            </a:r>
            <a:endParaRPr lang="zh-TW" altLang="en-US" sz="2100" baseline="-25000" dirty="0"/>
          </a:p>
        </p:txBody>
      </p:sp>
      <p:sp>
        <p:nvSpPr>
          <p:cNvPr id="88" name="矩形 87"/>
          <p:cNvSpPr/>
          <p:nvPr/>
        </p:nvSpPr>
        <p:spPr>
          <a:xfrm>
            <a:off x="1739904" y="1959930"/>
            <a:ext cx="457198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b</a:t>
            </a:r>
            <a:r>
              <a:rPr lang="en-US" altLang="zh-TW" sz="2100" baseline="30000" dirty="0"/>
              <a:t>0</a:t>
            </a:r>
            <a:endParaRPr lang="zh-TW" altLang="en-US" sz="2100" baseline="30000" dirty="0"/>
          </a:p>
        </p:txBody>
      </p:sp>
      <p:sp>
        <p:nvSpPr>
          <p:cNvPr id="89" name="矩形 88"/>
          <p:cNvSpPr/>
          <p:nvPr/>
        </p:nvSpPr>
        <p:spPr>
          <a:xfrm>
            <a:off x="3479805" y="1977291"/>
            <a:ext cx="457199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b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cxnSp>
        <p:nvCxnSpPr>
          <p:cNvPr id="91" name="直線單箭頭接點 90"/>
          <p:cNvCxnSpPr>
            <a:cxnSpLocks/>
          </p:cNvCxnSpPr>
          <p:nvPr/>
        </p:nvCxnSpPr>
        <p:spPr>
          <a:xfrm flipH="1">
            <a:off x="2159002" y="2313841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cxnSpLocks/>
          </p:cNvCxnSpPr>
          <p:nvPr/>
        </p:nvCxnSpPr>
        <p:spPr>
          <a:xfrm flipH="1">
            <a:off x="3187704" y="2326541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cxnSpLocks/>
          </p:cNvCxnSpPr>
          <p:nvPr/>
        </p:nvCxnSpPr>
        <p:spPr>
          <a:xfrm rot="5400000" flipV="1">
            <a:off x="2713616" y="1846142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cxnSpLocks/>
          </p:cNvCxnSpPr>
          <p:nvPr/>
        </p:nvCxnSpPr>
        <p:spPr>
          <a:xfrm rot="5400000" flipV="1">
            <a:off x="2724501" y="2759679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178305" y="1981662"/>
            <a:ext cx="698500" cy="698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2</a:t>
            </a:r>
            <a:endParaRPr lang="zh-TW" altLang="en-US" sz="2100" baseline="-25000" dirty="0"/>
          </a:p>
        </p:txBody>
      </p:sp>
      <p:sp>
        <p:nvSpPr>
          <p:cNvPr id="96" name="矩形 95"/>
          <p:cNvSpPr/>
          <p:nvPr/>
        </p:nvSpPr>
        <p:spPr>
          <a:xfrm>
            <a:off x="5194308" y="1999023"/>
            <a:ext cx="444501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b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cxnSp>
        <p:nvCxnSpPr>
          <p:cNvPr id="98" name="直線單箭頭接點 97"/>
          <p:cNvCxnSpPr>
            <a:cxnSpLocks/>
          </p:cNvCxnSpPr>
          <p:nvPr/>
        </p:nvCxnSpPr>
        <p:spPr>
          <a:xfrm flipH="1">
            <a:off x="3873505" y="2335573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cxnSpLocks/>
          </p:cNvCxnSpPr>
          <p:nvPr/>
        </p:nvCxnSpPr>
        <p:spPr>
          <a:xfrm flipH="1">
            <a:off x="4902207" y="2348273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cxnSpLocks/>
          </p:cNvCxnSpPr>
          <p:nvPr/>
        </p:nvCxnSpPr>
        <p:spPr>
          <a:xfrm rot="5400000" flipV="1">
            <a:off x="4428119" y="1867874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cxnSpLocks/>
          </p:cNvCxnSpPr>
          <p:nvPr/>
        </p:nvCxnSpPr>
        <p:spPr>
          <a:xfrm rot="5400000" flipV="1">
            <a:off x="4439004" y="2781411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5918208" y="1985328"/>
            <a:ext cx="698500" cy="698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2</a:t>
            </a:r>
            <a:endParaRPr lang="zh-TW" altLang="en-US" sz="2100" baseline="-25000" dirty="0"/>
          </a:p>
        </p:txBody>
      </p:sp>
      <p:sp>
        <p:nvSpPr>
          <p:cNvPr id="103" name="矩形 102"/>
          <p:cNvSpPr/>
          <p:nvPr/>
        </p:nvSpPr>
        <p:spPr>
          <a:xfrm>
            <a:off x="6934211" y="2002689"/>
            <a:ext cx="444500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b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cxnSp>
        <p:nvCxnSpPr>
          <p:cNvPr id="105" name="直線單箭頭接點 104"/>
          <p:cNvCxnSpPr>
            <a:cxnSpLocks/>
          </p:cNvCxnSpPr>
          <p:nvPr/>
        </p:nvCxnSpPr>
        <p:spPr>
          <a:xfrm flipH="1">
            <a:off x="5613408" y="2339239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cxnSpLocks/>
          </p:cNvCxnSpPr>
          <p:nvPr/>
        </p:nvCxnSpPr>
        <p:spPr>
          <a:xfrm flipH="1">
            <a:off x="6642109" y="2351939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cxnSpLocks/>
          </p:cNvCxnSpPr>
          <p:nvPr/>
        </p:nvCxnSpPr>
        <p:spPr>
          <a:xfrm rot="5400000" flipV="1">
            <a:off x="6168021" y="1871540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>
            <a:cxnSpLocks/>
          </p:cNvCxnSpPr>
          <p:nvPr/>
        </p:nvCxnSpPr>
        <p:spPr>
          <a:xfrm rot="5400000" flipV="1">
            <a:off x="6178907" y="2785077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10783" y="223879"/>
            <a:ext cx="3122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</a:pPr>
            <a:r>
              <a:rPr lang="en-US" altLang="zh-TW" sz="3200" dirty="0">
                <a:solidFill>
                  <a:srgbClr val="000000"/>
                </a:solidFill>
                <a:latin typeface="Raleway"/>
                <a:ea typeface="Raleway"/>
                <a:cs typeface="Raleway"/>
              </a:rPr>
              <a:t>Bidirectional RNN</a:t>
            </a:r>
            <a:endParaRPr lang="zh-TW" altLang="en-US" sz="3200" dirty="0">
              <a:solidFill>
                <a:srgbClr val="000000"/>
              </a:solidFill>
              <a:latin typeface="Raleway"/>
              <a:ea typeface="Raleway"/>
              <a:cs typeface="Raleway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452917" y="1397872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sp>
        <p:nvSpPr>
          <p:cNvPr id="111" name="矩形 110"/>
          <p:cNvSpPr/>
          <p:nvPr/>
        </p:nvSpPr>
        <p:spPr>
          <a:xfrm>
            <a:off x="4167420" y="1419604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sp>
        <p:nvSpPr>
          <p:cNvPr id="112" name="矩形 111"/>
          <p:cNvSpPr/>
          <p:nvPr/>
        </p:nvSpPr>
        <p:spPr>
          <a:xfrm>
            <a:off x="5907322" y="1423270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sp>
        <p:nvSpPr>
          <p:cNvPr id="113" name="矩形 112"/>
          <p:cNvSpPr/>
          <p:nvPr/>
        </p:nvSpPr>
        <p:spPr>
          <a:xfrm>
            <a:off x="2478318" y="2871613"/>
            <a:ext cx="698500" cy="34925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c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sp>
        <p:nvSpPr>
          <p:cNvPr id="114" name="矩形 113"/>
          <p:cNvSpPr/>
          <p:nvPr/>
        </p:nvSpPr>
        <p:spPr>
          <a:xfrm>
            <a:off x="4192821" y="2893345"/>
            <a:ext cx="698500" cy="34925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c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sp>
        <p:nvSpPr>
          <p:cNvPr id="115" name="矩形 114"/>
          <p:cNvSpPr/>
          <p:nvPr/>
        </p:nvSpPr>
        <p:spPr>
          <a:xfrm>
            <a:off x="5932723" y="2897011"/>
            <a:ext cx="698500" cy="34925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c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sp>
        <p:nvSpPr>
          <p:cNvPr id="116" name="矩形 115"/>
          <p:cNvSpPr/>
          <p:nvPr/>
        </p:nvSpPr>
        <p:spPr>
          <a:xfrm>
            <a:off x="2498277" y="3414982"/>
            <a:ext cx="698500" cy="4190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3</a:t>
            </a:r>
            <a:endParaRPr lang="zh-TW" altLang="en-US" sz="2100" baseline="-25000" dirty="0"/>
          </a:p>
        </p:txBody>
      </p:sp>
      <p:sp>
        <p:nvSpPr>
          <p:cNvPr id="117" name="矩形 116"/>
          <p:cNvSpPr/>
          <p:nvPr/>
        </p:nvSpPr>
        <p:spPr>
          <a:xfrm>
            <a:off x="4191006" y="3421691"/>
            <a:ext cx="698500" cy="4190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3</a:t>
            </a:r>
            <a:endParaRPr lang="zh-TW" altLang="en-US" sz="2100" baseline="-25000" dirty="0"/>
          </a:p>
        </p:txBody>
      </p:sp>
      <p:sp>
        <p:nvSpPr>
          <p:cNvPr id="118" name="矩形 117"/>
          <p:cNvSpPr/>
          <p:nvPr/>
        </p:nvSpPr>
        <p:spPr>
          <a:xfrm>
            <a:off x="5932723" y="3427188"/>
            <a:ext cx="698500" cy="4190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3</a:t>
            </a:r>
            <a:endParaRPr lang="zh-TW" altLang="en-US" sz="2100" baseline="-25000" dirty="0"/>
          </a:p>
        </p:txBody>
      </p:sp>
      <p:cxnSp>
        <p:nvCxnSpPr>
          <p:cNvPr id="119" name="直線單箭頭接點 118"/>
          <p:cNvCxnSpPr>
            <a:cxnSpLocks/>
          </p:cNvCxnSpPr>
          <p:nvPr/>
        </p:nvCxnSpPr>
        <p:spPr>
          <a:xfrm rot="16200000">
            <a:off x="2743552" y="3952754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cxnSpLocks/>
          </p:cNvCxnSpPr>
          <p:nvPr/>
        </p:nvCxnSpPr>
        <p:spPr>
          <a:xfrm rot="16200000">
            <a:off x="4458055" y="3974486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cxnSpLocks/>
          </p:cNvCxnSpPr>
          <p:nvPr/>
        </p:nvCxnSpPr>
        <p:spPr>
          <a:xfrm rot="16200000">
            <a:off x="6197957" y="3978152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cxnSpLocks/>
          </p:cNvCxnSpPr>
          <p:nvPr/>
        </p:nvCxnSpPr>
        <p:spPr>
          <a:xfrm rot="5400000" flipV="1">
            <a:off x="2732671" y="3322112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>
            <a:cxnSpLocks/>
          </p:cNvCxnSpPr>
          <p:nvPr/>
        </p:nvCxnSpPr>
        <p:spPr>
          <a:xfrm rot="5400000" flipV="1">
            <a:off x="4447174" y="3343844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cxnSpLocks/>
          </p:cNvCxnSpPr>
          <p:nvPr/>
        </p:nvCxnSpPr>
        <p:spPr>
          <a:xfrm rot="5400000" flipV="1">
            <a:off x="6187076" y="3347510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3496139" y="3242509"/>
            <a:ext cx="489327" cy="698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y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sp>
        <p:nvSpPr>
          <p:cNvPr id="126" name="矩形 125"/>
          <p:cNvSpPr/>
          <p:nvPr/>
        </p:nvSpPr>
        <p:spPr>
          <a:xfrm>
            <a:off x="5205190" y="3262161"/>
            <a:ext cx="446317" cy="698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y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sp>
        <p:nvSpPr>
          <p:cNvPr id="127" name="矩形 126"/>
          <p:cNvSpPr/>
          <p:nvPr/>
        </p:nvSpPr>
        <p:spPr>
          <a:xfrm>
            <a:off x="6934211" y="3262161"/>
            <a:ext cx="444501" cy="698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y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cxnSp>
        <p:nvCxnSpPr>
          <p:cNvPr id="128" name="直線單箭頭接點 127"/>
          <p:cNvCxnSpPr>
            <a:cxnSpLocks/>
          </p:cNvCxnSpPr>
          <p:nvPr/>
        </p:nvCxnSpPr>
        <p:spPr>
          <a:xfrm>
            <a:off x="3187704" y="3599111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cxnSpLocks/>
          </p:cNvCxnSpPr>
          <p:nvPr/>
        </p:nvCxnSpPr>
        <p:spPr>
          <a:xfrm>
            <a:off x="4902207" y="3620843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>
            <a:cxnSpLocks/>
          </p:cNvCxnSpPr>
          <p:nvPr/>
        </p:nvCxnSpPr>
        <p:spPr>
          <a:xfrm>
            <a:off x="6642109" y="3624509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/>
              <p:cNvSpPr/>
              <p:nvPr/>
            </p:nvSpPr>
            <p:spPr>
              <a:xfrm>
                <a:off x="4203706" y="931355"/>
                <a:ext cx="1705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6" name="矩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706" y="931355"/>
                <a:ext cx="170508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矩形 89"/>
              <p:cNvSpPr/>
              <p:nvPr/>
            </p:nvSpPr>
            <p:spPr>
              <a:xfrm>
                <a:off x="5868591" y="939338"/>
                <a:ext cx="16876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0" name="矩形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591" y="939338"/>
                <a:ext cx="1687641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/>
              <p:cNvSpPr/>
              <p:nvPr/>
            </p:nvSpPr>
            <p:spPr>
              <a:xfrm>
                <a:off x="1206811" y="3453039"/>
                <a:ext cx="14070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7" name="矩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811" y="3453039"/>
                <a:ext cx="140705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117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70" grpId="0" animBg="1"/>
      <p:bldP spid="71" grpId="0" animBg="1"/>
      <p:bldP spid="72" grpId="0" animBg="1"/>
      <p:bldP spid="73" grpId="0" animBg="1"/>
      <p:bldP spid="78" grpId="0" animBg="1"/>
      <p:bldP spid="79" grpId="0" animBg="1"/>
      <p:bldP spid="80" grpId="0" animBg="1"/>
      <p:bldP spid="81" grpId="0" animBg="1"/>
      <p:bldP spid="87" grpId="0" animBg="1"/>
      <p:bldP spid="88" grpId="0" animBg="1"/>
      <p:bldP spid="89" grpId="0" animBg="1"/>
      <p:bldP spid="95" grpId="0" animBg="1"/>
      <p:bldP spid="96" grpId="0" animBg="1"/>
      <p:bldP spid="102" grpId="0" animBg="1"/>
      <p:bldP spid="103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25" grpId="0" animBg="1"/>
      <p:bldP spid="126" grpId="0" animBg="1"/>
      <p:bldP spid="127" grpId="0" animBg="1"/>
      <p:bldP spid="86" grpId="0"/>
      <p:bldP spid="90" grpId="0"/>
      <p:bldP spid="9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/>
        </p:nvSpPr>
        <p:spPr>
          <a:xfrm>
            <a:off x="370354" y="1674468"/>
            <a:ext cx="8324936" cy="255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600"/>
              </a:spcBef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77044" y="217950"/>
            <a:ext cx="8571391" cy="857400"/>
          </a:xfrm>
        </p:spPr>
        <p:txBody>
          <a:bodyPr/>
          <a:lstStyle/>
          <a:p>
            <a:pPr>
              <a:buClr>
                <a:srgbClr val="000000"/>
              </a:buClr>
              <a:buFont typeface="Arial"/>
            </a:pPr>
            <a:r>
              <a:rPr lang="en-US" altLang="zh-TW" sz="4400" dirty="0">
                <a:solidFill>
                  <a:srgbClr val="000000"/>
                </a:solidFill>
                <a:sym typeface="Arial"/>
              </a:rPr>
              <a:t>LSTM(</a:t>
            </a:r>
            <a:r>
              <a:rPr lang="en-US" altLang="zh-TW" sz="4400" dirty="0">
                <a:solidFill>
                  <a:srgbClr val="FF0000"/>
                </a:solidFill>
              </a:rPr>
              <a:t>L</a:t>
            </a:r>
            <a:r>
              <a:rPr lang="en-US" altLang="zh-TW" sz="4400" dirty="0">
                <a:solidFill>
                  <a:srgbClr val="000000"/>
                </a:solidFill>
              </a:rPr>
              <a:t>ong </a:t>
            </a:r>
            <a:r>
              <a:rPr lang="en-US" altLang="zh-TW" sz="4400" dirty="0">
                <a:solidFill>
                  <a:srgbClr val="FF0000"/>
                </a:solidFill>
              </a:rPr>
              <a:t>S</a:t>
            </a:r>
            <a:r>
              <a:rPr lang="en-US" altLang="zh-TW" sz="4400" dirty="0">
                <a:solidFill>
                  <a:srgbClr val="000000"/>
                </a:solidFill>
              </a:rPr>
              <a:t>hort-</a:t>
            </a:r>
            <a:r>
              <a:rPr lang="en-US" altLang="zh-TW" sz="4400" dirty="0">
                <a:solidFill>
                  <a:srgbClr val="FF0000"/>
                </a:solidFill>
              </a:rPr>
              <a:t>T</a:t>
            </a:r>
            <a:r>
              <a:rPr lang="en-US" altLang="zh-TW" sz="4400" dirty="0">
                <a:solidFill>
                  <a:srgbClr val="000000"/>
                </a:solidFill>
              </a:rPr>
              <a:t>erm </a:t>
            </a:r>
            <a:r>
              <a:rPr lang="en-US" altLang="zh-TW" sz="4400" dirty="0">
                <a:solidFill>
                  <a:srgbClr val="FF0000"/>
                </a:solidFill>
              </a:rPr>
              <a:t>M</a:t>
            </a:r>
            <a:r>
              <a:rPr lang="en-US" altLang="zh-TW" sz="4400" dirty="0">
                <a:solidFill>
                  <a:srgbClr val="000000"/>
                </a:solidFill>
              </a:rPr>
              <a:t>emory</a:t>
            </a:r>
            <a:r>
              <a:rPr lang="en-US" altLang="zh-TW" sz="4400" dirty="0" smtClean="0">
                <a:solidFill>
                  <a:srgbClr val="000000"/>
                </a:solidFill>
                <a:sym typeface="Arial"/>
              </a:rPr>
              <a:t>)</a:t>
            </a:r>
            <a:endParaRPr lang="zh-TW" altLang="en-US" sz="4400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595300" y="6408949"/>
            <a:ext cx="548700" cy="31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22</a:t>
            </a:fld>
            <a:endParaRPr/>
          </a:p>
        </p:txBody>
      </p:sp>
      <p:sp>
        <p:nvSpPr>
          <p:cNvPr id="5" name="文字方塊 4"/>
          <p:cNvSpPr txBox="1"/>
          <p:nvPr/>
        </p:nvSpPr>
        <p:spPr>
          <a:xfrm>
            <a:off x="1048242" y="4978627"/>
            <a:ext cx="25622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dirty="0"/>
              <a:t>c changes slowly</a:t>
            </a:r>
            <a:endParaRPr lang="zh-TW" altLang="en-US" sz="21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48242" y="5677520"/>
            <a:ext cx="25856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dirty="0"/>
              <a:t>h changes faster</a:t>
            </a:r>
            <a:endParaRPr lang="zh-TW" altLang="en-US" sz="21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164430" y="4997944"/>
            <a:ext cx="39593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dirty="0" err="1"/>
              <a:t>c</a:t>
            </a:r>
            <a:r>
              <a:rPr lang="en-US" altLang="zh-TW" sz="2100" baseline="30000" dirty="0" err="1"/>
              <a:t>t</a:t>
            </a:r>
            <a:r>
              <a:rPr lang="en-US" altLang="zh-TW" sz="2100" dirty="0"/>
              <a:t> is c</a:t>
            </a:r>
            <a:r>
              <a:rPr lang="en-US" altLang="zh-TW" sz="2100" baseline="30000" dirty="0"/>
              <a:t>t-1</a:t>
            </a:r>
            <a:r>
              <a:rPr lang="en-US" altLang="zh-TW" sz="2100" dirty="0"/>
              <a:t> added by something</a:t>
            </a:r>
            <a:endParaRPr lang="zh-TW" altLang="en-US" sz="21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64430" y="5677520"/>
            <a:ext cx="44564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dirty="0" err="1"/>
              <a:t>h</a:t>
            </a:r>
            <a:r>
              <a:rPr lang="en-US" altLang="zh-TW" sz="2100" baseline="30000" dirty="0" err="1"/>
              <a:t>t</a:t>
            </a:r>
            <a:r>
              <a:rPr lang="en-US" altLang="zh-TW" sz="2100" dirty="0"/>
              <a:t> and h</a:t>
            </a:r>
            <a:r>
              <a:rPr lang="en-US" altLang="zh-TW" sz="2100" baseline="30000" dirty="0"/>
              <a:t>t-1</a:t>
            </a:r>
            <a:r>
              <a:rPr lang="en-US" altLang="zh-TW" sz="2100" dirty="0"/>
              <a:t> can be very different</a:t>
            </a:r>
            <a:endParaRPr lang="zh-TW" altLang="en-US" sz="2100" dirty="0"/>
          </a:p>
        </p:txBody>
      </p:sp>
      <p:sp>
        <p:nvSpPr>
          <p:cNvPr id="9" name="箭號: 向右 34"/>
          <p:cNvSpPr/>
          <p:nvPr/>
        </p:nvSpPr>
        <p:spPr>
          <a:xfrm>
            <a:off x="3402997" y="5058596"/>
            <a:ext cx="495176" cy="2941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0" name="箭號: 向右 35"/>
          <p:cNvSpPr/>
          <p:nvPr/>
        </p:nvSpPr>
        <p:spPr>
          <a:xfrm>
            <a:off x="3402997" y="5720159"/>
            <a:ext cx="495176" cy="2941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1" name="矩形 10"/>
          <p:cNvSpPr/>
          <p:nvPr/>
        </p:nvSpPr>
        <p:spPr>
          <a:xfrm>
            <a:off x="1894294" y="2854624"/>
            <a:ext cx="380999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100" baseline="30000" dirty="0"/>
          </a:p>
        </p:txBody>
      </p:sp>
      <p:sp>
        <p:nvSpPr>
          <p:cNvPr id="12" name="矩形 11"/>
          <p:cNvSpPr/>
          <p:nvPr/>
        </p:nvSpPr>
        <p:spPr>
          <a:xfrm>
            <a:off x="2605514" y="2841399"/>
            <a:ext cx="880744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Naive</a:t>
            </a:r>
            <a:endParaRPr lang="zh-TW" altLang="en-US" sz="2100" dirty="0"/>
          </a:p>
        </p:txBody>
      </p:sp>
      <p:sp>
        <p:nvSpPr>
          <p:cNvPr id="13" name="矩形 12"/>
          <p:cNvSpPr/>
          <p:nvPr/>
        </p:nvSpPr>
        <p:spPr>
          <a:xfrm>
            <a:off x="3775711" y="2858290"/>
            <a:ext cx="380999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 err="1"/>
              <a:t>h</a:t>
            </a:r>
            <a:r>
              <a:rPr lang="en-US" altLang="zh-TW" sz="2100" baseline="30000" dirty="0" err="1"/>
              <a:t>t</a:t>
            </a:r>
            <a:endParaRPr lang="zh-TW" altLang="en-US" sz="2100" baseline="30000" dirty="0"/>
          </a:p>
        </p:txBody>
      </p:sp>
      <p:sp>
        <p:nvSpPr>
          <p:cNvPr id="14" name="矩形 13"/>
          <p:cNvSpPr/>
          <p:nvPr/>
        </p:nvSpPr>
        <p:spPr>
          <a:xfrm>
            <a:off x="2693612" y="2187348"/>
            <a:ext cx="698500" cy="349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 err="1"/>
              <a:t>y</a:t>
            </a:r>
            <a:r>
              <a:rPr lang="en-US" altLang="zh-TW" sz="2100" baseline="30000" dirty="0" err="1"/>
              <a:t>t</a:t>
            </a:r>
            <a:endParaRPr lang="zh-TW" altLang="en-US" sz="2100" baseline="30000" dirty="0"/>
          </a:p>
        </p:txBody>
      </p:sp>
      <p:sp>
        <p:nvSpPr>
          <p:cNvPr id="15" name="矩形 14"/>
          <p:cNvSpPr/>
          <p:nvPr/>
        </p:nvSpPr>
        <p:spPr>
          <a:xfrm>
            <a:off x="2704497" y="3821595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 err="1"/>
              <a:t>x</a:t>
            </a:r>
            <a:r>
              <a:rPr lang="en-US" altLang="zh-TW" sz="2100" baseline="30000" dirty="0" err="1"/>
              <a:t>t</a:t>
            </a:r>
            <a:endParaRPr lang="zh-TW" altLang="en-US" sz="2100" baseline="30000" dirty="0"/>
          </a:p>
        </p:txBody>
      </p:sp>
      <p:cxnSp>
        <p:nvCxnSpPr>
          <p:cNvPr id="16" name="直線單箭頭接點 15"/>
          <p:cNvCxnSpPr>
            <a:cxnSpLocks/>
          </p:cNvCxnSpPr>
          <p:nvPr/>
        </p:nvCxnSpPr>
        <p:spPr>
          <a:xfrm>
            <a:off x="2313393" y="3194841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cxnSpLocks/>
          </p:cNvCxnSpPr>
          <p:nvPr/>
        </p:nvCxnSpPr>
        <p:spPr>
          <a:xfrm>
            <a:off x="3483609" y="3207540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cxnSpLocks/>
          </p:cNvCxnSpPr>
          <p:nvPr/>
        </p:nvCxnSpPr>
        <p:spPr>
          <a:xfrm rot="16200000">
            <a:off x="2909511" y="2695348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cxnSpLocks/>
          </p:cNvCxnSpPr>
          <p:nvPr/>
        </p:nvCxnSpPr>
        <p:spPr>
          <a:xfrm rot="16200000">
            <a:off x="2920397" y="3674551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822482" y="3030749"/>
            <a:ext cx="54213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100" dirty="0">
                <a:solidFill>
                  <a:schemeClr val="bg1"/>
                </a:solidFill>
              </a:rPr>
              <a:t>h</a:t>
            </a:r>
            <a:r>
              <a:rPr lang="en-US" altLang="zh-TW" sz="2100" baseline="30000" dirty="0">
                <a:solidFill>
                  <a:schemeClr val="bg1"/>
                </a:solidFill>
              </a:rPr>
              <a:t>t-1</a:t>
            </a:r>
            <a:endParaRPr lang="zh-TW" altLang="en-US" sz="2100" baseline="300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14679" y="2069819"/>
            <a:ext cx="958271" cy="149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LSTM</a:t>
            </a:r>
            <a:endParaRPr lang="zh-TW" altLang="en-US" sz="2100" dirty="0"/>
          </a:p>
        </p:txBody>
      </p:sp>
      <p:sp>
        <p:nvSpPr>
          <p:cNvPr id="22" name="矩形 21"/>
          <p:cNvSpPr/>
          <p:nvPr/>
        </p:nvSpPr>
        <p:spPr>
          <a:xfrm>
            <a:off x="4661539" y="2069819"/>
            <a:ext cx="380999" cy="698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100" baseline="30000" dirty="0"/>
          </a:p>
        </p:txBody>
      </p:sp>
      <p:sp>
        <p:nvSpPr>
          <p:cNvPr id="23" name="矩形 22"/>
          <p:cNvSpPr/>
          <p:nvPr/>
        </p:nvSpPr>
        <p:spPr>
          <a:xfrm>
            <a:off x="5416370" y="1396541"/>
            <a:ext cx="698500" cy="349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 err="1"/>
              <a:t>y</a:t>
            </a:r>
            <a:r>
              <a:rPr lang="en-US" altLang="zh-TW" sz="2100" baseline="30000" dirty="0" err="1"/>
              <a:t>t</a:t>
            </a:r>
            <a:endParaRPr lang="zh-TW" altLang="en-US" sz="2100" baseline="30000" dirty="0"/>
          </a:p>
        </p:txBody>
      </p:sp>
      <p:sp>
        <p:nvSpPr>
          <p:cNvPr id="24" name="矩形 23"/>
          <p:cNvSpPr/>
          <p:nvPr/>
        </p:nvSpPr>
        <p:spPr>
          <a:xfrm>
            <a:off x="5443976" y="3903926"/>
            <a:ext cx="698500" cy="3492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 err="1">
                <a:solidFill>
                  <a:schemeClr val="tx1"/>
                </a:solidFill>
              </a:rPr>
              <a:t>x</a:t>
            </a:r>
            <a:r>
              <a:rPr lang="en-US" altLang="zh-TW" sz="2100" baseline="30000" dirty="0" err="1">
                <a:solidFill>
                  <a:schemeClr val="tx1"/>
                </a:solidFill>
              </a:rPr>
              <a:t>t</a:t>
            </a:r>
            <a:endParaRPr lang="zh-TW" altLang="en-US" sz="2100" baseline="30000" dirty="0">
              <a:solidFill>
                <a:schemeClr val="tx1"/>
              </a:solidFill>
            </a:endParaRPr>
          </a:p>
        </p:txBody>
      </p:sp>
      <p:cxnSp>
        <p:nvCxnSpPr>
          <p:cNvPr id="25" name="直線單箭頭接點 24"/>
          <p:cNvCxnSpPr>
            <a:cxnSpLocks/>
          </p:cNvCxnSpPr>
          <p:nvPr/>
        </p:nvCxnSpPr>
        <p:spPr>
          <a:xfrm>
            <a:off x="5042538" y="2443163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cxnSpLocks/>
          </p:cNvCxnSpPr>
          <p:nvPr/>
        </p:nvCxnSpPr>
        <p:spPr>
          <a:xfrm rot="16200000">
            <a:off x="5632269" y="1904541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cxnSpLocks/>
          </p:cNvCxnSpPr>
          <p:nvPr/>
        </p:nvCxnSpPr>
        <p:spPr>
          <a:xfrm rot="16200000">
            <a:off x="5659876" y="3756882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667887" y="2869521"/>
            <a:ext cx="380999" cy="698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100" baseline="30000" dirty="0"/>
          </a:p>
        </p:txBody>
      </p:sp>
      <p:cxnSp>
        <p:nvCxnSpPr>
          <p:cNvPr id="29" name="直線單箭頭接點 28"/>
          <p:cNvCxnSpPr>
            <a:cxnSpLocks/>
          </p:cNvCxnSpPr>
          <p:nvPr/>
        </p:nvCxnSpPr>
        <p:spPr>
          <a:xfrm>
            <a:off x="5048885" y="3261732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cxnSpLocks/>
          </p:cNvCxnSpPr>
          <p:nvPr/>
        </p:nvCxnSpPr>
        <p:spPr>
          <a:xfrm>
            <a:off x="6255302" y="2445829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cxnSpLocks/>
          </p:cNvCxnSpPr>
          <p:nvPr/>
        </p:nvCxnSpPr>
        <p:spPr>
          <a:xfrm>
            <a:off x="6272950" y="3251253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510516" y="2088463"/>
            <a:ext cx="380999" cy="698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100" dirty="0" err="1"/>
              <a:t>c</a:t>
            </a:r>
            <a:r>
              <a:rPr lang="en-US" altLang="zh-TW" sz="2100" baseline="30000" dirty="0" err="1"/>
              <a:t>t</a:t>
            </a:r>
            <a:endParaRPr lang="zh-TW" altLang="en-US" sz="2100" baseline="30000" dirty="0"/>
          </a:p>
        </p:txBody>
      </p:sp>
      <p:sp>
        <p:nvSpPr>
          <p:cNvPr id="33" name="矩形 32"/>
          <p:cNvSpPr/>
          <p:nvPr/>
        </p:nvSpPr>
        <p:spPr>
          <a:xfrm>
            <a:off x="6516863" y="2888164"/>
            <a:ext cx="380999" cy="698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 err="1"/>
              <a:t>h</a:t>
            </a:r>
            <a:r>
              <a:rPr lang="en-US" altLang="zh-TW" sz="2100" baseline="30000" dirty="0" err="1"/>
              <a:t>t</a:t>
            </a:r>
            <a:endParaRPr lang="zh-TW" altLang="en-US" sz="2100" baseline="30000" dirty="0"/>
          </a:p>
        </p:txBody>
      </p:sp>
      <p:sp>
        <p:nvSpPr>
          <p:cNvPr id="34" name="矩形 33"/>
          <p:cNvSpPr/>
          <p:nvPr/>
        </p:nvSpPr>
        <p:spPr>
          <a:xfrm>
            <a:off x="4614333" y="3041206"/>
            <a:ext cx="54213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100" dirty="0">
                <a:solidFill>
                  <a:schemeClr val="bg1"/>
                </a:solidFill>
              </a:rPr>
              <a:t>h</a:t>
            </a:r>
            <a:r>
              <a:rPr lang="en-US" altLang="zh-TW" sz="2100" baseline="30000" dirty="0">
                <a:solidFill>
                  <a:schemeClr val="bg1"/>
                </a:solidFill>
              </a:rPr>
              <a:t>t-1</a:t>
            </a:r>
            <a:endParaRPr lang="zh-TW" altLang="en-US" sz="2100" baseline="30000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05752" y="2241504"/>
            <a:ext cx="50526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100" dirty="0"/>
              <a:t>c</a:t>
            </a:r>
            <a:r>
              <a:rPr lang="en-US" altLang="zh-TW" sz="2100" baseline="30000" dirty="0"/>
              <a:t>t-1</a:t>
            </a:r>
            <a:endParaRPr lang="zh-TW" altLang="en-US" sz="2100" baseline="30000" dirty="0"/>
          </a:p>
        </p:txBody>
      </p:sp>
    </p:spTree>
    <p:extLst>
      <p:ext uri="{BB962C8B-B14F-4D97-AF65-F5344CB8AC3E}">
        <p14:creationId xmlns:p14="http://schemas.microsoft.com/office/powerpoint/2010/main" val="34717846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32" grpId="0" animBg="1"/>
      <p:bldP spid="33" grpId="0" animBg="1"/>
      <p:bldP spid="34" grpId="0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5554183"/>
            <a:ext cx="548700" cy="31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23</a:t>
            </a:fld>
            <a:endParaRPr/>
          </a:p>
        </p:txBody>
      </p:sp>
      <p:grpSp>
        <p:nvGrpSpPr>
          <p:cNvPr id="4" name="群組 3"/>
          <p:cNvGrpSpPr/>
          <p:nvPr/>
        </p:nvGrpSpPr>
        <p:grpSpPr>
          <a:xfrm>
            <a:off x="2971524" y="5269362"/>
            <a:ext cx="636117" cy="369332"/>
            <a:chOff x="4758115" y="6396335"/>
            <a:chExt cx="848156" cy="651353"/>
          </a:xfrm>
        </p:grpSpPr>
        <p:sp>
          <p:nvSpPr>
            <p:cNvPr id="5" name="矩形 4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758115" y="6396335"/>
              <a:ext cx="848156" cy="6513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x</a:t>
              </a:r>
              <a:r>
                <a:rPr lang="en-US" altLang="zh-TW" baseline="30000" dirty="0" err="1"/>
                <a:t>t</a:t>
              </a:r>
              <a:endParaRPr lang="zh-TW" altLang="en-US" baseline="30000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3037015" y="4175619"/>
            <a:ext cx="540000" cy="3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67380" y="4175619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i</a:t>
            </a:r>
            <a:endParaRPr lang="zh-TW" altLang="en-US" baseline="30000" dirty="0"/>
          </a:p>
        </p:txBody>
      </p:sp>
      <p:sp>
        <p:nvSpPr>
          <p:cNvPr id="9" name="矩形 8"/>
          <p:cNvSpPr/>
          <p:nvPr/>
        </p:nvSpPr>
        <p:spPr>
          <a:xfrm>
            <a:off x="1704035" y="4175619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f</a:t>
            </a:r>
            <a:endParaRPr lang="zh-TW" altLang="en-US" baseline="30000" dirty="0"/>
          </a:p>
        </p:txBody>
      </p:sp>
      <p:sp>
        <p:nvSpPr>
          <p:cNvPr id="10" name="矩形 9"/>
          <p:cNvSpPr/>
          <p:nvPr/>
        </p:nvSpPr>
        <p:spPr>
          <a:xfrm>
            <a:off x="3700360" y="4179516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r>
              <a:rPr lang="en-US" altLang="zh-TW" baseline="30000" dirty="0"/>
              <a:t>o</a:t>
            </a:r>
            <a:endParaRPr lang="zh-TW" altLang="en-US" baseline="30000" dirty="0"/>
          </a:p>
        </p:txBody>
      </p:sp>
      <p:sp>
        <p:nvSpPr>
          <p:cNvPr id="11" name="向下箭號 10"/>
          <p:cNvSpPr/>
          <p:nvPr/>
        </p:nvSpPr>
        <p:spPr>
          <a:xfrm rot="2620627" flipV="1">
            <a:off x="3621083" y="4521549"/>
            <a:ext cx="328613" cy="73913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2" name="向下箭號 11"/>
          <p:cNvSpPr/>
          <p:nvPr/>
        </p:nvSpPr>
        <p:spPr>
          <a:xfrm rot="20057551" flipV="1">
            <a:off x="2560925" y="4517409"/>
            <a:ext cx="328613" cy="681817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3" name="向下箭號 12"/>
          <p:cNvSpPr/>
          <p:nvPr/>
        </p:nvSpPr>
        <p:spPr>
          <a:xfrm rot="1353372" flipV="1">
            <a:off x="3094808" y="4551679"/>
            <a:ext cx="328613" cy="645884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4" name="向下箭號 13"/>
          <p:cNvSpPr/>
          <p:nvPr/>
        </p:nvSpPr>
        <p:spPr>
          <a:xfrm rot="18851723" flipV="1">
            <a:off x="2001079" y="4498198"/>
            <a:ext cx="328613" cy="77285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grpSp>
        <p:nvGrpSpPr>
          <p:cNvPr id="15" name="群組 14"/>
          <p:cNvGrpSpPr/>
          <p:nvPr/>
        </p:nvGrpSpPr>
        <p:grpSpPr>
          <a:xfrm>
            <a:off x="2274477" y="5259857"/>
            <a:ext cx="680679" cy="378837"/>
            <a:chOff x="4765592" y="6396335"/>
            <a:chExt cx="907572" cy="492442"/>
          </a:xfrm>
        </p:grpSpPr>
        <p:sp>
          <p:nvSpPr>
            <p:cNvPr id="16" name="矩形 15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765592" y="6396335"/>
              <a:ext cx="907572" cy="49244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>
                  <a:solidFill>
                    <a:schemeClr val="bg1"/>
                  </a:solidFill>
                </a:rPr>
                <a:t>t-1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1019282" y="2445381"/>
            <a:ext cx="680679" cy="369332"/>
            <a:chOff x="4775004" y="6396335"/>
            <a:chExt cx="907572" cy="492442"/>
          </a:xfrm>
        </p:grpSpPr>
        <p:sp>
          <p:nvSpPr>
            <p:cNvPr id="19" name="矩形 18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4775004" y="6396335"/>
              <a:ext cx="907572" cy="49244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</a:t>
              </a:r>
              <a:r>
                <a:rPr lang="en-US" altLang="zh-TW" baseline="30000" dirty="0">
                  <a:solidFill>
                    <a:schemeClr val="tx1"/>
                  </a:solidFill>
                </a:rPr>
                <a:t>t-1</a:t>
              </a:r>
              <a:endParaRPr lang="zh-TW" altLang="en-US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892572" y="1494654"/>
            <a:ext cx="395744" cy="4768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359402" y="1494653"/>
            <a:ext cx="913490" cy="5086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304519" y="1591201"/>
                <a:ext cx="2563202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519" y="1591201"/>
                <a:ext cx="2563202" cy="323165"/>
              </a:xfrm>
              <a:prstGeom prst="rect">
                <a:avLst/>
              </a:prstGeom>
              <a:blipFill>
                <a:blip r:embed="rId3"/>
                <a:stretch>
                  <a:fillRect l="-475" b="-75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4892572" y="2577898"/>
            <a:ext cx="395744" cy="476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i</a:t>
            </a:r>
            <a:endParaRPr lang="zh-TW" altLang="en-US" baseline="30000" dirty="0"/>
          </a:p>
        </p:txBody>
      </p:sp>
      <p:sp>
        <p:nvSpPr>
          <p:cNvPr id="35" name="矩形 34"/>
          <p:cNvSpPr/>
          <p:nvPr/>
        </p:nvSpPr>
        <p:spPr>
          <a:xfrm>
            <a:off x="5957005" y="2571700"/>
            <a:ext cx="913490" cy="5086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</a:t>
            </a:r>
            <a:r>
              <a:rPr lang="en-US" altLang="zh-TW" baseline="30000" dirty="0"/>
              <a:t>i</a:t>
            </a:r>
            <a:endParaRPr lang="zh-TW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5304519" y="2674445"/>
                <a:ext cx="2162836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1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519" y="2674445"/>
                <a:ext cx="2162836" cy="323165"/>
              </a:xfrm>
              <a:prstGeom prst="rect">
                <a:avLst/>
              </a:prstGeom>
              <a:blipFill>
                <a:blip r:embed="rId4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/>
          <p:cNvSpPr/>
          <p:nvPr/>
        </p:nvSpPr>
        <p:spPr>
          <a:xfrm>
            <a:off x="4892572" y="3678772"/>
            <a:ext cx="395744" cy="476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f</a:t>
            </a:r>
            <a:endParaRPr lang="zh-TW" altLang="en-US" baseline="30000" dirty="0"/>
          </a:p>
        </p:txBody>
      </p:sp>
      <p:grpSp>
        <p:nvGrpSpPr>
          <p:cNvPr id="38" name="群組 37"/>
          <p:cNvGrpSpPr/>
          <p:nvPr/>
        </p:nvGrpSpPr>
        <p:grpSpPr>
          <a:xfrm>
            <a:off x="6776895" y="3412152"/>
            <a:ext cx="680679" cy="952802"/>
            <a:chOff x="7012720" y="4534918"/>
            <a:chExt cx="907572" cy="1270403"/>
          </a:xfrm>
        </p:grpSpPr>
        <p:sp>
          <p:nvSpPr>
            <p:cNvPr id="39" name="矩形 38"/>
            <p:cNvSpPr/>
            <p:nvPr/>
          </p:nvSpPr>
          <p:spPr>
            <a:xfrm>
              <a:off x="7224945" y="5166135"/>
              <a:ext cx="432322" cy="63918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24945" y="4534918"/>
              <a:ext cx="432322" cy="63121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7192823" y="4652619"/>
              <a:ext cx="5473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x</a:t>
              </a:r>
              <a:r>
                <a:rPr lang="en-US" altLang="zh-TW" baseline="30000" dirty="0" err="1"/>
                <a:t>t</a:t>
              </a:r>
              <a:endParaRPr lang="zh-TW" altLang="en-US" baseline="30000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012720" y="5254896"/>
              <a:ext cx="90757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>
                  <a:solidFill>
                    <a:schemeClr val="bg1"/>
                  </a:solidFill>
                </a:rPr>
                <a:t>t-1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5957005" y="3672574"/>
            <a:ext cx="913490" cy="508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W</a:t>
            </a:r>
            <a:r>
              <a:rPr lang="en-US" altLang="zh-TW" baseline="30000" dirty="0" err="1"/>
              <a:t>f</a:t>
            </a:r>
            <a:endParaRPr lang="zh-TW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5304519" y="3775319"/>
                <a:ext cx="2162836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1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519" y="3775319"/>
                <a:ext cx="2162836" cy="323165"/>
              </a:xfrm>
              <a:prstGeom prst="rect">
                <a:avLst/>
              </a:prstGeom>
              <a:blipFill>
                <a:blip r:embed="rId5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4892572" y="4836833"/>
            <a:ext cx="411948" cy="476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r>
              <a:rPr lang="en-US" altLang="zh-TW" baseline="30000" dirty="0"/>
              <a:t>o</a:t>
            </a:r>
            <a:endParaRPr lang="zh-TW" altLang="en-US" baseline="30000" dirty="0"/>
          </a:p>
        </p:txBody>
      </p:sp>
      <p:sp>
        <p:nvSpPr>
          <p:cNvPr id="51" name="矩形 50"/>
          <p:cNvSpPr/>
          <p:nvPr/>
        </p:nvSpPr>
        <p:spPr>
          <a:xfrm>
            <a:off x="5957005" y="4830635"/>
            <a:ext cx="913490" cy="508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</a:t>
            </a:r>
            <a:r>
              <a:rPr lang="en-US" altLang="zh-TW" baseline="30000" dirty="0"/>
              <a:t>o</a:t>
            </a:r>
            <a:endParaRPr lang="zh-TW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5304519" y="4933380"/>
                <a:ext cx="2162836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1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519" y="4933380"/>
                <a:ext cx="2162836" cy="323165"/>
              </a:xfrm>
              <a:prstGeom prst="rect">
                <a:avLst/>
              </a:prstGeom>
              <a:blipFill>
                <a:blip r:embed="rId6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圖片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1887" y="1019273"/>
            <a:ext cx="1246162" cy="1610606"/>
          </a:xfrm>
          <a:prstGeom prst="rect">
            <a:avLst/>
          </a:prstGeom>
        </p:spPr>
      </p:pic>
      <p:sp>
        <p:nvSpPr>
          <p:cNvPr id="54" name="文字方塊 53">
            <a:extLst>
              <a:ext uri="{FF2B5EF4-FFF2-40B4-BE49-F238E27FC236}">
                <a16:creationId xmlns:a16="http://schemas.microsoft.com/office/drawing/2014/main" id="{2EA58FC4-CB6C-4C12-946C-B807D146D91E}"/>
              </a:ext>
            </a:extLst>
          </p:cNvPr>
          <p:cNvSpPr txBox="1"/>
          <p:nvPr/>
        </p:nvSpPr>
        <p:spPr>
          <a:xfrm>
            <a:off x="4709308" y="2984090"/>
            <a:ext cx="752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Input</a:t>
            </a:r>
          </a:p>
          <a:p>
            <a:pPr algn="ctr"/>
            <a:r>
              <a:rPr lang="en-US" altLang="zh-TW" dirty="0"/>
              <a:t>gate 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58206C8-59A5-4315-ABAF-48E2469580BD}"/>
              </a:ext>
            </a:extLst>
          </p:cNvPr>
          <p:cNvSpPr txBox="1"/>
          <p:nvPr/>
        </p:nvSpPr>
        <p:spPr>
          <a:xfrm>
            <a:off x="4698174" y="4126493"/>
            <a:ext cx="842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forget</a:t>
            </a:r>
          </a:p>
          <a:p>
            <a:pPr algn="ctr"/>
            <a:r>
              <a:rPr lang="en-US" altLang="zh-TW" dirty="0"/>
              <a:t>gate 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AA436A1-47EE-498A-BF75-E20E78BD6E03}"/>
              </a:ext>
            </a:extLst>
          </p:cNvPr>
          <p:cNvSpPr txBox="1"/>
          <p:nvPr/>
        </p:nvSpPr>
        <p:spPr>
          <a:xfrm>
            <a:off x="4709308" y="5304896"/>
            <a:ext cx="842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output</a:t>
            </a:r>
          </a:p>
          <a:p>
            <a:pPr algn="ctr"/>
            <a:r>
              <a:rPr lang="en-US" altLang="zh-TW" dirty="0"/>
              <a:t>gate </a:t>
            </a:r>
            <a:endParaRPr lang="zh-TW" altLang="en-US" dirty="0"/>
          </a:p>
        </p:txBody>
      </p:sp>
      <p:grpSp>
        <p:nvGrpSpPr>
          <p:cNvPr id="57" name="群組 56"/>
          <p:cNvGrpSpPr/>
          <p:nvPr/>
        </p:nvGrpSpPr>
        <p:grpSpPr>
          <a:xfrm>
            <a:off x="6793696" y="4589710"/>
            <a:ext cx="680679" cy="952802"/>
            <a:chOff x="7012720" y="4534918"/>
            <a:chExt cx="907572" cy="1270403"/>
          </a:xfrm>
        </p:grpSpPr>
        <p:sp>
          <p:nvSpPr>
            <p:cNvPr id="58" name="矩形 57"/>
            <p:cNvSpPr/>
            <p:nvPr/>
          </p:nvSpPr>
          <p:spPr>
            <a:xfrm>
              <a:off x="7224945" y="5166135"/>
              <a:ext cx="432322" cy="63918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59" name="矩形 58"/>
            <p:cNvSpPr/>
            <p:nvPr/>
          </p:nvSpPr>
          <p:spPr>
            <a:xfrm>
              <a:off x="7224945" y="4534918"/>
              <a:ext cx="432322" cy="63121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7192823" y="4652619"/>
              <a:ext cx="5473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x</a:t>
              </a:r>
              <a:r>
                <a:rPr lang="en-US" altLang="zh-TW" baseline="30000" dirty="0" err="1"/>
                <a:t>t</a:t>
              </a:r>
              <a:endParaRPr lang="zh-TW" altLang="en-US" baseline="30000" dirty="0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7012720" y="5254896"/>
              <a:ext cx="90757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>
                  <a:solidFill>
                    <a:schemeClr val="bg1"/>
                  </a:solidFill>
                </a:rPr>
                <a:t>t-1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6786598" y="2367954"/>
            <a:ext cx="680679" cy="952802"/>
            <a:chOff x="7012720" y="4534918"/>
            <a:chExt cx="907572" cy="1270403"/>
          </a:xfrm>
        </p:grpSpPr>
        <p:sp>
          <p:nvSpPr>
            <p:cNvPr id="63" name="矩形 62"/>
            <p:cNvSpPr/>
            <p:nvPr/>
          </p:nvSpPr>
          <p:spPr>
            <a:xfrm>
              <a:off x="7224945" y="5166135"/>
              <a:ext cx="432322" cy="63918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64" name="矩形 63"/>
            <p:cNvSpPr/>
            <p:nvPr/>
          </p:nvSpPr>
          <p:spPr>
            <a:xfrm>
              <a:off x="7224945" y="4534918"/>
              <a:ext cx="432322" cy="63121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7192823" y="4652619"/>
              <a:ext cx="5473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x</a:t>
              </a:r>
              <a:r>
                <a:rPr lang="en-US" altLang="zh-TW" baseline="30000" dirty="0" err="1"/>
                <a:t>t</a:t>
              </a:r>
              <a:endParaRPr lang="zh-TW" altLang="en-US" baseline="30000" dirty="0"/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7012720" y="5254896"/>
              <a:ext cx="90757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>
                  <a:solidFill>
                    <a:schemeClr val="bg1"/>
                  </a:solidFill>
                </a:rPr>
                <a:t>t-1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7185231" y="1296877"/>
            <a:ext cx="680679" cy="952802"/>
            <a:chOff x="7012720" y="4534918"/>
            <a:chExt cx="907572" cy="1270403"/>
          </a:xfrm>
        </p:grpSpPr>
        <p:sp>
          <p:nvSpPr>
            <p:cNvPr id="68" name="矩形 67"/>
            <p:cNvSpPr/>
            <p:nvPr/>
          </p:nvSpPr>
          <p:spPr>
            <a:xfrm>
              <a:off x="7224945" y="5166135"/>
              <a:ext cx="432322" cy="63918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69" name="矩形 68"/>
            <p:cNvSpPr/>
            <p:nvPr/>
          </p:nvSpPr>
          <p:spPr>
            <a:xfrm>
              <a:off x="7224945" y="4534918"/>
              <a:ext cx="432322" cy="63121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7192823" y="4652619"/>
              <a:ext cx="5473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x</a:t>
              </a:r>
              <a:r>
                <a:rPr lang="en-US" altLang="zh-TW" baseline="30000" dirty="0" err="1"/>
                <a:t>t</a:t>
              </a:r>
              <a:endParaRPr lang="zh-TW" altLang="en-US" baseline="300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7012720" y="5254896"/>
              <a:ext cx="90757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>
                  <a:solidFill>
                    <a:schemeClr val="bg1"/>
                  </a:solidFill>
                </a:rPr>
                <a:t>t-1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2" name="標題 1"/>
          <p:cNvSpPr>
            <a:spLocks noGrp="1"/>
          </p:cNvSpPr>
          <p:nvPr>
            <p:ph type="title"/>
          </p:nvPr>
        </p:nvSpPr>
        <p:spPr>
          <a:xfrm>
            <a:off x="181282" y="103955"/>
            <a:ext cx="1670605" cy="857400"/>
          </a:xfrm>
        </p:spPr>
        <p:txBody>
          <a:bodyPr/>
          <a:lstStyle/>
          <a:p>
            <a:pPr>
              <a:buClr>
                <a:srgbClr val="000000"/>
              </a:buClr>
              <a:buFont typeface="Arial"/>
            </a:pPr>
            <a:r>
              <a:rPr lang="en-US" altLang="zh-TW" sz="4000" dirty="0">
                <a:solidFill>
                  <a:srgbClr val="000000"/>
                </a:solidFill>
                <a:sym typeface="Arial"/>
              </a:rPr>
              <a:t>LSTM</a:t>
            </a:r>
            <a:endParaRPr lang="zh-TW" altLang="en-US" sz="4000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46389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7" grpId="0" animBg="1"/>
      <p:bldP spid="28" grpId="0"/>
      <p:bldP spid="29" grpId="0" animBg="1"/>
      <p:bldP spid="35" grpId="0" animBg="1"/>
      <p:bldP spid="36" grpId="0"/>
      <p:bldP spid="37" grpId="0" animBg="1"/>
      <p:bldP spid="43" grpId="0" animBg="1"/>
      <p:bldP spid="44" grpId="0"/>
      <p:bldP spid="45" grpId="0" animBg="1"/>
      <p:bldP spid="51" grpId="0" animBg="1"/>
      <p:bldP spid="52" grpId="0"/>
      <p:bldP spid="54" grpId="0"/>
      <p:bldP spid="55" grpId="0"/>
      <p:bldP spid="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/>
        </p:nvSpPr>
        <p:spPr>
          <a:xfrm>
            <a:off x="429989" y="2171044"/>
            <a:ext cx="8324936" cy="255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600"/>
              </a:spcBef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5554183"/>
            <a:ext cx="548700" cy="31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24</a:t>
            </a:fld>
            <a:endParaRPr/>
          </a:p>
        </p:txBody>
      </p:sp>
      <p:grpSp>
        <p:nvGrpSpPr>
          <p:cNvPr id="4" name="群組 3"/>
          <p:cNvGrpSpPr/>
          <p:nvPr/>
        </p:nvGrpSpPr>
        <p:grpSpPr>
          <a:xfrm>
            <a:off x="2977132" y="5231098"/>
            <a:ext cx="680679" cy="369332"/>
            <a:chOff x="4765592" y="6396335"/>
            <a:chExt cx="907572" cy="492442"/>
          </a:xfrm>
        </p:grpSpPr>
        <p:sp>
          <p:nvSpPr>
            <p:cNvPr id="5" name="矩形 4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765592" y="6396335"/>
              <a:ext cx="907572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x</a:t>
              </a:r>
              <a:r>
                <a:rPr lang="en-US" altLang="zh-TW" baseline="30000" dirty="0" err="1"/>
                <a:t>t</a:t>
              </a:r>
              <a:endParaRPr lang="zh-TW" altLang="en-US" baseline="30000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3037015" y="4175619"/>
            <a:ext cx="540000" cy="3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67380" y="4175619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i</a:t>
            </a:r>
            <a:endParaRPr lang="zh-TW" altLang="en-US" baseline="30000" dirty="0"/>
          </a:p>
        </p:txBody>
      </p:sp>
      <p:sp>
        <p:nvSpPr>
          <p:cNvPr id="9" name="矩形 8"/>
          <p:cNvSpPr/>
          <p:nvPr/>
        </p:nvSpPr>
        <p:spPr>
          <a:xfrm>
            <a:off x="1704035" y="4175619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f</a:t>
            </a:r>
            <a:endParaRPr lang="zh-TW" altLang="en-US" baseline="30000" dirty="0"/>
          </a:p>
        </p:txBody>
      </p:sp>
      <p:sp>
        <p:nvSpPr>
          <p:cNvPr id="10" name="矩形 9"/>
          <p:cNvSpPr/>
          <p:nvPr/>
        </p:nvSpPr>
        <p:spPr>
          <a:xfrm>
            <a:off x="3700360" y="4179516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r>
              <a:rPr lang="en-US" altLang="zh-TW" baseline="30000" dirty="0"/>
              <a:t>o</a:t>
            </a:r>
            <a:endParaRPr lang="zh-TW" altLang="en-US" baseline="30000" dirty="0"/>
          </a:p>
        </p:txBody>
      </p:sp>
      <p:sp>
        <p:nvSpPr>
          <p:cNvPr id="11" name="向下箭號 10"/>
          <p:cNvSpPr/>
          <p:nvPr/>
        </p:nvSpPr>
        <p:spPr>
          <a:xfrm rot="2620627" flipV="1">
            <a:off x="3621083" y="4521549"/>
            <a:ext cx="328613" cy="73913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2" name="向下箭號 11"/>
          <p:cNvSpPr/>
          <p:nvPr/>
        </p:nvSpPr>
        <p:spPr>
          <a:xfrm rot="20057551" flipV="1">
            <a:off x="2560925" y="4517409"/>
            <a:ext cx="328613" cy="681817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3" name="向下箭號 12"/>
          <p:cNvSpPr/>
          <p:nvPr/>
        </p:nvSpPr>
        <p:spPr>
          <a:xfrm rot="1353372" flipV="1">
            <a:off x="3094808" y="4551679"/>
            <a:ext cx="328613" cy="645884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4" name="向下箭號 13"/>
          <p:cNvSpPr/>
          <p:nvPr/>
        </p:nvSpPr>
        <p:spPr>
          <a:xfrm rot="18851723" flipV="1">
            <a:off x="2001079" y="4498198"/>
            <a:ext cx="328613" cy="77285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grpSp>
        <p:nvGrpSpPr>
          <p:cNvPr id="15" name="群組 14"/>
          <p:cNvGrpSpPr/>
          <p:nvPr/>
        </p:nvGrpSpPr>
        <p:grpSpPr>
          <a:xfrm>
            <a:off x="2380350" y="5223824"/>
            <a:ext cx="680679" cy="369332"/>
            <a:chOff x="4765592" y="6396335"/>
            <a:chExt cx="907572" cy="492442"/>
          </a:xfrm>
        </p:grpSpPr>
        <p:sp>
          <p:nvSpPr>
            <p:cNvPr id="16" name="矩形 15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765592" y="6396335"/>
              <a:ext cx="907572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>
                  <a:solidFill>
                    <a:schemeClr val="bg1"/>
                  </a:solidFill>
                </a:rPr>
                <a:t>t-1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1019282" y="2445381"/>
            <a:ext cx="680679" cy="369332"/>
            <a:chOff x="4775004" y="6396335"/>
            <a:chExt cx="907572" cy="492442"/>
          </a:xfrm>
        </p:grpSpPr>
        <p:sp>
          <p:nvSpPr>
            <p:cNvPr id="19" name="矩形 18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4775004" y="6396335"/>
              <a:ext cx="907572" cy="49244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</a:t>
              </a:r>
              <a:r>
                <a:rPr lang="en-US" altLang="zh-TW" baseline="30000" dirty="0">
                  <a:solidFill>
                    <a:schemeClr val="tx1"/>
                  </a:solidFill>
                </a:rPr>
                <a:t>t-1</a:t>
              </a:r>
              <a:endParaRPr lang="zh-TW" altLang="en-US" baseline="30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887" y="1019273"/>
            <a:ext cx="1246162" cy="1610606"/>
          </a:xfrm>
          <a:prstGeom prst="rect">
            <a:avLst/>
          </a:prstGeom>
        </p:spPr>
      </p:pic>
      <p:cxnSp>
        <p:nvCxnSpPr>
          <p:cNvPr id="22" name="直線單箭頭接點 21"/>
          <p:cNvCxnSpPr>
            <a:cxnSpLocks/>
          </p:cNvCxnSpPr>
          <p:nvPr/>
        </p:nvCxnSpPr>
        <p:spPr>
          <a:xfrm>
            <a:off x="1332329" y="5366936"/>
            <a:ext cx="10350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cxnSpLocks/>
          </p:cNvCxnSpPr>
          <p:nvPr/>
        </p:nvCxnSpPr>
        <p:spPr>
          <a:xfrm>
            <a:off x="1345397" y="2791631"/>
            <a:ext cx="0" cy="257380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384972" y="3301012"/>
            <a:ext cx="1353900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“peephole”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586725" y="1940662"/>
            <a:ext cx="291788" cy="4768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105989" y="1936728"/>
            <a:ext cx="1506320" cy="5086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4032262" y="1990317"/>
                <a:ext cx="3140168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262" y="1990317"/>
                <a:ext cx="3140168" cy="323165"/>
              </a:xfrm>
              <a:prstGeom prst="rect">
                <a:avLst/>
              </a:prstGeom>
              <a:blipFill>
                <a:blip r:embed="rId4"/>
                <a:stretch>
                  <a:fillRect l="-1938" r="-2132" b="-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群組 27"/>
          <p:cNvGrpSpPr/>
          <p:nvPr/>
        </p:nvGrpSpPr>
        <p:grpSpPr>
          <a:xfrm>
            <a:off x="6532641" y="1435609"/>
            <a:ext cx="793539" cy="1461341"/>
            <a:chOff x="7186187" y="771143"/>
            <a:chExt cx="907572" cy="1948455"/>
          </a:xfrm>
        </p:grpSpPr>
        <p:grpSp>
          <p:nvGrpSpPr>
            <p:cNvPr id="29" name="群組 28"/>
            <p:cNvGrpSpPr/>
            <p:nvPr/>
          </p:nvGrpSpPr>
          <p:grpSpPr>
            <a:xfrm>
              <a:off x="7186187" y="771143"/>
              <a:ext cx="907572" cy="1270402"/>
              <a:chOff x="7012720" y="4534918"/>
              <a:chExt cx="907572" cy="1270402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7224944" y="5166135"/>
                <a:ext cx="432322" cy="63918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7224945" y="4534918"/>
                <a:ext cx="432322" cy="63121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7192823" y="4652619"/>
                <a:ext cx="54736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err="1"/>
                  <a:t>x</a:t>
                </a:r>
                <a:r>
                  <a:rPr lang="en-US" altLang="zh-TW" baseline="30000" dirty="0" err="1"/>
                  <a:t>t</a:t>
                </a:r>
                <a:endParaRPr lang="zh-TW" altLang="en-US" baseline="30000" dirty="0"/>
              </a:p>
            </p:txBody>
          </p:sp>
          <p:sp>
            <p:nvSpPr>
              <p:cNvPr id="35" name="文字方塊 34"/>
              <p:cNvSpPr txBox="1"/>
              <p:nvPr/>
            </p:nvSpPr>
            <p:spPr>
              <a:xfrm>
                <a:off x="7012720" y="5254896"/>
                <a:ext cx="90757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>
                    <a:solidFill>
                      <a:schemeClr val="bg1"/>
                    </a:solidFill>
                  </a:rPr>
                  <a:t>h</a:t>
                </a:r>
                <a:r>
                  <a:rPr lang="en-US" altLang="zh-TW" baseline="30000" dirty="0">
                    <a:solidFill>
                      <a:schemeClr val="bg1"/>
                    </a:solidFill>
                  </a:rPr>
                  <a:t>t-1</a:t>
                </a:r>
                <a:endParaRPr lang="zh-TW" altLang="en-US" baseline="30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7423812" y="2080412"/>
              <a:ext cx="406922" cy="6391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7186187" y="2158705"/>
              <a:ext cx="907572" cy="49244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</a:t>
              </a:r>
              <a:r>
                <a:rPr lang="en-US" altLang="zh-TW" baseline="30000" dirty="0">
                  <a:solidFill>
                    <a:schemeClr val="tx1"/>
                  </a:solidFill>
                </a:rPr>
                <a:t>t-1</a:t>
              </a:r>
              <a:endParaRPr lang="zh-TW" altLang="en-US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6107317" y="1938169"/>
            <a:ext cx="480566" cy="47939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7" name="文字方塊 36"/>
          <p:cNvSpPr txBox="1"/>
          <p:nvPr/>
        </p:nvSpPr>
        <p:spPr>
          <a:xfrm>
            <a:off x="5775542" y="2937536"/>
            <a:ext cx="116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diagonal</a:t>
            </a:r>
            <a:endParaRPr lang="zh-TW" altLang="en-US" dirty="0"/>
          </a:p>
        </p:txBody>
      </p:sp>
      <p:sp>
        <p:nvSpPr>
          <p:cNvPr id="38" name="箭號: 向下 100"/>
          <p:cNvSpPr/>
          <p:nvPr/>
        </p:nvSpPr>
        <p:spPr>
          <a:xfrm flipV="1">
            <a:off x="6136745" y="2476280"/>
            <a:ext cx="442810" cy="4919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grpSp>
        <p:nvGrpSpPr>
          <p:cNvPr id="39" name="群組 38"/>
          <p:cNvGrpSpPr/>
          <p:nvPr/>
        </p:nvGrpSpPr>
        <p:grpSpPr>
          <a:xfrm>
            <a:off x="3814362" y="3240193"/>
            <a:ext cx="4388956" cy="481238"/>
            <a:chOff x="3827824" y="3102874"/>
            <a:chExt cx="6013299" cy="641650"/>
          </a:xfrm>
        </p:grpSpPr>
        <p:grpSp>
          <p:nvGrpSpPr>
            <p:cNvPr id="40" name="群組 39"/>
            <p:cNvGrpSpPr/>
            <p:nvPr/>
          </p:nvGrpSpPr>
          <p:grpSpPr>
            <a:xfrm>
              <a:off x="3827824" y="3102874"/>
              <a:ext cx="1831317" cy="641650"/>
              <a:chOff x="5961973" y="5796416"/>
              <a:chExt cx="1831317" cy="64165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7277645" y="5802201"/>
                <a:ext cx="515645" cy="63586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z</a:t>
                </a:r>
                <a:r>
                  <a:rPr lang="en-US" altLang="zh-TW" baseline="30000" dirty="0" err="1"/>
                  <a:t>i</a:t>
                </a:r>
                <a:endParaRPr lang="zh-TW" altLang="en-US" baseline="30000" dirty="0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6618195" y="5796416"/>
                <a:ext cx="534981" cy="63586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z</a:t>
                </a:r>
                <a:r>
                  <a:rPr lang="en-US" altLang="zh-TW" baseline="30000" dirty="0" err="1"/>
                  <a:t>f</a:t>
                </a:r>
                <a:endParaRPr lang="zh-TW" altLang="en-US" baseline="30000" dirty="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961973" y="5796416"/>
                <a:ext cx="572520" cy="63586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z</a:t>
                </a:r>
                <a:r>
                  <a:rPr lang="en-US" altLang="zh-TW" baseline="30000" dirty="0"/>
                  <a:t>o</a:t>
                </a:r>
                <a:endParaRPr lang="zh-TW" altLang="en-US" baseline="30000" dirty="0"/>
              </a:p>
            </p:txBody>
          </p:sp>
        </p:grpSp>
        <p:sp>
          <p:nvSpPr>
            <p:cNvPr id="41" name="文字方塊 40"/>
            <p:cNvSpPr txBox="1"/>
            <p:nvPr/>
          </p:nvSpPr>
          <p:spPr>
            <a:xfrm>
              <a:off x="5659140" y="3176958"/>
              <a:ext cx="418198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obtained by the same way</a:t>
              </a:r>
              <a:endParaRPr lang="zh-TW" altLang="en-US" dirty="0"/>
            </a:p>
          </p:txBody>
        </p:sp>
      </p:grpSp>
      <p:sp>
        <p:nvSpPr>
          <p:cNvPr id="45" name="標題 1"/>
          <p:cNvSpPr>
            <a:spLocks noGrp="1"/>
          </p:cNvSpPr>
          <p:nvPr>
            <p:ph type="title"/>
          </p:nvPr>
        </p:nvSpPr>
        <p:spPr>
          <a:xfrm>
            <a:off x="267055" y="52676"/>
            <a:ext cx="1670605" cy="857400"/>
          </a:xfrm>
        </p:spPr>
        <p:txBody>
          <a:bodyPr/>
          <a:lstStyle/>
          <a:p>
            <a:pPr>
              <a:buClr>
                <a:srgbClr val="000000"/>
              </a:buClr>
              <a:buFont typeface="Arial"/>
            </a:pPr>
            <a:r>
              <a:rPr lang="en-US" altLang="zh-TW" sz="4000" dirty="0">
                <a:solidFill>
                  <a:srgbClr val="000000"/>
                </a:solidFill>
                <a:sym typeface="Arial"/>
              </a:rPr>
              <a:t>LSTM</a:t>
            </a:r>
            <a:endParaRPr lang="zh-TW" altLang="en-US" sz="4000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16353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/>
      <p:bldP spid="36" grpId="0" animBg="1"/>
      <p:bldP spid="37" grpId="0"/>
      <p:bldP spid="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5554183"/>
            <a:ext cx="548700" cy="31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25</a:t>
            </a:fld>
            <a:endParaRPr/>
          </a:p>
        </p:txBody>
      </p:sp>
      <p:grpSp>
        <p:nvGrpSpPr>
          <p:cNvPr id="4" name="群組 3"/>
          <p:cNvGrpSpPr/>
          <p:nvPr/>
        </p:nvGrpSpPr>
        <p:grpSpPr>
          <a:xfrm>
            <a:off x="5563143" y="5228514"/>
            <a:ext cx="680679" cy="369332"/>
            <a:chOff x="4765592" y="6396335"/>
            <a:chExt cx="907572" cy="492442"/>
          </a:xfrm>
        </p:grpSpPr>
        <p:sp>
          <p:nvSpPr>
            <p:cNvPr id="5" name="矩形 4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765592" y="6396335"/>
              <a:ext cx="907572" cy="49244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 err="1">
                  <a:solidFill>
                    <a:schemeClr val="bg1"/>
                  </a:solidFill>
                </a:rPr>
                <a:t>t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手繪多邊形 110"/>
          <p:cNvSpPr/>
          <p:nvPr/>
        </p:nvSpPr>
        <p:spPr>
          <a:xfrm>
            <a:off x="4159531" y="3090226"/>
            <a:ext cx="1431005" cy="2326454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094479" y="3236059"/>
                <a:ext cx="1674626" cy="332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  <m:r>
                        <a:rPr lang="en-US" altLang="zh-TW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sSup>
                        <m:sSup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479" y="3236059"/>
                <a:ext cx="1674626" cy="332079"/>
              </a:xfrm>
              <a:prstGeom prst="rect">
                <a:avLst/>
              </a:prstGeom>
              <a:blipFill>
                <a:blip r:embed="rId3"/>
                <a:stretch>
                  <a:fillRect l="-1460" t="-5556" r="-730" b="-185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680745" y="3244392"/>
                <a:ext cx="875624" cy="3336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TW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745" y="3244392"/>
                <a:ext cx="875624" cy="333617"/>
              </a:xfrm>
              <a:prstGeom prst="rect">
                <a:avLst/>
              </a:prstGeom>
              <a:blipFill>
                <a:blip r:embed="rId4"/>
                <a:stretch>
                  <a:fillRect l="-4861" t="-1818" r="-2083" b="-163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/>
          <p:cNvGrpSpPr/>
          <p:nvPr/>
        </p:nvGrpSpPr>
        <p:grpSpPr>
          <a:xfrm>
            <a:off x="2977132" y="5278712"/>
            <a:ext cx="680679" cy="369332"/>
            <a:chOff x="4765592" y="6396335"/>
            <a:chExt cx="907572" cy="565323"/>
          </a:xfrm>
        </p:grpSpPr>
        <p:sp>
          <p:nvSpPr>
            <p:cNvPr id="11" name="矩形 10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4765592" y="6396335"/>
              <a:ext cx="907572" cy="56532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x</a:t>
              </a:r>
              <a:r>
                <a:rPr lang="en-US" altLang="zh-TW" baseline="30000" dirty="0" err="1"/>
                <a:t>t</a:t>
              </a:r>
              <a:endParaRPr lang="zh-TW" altLang="en-US" baseline="30000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3037015" y="4175619"/>
            <a:ext cx="540000" cy="3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367380" y="4175619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i</a:t>
            </a:r>
            <a:endParaRPr lang="zh-TW" altLang="en-US" baseline="30000" dirty="0"/>
          </a:p>
        </p:txBody>
      </p:sp>
      <p:sp>
        <p:nvSpPr>
          <p:cNvPr id="15" name="橢圓 14"/>
          <p:cNvSpPr/>
          <p:nvPr/>
        </p:nvSpPr>
        <p:spPr>
          <a:xfrm>
            <a:off x="2791244" y="3535559"/>
            <a:ext cx="345850" cy="328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16" name="矩形 15"/>
          <p:cNvSpPr/>
          <p:nvPr/>
        </p:nvSpPr>
        <p:spPr>
          <a:xfrm>
            <a:off x="1704035" y="4175619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f</a:t>
            </a:r>
            <a:endParaRPr lang="zh-TW" altLang="en-US" baseline="30000" dirty="0"/>
          </a:p>
        </p:txBody>
      </p:sp>
      <p:sp>
        <p:nvSpPr>
          <p:cNvPr id="17" name="矩形 16"/>
          <p:cNvSpPr/>
          <p:nvPr/>
        </p:nvSpPr>
        <p:spPr>
          <a:xfrm>
            <a:off x="3700360" y="4179516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r>
              <a:rPr lang="en-US" altLang="zh-TW" baseline="30000" dirty="0"/>
              <a:t>o</a:t>
            </a:r>
            <a:endParaRPr lang="zh-TW" altLang="en-US" baseline="30000" dirty="0"/>
          </a:p>
        </p:txBody>
      </p:sp>
      <p:sp>
        <p:nvSpPr>
          <p:cNvPr id="18" name="橢圓 17"/>
          <p:cNvSpPr/>
          <p:nvPr/>
        </p:nvSpPr>
        <p:spPr>
          <a:xfrm>
            <a:off x="1795627" y="2921100"/>
            <a:ext cx="328613" cy="328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grpSp>
        <p:nvGrpSpPr>
          <p:cNvPr id="19" name="群組 18"/>
          <p:cNvGrpSpPr/>
          <p:nvPr/>
        </p:nvGrpSpPr>
        <p:grpSpPr>
          <a:xfrm>
            <a:off x="2783054" y="2900913"/>
            <a:ext cx="328613" cy="328613"/>
            <a:chOff x="6656524" y="2699227"/>
            <a:chExt cx="438150" cy="438150"/>
          </a:xfrm>
        </p:grpSpPr>
        <p:sp>
          <p:nvSpPr>
            <p:cNvPr id="20" name="橢圓 19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/>
                <p:cNvSpPr txBox="1"/>
                <p:nvPr/>
              </p:nvSpPr>
              <p:spPr>
                <a:xfrm>
                  <a:off x="6749815" y="2808362"/>
                  <a:ext cx="25960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sz="1050" dirty="0"/>
                </a:p>
              </p:txBody>
            </p:sp>
          </mc:Choice>
          <mc:Fallback xmlns="">
            <p:sp>
              <p:nvSpPr>
                <p:cNvPr id="21" name="文字方塊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815" y="2808362"/>
                  <a:ext cx="259604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9375" r="-9375" b="-1538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橢圓 21"/>
          <p:cNvSpPr/>
          <p:nvPr/>
        </p:nvSpPr>
        <p:spPr>
          <a:xfrm>
            <a:off x="3802678" y="2917526"/>
            <a:ext cx="328613" cy="328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23" name="矩形 22"/>
          <p:cNvSpPr/>
          <p:nvPr/>
        </p:nvSpPr>
        <p:spPr>
          <a:xfrm>
            <a:off x="3698909" y="1914365"/>
            <a:ext cx="540000" cy="324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24" name="文字方塊 23"/>
          <p:cNvSpPr txBox="1"/>
          <p:nvPr/>
        </p:nvSpPr>
        <p:spPr>
          <a:xfrm>
            <a:off x="3637731" y="1903573"/>
            <a:ext cx="68067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y</a:t>
            </a:r>
            <a:r>
              <a:rPr lang="en-US" altLang="zh-TW" baseline="30000" dirty="0" err="1"/>
              <a:t>t</a:t>
            </a:r>
            <a:endParaRPr lang="zh-TW" altLang="en-US" baseline="30000" dirty="0"/>
          </a:p>
        </p:txBody>
      </p:sp>
      <p:cxnSp>
        <p:nvCxnSpPr>
          <p:cNvPr id="25" name="直線單箭頭接點 24"/>
          <p:cNvCxnSpPr>
            <a:cxnSpLocks/>
          </p:cNvCxnSpPr>
          <p:nvPr/>
        </p:nvCxnSpPr>
        <p:spPr>
          <a:xfrm flipH="1" flipV="1">
            <a:off x="1974035" y="3270543"/>
            <a:ext cx="0" cy="922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cxnSpLocks/>
          </p:cNvCxnSpPr>
          <p:nvPr/>
        </p:nvCxnSpPr>
        <p:spPr>
          <a:xfrm>
            <a:off x="2128311" y="3093198"/>
            <a:ext cx="6655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cxnSpLocks/>
            <a:endCxn id="15" idx="5"/>
          </p:cNvCxnSpPr>
          <p:nvPr/>
        </p:nvCxnSpPr>
        <p:spPr>
          <a:xfrm flipH="1" flipV="1">
            <a:off x="3086445" y="3816047"/>
            <a:ext cx="239006" cy="3709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cxnSpLocks/>
            <a:stCxn id="14" idx="0"/>
            <a:endCxn id="15" idx="3"/>
          </p:cNvCxnSpPr>
          <p:nvPr/>
        </p:nvCxnSpPr>
        <p:spPr>
          <a:xfrm flipV="1">
            <a:off x="2637381" y="3816047"/>
            <a:ext cx="204513" cy="3595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cxnSpLocks/>
          </p:cNvCxnSpPr>
          <p:nvPr/>
        </p:nvCxnSpPr>
        <p:spPr>
          <a:xfrm flipV="1">
            <a:off x="2953076" y="3234821"/>
            <a:ext cx="1" cy="2977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向下箭號 161"/>
          <p:cNvSpPr/>
          <p:nvPr/>
        </p:nvSpPr>
        <p:spPr>
          <a:xfrm flipV="1">
            <a:off x="3813764" y="2308934"/>
            <a:ext cx="328613" cy="561297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1" name="向下箭號 162"/>
          <p:cNvSpPr/>
          <p:nvPr/>
        </p:nvSpPr>
        <p:spPr>
          <a:xfrm rot="2620627" flipV="1">
            <a:off x="3621083" y="4521549"/>
            <a:ext cx="328613" cy="73913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2" name="向下箭號 163"/>
          <p:cNvSpPr/>
          <p:nvPr/>
        </p:nvSpPr>
        <p:spPr>
          <a:xfrm rot="20057551" flipV="1">
            <a:off x="2560925" y="4517409"/>
            <a:ext cx="328613" cy="681817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3" name="向下箭號 165"/>
          <p:cNvSpPr/>
          <p:nvPr/>
        </p:nvSpPr>
        <p:spPr>
          <a:xfrm rot="1353372" flipV="1">
            <a:off x="3094808" y="4551679"/>
            <a:ext cx="328613" cy="645884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4" name="向下箭號 166"/>
          <p:cNvSpPr/>
          <p:nvPr/>
        </p:nvSpPr>
        <p:spPr>
          <a:xfrm rot="18851723" flipV="1">
            <a:off x="2001079" y="4498198"/>
            <a:ext cx="328613" cy="77285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grpSp>
        <p:nvGrpSpPr>
          <p:cNvPr id="35" name="群組 34"/>
          <p:cNvGrpSpPr/>
          <p:nvPr/>
        </p:nvGrpSpPr>
        <p:grpSpPr>
          <a:xfrm>
            <a:off x="2271856" y="5278711"/>
            <a:ext cx="680679" cy="369332"/>
            <a:chOff x="4765592" y="6396335"/>
            <a:chExt cx="907572" cy="557033"/>
          </a:xfrm>
        </p:grpSpPr>
        <p:sp>
          <p:nvSpPr>
            <p:cNvPr id="36" name="矩形 35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4765592" y="6396335"/>
              <a:ext cx="907572" cy="5570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>
                  <a:solidFill>
                    <a:schemeClr val="bg1"/>
                  </a:solidFill>
                </a:rPr>
                <a:t>t-1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1019282" y="2445381"/>
            <a:ext cx="680679" cy="369332"/>
            <a:chOff x="4775004" y="6396335"/>
            <a:chExt cx="907572" cy="492442"/>
          </a:xfrm>
        </p:grpSpPr>
        <p:sp>
          <p:nvSpPr>
            <p:cNvPr id="39" name="矩形 38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4775004" y="6396335"/>
              <a:ext cx="907572" cy="49244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</a:t>
              </a:r>
              <a:r>
                <a:rPr lang="en-US" altLang="zh-TW" baseline="30000" dirty="0">
                  <a:solidFill>
                    <a:schemeClr val="tx1"/>
                  </a:solidFill>
                </a:rPr>
                <a:t>t-1</a:t>
              </a:r>
              <a:endParaRPr lang="zh-TW" altLang="en-US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4192583" y="2416031"/>
            <a:ext cx="726440" cy="369332"/>
            <a:chOff x="4729327" y="6366530"/>
            <a:chExt cx="907572" cy="492442"/>
          </a:xfrm>
        </p:grpSpPr>
        <p:sp>
          <p:nvSpPr>
            <p:cNvPr id="42" name="矩形 41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4729327" y="6366530"/>
              <a:ext cx="907572" cy="49244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c</a:t>
              </a:r>
              <a:r>
                <a:rPr lang="en-US" altLang="zh-TW" baseline="30000" dirty="0" err="1">
                  <a:solidFill>
                    <a:schemeClr val="tx1"/>
                  </a:solidFill>
                </a:rPr>
                <a:t>t</a:t>
              </a:r>
              <a:endParaRPr lang="zh-TW" altLang="en-US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手繪多邊形 2"/>
          <p:cNvSpPr/>
          <p:nvPr/>
        </p:nvSpPr>
        <p:spPr>
          <a:xfrm>
            <a:off x="3037116" y="2609208"/>
            <a:ext cx="1219200" cy="283671"/>
          </a:xfrm>
          <a:custGeom>
            <a:avLst/>
            <a:gdLst>
              <a:gd name="connsiteX0" fmla="*/ 0 w 1625600"/>
              <a:gd name="connsiteY0" fmla="*/ 378228 h 378228"/>
              <a:gd name="connsiteX1" fmla="*/ 508000 w 1625600"/>
              <a:gd name="connsiteY1" fmla="*/ 73428 h 378228"/>
              <a:gd name="connsiteX2" fmla="*/ 1625600 w 1625600"/>
              <a:gd name="connsiteY2" fmla="*/ 857 h 37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78228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45" name="手繪多邊形 4"/>
          <p:cNvSpPr/>
          <p:nvPr/>
        </p:nvSpPr>
        <p:spPr>
          <a:xfrm>
            <a:off x="1611089" y="2630924"/>
            <a:ext cx="326571" cy="283727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cxnSp>
        <p:nvCxnSpPr>
          <p:cNvPr id="46" name="直線單箭頭接點 45"/>
          <p:cNvCxnSpPr>
            <a:cxnSpLocks/>
          </p:cNvCxnSpPr>
          <p:nvPr/>
        </p:nvCxnSpPr>
        <p:spPr>
          <a:xfrm>
            <a:off x="3137095" y="3093198"/>
            <a:ext cx="6655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cxnSpLocks/>
          </p:cNvCxnSpPr>
          <p:nvPr/>
        </p:nvCxnSpPr>
        <p:spPr>
          <a:xfrm flipH="1" flipV="1">
            <a:off x="3978069" y="3246137"/>
            <a:ext cx="0" cy="922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094479" y="3774434"/>
                <a:ext cx="2218684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altLang="zh-TW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r>
                        <a:rPr lang="en-US" altLang="zh-TW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479" y="3774434"/>
                <a:ext cx="2218684" cy="323165"/>
              </a:xfrm>
              <a:prstGeom prst="rect">
                <a:avLst/>
              </a:prstGeom>
              <a:blipFill>
                <a:blip r:embed="rId6"/>
                <a:stretch>
                  <a:fillRect l="-2198" b="-169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2781482" y="3499711"/>
                <a:ext cx="38017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82" y="3499711"/>
                <a:ext cx="380173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1765216" y="2890796"/>
                <a:ext cx="40136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216" y="2890796"/>
                <a:ext cx="401366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3728138" y="2885229"/>
                <a:ext cx="49181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138" y="2885229"/>
                <a:ext cx="491817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5094481" y="4244945"/>
                <a:ext cx="169264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1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481" y="4244945"/>
                <a:ext cx="1692643" cy="323165"/>
              </a:xfrm>
              <a:prstGeom prst="rect">
                <a:avLst/>
              </a:prstGeom>
              <a:blipFill>
                <a:blip r:embed="rId10"/>
                <a:stretch>
                  <a:fillRect l="-3249" b="-245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639773" y="1313327"/>
            <a:ext cx="6045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For two matrices (with the same dimension) multiplication</a:t>
            </a:r>
            <a:endParaRPr lang="zh-TW" altLang="en-US" dirty="0"/>
          </a:p>
        </p:txBody>
      </p:sp>
      <p:cxnSp>
        <p:nvCxnSpPr>
          <p:cNvPr id="53" name="直線單箭頭接點 52"/>
          <p:cNvCxnSpPr/>
          <p:nvPr/>
        </p:nvCxnSpPr>
        <p:spPr>
          <a:xfrm flipV="1">
            <a:off x="2092208" y="1623568"/>
            <a:ext cx="464712" cy="12273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標題 1"/>
          <p:cNvSpPr>
            <a:spLocks noGrp="1"/>
          </p:cNvSpPr>
          <p:nvPr>
            <p:ph type="title"/>
          </p:nvPr>
        </p:nvSpPr>
        <p:spPr>
          <a:xfrm>
            <a:off x="267055" y="52676"/>
            <a:ext cx="1670605" cy="857400"/>
          </a:xfrm>
        </p:spPr>
        <p:txBody>
          <a:bodyPr/>
          <a:lstStyle/>
          <a:p>
            <a:pPr>
              <a:buClr>
                <a:srgbClr val="000000"/>
              </a:buClr>
              <a:buFont typeface="Arial"/>
            </a:pPr>
            <a:r>
              <a:rPr lang="en-US" altLang="zh-TW" sz="4000" dirty="0">
                <a:solidFill>
                  <a:srgbClr val="000000"/>
                </a:solidFill>
                <a:sym typeface="Arial"/>
              </a:rPr>
              <a:t>LSTM</a:t>
            </a:r>
            <a:endParaRPr lang="zh-TW" altLang="en-US" sz="4000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67727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5" grpId="0" animBg="1"/>
      <p:bldP spid="18" grpId="0" animBg="1"/>
      <p:bldP spid="22" grpId="0" animBg="1"/>
      <p:bldP spid="23" grpId="0" animBg="1"/>
      <p:bldP spid="24" grpId="0" animBg="1"/>
      <p:bldP spid="30" grpId="0" animBg="1"/>
      <p:bldP spid="44" grpId="0" animBg="1"/>
      <p:bldP spid="45" grpId="0" animBg="1"/>
      <p:bldP spid="48" grpId="0"/>
      <p:bldP spid="49" grpId="0"/>
      <p:bldP spid="50" grpId="0"/>
      <p:bldP spid="51" grpId="0"/>
      <p:bldP spid="52" grpId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/>
        </p:nvSpPr>
        <p:spPr>
          <a:xfrm>
            <a:off x="429989" y="2171044"/>
            <a:ext cx="8324936" cy="255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600"/>
              </a:spcBef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67055" y="52676"/>
            <a:ext cx="1670605" cy="857400"/>
          </a:xfrm>
        </p:spPr>
        <p:txBody>
          <a:bodyPr/>
          <a:lstStyle/>
          <a:p>
            <a:pPr>
              <a:buClr>
                <a:srgbClr val="000000"/>
              </a:buClr>
              <a:buFont typeface="Arial"/>
            </a:pPr>
            <a:r>
              <a:rPr lang="en-US" altLang="zh-TW" sz="4000" dirty="0">
                <a:solidFill>
                  <a:srgbClr val="000000"/>
                </a:solidFill>
                <a:sym typeface="Arial"/>
              </a:rPr>
              <a:t>LSTM</a:t>
            </a:r>
            <a:endParaRPr lang="zh-TW" altLang="en-US" sz="4000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5554183"/>
            <a:ext cx="548700" cy="31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26</a:t>
            </a:fld>
            <a:endParaRPr/>
          </a:p>
        </p:txBody>
      </p:sp>
      <p:grpSp>
        <p:nvGrpSpPr>
          <p:cNvPr id="5" name="群組 4"/>
          <p:cNvGrpSpPr/>
          <p:nvPr/>
        </p:nvGrpSpPr>
        <p:grpSpPr>
          <a:xfrm>
            <a:off x="3091987" y="5259419"/>
            <a:ext cx="680679" cy="369332"/>
            <a:chOff x="4765592" y="6396335"/>
            <a:chExt cx="907572" cy="550450"/>
          </a:xfrm>
        </p:grpSpPr>
        <p:sp>
          <p:nvSpPr>
            <p:cNvPr id="6" name="矩形 5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4765592" y="6396335"/>
              <a:ext cx="907572" cy="55045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x</a:t>
              </a:r>
              <a:r>
                <a:rPr lang="en-US" altLang="zh-TW" baseline="30000" dirty="0" err="1"/>
                <a:t>t</a:t>
              </a:r>
              <a:endParaRPr lang="zh-TW" altLang="en-US" baseline="30000" dirty="0"/>
            </a:p>
          </p:txBody>
        </p:sp>
      </p:grpSp>
      <p:sp>
        <p:nvSpPr>
          <p:cNvPr id="8" name="矩形 7"/>
          <p:cNvSpPr/>
          <p:nvPr/>
        </p:nvSpPr>
        <p:spPr>
          <a:xfrm>
            <a:off x="3037015" y="4175619"/>
            <a:ext cx="540000" cy="3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67380" y="4175619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i</a:t>
            </a:r>
            <a:endParaRPr lang="zh-TW" altLang="en-US" baseline="30000" dirty="0"/>
          </a:p>
        </p:txBody>
      </p:sp>
      <p:sp>
        <p:nvSpPr>
          <p:cNvPr id="10" name="橢圓 9"/>
          <p:cNvSpPr/>
          <p:nvPr/>
        </p:nvSpPr>
        <p:spPr>
          <a:xfrm>
            <a:off x="2791245" y="3535559"/>
            <a:ext cx="328613" cy="328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11" name="矩形 10"/>
          <p:cNvSpPr/>
          <p:nvPr/>
        </p:nvSpPr>
        <p:spPr>
          <a:xfrm>
            <a:off x="1704035" y="4175619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f</a:t>
            </a:r>
            <a:endParaRPr lang="zh-TW" altLang="en-US" baseline="30000" dirty="0"/>
          </a:p>
        </p:txBody>
      </p:sp>
      <p:sp>
        <p:nvSpPr>
          <p:cNvPr id="12" name="矩形 11"/>
          <p:cNvSpPr/>
          <p:nvPr/>
        </p:nvSpPr>
        <p:spPr>
          <a:xfrm>
            <a:off x="3700360" y="4179516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r>
              <a:rPr lang="en-US" altLang="zh-TW" baseline="30000" dirty="0"/>
              <a:t>o</a:t>
            </a:r>
            <a:endParaRPr lang="zh-TW" altLang="en-US" baseline="300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1795627" y="2921100"/>
            <a:ext cx="328613" cy="328613"/>
            <a:chOff x="6656524" y="2699227"/>
            <a:chExt cx="438150" cy="438150"/>
          </a:xfrm>
        </p:grpSpPr>
        <p:sp>
          <p:nvSpPr>
            <p:cNvPr id="14" name="橢圓 13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/>
                <p:cNvSpPr txBox="1"/>
                <p:nvPr/>
              </p:nvSpPr>
              <p:spPr>
                <a:xfrm>
                  <a:off x="6710937" y="2723026"/>
                  <a:ext cx="337698" cy="369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5" name="文字方塊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937" y="2723026"/>
                  <a:ext cx="337698" cy="369331"/>
                </a:xfrm>
                <a:prstGeom prst="rect">
                  <a:avLst/>
                </a:prstGeom>
                <a:blipFill>
                  <a:blip r:embed="rId3"/>
                  <a:stretch>
                    <a:fillRect l="-26190" r="-23810" b="-1739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群組 15"/>
          <p:cNvGrpSpPr/>
          <p:nvPr/>
        </p:nvGrpSpPr>
        <p:grpSpPr>
          <a:xfrm>
            <a:off x="2783054" y="2900913"/>
            <a:ext cx="328613" cy="328613"/>
            <a:chOff x="6656524" y="2699227"/>
            <a:chExt cx="438150" cy="438150"/>
          </a:xfrm>
        </p:grpSpPr>
        <p:sp>
          <p:nvSpPr>
            <p:cNvPr id="17" name="橢圓 16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/>
                <p:cNvSpPr txBox="1"/>
                <p:nvPr/>
              </p:nvSpPr>
              <p:spPr>
                <a:xfrm>
                  <a:off x="6766594" y="2808578"/>
                  <a:ext cx="22869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sz="1050" dirty="0"/>
                </a:p>
              </p:txBody>
            </p:sp>
          </mc:Choice>
          <mc:Fallback xmlns="">
            <p:sp>
              <p:nvSpPr>
                <p:cNvPr id="18" name="文字方塊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4" y="2808578"/>
                  <a:ext cx="228696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7857" r="-17857" b="-1538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橢圓 18"/>
          <p:cNvSpPr/>
          <p:nvPr/>
        </p:nvSpPr>
        <p:spPr>
          <a:xfrm>
            <a:off x="3802678" y="2917526"/>
            <a:ext cx="328613" cy="328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20" name="矩形 19"/>
          <p:cNvSpPr/>
          <p:nvPr/>
        </p:nvSpPr>
        <p:spPr>
          <a:xfrm>
            <a:off x="3698909" y="1914365"/>
            <a:ext cx="540000" cy="324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21" name="文字方塊 20"/>
          <p:cNvSpPr txBox="1"/>
          <p:nvPr/>
        </p:nvSpPr>
        <p:spPr>
          <a:xfrm>
            <a:off x="3637731" y="1903573"/>
            <a:ext cx="68067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y</a:t>
            </a:r>
            <a:r>
              <a:rPr lang="en-US" altLang="zh-TW" baseline="30000" dirty="0" err="1"/>
              <a:t>t</a:t>
            </a:r>
            <a:endParaRPr lang="zh-TW" altLang="en-US" baseline="30000" dirty="0"/>
          </a:p>
        </p:txBody>
      </p:sp>
      <p:cxnSp>
        <p:nvCxnSpPr>
          <p:cNvPr id="22" name="直線單箭頭接點 21"/>
          <p:cNvCxnSpPr>
            <a:cxnSpLocks/>
          </p:cNvCxnSpPr>
          <p:nvPr/>
        </p:nvCxnSpPr>
        <p:spPr>
          <a:xfrm flipH="1" flipV="1">
            <a:off x="1974035" y="3270543"/>
            <a:ext cx="0" cy="922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cxnSpLocks/>
          </p:cNvCxnSpPr>
          <p:nvPr/>
        </p:nvCxnSpPr>
        <p:spPr>
          <a:xfrm>
            <a:off x="2128311" y="3093198"/>
            <a:ext cx="6655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cxnSpLocks/>
            <a:endCxn id="10" idx="5"/>
          </p:cNvCxnSpPr>
          <p:nvPr/>
        </p:nvCxnSpPr>
        <p:spPr>
          <a:xfrm flipH="1" flipV="1">
            <a:off x="3071732" y="3816046"/>
            <a:ext cx="253718" cy="3709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cxnSpLocks/>
            <a:stCxn id="9" idx="0"/>
            <a:endCxn id="10" idx="3"/>
          </p:cNvCxnSpPr>
          <p:nvPr/>
        </p:nvCxnSpPr>
        <p:spPr>
          <a:xfrm flipV="1">
            <a:off x="2637381" y="3816047"/>
            <a:ext cx="201989" cy="3595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cxnSpLocks/>
          </p:cNvCxnSpPr>
          <p:nvPr/>
        </p:nvCxnSpPr>
        <p:spPr>
          <a:xfrm flipV="1">
            <a:off x="2953076" y="3234821"/>
            <a:ext cx="1" cy="2977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向下箭號 161"/>
          <p:cNvSpPr/>
          <p:nvPr/>
        </p:nvSpPr>
        <p:spPr>
          <a:xfrm flipV="1">
            <a:off x="3813764" y="2308934"/>
            <a:ext cx="328613" cy="561297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28" name="向下箭號 162"/>
          <p:cNvSpPr/>
          <p:nvPr/>
        </p:nvSpPr>
        <p:spPr>
          <a:xfrm rot="2620627" flipV="1">
            <a:off x="3621083" y="4521549"/>
            <a:ext cx="328613" cy="73913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29" name="向下箭號 163"/>
          <p:cNvSpPr/>
          <p:nvPr/>
        </p:nvSpPr>
        <p:spPr>
          <a:xfrm rot="20057551" flipV="1">
            <a:off x="2560925" y="4517409"/>
            <a:ext cx="328613" cy="681817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0" name="向下箭號 165"/>
          <p:cNvSpPr/>
          <p:nvPr/>
        </p:nvSpPr>
        <p:spPr>
          <a:xfrm rot="1353372" flipV="1">
            <a:off x="3094808" y="4551679"/>
            <a:ext cx="328613" cy="645884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1" name="向下箭號 166"/>
          <p:cNvSpPr/>
          <p:nvPr/>
        </p:nvSpPr>
        <p:spPr>
          <a:xfrm rot="18851723" flipV="1">
            <a:off x="2001079" y="4498198"/>
            <a:ext cx="328613" cy="77285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grpSp>
        <p:nvGrpSpPr>
          <p:cNvPr id="32" name="群組 31"/>
          <p:cNvGrpSpPr/>
          <p:nvPr/>
        </p:nvGrpSpPr>
        <p:grpSpPr>
          <a:xfrm>
            <a:off x="2364377" y="5268412"/>
            <a:ext cx="680679" cy="369332"/>
            <a:chOff x="4744295" y="6396963"/>
            <a:chExt cx="907572" cy="559244"/>
          </a:xfrm>
        </p:grpSpPr>
        <p:sp>
          <p:nvSpPr>
            <p:cNvPr id="33" name="矩形 32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4744295" y="6396963"/>
              <a:ext cx="907572" cy="55924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>
                  <a:solidFill>
                    <a:schemeClr val="bg1"/>
                  </a:solidFill>
                </a:rPr>
                <a:t>t-1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1019282" y="2445381"/>
            <a:ext cx="680679" cy="369332"/>
            <a:chOff x="4775004" y="6396335"/>
            <a:chExt cx="907572" cy="492442"/>
          </a:xfrm>
        </p:grpSpPr>
        <p:sp>
          <p:nvSpPr>
            <p:cNvPr id="36" name="矩形 35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4775004" y="6396335"/>
              <a:ext cx="907572" cy="49244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</a:t>
              </a:r>
              <a:r>
                <a:rPr lang="en-US" altLang="zh-TW" baseline="30000" dirty="0">
                  <a:solidFill>
                    <a:schemeClr val="tx1"/>
                  </a:solidFill>
                </a:rPr>
                <a:t>t-1</a:t>
              </a:r>
              <a:endParaRPr lang="zh-TW" altLang="en-US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4161773" y="2416455"/>
            <a:ext cx="680679" cy="369332"/>
            <a:chOff x="4775004" y="6396335"/>
            <a:chExt cx="907572" cy="492442"/>
          </a:xfrm>
        </p:grpSpPr>
        <p:sp>
          <p:nvSpPr>
            <p:cNvPr id="39" name="矩形 38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4775004" y="6396335"/>
              <a:ext cx="907572" cy="49244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c</a:t>
              </a:r>
              <a:r>
                <a:rPr lang="en-US" altLang="zh-TW" baseline="30000" dirty="0" err="1">
                  <a:solidFill>
                    <a:schemeClr val="tx1"/>
                  </a:solidFill>
                </a:rPr>
                <a:t>t</a:t>
              </a:r>
              <a:endParaRPr lang="zh-TW" altLang="en-US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手繪多邊形 2"/>
          <p:cNvSpPr/>
          <p:nvPr/>
        </p:nvSpPr>
        <p:spPr>
          <a:xfrm>
            <a:off x="3037116" y="2609208"/>
            <a:ext cx="1219200" cy="283671"/>
          </a:xfrm>
          <a:custGeom>
            <a:avLst/>
            <a:gdLst>
              <a:gd name="connsiteX0" fmla="*/ 0 w 1625600"/>
              <a:gd name="connsiteY0" fmla="*/ 378228 h 378228"/>
              <a:gd name="connsiteX1" fmla="*/ 508000 w 1625600"/>
              <a:gd name="connsiteY1" fmla="*/ 73428 h 378228"/>
              <a:gd name="connsiteX2" fmla="*/ 1625600 w 1625600"/>
              <a:gd name="connsiteY2" fmla="*/ 857 h 37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78228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42" name="手繪多邊形 4"/>
          <p:cNvSpPr/>
          <p:nvPr/>
        </p:nvSpPr>
        <p:spPr>
          <a:xfrm>
            <a:off x="1611089" y="2630924"/>
            <a:ext cx="326571" cy="283727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cxnSp>
        <p:nvCxnSpPr>
          <p:cNvPr id="43" name="直線單箭頭接點 42"/>
          <p:cNvCxnSpPr>
            <a:cxnSpLocks/>
          </p:cNvCxnSpPr>
          <p:nvPr/>
        </p:nvCxnSpPr>
        <p:spPr>
          <a:xfrm>
            <a:off x="3137095" y="3093198"/>
            <a:ext cx="6655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cxnSpLocks/>
          </p:cNvCxnSpPr>
          <p:nvPr/>
        </p:nvCxnSpPr>
        <p:spPr>
          <a:xfrm flipH="1" flipV="1">
            <a:off x="3978069" y="3246137"/>
            <a:ext cx="0" cy="922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/>
          <p:cNvGrpSpPr/>
          <p:nvPr/>
        </p:nvGrpSpPr>
        <p:grpSpPr>
          <a:xfrm>
            <a:off x="6240581" y="5255340"/>
            <a:ext cx="680679" cy="369332"/>
            <a:chOff x="4765592" y="6396335"/>
            <a:chExt cx="907572" cy="542318"/>
          </a:xfrm>
        </p:grpSpPr>
        <p:sp>
          <p:nvSpPr>
            <p:cNvPr id="46" name="矩形 45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4765592" y="6396335"/>
              <a:ext cx="907572" cy="54231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x</a:t>
              </a:r>
              <a:r>
                <a:rPr lang="en-US" altLang="zh-TW" baseline="30000" dirty="0"/>
                <a:t>t+1</a:t>
              </a:r>
              <a:endParaRPr lang="zh-TW" altLang="en-US" baseline="30000" dirty="0"/>
            </a:p>
          </p:txBody>
        </p:sp>
      </p:grpSp>
      <p:sp>
        <p:nvSpPr>
          <p:cNvPr id="48" name="矩形 47"/>
          <p:cNvSpPr/>
          <p:nvPr/>
        </p:nvSpPr>
        <p:spPr>
          <a:xfrm>
            <a:off x="6206993" y="4166267"/>
            <a:ext cx="540000" cy="3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537359" y="4166267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i</a:t>
            </a:r>
            <a:endParaRPr lang="zh-TW" altLang="en-US" baseline="30000" dirty="0"/>
          </a:p>
        </p:txBody>
      </p:sp>
      <p:sp>
        <p:nvSpPr>
          <p:cNvPr id="50" name="橢圓 49"/>
          <p:cNvSpPr/>
          <p:nvPr/>
        </p:nvSpPr>
        <p:spPr>
          <a:xfrm>
            <a:off x="5961224" y="3526206"/>
            <a:ext cx="328613" cy="328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51" name="矩形 50"/>
          <p:cNvSpPr/>
          <p:nvPr/>
        </p:nvSpPr>
        <p:spPr>
          <a:xfrm>
            <a:off x="4874014" y="4166267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f</a:t>
            </a:r>
            <a:endParaRPr lang="zh-TW" altLang="en-US" baseline="30000" dirty="0"/>
          </a:p>
        </p:txBody>
      </p:sp>
      <p:sp>
        <p:nvSpPr>
          <p:cNvPr id="52" name="矩形 51"/>
          <p:cNvSpPr/>
          <p:nvPr/>
        </p:nvSpPr>
        <p:spPr>
          <a:xfrm>
            <a:off x="6870338" y="4170164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r>
              <a:rPr lang="en-US" altLang="zh-TW" baseline="30000" dirty="0"/>
              <a:t>o</a:t>
            </a:r>
            <a:endParaRPr lang="zh-TW" altLang="en-US" baseline="30000" dirty="0"/>
          </a:p>
        </p:txBody>
      </p:sp>
      <p:sp>
        <p:nvSpPr>
          <p:cNvPr id="53" name="橢圓 52"/>
          <p:cNvSpPr/>
          <p:nvPr/>
        </p:nvSpPr>
        <p:spPr>
          <a:xfrm>
            <a:off x="4965605" y="2911748"/>
            <a:ext cx="328613" cy="328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grpSp>
        <p:nvGrpSpPr>
          <p:cNvPr id="54" name="群組 53"/>
          <p:cNvGrpSpPr/>
          <p:nvPr/>
        </p:nvGrpSpPr>
        <p:grpSpPr>
          <a:xfrm>
            <a:off x="5953032" y="2891561"/>
            <a:ext cx="328613" cy="328613"/>
            <a:chOff x="6656524" y="2699227"/>
            <a:chExt cx="438150" cy="438150"/>
          </a:xfrm>
        </p:grpSpPr>
        <p:sp>
          <p:nvSpPr>
            <p:cNvPr id="55" name="橢圓 54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字方塊 55"/>
                <p:cNvSpPr txBox="1"/>
                <p:nvPr/>
              </p:nvSpPr>
              <p:spPr>
                <a:xfrm>
                  <a:off x="6766594" y="2808578"/>
                  <a:ext cx="22869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sz="1050" dirty="0"/>
                </a:p>
              </p:txBody>
            </p:sp>
          </mc:Choice>
          <mc:Fallback xmlns="">
            <p:sp>
              <p:nvSpPr>
                <p:cNvPr id="56" name="文字方塊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4" y="2808578"/>
                  <a:ext cx="228696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7857" r="-17857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橢圓 56"/>
          <p:cNvSpPr/>
          <p:nvPr/>
        </p:nvSpPr>
        <p:spPr>
          <a:xfrm>
            <a:off x="6972656" y="2908173"/>
            <a:ext cx="328613" cy="328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58" name="矩形 57"/>
          <p:cNvSpPr/>
          <p:nvPr/>
        </p:nvSpPr>
        <p:spPr>
          <a:xfrm>
            <a:off x="6868887" y="1905012"/>
            <a:ext cx="540000" cy="324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59" name="文字方塊 58"/>
          <p:cNvSpPr txBox="1"/>
          <p:nvPr/>
        </p:nvSpPr>
        <p:spPr>
          <a:xfrm>
            <a:off x="6807709" y="1894220"/>
            <a:ext cx="68067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y</a:t>
            </a:r>
            <a:r>
              <a:rPr lang="en-US" altLang="zh-TW" baseline="30000" dirty="0"/>
              <a:t>t+1</a:t>
            </a:r>
            <a:endParaRPr lang="zh-TW" altLang="en-US" baseline="30000" dirty="0"/>
          </a:p>
        </p:txBody>
      </p:sp>
      <p:cxnSp>
        <p:nvCxnSpPr>
          <p:cNvPr id="60" name="直線單箭頭接點 59"/>
          <p:cNvCxnSpPr>
            <a:cxnSpLocks/>
          </p:cNvCxnSpPr>
          <p:nvPr/>
        </p:nvCxnSpPr>
        <p:spPr>
          <a:xfrm flipH="1" flipV="1">
            <a:off x="5144014" y="3261191"/>
            <a:ext cx="0" cy="922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cxnSpLocks/>
          </p:cNvCxnSpPr>
          <p:nvPr/>
        </p:nvCxnSpPr>
        <p:spPr>
          <a:xfrm>
            <a:off x="5298290" y="3083846"/>
            <a:ext cx="6655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cxnSpLocks/>
            <a:endCxn id="50" idx="5"/>
          </p:cNvCxnSpPr>
          <p:nvPr/>
        </p:nvCxnSpPr>
        <p:spPr>
          <a:xfrm flipH="1" flipV="1">
            <a:off x="6241711" y="3806693"/>
            <a:ext cx="253718" cy="3709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cxnSpLocks/>
            <a:stCxn id="49" idx="0"/>
            <a:endCxn id="50" idx="3"/>
          </p:cNvCxnSpPr>
          <p:nvPr/>
        </p:nvCxnSpPr>
        <p:spPr>
          <a:xfrm flipV="1">
            <a:off x="5807360" y="3806695"/>
            <a:ext cx="201989" cy="3595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cxnSpLocks/>
          </p:cNvCxnSpPr>
          <p:nvPr/>
        </p:nvCxnSpPr>
        <p:spPr>
          <a:xfrm flipV="1">
            <a:off x="6123055" y="3225468"/>
            <a:ext cx="1" cy="2977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向下箭號 161"/>
          <p:cNvSpPr/>
          <p:nvPr/>
        </p:nvSpPr>
        <p:spPr>
          <a:xfrm flipV="1">
            <a:off x="6983742" y="2299581"/>
            <a:ext cx="328613" cy="561297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66" name="向下箭號 162"/>
          <p:cNvSpPr/>
          <p:nvPr/>
        </p:nvSpPr>
        <p:spPr>
          <a:xfrm rot="2620627" flipV="1">
            <a:off x="6791062" y="4512196"/>
            <a:ext cx="328613" cy="73913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67" name="向下箭號 163"/>
          <p:cNvSpPr/>
          <p:nvPr/>
        </p:nvSpPr>
        <p:spPr>
          <a:xfrm rot="20057551" flipV="1">
            <a:off x="5730904" y="4508056"/>
            <a:ext cx="328613" cy="681817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68" name="向下箭號 165"/>
          <p:cNvSpPr/>
          <p:nvPr/>
        </p:nvSpPr>
        <p:spPr>
          <a:xfrm rot="1353372" flipV="1">
            <a:off x="6264787" y="4542327"/>
            <a:ext cx="328613" cy="645884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69" name="向下箭號 166"/>
          <p:cNvSpPr/>
          <p:nvPr/>
        </p:nvSpPr>
        <p:spPr>
          <a:xfrm rot="18851723" flipV="1">
            <a:off x="5171057" y="4488845"/>
            <a:ext cx="328613" cy="77285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grpSp>
        <p:nvGrpSpPr>
          <p:cNvPr id="70" name="群組 69"/>
          <p:cNvGrpSpPr/>
          <p:nvPr/>
        </p:nvGrpSpPr>
        <p:grpSpPr>
          <a:xfrm>
            <a:off x="5528308" y="5255333"/>
            <a:ext cx="680679" cy="369332"/>
            <a:chOff x="4765592" y="6396335"/>
            <a:chExt cx="907572" cy="552920"/>
          </a:xfrm>
        </p:grpSpPr>
        <p:sp>
          <p:nvSpPr>
            <p:cNvPr id="71" name="矩形 70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4765592" y="6396335"/>
              <a:ext cx="907572" cy="55292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 err="1">
                  <a:solidFill>
                    <a:schemeClr val="bg1"/>
                  </a:solidFill>
                </a:rPr>
                <a:t>t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7408323" y="2407103"/>
            <a:ext cx="680679" cy="369332"/>
            <a:chOff x="4775004" y="6396335"/>
            <a:chExt cx="907572" cy="492442"/>
          </a:xfrm>
        </p:grpSpPr>
        <p:sp>
          <p:nvSpPr>
            <p:cNvPr id="74" name="矩形 73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4775004" y="6396335"/>
              <a:ext cx="907572" cy="49244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</a:t>
              </a:r>
              <a:r>
                <a:rPr lang="en-US" altLang="zh-TW" baseline="30000" dirty="0">
                  <a:solidFill>
                    <a:schemeClr val="tx1"/>
                  </a:solidFill>
                </a:rPr>
                <a:t>t+1</a:t>
              </a:r>
              <a:endParaRPr lang="zh-TW" altLang="en-US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手繪多邊形 2"/>
          <p:cNvSpPr/>
          <p:nvPr/>
        </p:nvSpPr>
        <p:spPr>
          <a:xfrm>
            <a:off x="6207095" y="2599856"/>
            <a:ext cx="1219200" cy="283671"/>
          </a:xfrm>
          <a:custGeom>
            <a:avLst/>
            <a:gdLst>
              <a:gd name="connsiteX0" fmla="*/ 0 w 1625600"/>
              <a:gd name="connsiteY0" fmla="*/ 378228 h 378228"/>
              <a:gd name="connsiteX1" fmla="*/ 508000 w 1625600"/>
              <a:gd name="connsiteY1" fmla="*/ 73428 h 378228"/>
              <a:gd name="connsiteX2" fmla="*/ 1625600 w 1625600"/>
              <a:gd name="connsiteY2" fmla="*/ 857 h 37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78228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77" name="手繪多邊形 4"/>
          <p:cNvSpPr/>
          <p:nvPr/>
        </p:nvSpPr>
        <p:spPr>
          <a:xfrm>
            <a:off x="4781067" y="2621572"/>
            <a:ext cx="326571" cy="283727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78" name="手繪多邊形 110"/>
          <p:cNvSpPr/>
          <p:nvPr/>
        </p:nvSpPr>
        <p:spPr>
          <a:xfrm>
            <a:off x="4157235" y="3107206"/>
            <a:ext cx="1431005" cy="2326454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cxnSp>
        <p:nvCxnSpPr>
          <p:cNvPr id="79" name="直線單箭頭接點 78"/>
          <p:cNvCxnSpPr>
            <a:cxnSpLocks/>
          </p:cNvCxnSpPr>
          <p:nvPr/>
        </p:nvCxnSpPr>
        <p:spPr>
          <a:xfrm>
            <a:off x="6307074" y="3083846"/>
            <a:ext cx="6655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cxnSpLocks/>
          </p:cNvCxnSpPr>
          <p:nvPr/>
        </p:nvCxnSpPr>
        <p:spPr>
          <a:xfrm flipH="1" flipV="1">
            <a:off x="7148048" y="3236785"/>
            <a:ext cx="0" cy="922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2832249" y="3532180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249" y="3532180"/>
                <a:ext cx="253274" cy="276999"/>
              </a:xfrm>
              <a:prstGeom prst="rect">
                <a:avLst/>
              </a:prstGeom>
              <a:blipFill>
                <a:blip r:embed="rId5"/>
                <a:stretch>
                  <a:fillRect l="-26829" r="-26829" b="-17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/>
              <p:cNvSpPr txBox="1"/>
              <p:nvPr/>
            </p:nvSpPr>
            <p:spPr>
              <a:xfrm>
                <a:off x="3848602" y="2938949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602" y="2938949"/>
                <a:ext cx="253274" cy="276999"/>
              </a:xfrm>
              <a:prstGeom prst="rect">
                <a:avLst/>
              </a:prstGeom>
              <a:blipFill>
                <a:blip r:embed="rId6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5017777" y="2922862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777" y="2922862"/>
                <a:ext cx="253274" cy="276999"/>
              </a:xfrm>
              <a:prstGeom prst="rect">
                <a:avLst/>
              </a:prstGeom>
              <a:blipFill>
                <a:blip r:embed="rId7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/>
              <p:cNvSpPr txBox="1"/>
              <p:nvPr/>
            </p:nvSpPr>
            <p:spPr>
              <a:xfrm>
                <a:off x="6002774" y="3539048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774" y="3539048"/>
                <a:ext cx="253274" cy="276999"/>
              </a:xfrm>
              <a:prstGeom prst="rect">
                <a:avLst/>
              </a:prstGeom>
              <a:blipFill>
                <a:blip r:embed="rId8"/>
                <a:stretch>
                  <a:fillRect l="-26829" r="-26829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7021811" y="2922862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811" y="2922862"/>
                <a:ext cx="253274" cy="276999"/>
              </a:xfrm>
              <a:prstGeom prst="rect">
                <a:avLst/>
              </a:prstGeom>
              <a:blipFill>
                <a:blip r:embed="rId9"/>
                <a:stretch>
                  <a:fillRect l="-26829" r="-26829" b="-17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6" name="圖片 8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43674" y="1038375"/>
            <a:ext cx="1246162" cy="1610606"/>
          </a:xfrm>
          <a:prstGeom prst="rect">
            <a:avLst/>
          </a:prstGeom>
        </p:spPr>
      </p:pic>
      <p:sp>
        <p:nvSpPr>
          <p:cNvPr id="87" name="手繪多邊形 110"/>
          <p:cNvSpPr/>
          <p:nvPr/>
        </p:nvSpPr>
        <p:spPr>
          <a:xfrm>
            <a:off x="7322965" y="3079845"/>
            <a:ext cx="1431005" cy="2326454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88" name="文字方塊 87"/>
          <p:cNvSpPr txBox="1"/>
          <p:nvPr/>
        </p:nvSpPr>
        <p:spPr>
          <a:xfrm>
            <a:off x="8371194" y="4921375"/>
            <a:ext cx="68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</a:t>
            </a:r>
            <a:r>
              <a:rPr lang="en-US" altLang="zh-TW" baseline="30000" dirty="0"/>
              <a:t>t+1</a:t>
            </a:r>
            <a:endParaRPr lang="zh-TW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096626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7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6" grpId="0" animBg="1"/>
      <p:bldP spid="77" grpId="0" animBg="1"/>
      <p:bldP spid="83" grpId="0"/>
      <p:bldP spid="84" grpId="0"/>
      <p:bldP spid="85" grpId="0"/>
      <p:bldP spid="87" grpId="0" animBg="1"/>
      <p:bldP spid="8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Step</a:t>
            </a:r>
            <a:r>
              <a:rPr lang="zh-TW" altLang="en-US" dirty="0" smtClean="0"/>
              <a:t> </a:t>
            </a:r>
            <a:r>
              <a:rPr lang="en-US" altLang="zh-TW" dirty="0" smtClean="0"/>
              <a:t>by step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408671" y="994517"/>
            <a:ext cx="8576304" cy="517515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b="1" dirty="0" smtClean="0"/>
              <a:t>階段</a:t>
            </a:r>
            <a:r>
              <a:rPr lang="zh-TW" altLang="en-US" sz="1800" b="1" dirty="0"/>
              <a:t>三</a:t>
            </a:r>
            <a:r>
              <a:rPr lang="en-US" altLang="zh-TW" sz="1800" b="1" dirty="0" smtClean="0"/>
              <a:t>:</a:t>
            </a:r>
            <a:r>
              <a:rPr lang="zh-TW" altLang="en-US" sz="1800" b="1" dirty="0" smtClean="0"/>
              <a:t> </a:t>
            </a:r>
            <a:r>
              <a:rPr lang="zh-TW" altLang="en-US" sz="1800" b="1" dirty="0"/>
              <a:t>模型訓練與</a:t>
            </a:r>
            <a:r>
              <a:rPr lang="zh-TW" altLang="en-US" sz="1800" b="1" dirty="0" smtClean="0"/>
              <a:t>表現比較</a:t>
            </a:r>
            <a:endParaRPr lang="en-US" altLang="zh-TW" sz="1800" b="1" dirty="0" smtClean="0"/>
          </a:p>
          <a:p>
            <a:pPr>
              <a:spcAft>
                <a:spcPts val="600"/>
              </a:spcAft>
            </a:pPr>
            <a:r>
              <a:rPr lang="en-US" altLang="zh-TW" sz="1800" b="1" u="sng" dirty="0" smtClean="0"/>
              <a:t>Task1: </a:t>
            </a:r>
            <a:r>
              <a:rPr lang="zh-TW" altLang="en-US" sz="1800" b="1" u="sng" dirty="0" smtClean="0"/>
              <a:t>對該微服務的各個時間點的狀態做異常及非異常的分類</a:t>
            </a:r>
            <a:endParaRPr lang="en-US" altLang="zh-TW" sz="1500" b="1" u="sng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1800" dirty="0"/>
              <a:t>Train/test: </a:t>
            </a:r>
            <a:endParaRPr lang="en-US" altLang="zh-TW" sz="18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1500" dirty="0" smtClean="0"/>
              <a:t>將每一筆時間點的</a:t>
            </a:r>
            <a:r>
              <a:rPr lang="en-US" altLang="zh-TW" sz="1500" dirty="0" smtClean="0"/>
              <a:t>metric</a:t>
            </a:r>
            <a:r>
              <a:rPr lang="zh-TW" altLang="en-US" sz="1500" dirty="0" smtClean="0"/>
              <a:t>資料作為 </a:t>
            </a:r>
            <a:r>
              <a:rPr lang="en-US" altLang="zh-TW" sz="1500" dirty="0"/>
              <a:t>x</a:t>
            </a:r>
            <a:r>
              <a:rPr lang="zh-TW" altLang="en-US" sz="1500" dirty="0"/>
              <a:t>，每一筆資料</a:t>
            </a:r>
            <a:r>
              <a:rPr lang="zh-TW" altLang="en-US" sz="1500" dirty="0" smtClean="0"/>
              <a:t>是否為異常</a:t>
            </a:r>
            <a:r>
              <a:rPr lang="zh-TW" altLang="en-US" sz="1500" dirty="0"/>
              <a:t>的</a:t>
            </a:r>
            <a:r>
              <a:rPr lang="zh-TW" altLang="en-US" sz="1500" dirty="0" smtClean="0"/>
              <a:t>標籤作為</a:t>
            </a:r>
            <a:r>
              <a:rPr lang="en-US" altLang="zh-TW" sz="1500" dirty="0"/>
              <a:t>y</a:t>
            </a:r>
            <a:r>
              <a:rPr lang="zh-TW" altLang="en-US" sz="1500" dirty="0"/>
              <a:t>，使模型學習什麼樣的</a:t>
            </a:r>
            <a:r>
              <a:rPr lang="en-US" altLang="zh-TW" sz="1500" dirty="0" smtClean="0"/>
              <a:t>metric</a:t>
            </a:r>
            <a:r>
              <a:rPr lang="zh-TW" altLang="en-US" sz="1500" dirty="0" smtClean="0"/>
              <a:t>組</a:t>
            </a:r>
            <a:r>
              <a:rPr lang="zh-TW" altLang="en-US" sz="1500" dirty="0"/>
              <a:t>合</a:t>
            </a:r>
            <a:r>
              <a:rPr lang="zh-TW" altLang="en-US" sz="1500" dirty="0" smtClean="0"/>
              <a:t>，</a:t>
            </a:r>
            <a:r>
              <a:rPr lang="zh-TW" altLang="en-US" sz="1500" dirty="0"/>
              <a:t>會得到異常的</a:t>
            </a:r>
            <a:r>
              <a:rPr lang="zh-TW" altLang="en-US" sz="1500" dirty="0" smtClean="0"/>
              <a:t>標籤</a:t>
            </a:r>
            <a:endParaRPr lang="en-US" altLang="zh-TW" sz="15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zh-TW" altLang="en-US" sz="1500" dirty="0" smtClean="0"/>
              <a:t>在訓練資料中將</a:t>
            </a:r>
            <a:r>
              <a:rPr lang="en-US" altLang="zh-TW" sz="1500" dirty="0" smtClean="0"/>
              <a:t>reboot</a:t>
            </a:r>
            <a:r>
              <a:rPr lang="zh-TW" altLang="en-US" sz="1500" dirty="0" smtClean="0"/>
              <a:t>時間點的資料濾出，使模型避免學習全部為空值的資料，測試資料則包含</a:t>
            </a:r>
            <a:r>
              <a:rPr lang="en-US" altLang="zh-TW" sz="1500" dirty="0" smtClean="0"/>
              <a:t>reboot</a:t>
            </a:r>
            <a:r>
              <a:rPr lang="zh-TW" altLang="en-US" sz="1500" dirty="0" smtClean="0"/>
              <a:t>時間點資料</a:t>
            </a:r>
            <a:endParaRPr lang="en-US" altLang="zh-TW" sz="1500" dirty="0"/>
          </a:p>
          <a:p>
            <a:pPr>
              <a:spcAft>
                <a:spcPts val="600"/>
              </a:spcAft>
            </a:pPr>
            <a:r>
              <a:rPr lang="en-US" altLang="zh-TW" sz="1800" dirty="0" smtClean="0"/>
              <a:t>How to evaluate a model in classification task ?</a:t>
            </a:r>
          </a:p>
          <a:p>
            <a:pPr lvl="1">
              <a:spcAft>
                <a:spcPts val="600"/>
              </a:spcAft>
            </a:pPr>
            <a:r>
              <a:rPr lang="en-US" altLang="zh-TW" sz="1500" dirty="0" smtClean="0"/>
              <a:t>Confusion matrix</a:t>
            </a:r>
          </a:p>
          <a:p>
            <a:pPr lvl="1">
              <a:spcAft>
                <a:spcPts val="600"/>
              </a:spcAft>
            </a:pPr>
            <a:r>
              <a:rPr lang="en-US" altLang="zh-TW" sz="1500" dirty="0" smtClean="0"/>
              <a:t>Precision(P), recall(R)</a:t>
            </a:r>
          </a:p>
          <a:p>
            <a:pPr lvl="1">
              <a:spcAft>
                <a:spcPts val="600"/>
              </a:spcAft>
            </a:pPr>
            <a:r>
              <a:rPr lang="en-US" altLang="zh-TW" sz="1500" dirty="0" smtClean="0"/>
              <a:t>f1-score  = 2*P*R / (P+R</a:t>
            </a:r>
            <a:r>
              <a:rPr lang="en-US" altLang="zh-TW" sz="1500" dirty="0" smtClean="0"/>
              <a:t>)</a:t>
            </a:r>
            <a:endParaRPr lang="en-US" altLang="zh-TW" sz="1800" dirty="0" smtClean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660" y="6356350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27</a:t>
            </a:fld>
            <a:endParaRPr lang="en-US" altLang="zh-TW" dirty="0"/>
          </a:p>
        </p:txBody>
      </p:sp>
      <p:pic>
        <p:nvPicPr>
          <p:cNvPr id="6148" name="Picture 4" descr="RPubs - Blob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837" y="4294476"/>
            <a:ext cx="4866985" cy="2244436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375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Step by step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408671" y="994517"/>
            <a:ext cx="8576304" cy="517515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b="1" dirty="0" smtClean="0"/>
              <a:t>階段</a:t>
            </a:r>
            <a:r>
              <a:rPr lang="zh-TW" altLang="en-US" sz="1800" b="1" dirty="0"/>
              <a:t>三</a:t>
            </a:r>
            <a:r>
              <a:rPr lang="en-US" altLang="zh-TW" sz="1800" b="1" dirty="0" smtClean="0"/>
              <a:t>:</a:t>
            </a:r>
            <a:r>
              <a:rPr lang="zh-TW" altLang="en-US" sz="1800" b="1" dirty="0" smtClean="0"/>
              <a:t> </a:t>
            </a:r>
            <a:r>
              <a:rPr lang="zh-TW" altLang="en-US" sz="1800" b="1" dirty="0"/>
              <a:t>模型訓練與</a:t>
            </a:r>
            <a:r>
              <a:rPr lang="zh-TW" altLang="en-US" sz="1800" b="1" dirty="0" smtClean="0"/>
              <a:t>表現比較</a:t>
            </a:r>
            <a:endParaRPr lang="en-US" altLang="zh-TW" sz="1800" b="1" dirty="0" smtClean="0"/>
          </a:p>
          <a:p>
            <a:pPr>
              <a:spcAft>
                <a:spcPts val="600"/>
              </a:spcAft>
            </a:pPr>
            <a:r>
              <a:rPr lang="en-US" altLang="zh-TW" sz="1800" b="1" u="sng" dirty="0" smtClean="0"/>
              <a:t>Task1: </a:t>
            </a:r>
            <a:r>
              <a:rPr lang="zh-TW" altLang="en-US" sz="1800" b="1" u="sng" dirty="0" smtClean="0"/>
              <a:t>對該微服務的各個時間點的狀態做異常及非異常的</a:t>
            </a:r>
            <a:r>
              <a:rPr lang="zh-TW" altLang="en-US" sz="1800" b="1" u="sng" dirty="0" smtClean="0"/>
              <a:t>分類</a:t>
            </a:r>
            <a:endParaRPr lang="en-US" altLang="zh-TW" sz="1800" b="1" u="sng" dirty="0" smtClean="0"/>
          </a:p>
          <a:p>
            <a:pPr>
              <a:spcAft>
                <a:spcPts val="600"/>
              </a:spcAft>
            </a:pPr>
            <a:r>
              <a:rPr lang="en-US" altLang="zh-TW" sz="1800" dirty="0" smtClean="0"/>
              <a:t>Performance</a:t>
            </a:r>
          </a:p>
          <a:p>
            <a:pPr lvl="1">
              <a:spcAft>
                <a:spcPts val="600"/>
              </a:spcAft>
            </a:pPr>
            <a:r>
              <a:rPr lang="en-US" altLang="zh-TW" sz="1500" dirty="0" smtClean="0"/>
              <a:t>Binary classification :</a:t>
            </a:r>
          </a:p>
          <a:p>
            <a:pPr lvl="1">
              <a:spcAft>
                <a:spcPts val="600"/>
              </a:spcAft>
            </a:pPr>
            <a:endParaRPr lang="en-US" altLang="zh-TW" sz="1500" dirty="0" smtClean="0"/>
          </a:p>
          <a:p>
            <a:pPr lvl="1">
              <a:spcAft>
                <a:spcPts val="600"/>
              </a:spcAft>
            </a:pPr>
            <a:endParaRPr lang="en-US" altLang="zh-TW" sz="1500" dirty="0"/>
          </a:p>
          <a:p>
            <a:pPr lvl="1">
              <a:spcAft>
                <a:spcPts val="600"/>
              </a:spcAft>
            </a:pPr>
            <a:endParaRPr lang="en-US" altLang="zh-TW" sz="1500" dirty="0" smtClean="0"/>
          </a:p>
          <a:p>
            <a:pPr marL="342900" lvl="1" indent="0">
              <a:spcAft>
                <a:spcPts val="600"/>
              </a:spcAft>
              <a:buNone/>
            </a:pPr>
            <a:endParaRPr lang="en-US" altLang="zh-TW" sz="1500" dirty="0" smtClean="0"/>
          </a:p>
          <a:p>
            <a:pPr lvl="1">
              <a:spcAft>
                <a:spcPts val="600"/>
              </a:spcAft>
            </a:pPr>
            <a:r>
              <a:rPr lang="en-US" altLang="zh-TW" sz="1500" dirty="0" smtClean="0"/>
              <a:t>Trinary classification :   </a:t>
            </a:r>
            <a:endParaRPr lang="en-US" altLang="zh-TW" sz="1500" dirty="0" smtClean="0"/>
          </a:p>
          <a:p>
            <a:pPr lvl="1">
              <a:spcAft>
                <a:spcPts val="600"/>
              </a:spcAft>
            </a:pPr>
            <a:endParaRPr lang="en-US" altLang="zh-TW" sz="1500" dirty="0" smtClean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28</a:t>
            </a:fld>
            <a:endParaRPr lang="en-US" altLang="zh-TW"/>
          </a:p>
        </p:txBody>
      </p:sp>
      <p:pic>
        <p:nvPicPr>
          <p:cNvPr id="6146" name="Picture 2" descr="https://raw.githubusercontent.com/alvinyee860120/AIOps-anomaly-detection/master/%E6%93%B7%E5%8F%9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92" y="1884218"/>
            <a:ext cx="4858326" cy="212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raw.githubusercontent.com/alvinyee860120/AIOps-anomaly-detection/master/%E6%93%B7%E5%8F%961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92" y="4127573"/>
            <a:ext cx="4858326" cy="241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013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Step by step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09279" y="1027855"/>
            <a:ext cx="8834721" cy="517515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b="1" dirty="0" smtClean="0"/>
              <a:t>階段</a:t>
            </a:r>
            <a:r>
              <a:rPr lang="zh-TW" altLang="en-US" sz="1800" b="1" dirty="0"/>
              <a:t>三</a:t>
            </a:r>
            <a:r>
              <a:rPr lang="en-US" altLang="zh-TW" sz="1800" b="1" dirty="0" smtClean="0"/>
              <a:t>:</a:t>
            </a:r>
            <a:r>
              <a:rPr lang="zh-TW" altLang="en-US" sz="1800" b="1" dirty="0" smtClean="0"/>
              <a:t> </a:t>
            </a:r>
            <a:r>
              <a:rPr lang="zh-TW" altLang="en-US" sz="1800" b="1" dirty="0" smtClean="0"/>
              <a:t> 模型</a:t>
            </a:r>
            <a:r>
              <a:rPr lang="zh-TW" altLang="en-US" sz="1800" b="1" dirty="0"/>
              <a:t>訓練與</a:t>
            </a:r>
            <a:r>
              <a:rPr lang="zh-TW" altLang="en-US" sz="1800" b="1" dirty="0" smtClean="0"/>
              <a:t>表現比較</a:t>
            </a:r>
            <a:endParaRPr lang="en-US" altLang="zh-TW" sz="1800" b="1" dirty="0" smtClean="0"/>
          </a:p>
          <a:p>
            <a:pPr>
              <a:spcAft>
                <a:spcPts val="600"/>
              </a:spcAft>
            </a:pPr>
            <a:r>
              <a:rPr lang="en-US" altLang="zh-TW" sz="1800" b="1" u="sng" dirty="0" smtClean="0"/>
              <a:t>Task2: </a:t>
            </a:r>
            <a:r>
              <a:rPr lang="zh-TW" altLang="en-US" sz="1800" b="1" u="sng" dirty="0" smtClean="0"/>
              <a:t>對該微服務單一</a:t>
            </a:r>
            <a:r>
              <a:rPr lang="en-US" altLang="zh-TW" sz="1800" b="1" u="sng" dirty="0" smtClean="0"/>
              <a:t>metric</a:t>
            </a:r>
            <a:r>
              <a:rPr lang="zh-TW" altLang="en-US" sz="1800" b="1" u="sng" dirty="0" smtClean="0"/>
              <a:t>的下個時間點的數值作預測</a:t>
            </a:r>
            <a:endParaRPr lang="en-US" altLang="zh-TW" sz="1800" b="1" u="sng" dirty="0" smtClean="0"/>
          </a:p>
          <a:p>
            <a:pPr>
              <a:spcAft>
                <a:spcPts val="600"/>
              </a:spcAft>
            </a:pPr>
            <a:r>
              <a:rPr lang="en-US" altLang="zh-TW" sz="1800" dirty="0" smtClean="0"/>
              <a:t>Train/test</a:t>
            </a:r>
            <a:r>
              <a:rPr lang="zh-TW" altLang="en-US" sz="1800" dirty="0" smtClean="0"/>
              <a:t>方式</a:t>
            </a:r>
            <a:r>
              <a:rPr lang="en-US" altLang="zh-TW" sz="1800" dirty="0" smtClean="0"/>
              <a:t>: </a:t>
            </a:r>
            <a:r>
              <a:rPr lang="zh-TW" altLang="en-US" sz="1600" dirty="0" smtClean="0"/>
              <a:t>看多少的過去資料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window_size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去預測下個時間點資料</a:t>
            </a:r>
            <a:r>
              <a:rPr lang="en-US" altLang="zh-TW" sz="1600" dirty="0" smtClean="0"/>
              <a:t>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1500" dirty="0">
                <a:solidFill>
                  <a:srgbClr val="FF0000"/>
                </a:solidFill>
              </a:rPr>
              <a:t>R</a:t>
            </a:r>
            <a:r>
              <a:rPr lang="en-US" altLang="zh-TW" sz="1500" dirty="0" smtClean="0">
                <a:solidFill>
                  <a:srgbClr val="FF0000"/>
                </a:solidFill>
              </a:rPr>
              <a:t>emember </a:t>
            </a:r>
            <a:r>
              <a:rPr lang="zh-TW" altLang="en-US" sz="1500" dirty="0" smtClean="0">
                <a:solidFill>
                  <a:srgbClr val="FF0000"/>
                </a:solidFill>
              </a:rPr>
              <a:t>時間顆粒</a:t>
            </a:r>
            <a:r>
              <a:rPr lang="zh-TW" altLang="en-US" sz="1500" dirty="0">
                <a:solidFill>
                  <a:srgbClr val="FF0000"/>
                </a:solidFill>
              </a:rPr>
              <a:t>度</a:t>
            </a:r>
            <a:r>
              <a:rPr lang="zh-TW" altLang="en-US" sz="1500" dirty="0" smtClean="0">
                <a:solidFill>
                  <a:srgbClr val="FF0000"/>
                </a:solidFill>
              </a:rPr>
              <a:t>是以</a:t>
            </a:r>
            <a:r>
              <a:rPr lang="en-US" altLang="zh-TW" sz="1500" dirty="0" smtClean="0">
                <a:solidFill>
                  <a:srgbClr val="FF0000"/>
                </a:solidFill>
              </a:rPr>
              <a:t>30</a:t>
            </a:r>
            <a:r>
              <a:rPr lang="zh-TW" altLang="en-US" sz="1500" dirty="0" smtClean="0">
                <a:solidFill>
                  <a:srgbClr val="FF0000"/>
                </a:solidFill>
              </a:rPr>
              <a:t>秒為一筆資料的 </a:t>
            </a:r>
            <a:r>
              <a:rPr lang="en-US" altLang="zh-TW" sz="1500" dirty="0" smtClean="0">
                <a:solidFill>
                  <a:srgbClr val="FF0000"/>
                </a:solidFill>
              </a:rPr>
              <a:t>! ! !</a:t>
            </a:r>
            <a:endParaRPr lang="en-US" altLang="zh-TW" sz="1500" dirty="0" smtClean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1500" dirty="0" err="1" smtClean="0"/>
              <a:t>Window_size</a:t>
            </a:r>
            <a:r>
              <a:rPr lang="en-US" altLang="zh-TW" sz="1500" dirty="0" smtClean="0"/>
              <a:t> = ( N minutes*60</a:t>
            </a:r>
            <a:r>
              <a:rPr lang="zh-TW" altLang="en-US" sz="1500" dirty="0" smtClean="0"/>
              <a:t> </a:t>
            </a:r>
            <a:r>
              <a:rPr lang="en-US" altLang="zh-TW" sz="1500" dirty="0" smtClean="0"/>
              <a:t>/ 30 )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1500" dirty="0" smtClean="0"/>
              <a:t>N =  5</a:t>
            </a:r>
            <a:r>
              <a:rPr lang="zh-TW" altLang="en-US" sz="1500" dirty="0" smtClean="0"/>
              <a:t>，意同於看完前五個時間點的資料，去預測第六個時間點</a:t>
            </a:r>
            <a:endParaRPr lang="en-US" altLang="zh-TW" sz="1500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TW" sz="1800" dirty="0" smtClean="0"/>
              <a:t>How to evaluate a model in prediction task?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1500" dirty="0" smtClean="0"/>
              <a:t>MAE(mean absolute error):</a:t>
            </a:r>
            <a:r>
              <a:rPr lang="zh-TW" altLang="en-US" sz="1500" dirty="0" smtClean="0"/>
              <a:t>  </a:t>
            </a:r>
            <a:r>
              <a:rPr lang="zh-TW" altLang="en-US" sz="1500" dirty="0"/>
              <a:t>將</a:t>
            </a:r>
            <a:r>
              <a:rPr lang="zh-TW" altLang="en-US" sz="1500" dirty="0" smtClean="0"/>
              <a:t>每一筆 </a:t>
            </a:r>
            <a:r>
              <a:rPr lang="en-US" altLang="zh-TW" sz="1500" dirty="0" smtClean="0"/>
              <a:t>|</a:t>
            </a:r>
            <a:r>
              <a:rPr lang="zh-TW" altLang="en-US" sz="1500" dirty="0" smtClean="0"/>
              <a:t> 模型預測與實際值的差 </a:t>
            </a:r>
            <a:r>
              <a:rPr lang="en-US" altLang="zh-TW" sz="1500" dirty="0" smtClean="0"/>
              <a:t>|</a:t>
            </a:r>
            <a:r>
              <a:rPr lang="zh-TW" altLang="en-US" sz="1500" dirty="0" smtClean="0"/>
              <a:t> 累加取平均</a:t>
            </a:r>
            <a:endParaRPr lang="en-US" altLang="zh-TW" sz="15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1500" dirty="0" smtClean="0"/>
              <a:t>MSE(mean squared error):  </a:t>
            </a:r>
            <a:r>
              <a:rPr lang="zh-TW" altLang="en-US" sz="1500" dirty="0" smtClean="0"/>
              <a:t>將每一筆 </a:t>
            </a:r>
            <a:r>
              <a:rPr lang="en-US" altLang="zh-TW" sz="1500" dirty="0" smtClean="0"/>
              <a:t>(</a:t>
            </a:r>
            <a:r>
              <a:rPr lang="zh-TW" altLang="en-US" sz="1500" dirty="0" smtClean="0"/>
              <a:t>模型預測與實際值的差</a:t>
            </a:r>
            <a:r>
              <a:rPr lang="en-US" altLang="zh-TW" sz="1500" dirty="0" smtClean="0"/>
              <a:t>)^2</a:t>
            </a:r>
            <a:r>
              <a:rPr lang="zh-TW" altLang="en-US" sz="1500" dirty="0" smtClean="0"/>
              <a:t>  累加取平均</a:t>
            </a:r>
            <a:endParaRPr lang="en-US" altLang="zh-TW" sz="1500" dirty="0" smtClean="0"/>
          </a:p>
          <a:p>
            <a:pPr>
              <a:spcAft>
                <a:spcPts val="600"/>
              </a:spcAft>
            </a:pPr>
            <a:r>
              <a:rPr lang="en-US" altLang="zh-TW" sz="1800" dirty="0" smtClean="0"/>
              <a:t>Performance:</a:t>
            </a:r>
          </a:p>
          <a:p>
            <a:pPr lvl="1">
              <a:spcAft>
                <a:spcPts val="600"/>
              </a:spcAft>
            </a:pPr>
            <a:r>
              <a:rPr lang="zh-TW" altLang="en-US" sz="1500" dirty="0" smtClean="0"/>
              <a:t>由於我們有</a:t>
            </a:r>
            <a:r>
              <a:rPr lang="en-US" altLang="zh-TW" sz="1500" dirty="0" smtClean="0"/>
              <a:t>12</a:t>
            </a:r>
            <a:r>
              <a:rPr lang="zh-TW" altLang="en-US" sz="1500" dirty="0" smtClean="0"/>
              <a:t>個</a:t>
            </a:r>
            <a:r>
              <a:rPr lang="en-US" altLang="zh-TW" sz="1500" dirty="0" smtClean="0"/>
              <a:t>metric</a:t>
            </a:r>
            <a:r>
              <a:rPr lang="zh-TW" altLang="en-US" sz="1500" dirty="0" smtClean="0"/>
              <a:t> 特徵 </a:t>
            </a:r>
            <a:r>
              <a:rPr lang="en-US" altLang="zh-TW" sz="1500" dirty="0" smtClean="0">
                <a:sym typeface="Wingdings" panose="05000000000000000000" pitchFamily="2" charset="2"/>
              </a:rPr>
              <a:t> 12</a:t>
            </a:r>
            <a:r>
              <a:rPr lang="zh-TW" altLang="en-US" sz="1500" dirty="0" smtClean="0">
                <a:sym typeface="Wingdings" panose="05000000000000000000" pitchFamily="2" charset="2"/>
              </a:rPr>
              <a:t>個</a:t>
            </a:r>
            <a:r>
              <a:rPr lang="en-US" altLang="zh-TW" sz="1500" dirty="0" smtClean="0">
                <a:sym typeface="Wingdings" panose="05000000000000000000" pitchFamily="2" charset="2"/>
              </a:rPr>
              <a:t>model</a:t>
            </a:r>
            <a:r>
              <a:rPr lang="zh-TW" altLang="en-US" sz="1500" dirty="0" smtClean="0">
                <a:sym typeface="Wingdings" panose="05000000000000000000" pitchFamily="2" charset="2"/>
              </a:rPr>
              <a:t>預測的成績</a:t>
            </a:r>
            <a:endParaRPr lang="en-US" altLang="zh-TW" sz="1500" dirty="0" smtClean="0">
              <a:sym typeface="Wingdings" panose="05000000000000000000" pitchFamily="2" charset="2"/>
            </a:endParaRPr>
          </a:p>
          <a:p>
            <a:pPr lvl="1">
              <a:spcAft>
                <a:spcPts val="600"/>
              </a:spcAft>
            </a:pPr>
            <a:r>
              <a:rPr lang="zh-TW" altLang="en-US" sz="1500" dirty="0" smtClean="0"/>
              <a:t>此</a:t>
            </a:r>
            <a:r>
              <a:rPr lang="zh-TW" altLang="en-US" sz="1500" dirty="0" smtClean="0"/>
              <a:t>以 </a:t>
            </a:r>
            <a:r>
              <a:rPr lang="en-US" altLang="zh-TW" sz="1500" dirty="0" err="1" smtClean="0"/>
              <a:t>process_cpu_usage</a:t>
            </a:r>
            <a:r>
              <a:rPr lang="en-US" altLang="zh-TW" sz="1500" dirty="0" smtClean="0"/>
              <a:t>, </a:t>
            </a:r>
            <a:r>
              <a:rPr lang="en-US" altLang="zh-TW" sz="1500" dirty="0" smtClean="0"/>
              <a:t>memory usage PS </a:t>
            </a:r>
            <a:r>
              <a:rPr lang="en-US" altLang="zh-TW" sz="1500" dirty="0" smtClean="0"/>
              <a:t>Eden space, </a:t>
            </a:r>
            <a:r>
              <a:rPr lang="en-US" altLang="zh-TW" sz="1500" dirty="0" err="1" smtClean="0"/>
              <a:t>kafka_topic_offset</a:t>
            </a:r>
            <a:r>
              <a:rPr lang="en-US" altLang="zh-TW" sz="1500" dirty="0" smtClean="0"/>
              <a:t>, pause duration </a:t>
            </a:r>
            <a:r>
              <a:rPr lang="zh-TW" altLang="en-US" sz="1500" dirty="0"/>
              <a:t>為例</a:t>
            </a:r>
            <a:endParaRPr lang="en-US" altLang="zh-TW" sz="1500" dirty="0" smtClean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2287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ctrTitle" idx="4294967295"/>
          </p:nvPr>
        </p:nvSpPr>
        <p:spPr>
          <a:xfrm>
            <a:off x="1102529" y="2920890"/>
            <a:ext cx="7068300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7000" dirty="0" smtClean="0"/>
              <a:t>Introduction</a:t>
            </a:r>
            <a:endParaRPr sz="7000" dirty="0"/>
          </a:p>
        </p:txBody>
      </p:sp>
      <p:sp>
        <p:nvSpPr>
          <p:cNvPr id="204" name="Google Shape;204;p26"/>
          <p:cNvSpPr txBox="1">
            <a:spLocks noGrp="1"/>
          </p:cNvSpPr>
          <p:nvPr>
            <p:ph type="sldNum" idx="12"/>
          </p:nvPr>
        </p:nvSpPr>
        <p:spPr>
          <a:xfrm>
            <a:off x="8328184" y="5454701"/>
            <a:ext cx="548700" cy="393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4781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01267" y="-151711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Model prediction(scaled)</a:t>
            </a:r>
            <a:endParaRPr lang="zh-TW" altLang="en-US" sz="2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30</a:t>
            </a:fld>
            <a:endParaRPr lang="en-US" altLang="zh-TW"/>
          </a:p>
        </p:txBody>
      </p:sp>
      <p:pic>
        <p:nvPicPr>
          <p:cNvPr id="4098" name="Picture 2" descr="擷取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5" y="1442156"/>
            <a:ext cx="7767205" cy="464589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擷取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4" y="1442155"/>
            <a:ext cx="7767205" cy="464589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024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31083" y="-171587"/>
            <a:ext cx="5578589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Model prediction(scaled inverse)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31</a:t>
            </a:fld>
            <a:endParaRPr lang="en-US" altLang="zh-TW"/>
          </a:p>
        </p:txBody>
      </p:sp>
      <p:pic>
        <p:nvPicPr>
          <p:cNvPr id="6146" name="Picture 2" descr="擷取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79" y="1477818"/>
            <a:ext cx="7704571" cy="455352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擷取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78" y="1477817"/>
            <a:ext cx="7704571" cy="455352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373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31084" y="-171587"/>
            <a:ext cx="4544116" cy="1325563"/>
          </a:xfrm>
        </p:spPr>
        <p:txBody>
          <a:bodyPr/>
          <a:lstStyle/>
          <a:p>
            <a:r>
              <a:rPr lang="en-US" altLang="zh-TW" dirty="0"/>
              <a:t>Model prediction(scaled)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32</a:t>
            </a:fld>
            <a:endParaRPr lang="en-US" altLang="zh-TW"/>
          </a:p>
        </p:txBody>
      </p:sp>
      <p:pic>
        <p:nvPicPr>
          <p:cNvPr id="9218" name="Picture 2" descr="擷取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1" y="1283856"/>
            <a:ext cx="7639339" cy="507249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擷取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1" y="1283854"/>
            <a:ext cx="7639339" cy="507249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734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31084" y="-171587"/>
            <a:ext cx="5643243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Model prediction(scaled inverse)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33</a:t>
            </a:fld>
            <a:endParaRPr lang="en-US" altLang="zh-TW"/>
          </a:p>
        </p:txBody>
      </p:sp>
      <p:pic>
        <p:nvPicPr>
          <p:cNvPr id="10242" name="Picture 2" descr="擷取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06" y="1153976"/>
            <a:ext cx="7435273" cy="504478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擷取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05" y="1153976"/>
            <a:ext cx="7435273" cy="504478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603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31084" y="-171587"/>
            <a:ext cx="4590298" cy="1325563"/>
          </a:xfrm>
        </p:spPr>
        <p:txBody>
          <a:bodyPr/>
          <a:lstStyle/>
          <a:p>
            <a:r>
              <a:rPr lang="en-US" altLang="zh-TW" dirty="0" smtClean="0"/>
              <a:t>Model prediction(scaled)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34</a:t>
            </a:fld>
            <a:endParaRPr lang="en-US" altLang="zh-TW"/>
          </a:p>
        </p:txBody>
      </p:sp>
      <p:pic>
        <p:nvPicPr>
          <p:cNvPr id="2050" name="Picture 2" descr="https://raw.githubusercontent.com/alvinyee860120/AIOps-anomaly-detection/master/%E6%93%B7%E5%8F%9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29" y="1299583"/>
            <a:ext cx="8092497" cy="493496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raw.githubusercontent.com/alvinyee860120/AIOps-anomaly-detection/master/%E6%93%B7%E5%8F%96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28" y="1299582"/>
            <a:ext cx="8092497" cy="493496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085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86501" y="-145042"/>
            <a:ext cx="5837207" cy="13255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Model prediction(scaled inverse)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35</a:t>
            </a:fld>
            <a:endParaRPr lang="en-US" altLang="zh-TW"/>
          </a:p>
        </p:txBody>
      </p:sp>
      <p:pic>
        <p:nvPicPr>
          <p:cNvPr id="3074" name="Picture 2" descr="https://raw.githubusercontent.com/alvinyee860120/AIOps-anomaly-detection/master/%E6%93%B7%E5%8F%9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39273"/>
            <a:ext cx="8044873" cy="485832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擷取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39272"/>
            <a:ext cx="8044873" cy="485832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282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31084" y="-171587"/>
            <a:ext cx="4285498" cy="1325563"/>
          </a:xfrm>
        </p:spPr>
        <p:txBody>
          <a:bodyPr/>
          <a:lstStyle/>
          <a:p>
            <a:r>
              <a:rPr lang="en-US" altLang="zh-TW" dirty="0"/>
              <a:t>Model prediction(scaled)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36</a:t>
            </a:fld>
            <a:endParaRPr lang="en-US" altLang="zh-TW"/>
          </a:p>
        </p:txBody>
      </p:sp>
      <p:pic>
        <p:nvPicPr>
          <p:cNvPr id="7170" name="Picture 2" descr="擷取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6" y="1251526"/>
            <a:ext cx="7501371" cy="489065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擷取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5" y="1251526"/>
            <a:ext cx="7501371" cy="489065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873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31084" y="-171587"/>
            <a:ext cx="5597061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Model prediction(scaled inverse)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37</a:t>
            </a:fld>
            <a:endParaRPr lang="en-US" altLang="zh-TW"/>
          </a:p>
        </p:txBody>
      </p:sp>
      <p:pic>
        <p:nvPicPr>
          <p:cNvPr id="8194" name="Picture 2" descr="擷取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53" y="1221946"/>
            <a:ext cx="7841095" cy="470130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擷取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53" y="1221946"/>
            <a:ext cx="7841095" cy="470130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09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Limits </a:t>
            </a:r>
            <a:r>
              <a:rPr lang="en-US" altLang="zh-TW" dirty="0" smtClean="0"/>
              <a:t>in future work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38</a:t>
            </a:fld>
            <a:endParaRPr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395536" y="1029205"/>
            <a:ext cx="8748464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 smtClean="0"/>
              <a:t>未來實</a:t>
            </a:r>
            <a:r>
              <a:rPr lang="zh-TW" altLang="en-US" b="1" dirty="0" smtClean="0"/>
              <a:t>作上</a:t>
            </a:r>
            <a:r>
              <a:rPr lang="zh-TW" altLang="en-US" b="1" dirty="0" smtClean="0"/>
              <a:t>會遇到的問題與限制</a:t>
            </a:r>
            <a:endParaRPr lang="en-US" altLang="zh-TW" b="1" dirty="0" smtClean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資料</a:t>
            </a:r>
            <a:r>
              <a:rPr lang="zh-TW" altLang="en-US" sz="1600" dirty="0" smtClean="0"/>
              <a:t>如</a:t>
            </a:r>
            <a:r>
              <a:rPr lang="zh-TW" altLang="en-US" sz="1600" dirty="0"/>
              <a:t>何</a:t>
            </a:r>
            <a:r>
              <a:rPr lang="zh-TW" altLang="en-US" sz="1600" dirty="0" smtClean="0"/>
              <a:t>取得 </a:t>
            </a:r>
            <a:r>
              <a:rPr lang="en-US" altLang="zh-TW" sz="1600" dirty="0" smtClean="0"/>
              <a:t>?</a:t>
            </a:r>
            <a:endParaRPr lang="en-US" altLang="zh-TW" sz="1600" dirty="0" smtClean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爬</a:t>
            </a:r>
            <a:r>
              <a:rPr lang="zh-TW" altLang="en-US" sz="1600" dirty="0" smtClean="0"/>
              <a:t>資料的</a:t>
            </a:r>
            <a:r>
              <a:rPr lang="zh-TW" altLang="en-US" sz="1600" dirty="0" smtClean="0"/>
              <a:t>效率較差 </a:t>
            </a:r>
            <a:r>
              <a:rPr lang="en-US" altLang="zh-TW" sz="1600" dirty="0" smtClean="0">
                <a:sym typeface="Wingdings" panose="05000000000000000000" pitchFamily="2" charset="2"/>
              </a:rPr>
              <a:t> </a:t>
            </a:r>
            <a:r>
              <a:rPr lang="zh-TW" altLang="en-US" sz="1600" dirty="0" smtClean="0">
                <a:sym typeface="Wingdings" panose="05000000000000000000" pitchFamily="2" charset="2"/>
              </a:rPr>
              <a:t>多達</a:t>
            </a:r>
            <a:r>
              <a:rPr lang="en-US" altLang="zh-TW" sz="1600" dirty="0" smtClean="0">
                <a:sym typeface="Wingdings" panose="05000000000000000000" pitchFamily="2" charset="2"/>
              </a:rPr>
              <a:t>3209</a:t>
            </a:r>
            <a:r>
              <a:rPr lang="zh-TW" altLang="en-US" sz="1600" dirty="0" smtClean="0">
                <a:sym typeface="Wingdings" panose="05000000000000000000" pitchFamily="2" charset="2"/>
              </a:rPr>
              <a:t>個</a:t>
            </a:r>
            <a:r>
              <a:rPr lang="en-US" altLang="zh-TW" sz="1600" dirty="0" smtClean="0">
                <a:sym typeface="Wingdings" panose="05000000000000000000" pitchFamily="2" charset="2"/>
              </a:rPr>
              <a:t>metrics</a:t>
            </a:r>
            <a:r>
              <a:rPr lang="zh-TW" altLang="en-US" sz="1600" dirty="0" smtClean="0">
                <a:sym typeface="Wingdings" panose="05000000000000000000" pitchFamily="2" charset="2"/>
              </a:rPr>
              <a:t>，</a:t>
            </a:r>
            <a:r>
              <a:rPr lang="zh-TW" altLang="en-US" sz="1600" dirty="0" smtClean="0">
                <a:sym typeface="Wingdings" panose="05000000000000000000" pitchFamily="2" charset="2"/>
              </a:rPr>
              <a:t>耗時且</a:t>
            </a:r>
            <a:r>
              <a:rPr lang="zh-TW" altLang="en-US" sz="1600" dirty="0" smtClean="0">
                <a:sym typeface="Wingdings" panose="05000000000000000000" pitchFamily="2" charset="2"/>
              </a:rPr>
              <a:t>會受反爬蟲機制干擾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sym typeface="Wingdings" panose="05000000000000000000" pitchFamily="2" charset="2"/>
              </a:rPr>
              <a:t>將一個一個</a:t>
            </a:r>
            <a:r>
              <a:rPr lang="en-US" altLang="zh-TW" sz="1600" dirty="0" smtClean="0">
                <a:sym typeface="Wingdings" panose="05000000000000000000" pitchFamily="2" charset="2"/>
              </a:rPr>
              <a:t>metric</a:t>
            </a:r>
            <a:r>
              <a:rPr lang="zh-TW" altLang="en-US" sz="1600" dirty="0" smtClean="0">
                <a:sym typeface="Wingdings" panose="05000000000000000000" pitchFamily="2" charset="2"/>
              </a:rPr>
              <a:t>時間序列資料</a:t>
            </a:r>
            <a:r>
              <a:rPr lang="en-US" altLang="zh-TW" sz="1600" dirty="0">
                <a:sym typeface="Wingdings" panose="05000000000000000000" pitchFamily="2" charset="2"/>
              </a:rPr>
              <a:t>csv</a:t>
            </a:r>
            <a:r>
              <a:rPr lang="zh-TW" altLang="en-US" sz="1600" dirty="0">
                <a:sym typeface="Wingdings" panose="05000000000000000000" pitchFamily="2" charset="2"/>
              </a:rPr>
              <a:t>檔從</a:t>
            </a:r>
            <a:r>
              <a:rPr lang="en-US" altLang="zh-TW" sz="1600" dirty="0" err="1" smtClean="0">
                <a:sym typeface="Wingdings" panose="05000000000000000000" pitchFamily="2" charset="2"/>
              </a:rPr>
              <a:t>grafana</a:t>
            </a:r>
            <a:r>
              <a:rPr lang="zh-TW" altLang="en-US" sz="1600" dirty="0" smtClean="0">
                <a:sym typeface="Wingdings" panose="05000000000000000000" pitchFamily="2" charset="2"/>
              </a:rPr>
              <a:t>下載</a:t>
            </a:r>
            <a:r>
              <a:rPr lang="en-US" altLang="zh-TW" sz="1600" dirty="0" smtClean="0">
                <a:sym typeface="Wingdings" panose="05000000000000000000" pitchFamily="2" charset="2"/>
              </a:rPr>
              <a:t>csv</a:t>
            </a:r>
            <a:r>
              <a:rPr lang="zh-TW" altLang="en-US" sz="1600" dirty="0" smtClean="0">
                <a:sym typeface="Wingdings" panose="05000000000000000000" pitchFamily="2" charset="2"/>
              </a:rPr>
              <a:t>下來進行合併 </a:t>
            </a:r>
            <a:r>
              <a:rPr lang="en-US" altLang="zh-TW" sz="1600" dirty="0" smtClean="0">
                <a:sym typeface="Wingdings" panose="05000000000000000000" pitchFamily="2" charset="2"/>
              </a:rPr>
              <a:t>  </a:t>
            </a:r>
            <a:r>
              <a:rPr lang="zh-TW" altLang="en-US" sz="1600" dirty="0" smtClean="0">
                <a:sym typeface="Wingdings" panose="05000000000000000000" pitchFamily="2" charset="2"/>
              </a:rPr>
              <a:t>耗時</a:t>
            </a:r>
            <a:endParaRPr lang="en-US" altLang="zh-TW" sz="16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TW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Solution:</a:t>
            </a:r>
            <a:r>
              <a:rPr lang="en-US" altLang="zh-TW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zh-TW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資料進 </a:t>
            </a:r>
            <a:r>
              <a:rPr lang="en-US" altLang="zh-TW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Prometheus </a:t>
            </a:r>
            <a:r>
              <a:rPr lang="zh-TW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前可以備份一份給地端</a:t>
            </a:r>
            <a:r>
              <a:rPr lang="en-US" altLang="zh-TW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DB </a:t>
            </a:r>
            <a:r>
              <a:rPr lang="zh-TW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(provided by</a:t>
            </a:r>
            <a:r>
              <a:rPr lang="zh-TW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google)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該</a:t>
            </a:r>
            <a:r>
              <a:rPr lang="en-US" altLang="zh-TW" sz="1600" dirty="0" smtClean="0"/>
              <a:t>focus</a:t>
            </a:r>
            <a:r>
              <a:rPr lang="zh-TW" altLang="en-US" sz="1600" dirty="0" smtClean="0"/>
              <a:t>在哪些資料</a:t>
            </a:r>
            <a:r>
              <a:rPr lang="en-US" altLang="zh-TW" sz="1600" dirty="0" smtClean="0"/>
              <a:t>?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將所有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都丟進模型中</a:t>
            </a:r>
            <a:r>
              <a:rPr lang="en-US" altLang="zh-TW" sz="1600" dirty="0" smtClean="0"/>
              <a:t>(3209</a:t>
            </a:r>
            <a:r>
              <a:rPr lang="zh-TW" altLang="en-US" sz="1600" dirty="0" smtClean="0"/>
              <a:t>維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，</a:t>
            </a:r>
            <a:r>
              <a:rPr lang="zh-TW" altLang="en-US" sz="1600" dirty="0" smtClean="0"/>
              <a:t>或是只針對特定幾個重要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做訓練</a:t>
            </a:r>
            <a:endParaRPr lang="en-US" altLang="zh-TW" sz="1600" dirty="0" smtClean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嘗試以</a:t>
            </a:r>
            <a:r>
              <a:rPr lang="zh-TW" altLang="en-US" sz="1600" dirty="0" smtClean="0"/>
              <a:t>一種</a:t>
            </a:r>
            <a:r>
              <a:rPr lang="zh-TW" altLang="en-US" sz="1600" dirty="0" smtClean="0"/>
              <a:t>數值或</a:t>
            </a:r>
            <a:r>
              <a:rPr lang="zh-TW" altLang="en-US" sz="1600" dirty="0" smtClean="0"/>
              <a:t>甚至說找到</a:t>
            </a:r>
            <a:r>
              <a:rPr lang="zh-TW" altLang="en-US" sz="1600" dirty="0" smtClean="0"/>
              <a:t>某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可以用來代表微</a:t>
            </a:r>
            <a:r>
              <a:rPr lang="zh-TW" altLang="en-US" sz="1600" dirty="0" smtClean="0"/>
              <a:t>服務的健康狀態</a:t>
            </a:r>
            <a:endParaRPr lang="en-US" altLang="zh-TW" sz="1600" dirty="0" smtClean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Labeling -- </a:t>
            </a:r>
            <a:r>
              <a:rPr lang="zh-TW" altLang="en-US" sz="1600" dirty="0" smtClean="0"/>
              <a:t>如何</a:t>
            </a:r>
            <a:r>
              <a:rPr lang="zh-TW" altLang="en-US" sz="1600" dirty="0" smtClean="0"/>
              <a:t>去定義異常和非</a:t>
            </a:r>
            <a:r>
              <a:rPr lang="zh-TW" altLang="en-US" sz="1600" dirty="0" smtClean="0"/>
              <a:t>異常 </a:t>
            </a:r>
            <a:r>
              <a:rPr lang="en-US" altLang="zh-TW" sz="1600" dirty="0" smtClean="0"/>
              <a:t>?</a:t>
            </a:r>
            <a:r>
              <a:rPr lang="en-US" altLang="zh-TW" sz="1600" dirty="0" smtClean="0"/>
              <a:t> 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每支</a:t>
            </a:r>
            <a:r>
              <a:rPr lang="en-US" altLang="zh-TW" sz="1600" dirty="0" smtClean="0"/>
              <a:t>API </a:t>
            </a:r>
            <a:r>
              <a:rPr lang="zh-TW" altLang="en-US" sz="1600" dirty="0" smtClean="0"/>
              <a:t>微服務特性會因業務邏輯及時段而有所不同</a:t>
            </a:r>
            <a:endParaRPr lang="en-US" altLang="zh-TW" sz="1600" dirty="0" smtClean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定義出每支微服務以及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的異常標準需花時間與維運領域人員討論</a:t>
            </a:r>
            <a:endParaRPr lang="en-US" altLang="zh-TW" sz="16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lang="en-US" altLang="zh-TW" sz="1600" dirty="0" smtClean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4060039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Limits </a:t>
            </a:r>
            <a:r>
              <a:rPr lang="en-US" altLang="zh-TW" dirty="0" smtClean="0"/>
              <a:t>in future work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39</a:t>
            </a:fld>
            <a:endParaRPr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395536" y="881423"/>
            <a:ext cx="8748464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 smtClean="0"/>
              <a:t>未來實作上會遇到的問題與限制</a:t>
            </a:r>
            <a:endParaRPr lang="en-US" altLang="zh-TW" b="1" dirty="0" smtClean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是否</a:t>
            </a:r>
            <a:r>
              <a:rPr lang="zh-TW" altLang="en-US" sz="1600" dirty="0" smtClean="0"/>
              <a:t>需</a:t>
            </a:r>
            <a:r>
              <a:rPr lang="zh-TW" altLang="en-US" sz="1600" dirty="0" smtClean="0"/>
              <a:t>將標籤是異常的資料</a:t>
            </a:r>
            <a:r>
              <a:rPr lang="zh-TW" altLang="en-US" sz="1600" dirty="0" smtClean="0"/>
              <a:t>放在訓練資料中</a:t>
            </a:r>
            <a:r>
              <a:rPr lang="zh-TW" altLang="en-US" sz="1600" dirty="0" smtClean="0"/>
              <a:t>餵</a:t>
            </a:r>
            <a:r>
              <a:rPr lang="zh-TW" altLang="en-US" sz="1600" dirty="0" smtClean="0"/>
              <a:t>給</a:t>
            </a:r>
            <a:r>
              <a:rPr lang="zh-TW" altLang="en-US" sz="1600" dirty="0" smtClean="0"/>
              <a:t>模型去</a:t>
            </a:r>
            <a:r>
              <a:rPr lang="zh-TW" altLang="en-US" sz="1600" dirty="0" smtClean="0"/>
              <a:t>學習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?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 需放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  分類上讓模型學習什麼是異常的資料</a:t>
            </a:r>
            <a:endParaRPr lang="en-US" altLang="zh-TW" sz="1600" dirty="0" smtClean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不需放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  在預測上讓模型去學習此時正常的資料應該長什麼樣子，可不受異常點資料干擾而影響預測出來的數值</a:t>
            </a:r>
            <a:endParaRPr lang="en-US" altLang="zh-TW" sz="1600" dirty="0" smtClean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Model </a:t>
            </a:r>
            <a:r>
              <a:rPr lang="en-US" altLang="zh-TW" sz="1600" dirty="0" smtClean="0"/>
              <a:t>performance</a:t>
            </a:r>
            <a:r>
              <a:rPr lang="zh-TW" altLang="en-US" sz="1600" dirty="0" smtClean="0"/>
              <a:t> 如何衡量 </a:t>
            </a:r>
            <a:r>
              <a:rPr lang="en-US" altLang="zh-TW" sz="1600" dirty="0" smtClean="0"/>
              <a:t>?</a:t>
            </a:r>
            <a:endParaRPr lang="en-US" altLang="zh-TW" sz="1600" dirty="0" smtClean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參考前述專案實作中常見的衡量標準</a:t>
            </a:r>
            <a:r>
              <a:rPr lang="en-US" altLang="zh-TW" sz="1600" dirty="0" smtClean="0"/>
              <a:t>, ex: f1-score, </a:t>
            </a:r>
            <a:r>
              <a:rPr lang="en-US" altLang="zh-TW" sz="1600" dirty="0" err="1" smtClean="0"/>
              <a:t>mae</a:t>
            </a:r>
            <a:r>
              <a:rPr lang="en-US" altLang="zh-TW" sz="1600" dirty="0" smtClean="0"/>
              <a:t>, … </a:t>
            </a:r>
            <a:r>
              <a:rPr lang="en-US" altLang="zh-TW" sz="1600" dirty="0" err="1" smtClean="0"/>
              <a:t>etc</a:t>
            </a:r>
            <a:endParaRPr lang="en-US" altLang="zh-TW" sz="1600" dirty="0" smtClean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自行</a:t>
            </a:r>
            <a:r>
              <a:rPr lang="zh-TW" altLang="en-US" sz="1600" dirty="0" smtClean="0"/>
              <a:t>定義衡量</a:t>
            </a:r>
            <a:r>
              <a:rPr lang="zh-TW" altLang="en-US" sz="1600" dirty="0" smtClean="0"/>
              <a:t>模</a:t>
            </a:r>
            <a:r>
              <a:rPr lang="zh-TW" altLang="en-US" sz="1600" dirty="0"/>
              <a:t>型</a:t>
            </a:r>
            <a:r>
              <a:rPr lang="zh-TW" altLang="en-US" sz="1600" dirty="0" smtClean="0"/>
              <a:t>結果的算法</a:t>
            </a:r>
            <a:endParaRPr lang="en-US" altLang="zh-TW" sz="1600" dirty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olidFill>
                  <a:srgbClr val="FF0000"/>
                </a:solidFill>
              </a:rPr>
              <a:t>From </a:t>
            </a:r>
            <a:r>
              <a:rPr lang="zh-TW" altLang="en-US" sz="1600" dirty="0" smtClean="0">
                <a:solidFill>
                  <a:srgbClr val="FF0000"/>
                </a:solidFill>
              </a:rPr>
              <a:t>維運角度</a:t>
            </a:r>
            <a:r>
              <a:rPr lang="en-US" altLang="zh-TW" sz="1600" dirty="0" smtClean="0">
                <a:solidFill>
                  <a:srgbClr val="FF0000"/>
                </a:solidFill>
              </a:rPr>
              <a:t>:</a:t>
            </a:r>
            <a:r>
              <a:rPr lang="zh-TW" altLang="en-US" sz="1600" dirty="0" smtClean="0">
                <a:solidFill>
                  <a:srgbClr val="FF0000"/>
                </a:solidFill>
              </a:rPr>
              <a:t> 是否能解釋是什麼原因導致微服務會出錯，還是只需要結果 </a:t>
            </a:r>
            <a:r>
              <a:rPr lang="en-US" altLang="zh-TW" sz="1600" dirty="0" smtClean="0">
                <a:solidFill>
                  <a:srgbClr val="FF0000"/>
                </a:solidFill>
              </a:rPr>
              <a:t>?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資料中缺乏真正服務斷掉的時段，目前只使用</a:t>
            </a:r>
            <a:r>
              <a:rPr lang="en-US" altLang="zh-TW" sz="1600" dirty="0" smtClean="0"/>
              <a:t>reboot(</a:t>
            </a:r>
            <a:r>
              <a:rPr lang="zh-TW" altLang="en-US" sz="1600" dirty="0" smtClean="0"/>
              <a:t>服務重啟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的時間</a:t>
            </a:r>
            <a:endParaRPr lang="en-US" altLang="zh-TW" sz="1600" dirty="0" smtClean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reboot = 1</a:t>
            </a:r>
            <a:r>
              <a:rPr lang="zh-TW" altLang="en-US" sz="1600" dirty="0" smtClean="0"/>
              <a:t> 的時段，該微服務所有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此時皆為</a:t>
            </a:r>
            <a:r>
              <a:rPr lang="en-US" altLang="zh-TW" sz="1600" dirty="0" smtClean="0"/>
              <a:t>null</a:t>
            </a:r>
            <a:r>
              <a:rPr lang="zh-TW" altLang="en-US" sz="1600" dirty="0" smtClean="0"/>
              <a:t>值</a:t>
            </a:r>
            <a:endParaRPr lang="en-US" altLang="zh-TW" sz="1600" dirty="0" smtClean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但當此時部分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的值為</a:t>
            </a:r>
            <a:r>
              <a:rPr lang="en-US" altLang="zh-TW" sz="1600" dirty="0" smtClean="0"/>
              <a:t>null</a:t>
            </a:r>
            <a:r>
              <a:rPr lang="zh-TW" altLang="en-US" sz="1600" dirty="0" smtClean="0"/>
              <a:t>值時，此時</a:t>
            </a:r>
            <a:r>
              <a:rPr lang="en-US" altLang="zh-TW" sz="1600" dirty="0" smtClean="0"/>
              <a:t>reboot</a:t>
            </a:r>
            <a:r>
              <a:rPr lang="zh-TW" altLang="en-US" sz="1600" dirty="0" smtClean="0"/>
              <a:t>為 </a:t>
            </a:r>
            <a:r>
              <a:rPr lang="en-US" altLang="zh-TW" sz="1600" dirty="0" smtClean="0"/>
              <a:t>0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solidFill>
                  <a:srgbClr val="FF0000"/>
                </a:solidFill>
              </a:rPr>
              <a:t>資料科學家對客戶系統架構的理解和維運上的操作有待深入理解</a:t>
            </a:r>
            <a:endParaRPr lang="en-US" altLang="zh-TW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480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81389" y="-8213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3000" dirty="0" smtClean="0"/>
              <a:t>What is </a:t>
            </a:r>
            <a:r>
              <a:rPr lang="en-US" altLang="zh-TW" sz="3000" dirty="0" smtClean="0"/>
              <a:t>AI-Ops </a:t>
            </a:r>
            <a:r>
              <a:rPr lang="en-US" altLang="zh-TW" sz="3000" dirty="0" smtClean="0"/>
              <a:t>?</a:t>
            </a:r>
            <a:endParaRPr lang="zh-TW" altLang="en-US" sz="3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ED6B54-02D2-4D57-8641-331DA4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5" y="976156"/>
            <a:ext cx="8748465" cy="29068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dirty="0" smtClean="0"/>
              <a:t>AI + Ops = </a:t>
            </a:r>
            <a:r>
              <a:rPr lang="zh-TW" altLang="en-US" sz="1800" dirty="0" smtClean="0"/>
              <a:t>以人工智慧的</a:t>
            </a:r>
            <a:r>
              <a:rPr lang="zh-TW" altLang="en-US" sz="1800" dirty="0"/>
              <a:t>技術</a:t>
            </a:r>
            <a:r>
              <a:rPr lang="zh-TW" altLang="en-US" sz="1800" dirty="0" smtClean="0"/>
              <a:t>來管理</a:t>
            </a:r>
            <a:r>
              <a:rPr lang="en-US" altLang="zh-TW" sz="1800" dirty="0" smtClean="0"/>
              <a:t>/</a:t>
            </a:r>
            <a:r>
              <a:rPr lang="zh-TW" altLang="en-US" sz="1800" dirty="0" smtClean="0"/>
              <a:t>實踐系</a:t>
            </a:r>
            <a:r>
              <a:rPr lang="zh-TW" altLang="en-US" sz="1800" dirty="0"/>
              <a:t>統</a:t>
            </a:r>
            <a:r>
              <a:rPr lang="zh-TW" altLang="en-US" sz="1800" dirty="0" smtClean="0"/>
              <a:t>維運 </a:t>
            </a:r>
            <a:r>
              <a:rPr lang="en-US" altLang="zh-TW" sz="1800" dirty="0" smtClean="0"/>
              <a:t>(=</a:t>
            </a:r>
            <a:r>
              <a:rPr lang="zh-TW" altLang="en-US" sz="1800" dirty="0" smtClean="0"/>
              <a:t> 智能維運</a:t>
            </a:r>
            <a:r>
              <a:rPr lang="en-US" altLang="zh-TW" sz="1800" dirty="0" smtClean="0"/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1800" dirty="0" smtClean="0"/>
              <a:t>目前主要議題方向</a:t>
            </a:r>
            <a:r>
              <a:rPr lang="en-US" altLang="zh-TW" sz="1800" dirty="0" smtClean="0"/>
              <a:t>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dirty="0" smtClean="0"/>
              <a:t>異常偵測</a:t>
            </a:r>
            <a:r>
              <a:rPr lang="en-US" altLang="zh-TW" dirty="0" smtClean="0"/>
              <a:t>(anomaly detection):</a:t>
            </a:r>
            <a:r>
              <a:rPr lang="zh-TW" altLang="en-US" dirty="0" smtClean="0"/>
              <a:t> 提前預防</a:t>
            </a:r>
            <a:r>
              <a:rPr lang="en-US" altLang="zh-TW" dirty="0" smtClean="0"/>
              <a:t>crash</a:t>
            </a:r>
            <a:r>
              <a:rPr lang="zh-TW" altLang="en-US" dirty="0" smtClean="0"/>
              <a:t>發生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dirty="0" smtClean="0"/>
              <a:t>事件關</a:t>
            </a:r>
            <a:r>
              <a:rPr lang="zh-TW" altLang="en-US" dirty="0"/>
              <a:t>聯</a:t>
            </a:r>
            <a:r>
              <a:rPr lang="en-US" altLang="zh-TW" dirty="0" smtClean="0"/>
              <a:t>(event correlation):</a:t>
            </a:r>
            <a:r>
              <a:rPr lang="zh-TW" altLang="en-US" dirty="0" smtClean="0"/>
              <a:t> 建立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事件關聯</a:t>
            </a:r>
            <a:r>
              <a:rPr lang="zh-TW" altLang="en-US" dirty="0"/>
              <a:t>性</a:t>
            </a:r>
            <a:r>
              <a:rPr lang="zh-TW" altLang="en-US" dirty="0" smtClean="0"/>
              <a:t>、提</a:t>
            </a:r>
            <a:r>
              <a:rPr lang="zh-TW" altLang="en-US" dirty="0"/>
              <a:t>供</a:t>
            </a:r>
            <a:r>
              <a:rPr lang="zh-TW" altLang="en-US" dirty="0" smtClean="0"/>
              <a:t>智能</a:t>
            </a:r>
            <a:r>
              <a:rPr lang="zh-TW" altLang="en-US" dirty="0"/>
              <a:t>警報</a:t>
            </a:r>
            <a:r>
              <a:rPr lang="zh-TW" altLang="en-US" dirty="0" smtClean="0"/>
              <a:t>及後續修復</a:t>
            </a:r>
            <a:endParaRPr lang="en-US" altLang="zh-TW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dirty="0" smtClean="0"/>
              <a:t>容量最佳化</a:t>
            </a:r>
            <a:r>
              <a:rPr lang="en-US" altLang="zh-TW" dirty="0" smtClean="0"/>
              <a:t>(Capacity optimization): </a:t>
            </a:r>
            <a:r>
              <a:rPr lang="zh-TW" altLang="en-US" dirty="0" smtClean="0"/>
              <a:t>根</a:t>
            </a:r>
            <a:r>
              <a:rPr lang="zh-TW" altLang="en-US" dirty="0"/>
              <a:t>據</a:t>
            </a:r>
            <a:r>
              <a:rPr lang="zh-TW" altLang="en-US" dirty="0" smtClean="0"/>
              <a:t>各服務部署最佳的環境和容器參數</a:t>
            </a:r>
            <a:endParaRPr lang="en-US" altLang="zh-TW" dirty="0">
              <a:latin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9123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40</a:t>
            </a:fld>
            <a:endParaRPr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337127" y="995717"/>
            <a:ext cx="8409710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Azure </a:t>
            </a:r>
            <a:r>
              <a:rPr lang="zh-TW" altLang="en-US" dirty="0" smtClean="0"/>
              <a:t>亦有</a:t>
            </a:r>
            <a:r>
              <a:rPr lang="zh-TW" altLang="en-US" dirty="0"/>
              <a:t>提供 </a:t>
            </a:r>
            <a:r>
              <a:rPr lang="en-US" altLang="zh-TW" dirty="0"/>
              <a:t>anomaly detector</a:t>
            </a:r>
            <a:r>
              <a:rPr lang="zh-TW" altLang="en-US" dirty="0"/>
              <a:t> </a:t>
            </a:r>
            <a:r>
              <a:rPr lang="zh-TW" altLang="en-US" dirty="0" smtClean="0"/>
              <a:t>服務</a:t>
            </a:r>
            <a:r>
              <a:rPr lang="zh-TW" altLang="en-US" dirty="0"/>
              <a:t>，透過單一</a:t>
            </a:r>
            <a:r>
              <a:rPr lang="en-US" altLang="zh-TW" dirty="0"/>
              <a:t>API</a:t>
            </a:r>
            <a:r>
              <a:rPr lang="zh-TW" altLang="en-US" dirty="0"/>
              <a:t>呼叫的形式來啟用預先訓練的</a:t>
            </a:r>
            <a:r>
              <a:rPr lang="en-US" altLang="zh-TW" dirty="0" smtClean="0"/>
              <a:t>AI</a:t>
            </a:r>
            <a:r>
              <a:rPr lang="zh-TW" altLang="en-US" dirty="0" smtClean="0"/>
              <a:t> 模型。</a:t>
            </a:r>
            <a:endParaRPr lang="en-US" altLang="zh-TW" dirty="0" smtClean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dirty="0" smtClean="0"/>
              <a:t>該</a:t>
            </a:r>
            <a:r>
              <a:rPr lang="zh-TW" altLang="en-US" dirty="0"/>
              <a:t>模型會</a:t>
            </a:r>
            <a:r>
              <a:rPr lang="zh-TW" altLang="en-US" dirty="0" smtClean="0"/>
              <a:t>內嵌各種</a:t>
            </a:r>
            <a:r>
              <a:rPr lang="zh-TW" altLang="en-US" dirty="0"/>
              <a:t>類型和數量的時間序列資料，選擇最適合客戶資料的異常偵測模型，並在事件發生時立即自動顯示，可自訂服務，以偵測各種大小的</a:t>
            </a:r>
            <a:r>
              <a:rPr lang="zh-TW" altLang="en-US" dirty="0" smtClean="0"/>
              <a:t>異常。</a:t>
            </a:r>
            <a:endParaRPr lang="en-US" altLang="zh-TW" dirty="0"/>
          </a:p>
        </p:txBody>
      </p:sp>
      <p:pic>
        <p:nvPicPr>
          <p:cNvPr id="7" name="ERTaAnwCarM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38745" y="2957287"/>
            <a:ext cx="5874328" cy="3268765"/>
          </a:xfrm>
          <a:prstGeom prst="rect">
            <a:avLst/>
          </a:prstGeom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337127" y="316037"/>
            <a:ext cx="3550524" cy="5493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zh-TW" sz="3300" dirty="0">
                <a:latin typeface="+mj-lt"/>
                <a:ea typeface="+mj-ea"/>
                <a:cs typeface="+mj-cs"/>
              </a:rPr>
              <a:t>Further information</a:t>
            </a:r>
            <a:endParaRPr lang="zh-TW" altLang="en-US" sz="33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52717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5" y="-128811"/>
            <a:ext cx="7886700" cy="1325563"/>
          </a:xfrm>
        </p:spPr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ED6B54-02D2-4D57-8641-331DA4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5" y="1196752"/>
            <a:ext cx="8748465" cy="49294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i="1" dirty="0"/>
              <a:t>Time-Series Anomaly Detection Service at </a:t>
            </a:r>
            <a:r>
              <a:rPr lang="en-US" altLang="zh-TW" sz="1800" i="1" dirty="0" smtClean="0"/>
              <a:t>Microsoft</a:t>
            </a:r>
            <a:r>
              <a:rPr lang="zh-TW" altLang="en-US" sz="1800" i="1" dirty="0" smtClean="0"/>
              <a:t> </a:t>
            </a:r>
            <a:r>
              <a:rPr lang="en-US" altLang="zh-TW" sz="1800" i="1" dirty="0" smtClean="0"/>
              <a:t>(Microsoft,</a:t>
            </a:r>
            <a:r>
              <a:rPr lang="zh-TW" altLang="en-US" sz="1800" i="1" dirty="0" smtClean="0"/>
              <a:t> </a:t>
            </a:r>
            <a:r>
              <a:rPr lang="en-US" altLang="zh-TW" sz="1800" i="1" dirty="0"/>
              <a:t>2019, </a:t>
            </a:r>
            <a:r>
              <a:rPr lang="en-US" altLang="zh-TW" sz="1800" i="1" dirty="0" smtClean="0"/>
              <a:t>Beijing </a:t>
            </a:r>
            <a:r>
              <a:rPr lang="en-US" altLang="zh-TW" sz="1800" i="1" dirty="0"/>
              <a:t>China</a:t>
            </a:r>
            <a:r>
              <a:rPr lang="en-US" altLang="zh-TW" sz="1800" i="1" dirty="0" smtClean="0"/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i="1" dirty="0"/>
              <a:t>Anomaly Detection and Classification </a:t>
            </a:r>
            <a:r>
              <a:rPr lang="en-US" altLang="zh-TW" sz="1800" i="1" dirty="0" smtClean="0"/>
              <a:t>using Distributed </a:t>
            </a:r>
            <a:r>
              <a:rPr lang="en-US" altLang="zh-TW" sz="1800" i="1" dirty="0"/>
              <a:t>Tracing and Deep </a:t>
            </a:r>
            <a:r>
              <a:rPr lang="en-US" altLang="zh-TW" sz="1800" i="1" dirty="0" smtClean="0"/>
              <a:t>Learning </a:t>
            </a:r>
            <a:r>
              <a:rPr lang="en-US" altLang="zh-TW" sz="1800" i="1" dirty="0"/>
              <a:t>(</a:t>
            </a:r>
            <a:r>
              <a:rPr lang="en-US" altLang="zh-TW" sz="1800" i="1" dirty="0" err="1"/>
              <a:t>Sasho</a:t>
            </a:r>
            <a:r>
              <a:rPr lang="en-US" altLang="zh-TW" sz="1800" i="1" dirty="0"/>
              <a:t> </a:t>
            </a:r>
            <a:r>
              <a:rPr lang="en-US" altLang="zh-TW" sz="1800" i="1" dirty="0" err="1" smtClean="0"/>
              <a:t>Nedelkoski</a:t>
            </a:r>
            <a:r>
              <a:rPr lang="en-US" altLang="zh-TW" sz="1800" i="1" dirty="0" smtClean="0"/>
              <a:t>, 2019 </a:t>
            </a:r>
            <a:r>
              <a:rPr lang="en-US" altLang="zh-TW" sz="1800" i="1" dirty="0"/>
              <a:t>19th IEEE</a:t>
            </a:r>
            <a:r>
              <a:rPr lang="en-US" altLang="zh-TW" sz="1800" i="1" dirty="0" smtClean="0"/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dirty="0"/>
              <a:t>Unsupervised Anomaly Detection via </a:t>
            </a:r>
            <a:r>
              <a:rPr lang="en-US" altLang="zh-TW" sz="1800" dirty="0" err="1"/>
              <a:t>Variational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Auto-Encoder for </a:t>
            </a:r>
            <a:r>
              <a:rPr lang="en-US" altLang="zh-TW" sz="1800" dirty="0"/>
              <a:t>Seasonal KPIs in Web Applications </a:t>
            </a:r>
            <a:r>
              <a:rPr lang="en-US" altLang="zh-TW" sz="1800" i="1" dirty="0"/>
              <a:t>(Yang Feng, </a:t>
            </a:r>
            <a:r>
              <a:rPr lang="en-US" altLang="zh-TW" sz="1800" i="1" dirty="0" err="1"/>
              <a:t>Jie</a:t>
            </a:r>
            <a:r>
              <a:rPr lang="en-US" altLang="zh-TW" sz="1800" i="1" dirty="0"/>
              <a:t> </a:t>
            </a:r>
            <a:r>
              <a:rPr lang="en-US" altLang="zh-TW" sz="1800" i="1" dirty="0" smtClean="0"/>
              <a:t>Chen…, Alibaba </a:t>
            </a:r>
            <a:r>
              <a:rPr lang="en-US" altLang="zh-TW" sz="1800" i="1" dirty="0"/>
              <a:t>Group, 2018</a:t>
            </a:r>
            <a:r>
              <a:rPr lang="en-US" altLang="zh-TW" sz="1800" i="1" dirty="0" smtClean="0"/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dirty="0"/>
              <a:t>LSTM-Based VAE-GAN for Time-Series Anomaly Detection </a:t>
            </a:r>
            <a:r>
              <a:rPr lang="en-US" altLang="zh-TW" sz="1800" dirty="0" smtClean="0"/>
              <a:t>(</a:t>
            </a:r>
            <a:r>
              <a:rPr lang="en-US" altLang="zh-TW" sz="1800" i="1" dirty="0" err="1" smtClean="0"/>
              <a:t>Zijian</a:t>
            </a:r>
            <a:r>
              <a:rPr lang="en-US" altLang="zh-TW" sz="1800" i="1" dirty="0" smtClean="0"/>
              <a:t> </a:t>
            </a:r>
            <a:r>
              <a:rPr lang="en-US" altLang="zh-TW" sz="1800" i="1" dirty="0" err="1"/>
              <a:t>Niu</a:t>
            </a:r>
            <a:r>
              <a:rPr lang="en-US" altLang="zh-TW" sz="1800" i="1" dirty="0"/>
              <a:t>, </a:t>
            </a:r>
            <a:r>
              <a:rPr lang="en-US" altLang="zh-TW" sz="1800" i="1" dirty="0" err="1"/>
              <a:t>Ke</a:t>
            </a:r>
            <a:r>
              <a:rPr lang="en-US" altLang="zh-TW" sz="1800" i="1" dirty="0"/>
              <a:t> </a:t>
            </a:r>
            <a:r>
              <a:rPr lang="en-US" altLang="zh-TW" sz="1800" i="1" dirty="0" smtClean="0"/>
              <a:t>Yu, and </a:t>
            </a:r>
            <a:r>
              <a:rPr lang="en-US" altLang="zh-TW" sz="1800" i="1" dirty="0" err="1"/>
              <a:t>Xiaofei</a:t>
            </a:r>
            <a:r>
              <a:rPr lang="en-US" altLang="zh-TW" sz="1800" i="1" dirty="0"/>
              <a:t> Wu, </a:t>
            </a:r>
            <a:r>
              <a:rPr lang="en-US" altLang="zh-TW" sz="1800" i="1" dirty="0" smtClean="0"/>
              <a:t>sensors MDPI, 3 </a:t>
            </a:r>
            <a:r>
              <a:rPr lang="en-US" altLang="zh-TW" sz="1800" i="1" dirty="0"/>
              <a:t>July 2020</a:t>
            </a:r>
            <a:r>
              <a:rPr lang="en-US" altLang="zh-TW" sz="1800" i="1" dirty="0" smtClean="0"/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dirty="0" smtClean="0"/>
              <a:t>Azure anomaly detector: </a:t>
            </a:r>
            <a:r>
              <a:rPr lang="en-US" altLang="zh-TW" sz="1800" dirty="0">
                <a:hlinkClick r:id="rId2"/>
              </a:rPr>
              <a:t>https://azure.microsoft.com/zh-tw/services/cognitive-services/anomaly-detector</a:t>
            </a:r>
            <a:r>
              <a:rPr lang="en-US" altLang="zh-TW" sz="1800" dirty="0" smtClean="0">
                <a:hlinkClick r:id="rId2"/>
              </a:rPr>
              <a:t>/</a:t>
            </a:r>
            <a:endParaRPr lang="en-US" sz="1800" dirty="0">
              <a:latin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1052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Thanks for listening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7431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10598" y="-91493"/>
            <a:ext cx="7886700" cy="1325563"/>
          </a:xfrm>
        </p:spPr>
        <p:txBody>
          <a:bodyPr>
            <a:noAutofit/>
          </a:bodyPr>
          <a:lstStyle/>
          <a:p>
            <a:r>
              <a:rPr lang="en-US" altLang="zh-TW" sz="3000" dirty="0"/>
              <a:t>Prometheus &amp; </a:t>
            </a:r>
            <a:r>
              <a:rPr lang="en-US" altLang="zh-TW" sz="3000" dirty="0" err="1" smtClean="0"/>
              <a:t>Grafana</a:t>
            </a:r>
            <a:endParaRPr lang="zh-TW" altLang="en-US" sz="3000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395532" y="973727"/>
            <a:ext cx="8748465" cy="4929411"/>
          </a:xfrm>
        </p:spPr>
        <p:txBody>
          <a:bodyPr/>
          <a:lstStyle/>
          <a:p>
            <a:r>
              <a:rPr lang="zh-TW" altLang="en-US" sz="1800" dirty="0" smtClean="0"/>
              <a:t>國泰世華銀行在系統</a:t>
            </a:r>
            <a:r>
              <a:rPr lang="en-US" altLang="zh-TW" sz="1800" dirty="0" smtClean="0"/>
              <a:t>/</a:t>
            </a:r>
            <a:r>
              <a:rPr lang="zh-TW" altLang="en-US" sz="1800" dirty="0"/>
              <a:t>微</a:t>
            </a:r>
            <a:r>
              <a:rPr lang="zh-TW" altLang="en-US" sz="1800" dirty="0" smtClean="0"/>
              <a:t>服務維運上使用的兩大</a:t>
            </a:r>
            <a:r>
              <a:rPr lang="en-US" altLang="zh-TW" sz="1800" dirty="0" smtClean="0"/>
              <a:t>open</a:t>
            </a:r>
            <a:r>
              <a:rPr lang="zh-TW" altLang="en-US" sz="1800" dirty="0"/>
              <a:t> </a:t>
            </a:r>
            <a:r>
              <a:rPr lang="en-US" altLang="zh-TW" sz="1800" dirty="0" smtClean="0"/>
              <a:t>source</a:t>
            </a:r>
            <a:r>
              <a:rPr lang="zh-TW" altLang="en-US" sz="1800" dirty="0" smtClean="0"/>
              <a:t>軟體</a:t>
            </a:r>
            <a:endParaRPr lang="en-US" altLang="zh-TW" sz="1800" dirty="0" smtClean="0"/>
          </a:p>
          <a:p>
            <a:r>
              <a:rPr lang="en-US" altLang="zh-TW" sz="1800" b="1" dirty="0" smtClean="0"/>
              <a:t>Prometheus(</a:t>
            </a:r>
            <a:r>
              <a:rPr lang="zh-TW" altLang="en-US" sz="1800" b="1" dirty="0" smtClean="0"/>
              <a:t>普羅米修斯</a:t>
            </a:r>
            <a:r>
              <a:rPr lang="en-US" altLang="zh-TW" sz="1800" b="1" dirty="0" smtClean="0"/>
              <a:t>):</a:t>
            </a:r>
          </a:p>
          <a:p>
            <a:pPr lvl="1">
              <a:spcBef>
                <a:spcPts val="600"/>
              </a:spcBef>
            </a:pPr>
            <a:r>
              <a:rPr lang="zh-TW" altLang="en-US" sz="1600" dirty="0" smtClean="0"/>
              <a:t>內建爬蟲程式爬取</a:t>
            </a:r>
            <a:r>
              <a:rPr lang="en-US" altLang="zh-TW" sz="1600" dirty="0" smtClean="0"/>
              <a:t>server</a:t>
            </a:r>
            <a:r>
              <a:rPr lang="zh-TW" altLang="en-US" sz="1600" dirty="0" smtClean="0"/>
              <a:t>上</a:t>
            </a:r>
            <a:r>
              <a:rPr lang="zh-TW" altLang="en-US" sz="1600" u="sng" dirty="0" smtClean="0"/>
              <a:t>每個時間點各</a:t>
            </a:r>
            <a:r>
              <a:rPr lang="zh-TW" altLang="en-US" sz="1600" u="sng" dirty="0"/>
              <a:t>支</a:t>
            </a:r>
            <a:r>
              <a:rPr lang="zh-TW" altLang="en-US" sz="1600" u="sng" dirty="0" smtClean="0"/>
              <a:t>微服務的狀態</a:t>
            </a:r>
            <a:endParaRPr lang="en-US" altLang="zh-TW" sz="1600" u="sng" dirty="0" smtClean="0"/>
          </a:p>
          <a:p>
            <a:pPr lvl="1">
              <a:spcBef>
                <a:spcPts val="600"/>
              </a:spcBef>
            </a:pPr>
            <a:r>
              <a:rPr lang="zh-TW" altLang="en-US" sz="1600" dirty="0" smtClean="0"/>
              <a:t>供查詢各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所對應的</a:t>
            </a:r>
            <a:r>
              <a:rPr lang="en-US" altLang="zh-TW" sz="1600" dirty="0" smtClean="0"/>
              <a:t>API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(</a:t>
            </a:r>
            <a:r>
              <a:rPr lang="en-US" altLang="zh-TW" sz="1600" dirty="0"/>
              <a:t>query by metric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，包含其底下各個</a:t>
            </a:r>
            <a:r>
              <a:rPr lang="en-US" altLang="zh-TW" sz="1600" dirty="0" smtClean="0"/>
              <a:t>label</a:t>
            </a:r>
            <a:r>
              <a:rPr lang="zh-TW" altLang="en-US" sz="1600" dirty="0"/>
              <a:t>在</a:t>
            </a:r>
            <a:r>
              <a:rPr lang="zh-TW" altLang="en-US" sz="1600" dirty="0" smtClean="0"/>
              <a:t>各時間點的數值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 altLang="zh-TW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61" y="2472107"/>
            <a:ext cx="7569389" cy="351842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1673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21145" y="-5697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3000" dirty="0" smtClean="0"/>
              <a:t>Prometheus’s metric &amp; label</a:t>
            </a:r>
            <a:endParaRPr lang="zh-TW" altLang="en-US" sz="3000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395535" y="935311"/>
            <a:ext cx="8558893" cy="20371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TW" sz="1800" dirty="0"/>
              <a:t>Metric</a:t>
            </a:r>
            <a:r>
              <a:rPr lang="zh-TW" altLang="en-US" sz="1800" dirty="0"/>
              <a:t> </a:t>
            </a:r>
            <a:r>
              <a:rPr lang="en-US" altLang="zh-TW" sz="1800" dirty="0"/>
              <a:t>(</a:t>
            </a:r>
            <a:r>
              <a:rPr lang="zh-TW" altLang="en-US" sz="1800" dirty="0"/>
              <a:t>指標</a:t>
            </a:r>
            <a:r>
              <a:rPr lang="en-US" altLang="zh-TW" sz="1800" dirty="0" smtClean="0"/>
              <a:t>): </a:t>
            </a:r>
            <a:r>
              <a:rPr lang="zh-TW" altLang="en-US" sz="1800" dirty="0" smtClean="0"/>
              <a:t>描述被</a:t>
            </a:r>
            <a:r>
              <a:rPr lang="zh-TW" altLang="en-US" sz="1800" dirty="0"/>
              <a:t>測</a:t>
            </a:r>
            <a:r>
              <a:rPr lang="zh-TW" altLang="en-US" sz="1800" dirty="0" smtClean="0"/>
              <a:t>系統或微服務的特徵</a:t>
            </a:r>
            <a:endParaRPr lang="en-US" altLang="zh-TW" sz="1800" dirty="0"/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en-US" altLang="zh-TW" sz="1800" dirty="0" smtClean="0"/>
              <a:t>Label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標籤</a:t>
            </a:r>
            <a:r>
              <a:rPr lang="en-US" altLang="zh-TW" sz="1800" dirty="0" smtClean="0"/>
              <a:t>): </a:t>
            </a:r>
            <a:r>
              <a:rPr lang="en-US" altLang="zh-TW" sz="1600" dirty="0" smtClean="0"/>
              <a:t>Prometheus</a:t>
            </a:r>
            <a:r>
              <a:rPr lang="zh-TW" altLang="en-US" sz="1600" dirty="0"/>
              <a:t>的維度數據</a:t>
            </a:r>
            <a:r>
              <a:rPr lang="zh-TW" altLang="en-US" sz="1600" dirty="0" smtClean="0"/>
              <a:t>模型，透過 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名稱與 </a:t>
            </a:r>
            <a:r>
              <a:rPr lang="en-US" altLang="zh-TW" sz="1600" dirty="0" smtClean="0"/>
              <a:t>label</a:t>
            </a:r>
            <a:r>
              <a:rPr lang="zh-TW" altLang="en-US" sz="1600" dirty="0" smtClean="0"/>
              <a:t> 的任意排列組合可以標示</a:t>
            </a:r>
            <a:r>
              <a:rPr lang="zh-TW" altLang="en-US" sz="1600" dirty="0"/>
              <a:t>出</a:t>
            </a:r>
            <a:r>
              <a:rPr lang="zh-TW" altLang="en-US" sz="1600" dirty="0" smtClean="0"/>
              <a:t>某一 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在特定</a:t>
            </a:r>
            <a:r>
              <a:rPr lang="zh-TW" altLang="en-US" sz="1600" dirty="0"/>
              <a:t>維</a:t>
            </a:r>
            <a:r>
              <a:rPr lang="zh-TW" altLang="en-US" sz="1600" dirty="0" smtClean="0"/>
              <a:t>度的實例</a:t>
            </a:r>
            <a:endParaRPr lang="en-US" altLang="zh-TW" sz="1600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1800" dirty="0" smtClean="0"/>
              <a:t>Format:</a:t>
            </a:r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1600" dirty="0" smtClean="0"/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Ex: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73" y="4424916"/>
            <a:ext cx="7967431" cy="7705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右大括弧 4"/>
          <p:cNvSpPr/>
          <p:nvPr/>
        </p:nvSpPr>
        <p:spPr>
          <a:xfrm rot="5400000">
            <a:off x="1420756" y="4935742"/>
            <a:ext cx="262161" cy="1289905"/>
          </a:xfrm>
          <a:prstGeom prst="rightBrace">
            <a:avLst>
              <a:gd name="adj1" fmla="val 8333"/>
              <a:gd name="adj2" fmla="val 51600"/>
            </a:avLst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右大括弧 9"/>
          <p:cNvSpPr/>
          <p:nvPr/>
        </p:nvSpPr>
        <p:spPr>
          <a:xfrm rot="5400000">
            <a:off x="5317860" y="2370828"/>
            <a:ext cx="262162" cy="6419734"/>
          </a:xfrm>
          <a:prstGeom prst="rightBrace">
            <a:avLst>
              <a:gd name="adj1" fmla="val 8333"/>
              <a:gd name="adj2" fmla="val 51600"/>
            </a:avLst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22016" y="5711774"/>
            <a:ext cx="1332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/>
              <a:t>M</a:t>
            </a:r>
            <a:r>
              <a:rPr lang="en-US" altLang="zh-TW" dirty="0" smtClean="0"/>
              <a:t>etric</a:t>
            </a:r>
            <a:endParaRPr lang="en-US" altLang="zh-TW" dirty="0"/>
          </a:p>
        </p:txBody>
      </p:sp>
      <p:sp>
        <p:nvSpPr>
          <p:cNvPr id="12" name="矩形 11"/>
          <p:cNvSpPr/>
          <p:nvPr/>
        </p:nvSpPr>
        <p:spPr>
          <a:xfrm>
            <a:off x="3526834" y="5711774"/>
            <a:ext cx="3469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/>
              <a:t>Label (area, id, instance, job…)</a:t>
            </a:r>
            <a:endParaRPr lang="en-US" altLang="zh-TW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69" y="2999731"/>
            <a:ext cx="7364023" cy="5899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785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41024" y="-12431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3000" dirty="0"/>
              <a:t>Prometheus </a:t>
            </a:r>
            <a:r>
              <a:rPr lang="en-US" altLang="zh-TW" sz="3000" dirty="0" smtClean="0"/>
              <a:t>&amp; </a:t>
            </a:r>
            <a:r>
              <a:rPr lang="en-US" altLang="zh-TW" sz="3000" dirty="0" err="1" smtClean="0"/>
              <a:t>Grafana</a:t>
            </a:r>
            <a:endParaRPr lang="zh-TW" altLang="en-US" sz="3000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395535" y="984879"/>
            <a:ext cx="8352928" cy="4929411"/>
          </a:xfrm>
        </p:spPr>
        <p:txBody>
          <a:bodyPr/>
          <a:lstStyle/>
          <a:p>
            <a:r>
              <a:rPr lang="en-US" altLang="zh-TW" sz="1800" dirty="0" err="1" smtClean="0"/>
              <a:t>Grafana</a:t>
            </a:r>
            <a:r>
              <a:rPr lang="en-US" altLang="zh-TW" sz="1800" dirty="0" smtClean="0"/>
              <a:t>:</a:t>
            </a:r>
          </a:p>
          <a:p>
            <a:pPr lvl="1"/>
            <a:r>
              <a:rPr lang="zh-TW" altLang="en-US" u="sng" dirty="0" smtClean="0"/>
              <a:t>將</a:t>
            </a:r>
            <a:r>
              <a:rPr lang="en-US" altLang="zh-TW" u="sng" dirty="0" err="1" smtClean="0"/>
              <a:t>prometheus</a:t>
            </a:r>
            <a:r>
              <a:rPr lang="zh-TW" altLang="en-US" u="sng" dirty="0" smtClean="0"/>
              <a:t>的資料經整理過後</a:t>
            </a:r>
            <a:r>
              <a:rPr lang="zh-TW" altLang="en-US" u="sng" dirty="0"/>
              <a:t>做</a:t>
            </a:r>
            <a:r>
              <a:rPr lang="zh-TW" altLang="en-US" u="sng" dirty="0" smtClean="0"/>
              <a:t>視覺化呈現的</a:t>
            </a:r>
            <a:r>
              <a:rPr lang="en-US" altLang="zh-TW" u="sng" dirty="0" smtClean="0"/>
              <a:t>dashboard</a:t>
            </a:r>
          </a:p>
          <a:p>
            <a:pPr lvl="1">
              <a:spcBef>
                <a:spcPts val="600"/>
              </a:spcBef>
            </a:pPr>
            <a:r>
              <a:rPr lang="zh-TW" altLang="en-US" dirty="0" smtClean="0"/>
              <a:t>供查詢各支</a:t>
            </a:r>
            <a:r>
              <a:rPr lang="en-US" altLang="zh-TW" dirty="0" smtClean="0"/>
              <a:t>API</a:t>
            </a:r>
            <a:r>
              <a:rPr lang="zh-TW" altLang="en-US" dirty="0" smtClean="0"/>
              <a:t>狀態</a:t>
            </a:r>
            <a:r>
              <a:rPr lang="en-US" altLang="zh-TW" dirty="0"/>
              <a:t>(query by </a:t>
            </a:r>
            <a:r>
              <a:rPr lang="en-US" altLang="zh-TW" dirty="0" smtClean="0"/>
              <a:t>API)</a:t>
            </a:r>
            <a:r>
              <a:rPr lang="zh-TW" altLang="en-US" dirty="0" smtClean="0"/>
              <a:t>，其中包含各項</a:t>
            </a:r>
            <a:r>
              <a:rPr lang="en-US" altLang="zh-TW" dirty="0" smtClean="0"/>
              <a:t>metric</a:t>
            </a:r>
            <a:r>
              <a:rPr lang="zh-TW" altLang="en-US" dirty="0" smtClean="0"/>
              <a:t>及其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的數值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 altLang="zh-TW"/>
          </a:p>
        </p:txBody>
      </p:sp>
      <p:pic>
        <p:nvPicPr>
          <p:cNvPr id="8" name="內容版面配置區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49" y="4261660"/>
            <a:ext cx="5887845" cy="197249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366" y="2205346"/>
            <a:ext cx="5447039" cy="182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64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77039" y="258396"/>
            <a:ext cx="8352928" cy="56207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AI-Ops</a:t>
            </a:r>
            <a:r>
              <a:rPr lang="zh-TW" altLang="en-US" dirty="0" smtClean="0"/>
              <a:t>專案方向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ED6B54-02D2-4D57-8641-331DA4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23" y="1057155"/>
            <a:ext cx="8388671" cy="403167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TW" altLang="en-US" sz="1600" b="1" dirty="0" smtClean="0"/>
              <a:t>異常</a:t>
            </a:r>
            <a:r>
              <a:rPr lang="zh-TW" altLang="en-US" sz="1600" b="1" dirty="0"/>
              <a:t>偵測</a:t>
            </a:r>
            <a:r>
              <a:rPr lang="en-US" altLang="zh-TW" sz="1600" b="1" dirty="0"/>
              <a:t>(anomaly detection):</a:t>
            </a:r>
            <a:r>
              <a:rPr lang="zh-TW" altLang="en-US" sz="1600" b="1" dirty="0"/>
              <a:t> 提前預防</a:t>
            </a:r>
            <a:r>
              <a:rPr lang="en-US" altLang="zh-TW" sz="1600" b="1" dirty="0" smtClean="0"/>
              <a:t>crash</a:t>
            </a:r>
            <a:r>
              <a:rPr lang="zh-TW" altLang="en-US" sz="1600" b="1" dirty="0" smtClean="0"/>
              <a:t>發生</a:t>
            </a:r>
            <a:endParaRPr lang="en-US" altLang="zh-TW" sz="1600" b="1" dirty="0" smtClean="0"/>
          </a:p>
          <a:p>
            <a:pPr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TW" altLang="en-US" sz="1600" dirty="0" smtClean="0"/>
              <a:t>針對 </a:t>
            </a:r>
            <a:r>
              <a:rPr lang="en-US" altLang="zh-TW" sz="1600" dirty="0" err="1" smtClean="0"/>
              <a:t>mip</a:t>
            </a:r>
            <a:r>
              <a:rPr lang="en-US" altLang="zh-TW" sz="1600" dirty="0" smtClean="0"/>
              <a:t>-push-notify-counter</a:t>
            </a:r>
            <a:r>
              <a:rPr lang="zh-TW" altLang="en-US" sz="1600" dirty="0" smtClean="0"/>
              <a:t>這支</a:t>
            </a:r>
            <a:r>
              <a:rPr lang="en-US" altLang="zh-TW" sz="1600" dirty="0"/>
              <a:t>API</a:t>
            </a:r>
            <a:r>
              <a:rPr lang="zh-TW" altLang="en-US" sz="1600" dirty="0"/>
              <a:t>做異常</a:t>
            </a:r>
            <a:r>
              <a:rPr lang="zh-TW" altLang="en-US" sz="1600" dirty="0" smtClean="0"/>
              <a:t>偵測</a:t>
            </a:r>
            <a:endParaRPr lang="en-US" altLang="zh-TW" sz="1600" dirty="0"/>
          </a:p>
          <a:p>
            <a:pPr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zh-TW" altLang="en-US" sz="1600" dirty="0" smtClean="0"/>
              <a:t>過程中看能不能透過數據找出 </a:t>
            </a:r>
            <a:r>
              <a:rPr lang="en-US" altLang="zh-TW" sz="1600" dirty="0" err="1" smtClean="0"/>
              <a:t>mip</a:t>
            </a:r>
            <a:r>
              <a:rPr lang="en-US" altLang="zh-TW" sz="1600" dirty="0" smtClean="0"/>
              <a:t>-push-notify-counter</a:t>
            </a:r>
            <a:r>
              <a:rPr lang="zh-TW" altLang="en-US" sz="1600" dirty="0" smtClean="0"/>
              <a:t> 在下一次</a:t>
            </a:r>
            <a:r>
              <a:rPr lang="en-US" altLang="zh-TW" sz="1600" dirty="0" smtClean="0"/>
              <a:t>crash</a:t>
            </a:r>
            <a:r>
              <a:rPr lang="zh-TW" altLang="en-US" sz="1600" dirty="0" smtClean="0"/>
              <a:t>前狀態上是否有徵兆</a:t>
            </a:r>
            <a:endParaRPr lang="en-US" altLang="zh-TW" sz="1600" dirty="0"/>
          </a:p>
          <a:p>
            <a:pPr>
              <a:lnSpc>
                <a:spcPct val="13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zh-TW" altLang="en-US" sz="1600" dirty="0" smtClean="0"/>
              <a:t>預期</a:t>
            </a:r>
            <a:r>
              <a:rPr lang="zh-TW" altLang="en-US" sz="1600" dirty="0"/>
              <a:t>成果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 </a:t>
            </a:r>
            <a:r>
              <a:rPr lang="zh-TW" altLang="en-US" sz="1600" dirty="0"/>
              <a:t>先對</a:t>
            </a:r>
            <a:r>
              <a:rPr lang="zh-TW" altLang="en-US" sz="1600" dirty="0" smtClean="0"/>
              <a:t>一至兩支</a:t>
            </a:r>
            <a:r>
              <a:rPr lang="en-US" altLang="zh-TW" sz="1600" dirty="0" smtClean="0"/>
              <a:t>API</a:t>
            </a:r>
            <a:r>
              <a:rPr lang="zh-TW" altLang="en-US" sz="1600" dirty="0" smtClean="0"/>
              <a:t>達到 </a:t>
            </a:r>
            <a:r>
              <a:rPr lang="en-US" altLang="zh-TW" sz="1600" dirty="0" smtClean="0"/>
              <a:t>AI-Ops </a:t>
            </a:r>
            <a:r>
              <a:rPr lang="zh-TW" altLang="en-US" sz="1600" dirty="0" smtClean="0"/>
              <a:t>的</a:t>
            </a:r>
            <a:r>
              <a:rPr lang="zh-TW" altLang="en-US" sz="1600" dirty="0"/>
              <a:t>成效，接著再</a:t>
            </a:r>
            <a:r>
              <a:rPr lang="zh-TW" altLang="en-US" sz="1600" dirty="0" smtClean="0"/>
              <a:t>擴展其應用</a:t>
            </a:r>
            <a:r>
              <a:rPr lang="zh-TW" altLang="en-US" sz="1600" dirty="0"/>
              <a:t>於其他</a:t>
            </a:r>
            <a:r>
              <a:rPr lang="en-US" altLang="zh-TW" sz="1600" dirty="0"/>
              <a:t>API</a:t>
            </a:r>
            <a:r>
              <a:rPr lang="zh-TW" altLang="en-US" sz="1600" dirty="0"/>
              <a:t>服務</a:t>
            </a:r>
            <a:r>
              <a:rPr lang="zh-TW" altLang="en-US" sz="1600" dirty="0" smtClean="0"/>
              <a:t>上</a:t>
            </a:r>
            <a:endParaRPr lang="en-US" altLang="zh-TW" sz="1600" dirty="0" smtClean="0"/>
          </a:p>
          <a:p>
            <a:pPr>
              <a:lnSpc>
                <a:spcPct val="13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1600" dirty="0"/>
              <a:t>Data </a:t>
            </a:r>
            <a:r>
              <a:rPr lang="en-US" altLang="zh-TW" sz="1600" dirty="0" smtClean="0"/>
              <a:t>features</a:t>
            </a:r>
            <a:r>
              <a:rPr lang="en-US" altLang="zh-TW" sz="1600" dirty="0" smtClean="0"/>
              <a:t>:  </a:t>
            </a:r>
            <a:r>
              <a:rPr lang="zh-TW" altLang="en-US" sz="1600" dirty="0" smtClean="0"/>
              <a:t>國泰</a:t>
            </a:r>
            <a:r>
              <a:rPr lang="zh-TW" altLang="en-US" sz="1600" dirty="0" smtClean="0"/>
              <a:t>世華銀行</a:t>
            </a:r>
            <a:r>
              <a:rPr lang="en-US" altLang="zh-TW" sz="1600" dirty="0" smtClean="0"/>
              <a:t>API</a:t>
            </a:r>
            <a:r>
              <a:rPr lang="zh-TW" altLang="en-US" sz="1600" dirty="0" smtClean="0"/>
              <a:t>微服務 </a:t>
            </a:r>
            <a:r>
              <a:rPr lang="en-US" altLang="zh-TW" sz="1600" dirty="0" smtClean="0"/>
              <a:t>3209</a:t>
            </a:r>
            <a:r>
              <a:rPr lang="zh-TW" altLang="en-US" sz="1600" dirty="0" smtClean="0"/>
              <a:t>個</a:t>
            </a:r>
            <a:r>
              <a:rPr lang="en-US" altLang="zh-TW" sz="1600" dirty="0" smtClean="0"/>
              <a:t>metrics</a:t>
            </a:r>
            <a:endParaRPr lang="en-US" altLang="zh-TW" sz="1600" dirty="0"/>
          </a:p>
          <a:p>
            <a:pPr>
              <a:lnSpc>
                <a:spcPct val="13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1600" dirty="0"/>
              <a:t>Two sub tasks:</a:t>
            </a:r>
          </a:p>
          <a:p>
            <a:pPr lvl="1">
              <a:lnSpc>
                <a:spcPct val="13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1600" dirty="0" smtClean="0"/>
              <a:t>Classification: </a:t>
            </a:r>
            <a:r>
              <a:rPr lang="zh-TW" altLang="en-US" sz="1600" dirty="0" smtClean="0"/>
              <a:t>對該微服務的各個時間點的狀態做異常及非異常的分類</a:t>
            </a:r>
            <a:endParaRPr lang="en-US" altLang="zh-TW" sz="1600" dirty="0"/>
          </a:p>
          <a:p>
            <a:pPr lvl="1">
              <a:lnSpc>
                <a:spcPct val="13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1600" dirty="0" smtClean="0"/>
              <a:t>Prediction: </a:t>
            </a:r>
            <a:r>
              <a:rPr lang="zh-TW" altLang="en-US" sz="1600" dirty="0" smtClean="0"/>
              <a:t>對該微服務單一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的下個時間點的數值作預測</a:t>
            </a:r>
            <a:endParaRPr lang="en-US" altLang="zh-TW" sz="1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4785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ctrTitle" idx="4294967295"/>
          </p:nvPr>
        </p:nvSpPr>
        <p:spPr>
          <a:xfrm>
            <a:off x="561063" y="2920891"/>
            <a:ext cx="7875216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6800" dirty="0" smtClean="0"/>
              <a:t>Implement </a:t>
            </a:r>
            <a:br>
              <a:rPr lang="en" sz="6800" dirty="0" smtClean="0"/>
            </a:br>
            <a:r>
              <a:rPr lang="en" sz="6800" dirty="0" smtClean="0"/>
              <a:t>steps &amp; details</a:t>
            </a:r>
            <a:endParaRPr sz="6800" dirty="0"/>
          </a:p>
        </p:txBody>
      </p:sp>
      <p:sp>
        <p:nvSpPr>
          <p:cNvPr id="204" name="Google Shape;204;p26"/>
          <p:cNvSpPr txBox="1">
            <a:spLocks noGrp="1"/>
          </p:cNvSpPr>
          <p:nvPr>
            <p:ph type="sldNum" idx="12"/>
          </p:nvPr>
        </p:nvSpPr>
        <p:spPr>
          <a:xfrm>
            <a:off x="8328184" y="6184374"/>
            <a:ext cx="548700" cy="393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129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thaybk2">
  <a:themeElements>
    <a:clrScheme name="CUB色票十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4358"/>
      </a:accent1>
      <a:accent2>
        <a:srgbClr val="1F8A70"/>
      </a:accent2>
      <a:accent3>
        <a:srgbClr val="BEDB39"/>
      </a:accent3>
      <a:accent4>
        <a:srgbClr val="FFFF1A"/>
      </a:accent4>
      <a:accent5>
        <a:srgbClr val="FD7400"/>
      </a:accent5>
      <a:accent6>
        <a:srgbClr val="F79646"/>
      </a:accent6>
      <a:hlink>
        <a:srgbClr val="0000FF"/>
      </a:hlink>
      <a:folHlink>
        <a:srgbClr val="800080"/>
      </a:folHlink>
    </a:clrScheme>
    <a:fontScheme name="CUB佈景主題字型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thaybk2" id="{BCBB3849-D7D8-4606-BA38-E13F53102B41}" vid="{261AB9F1-6F70-4CCC-8B56-8E03C4D2F3B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AD7AF4F1AFBE8248AE1781E3682D57CD" ma:contentTypeVersion="1" ma:contentTypeDescription="建立新的文件。" ma:contentTypeScope="" ma:versionID="c43ac5fca3cf3b9a35e6633478885155">
  <xsd:schema xmlns:xsd="http://www.w3.org/2001/XMLSchema" xmlns:xs="http://www.w3.org/2001/XMLSchema" xmlns:p="http://schemas.microsoft.com/office/2006/metadata/properties" xmlns:ns2="4ed108c5-cbc1-4401-9efa-634c12a4e57d" targetNamespace="http://schemas.microsoft.com/office/2006/metadata/properties" ma:root="true" ma:fieldsID="d4a3f3d7dab45dd4feb335b1a6590646" ns2:_="">
    <xsd:import namespace="4ed108c5-cbc1-4401-9efa-634c12a4e57d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d108c5-cbc1-4401-9efa-634c12a4e57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A303DD-AEF6-4974-B037-D2574234D242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4ed108c5-cbc1-4401-9efa-634c12a4e57d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E977C8C-86DC-472F-A86D-04A112A2C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d108c5-cbc1-4401-9efa-634c12a4e5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4A4767-D59D-4503-BA23-831E315799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6641</TotalTime>
  <Words>2817</Words>
  <Application>Microsoft Office PowerPoint</Application>
  <PresentationFormat>如螢幕大小 (4:3)</PresentationFormat>
  <Paragraphs>443</Paragraphs>
  <Slides>42</Slides>
  <Notes>24</Notes>
  <HiddenSlides>0</HiddenSlides>
  <MMClips>1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42</vt:i4>
      </vt:variant>
    </vt:vector>
  </HeadingPairs>
  <TitlesOfParts>
    <vt:vector size="53" baseType="lpstr">
      <vt:lpstr>Lato</vt:lpstr>
      <vt:lpstr>Raleway</vt:lpstr>
      <vt:lpstr>微軟正黑體</vt:lpstr>
      <vt:lpstr>新細明體</vt:lpstr>
      <vt:lpstr>Arial</vt:lpstr>
      <vt:lpstr>Calibri</vt:lpstr>
      <vt:lpstr>Calibri Light</vt:lpstr>
      <vt:lpstr>Cambria Math</vt:lpstr>
      <vt:lpstr>Wingdings</vt:lpstr>
      <vt:lpstr>Cathaybk2</vt:lpstr>
      <vt:lpstr>Office 佈景主題</vt:lpstr>
      <vt:lpstr>AI-Ops prototype Final project report</vt:lpstr>
      <vt:lpstr>Agenda</vt:lpstr>
      <vt:lpstr>Introduction</vt:lpstr>
      <vt:lpstr>What is AI-Ops ?</vt:lpstr>
      <vt:lpstr>Prometheus &amp; Grafana</vt:lpstr>
      <vt:lpstr>Prometheus’s metric &amp; label</vt:lpstr>
      <vt:lpstr>Prometheus &amp; Grafana</vt:lpstr>
      <vt:lpstr>AI-Ops專案方向</vt:lpstr>
      <vt:lpstr>Implement  steps &amp; details</vt:lpstr>
      <vt:lpstr>Step by step</vt:lpstr>
      <vt:lpstr>Step by step</vt:lpstr>
      <vt:lpstr>Step by step</vt:lpstr>
      <vt:lpstr>Original data to one hot table</vt:lpstr>
      <vt:lpstr>Step by step</vt:lpstr>
      <vt:lpstr>SMOTE(Synthetic Minority Oversampling Technique)</vt:lpstr>
      <vt:lpstr>Data for training &amp; testing</vt:lpstr>
      <vt:lpstr>Step by step</vt:lpstr>
      <vt:lpstr>RNN &amp; LSTM </vt:lpstr>
      <vt:lpstr>PowerPoint 簡報</vt:lpstr>
      <vt:lpstr>Deep RNN</vt:lpstr>
      <vt:lpstr>PowerPoint 簡報</vt:lpstr>
      <vt:lpstr>LSTM(Long Short-Term Memory)</vt:lpstr>
      <vt:lpstr>LSTM</vt:lpstr>
      <vt:lpstr>LSTM</vt:lpstr>
      <vt:lpstr>LSTM</vt:lpstr>
      <vt:lpstr>LSTM</vt:lpstr>
      <vt:lpstr>Step by step</vt:lpstr>
      <vt:lpstr>Step by step</vt:lpstr>
      <vt:lpstr>Step by step</vt:lpstr>
      <vt:lpstr>Model prediction(scaled)</vt:lpstr>
      <vt:lpstr>Model prediction(scaled inverse)</vt:lpstr>
      <vt:lpstr>Model prediction(scaled)</vt:lpstr>
      <vt:lpstr>Model prediction(scaled inverse)</vt:lpstr>
      <vt:lpstr>Model prediction(scaled)</vt:lpstr>
      <vt:lpstr>Model prediction(scaled inverse)</vt:lpstr>
      <vt:lpstr>Model prediction(scaled)</vt:lpstr>
      <vt:lpstr>Model prediction(scaled inverse)</vt:lpstr>
      <vt:lpstr>Limits in future work</vt:lpstr>
      <vt:lpstr>Limits in future work</vt:lpstr>
      <vt:lpstr>PowerPoint 簡報</vt:lpstr>
      <vt:lpstr>References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764</cp:revision>
  <cp:lastPrinted>2020-08-10T02:24:33Z</cp:lastPrinted>
  <dcterms:created xsi:type="dcterms:W3CDTF">2017-09-01T09:14:34Z</dcterms:created>
  <dcterms:modified xsi:type="dcterms:W3CDTF">2020-08-25T07:50:02Z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0x010100AD7AF4F1AFBE8248AE1781E3682D57CD</vt:lpwstr>
  </property>
</Properties>
</file>