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2"/>
  </p:notesMasterIdLst>
  <p:sldIdLst>
    <p:sldId id="256" r:id="rId2"/>
    <p:sldId id="296" r:id="rId3"/>
    <p:sldId id="295" r:id="rId4"/>
    <p:sldId id="257" r:id="rId5"/>
    <p:sldId id="258" r:id="rId6"/>
    <p:sldId id="259" r:id="rId7"/>
    <p:sldId id="260" r:id="rId8"/>
    <p:sldId id="261" r:id="rId9"/>
    <p:sldId id="298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94" r:id="rId20"/>
    <p:sldId id="29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97" r:id="rId39"/>
    <p:sldId id="293" r:id="rId40"/>
    <p:sldId id="292" r:id="rId41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4B9FBF-DFF4-4BB2-A73A-C47C8B0C4DD4}">
  <a:tblStyle styleId="{104B9FBF-DFF4-4BB2-A73A-C47C8B0C4DD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6F6F6"/>
          </a:solidFill>
        </a:fill>
      </a:tcStyle>
    </a:wholeTbl>
    <a:band1H>
      <a:tcStyle>
        <a:tcBdr/>
        <a:fill>
          <a:solidFill>
            <a:srgbClr val="ECECEC"/>
          </a:solidFill>
        </a:fill>
      </a:tcStyle>
    </a:band1H>
    <a:band1V>
      <a:tcStyle>
        <a:tcBdr/>
        <a:fill>
          <a:solidFill>
            <a:srgbClr val="ECECEC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3"/>
          </a:solidFill>
        </a:fill>
      </a:tcStyle>
    </a:firstRow>
  </a:tblStyle>
  <a:tblStyle styleId="{E6A81BA9-0EC6-4070-9FEF-2C50CA9E1F87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6F6F6"/>
          </a:solidFill>
        </a:fill>
      </a:tcStyle>
    </a:wholeTbl>
    <a:band1H>
      <a:tcStyle>
        <a:tcBdr/>
        <a:fill>
          <a:solidFill>
            <a:srgbClr val="ECECEC"/>
          </a:solidFill>
        </a:fill>
      </a:tcStyle>
    </a:band1H>
    <a:band1V>
      <a:tcStyle>
        <a:tcBdr/>
        <a:fill>
          <a:solidFill>
            <a:srgbClr val="ECECEC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3"/>
          </a:solidFill>
        </a:fill>
      </a:tcStyle>
    </a:firstRow>
  </a:tblStyle>
  <a:tblStyle styleId="{A616020C-648A-4F93-A769-944CC24C12A3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6F6F6"/>
          </a:solidFill>
        </a:fill>
      </a:tcStyle>
    </a:wholeTbl>
    <a:band1H>
      <a:tcStyle>
        <a:tcBdr/>
        <a:fill>
          <a:solidFill>
            <a:srgbClr val="ECECEC"/>
          </a:solidFill>
        </a:fill>
      </a:tcStyle>
    </a:band1H>
    <a:band1V>
      <a:tcStyle>
        <a:tcBdr/>
        <a:fill>
          <a:solidFill>
            <a:srgbClr val="ECECEC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3"/>
          </a:solidFill>
        </a:fill>
      </a:tcStyle>
    </a:firstRow>
  </a:tblStyle>
  <a:tblStyle styleId="{787A94D5-BAED-4738-8665-799FD95FF0FE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6F6F6"/>
          </a:solidFill>
        </a:fill>
      </a:tcStyle>
    </a:wholeTbl>
    <a:band1H>
      <a:tcStyle>
        <a:tcBdr/>
        <a:fill>
          <a:solidFill>
            <a:srgbClr val="ECECEC"/>
          </a:solidFill>
        </a:fill>
      </a:tcStyle>
    </a:band1H>
    <a:band1V>
      <a:tcStyle>
        <a:tcBdr/>
        <a:fill>
          <a:solidFill>
            <a:srgbClr val="ECECEC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3"/>
          </a:solidFill>
        </a:fill>
      </a:tcStyle>
    </a:firstRow>
  </a:tblStyle>
  <a:tblStyle styleId="{2D894B4D-C8A9-49AA-A398-E0D7C6A55183}" styleName="Table_4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6F6F6"/>
          </a:solidFill>
        </a:fill>
      </a:tcStyle>
    </a:wholeTbl>
    <a:band1H>
      <a:tcStyle>
        <a:tcBdr/>
        <a:fill>
          <a:solidFill>
            <a:srgbClr val="ECECEC"/>
          </a:solidFill>
        </a:fill>
      </a:tcStyle>
    </a:band1H>
    <a:band1V>
      <a:tcStyle>
        <a:tcBdr/>
        <a:fill>
          <a:solidFill>
            <a:srgbClr val="ECECEC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3"/>
          </a:solidFill>
        </a:fill>
      </a:tcStyle>
    </a:firstRow>
  </a:tblStyle>
  <a:tblStyle styleId="{D62D46A3-5986-4162-912B-0A98CACE5EA0}" styleName="Table_5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6F6F6"/>
          </a:solidFill>
        </a:fill>
      </a:tcStyle>
    </a:wholeTbl>
    <a:band1H>
      <a:tcStyle>
        <a:tcBdr/>
        <a:fill>
          <a:solidFill>
            <a:srgbClr val="ECECEC"/>
          </a:solidFill>
        </a:fill>
      </a:tcStyle>
    </a:band1H>
    <a:band1V>
      <a:tcStyle>
        <a:tcBdr/>
        <a:fill>
          <a:solidFill>
            <a:srgbClr val="ECECEC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3"/>
          </a:solidFill>
        </a:fill>
      </a:tcStyle>
    </a:firstRow>
  </a:tblStyle>
  <a:tblStyle styleId="{B042907A-76B2-4CDB-A95A-DE34ECB38FCC}" styleName="Table_6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6F6F6"/>
          </a:solidFill>
        </a:fill>
      </a:tcStyle>
    </a:wholeTbl>
    <a:band1H>
      <a:tcStyle>
        <a:tcBdr/>
        <a:fill>
          <a:solidFill>
            <a:srgbClr val="ECECEC"/>
          </a:solidFill>
        </a:fill>
      </a:tcStyle>
    </a:band1H>
    <a:band1V>
      <a:tcStyle>
        <a:tcBdr/>
        <a:fill>
          <a:solidFill>
            <a:srgbClr val="ECECEC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3"/>
          </a:solidFill>
        </a:fill>
      </a:tcStyle>
    </a:firstRow>
  </a:tblStyle>
  <a:tblStyle styleId="{C190564A-2DE8-475F-9C8B-8AE69B6848F9}" styleName="Table_7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6F6F6"/>
          </a:solidFill>
        </a:fill>
      </a:tcStyle>
    </a:wholeTbl>
    <a:band1H>
      <a:tcStyle>
        <a:tcBdr/>
        <a:fill>
          <a:solidFill>
            <a:srgbClr val="ECECEC"/>
          </a:solidFill>
        </a:fill>
      </a:tcStyle>
    </a:band1H>
    <a:band1V>
      <a:tcStyle>
        <a:tcBdr/>
        <a:fill>
          <a:solidFill>
            <a:srgbClr val="ECECEC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3"/>
          </a:solidFill>
        </a:fill>
      </a:tcStyle>
    </a:firstRow>
  </a:tblStyle>
  <a:tblStyle styleId="{4486F589-7A41-4A77-AA0E-82670C581DE5}" styleName="Table_8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0F5FB"/>
          </a:solidFill>
        </a:fill>
      </a:tcStyle>
    </a:wholeTbl>
    <a:band1H>
      <a:tcStyle>
        <a:tcBdr/>
        <a:fill>
          <a:solidFill>
            <a:srgbClr val="DDEAF6"/>
          </a:solidFill>
        </a:fill>
      </a:tcStyle>
    </a:band1H>
    <a:band1V>
      <a:tcStyle>
        <a:tcBdr/>
        <a:fill>
          <a:solidFill>
            <a:srgbClr val="DDEAF6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63683" autoAdjust="0"/>
  </p:normalViewPr>
  <p:slideViewPr>
    <p:cSldViewPr snapToGrid="0">
      <p:cViewPr>
        <p:scale>
          <a:sx n="40" d="100"/>
          <a:sy n="40" d="100"/>
        </p:scale>
        <p:origin x="1676" y="1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071791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17727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79626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11217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37421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15713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32400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9650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24434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18416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79858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09354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48690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44999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851560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703611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954454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435037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677710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一旦進入借書的畫面之後，會自動抓取session中的員工ID（EmployeeId），在由館員輸入借書人ID（MemId）與欲借館藏ID（ColID）再按接下來的步驟進行</a:t>
            </a:r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170736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084962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一進入還書的畫面之後，會自動抓取session中的員工ID（EmployeeId），在由館員還入借書人ID（MemId）與欲還館藏ID（ColID）再按接下來的步驟進行</a:t>
            </a:r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621184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93202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871117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009257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187374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367981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5135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</a:rPr>
              <a:t>此為一私人圖書館使用的館藏管理系統，使用者分為兩種，一種是包含非會員身分和會員身分的外部使用者；另一種則是圖書館的內部使用者，分為館長、館員和資料庫管理者。外部使用者連線後可以查詢館藏項目，若讀者登入系統，還可以進行預約借書，以及查詢讀者借閱與預約的書籍狀態；內部使用者則透過系統可以管理館藏，為讀者進行借書動作，檢查還書，整理預約書等等。</a:t>
            </a:r>
          </a:p>
        </p:txBody>
      </p:sp>
    </p:spTree>
    <p:extLst>
      <p:ext uri="{BB962C8B-B14F-4D97-AF65-F5344CB8AC3E}">
        <p14:creationId xmlns:p14="http://schemas.microsoft.com/office/powerpoint/2010/main" val="1036224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64907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52420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5611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72950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99055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2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591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693521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9444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559508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5565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95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7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1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7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9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4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8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8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5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6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1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8000" b="0" i="0" u="none" strike="noStrike" cap="none" baseline="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60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ibrary </a:t>
            </a:r>
            <a:r>
              <a:rPr lang="en-US" sz="8000" b="0" i="0" u="none" strike="noStrike" cap="none" baseline="0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60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ibrary</a:t>
            </a:r>
            <a:endParaRPr lang="en-US" sz="60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xfrm>
            <a:off x="3701165" y="4182470"/>
            <a:ext cx="3378740" cy="207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5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103356004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賴智祥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103356006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李欣穎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103356015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顏照銓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103356025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陳俞仲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103356038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黃鵬蒨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 ERD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495" y="721895"/>
            <a:ext cx="7745471" cy="581526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7200" b="0" i="0" u="none" strike="noStrike" cap="none" baseline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6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ata </a:t>
            </a:r>
            <a:r>
              <a:rPr lang="en-US" sz="7200" b="0" i="0" u="none" strike="noStrike" cap="none" baseline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6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ictionary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888888"/>
              </a:buClr>
              <a:buFont typeface="Arial"/>
              <a:buNone/>
            </a:pPr>
            <a:endParaRPr sz="24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會員</a:t>
            </a: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baseline="0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</a:p>
        </p:txBody>
      </p:sp>
      <p:graphicFrame>
        <p:nvGraphicFramePr>
          <p:cNvPr id="131" name="Shape 131"/>
          <p:cNvGraphicFramePr/>
          <p:nvPr>
            <p:extLst>
              <p:ext uri="{D42A27DB-BD31-4B8C-83A1-F6EECF244321}">
                <p14:modId xmlns:p14="http://schemas.microsoft.com/office/powerpoint/2010/main" val="130173306"/>
              </p:ext>
            </p:extLst>
          </p:nvPr>
        </p:nvGraphicFramePr>
        <p:xfrm>
          <a:off x="1056000" y="1565491"/>
          <a:ext cx="10080000" cy="2396490"/>
        </p:xfrm>
        <a:graphic>
          <a:graphicData uri="http://schemas.openxmlformats.org/drawingml/2006/table">
            <a:tbl>
              <a:tblPr firstRow="1" firstCol="1" bandRow="1">
                <a:tableStyleId>{C190564A-2DE8-475F-9C8B-8AE69B6848F9}</a:tableStyleId>
              </a:tblPr>
              <a:tblGrid>
                <a:gridCol w="1399250"/>
                <a:gridCol w="881075"/>
                <a:gridCol w="2940000"/>
                <a:gridCol w="4859675"/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 dirty="0" err="1">
                          <a:solidFill>
                            <a:sysClr val="windowText" lastClr="000000"/>
                          </a:solidFill>
                        </a:rPr>
                        <a:t>欄位名稱</a:t>
                      </a:r>
                      <a:endParaRPr lang="en-US" sz="1200" u="none" strike="noStrike" cap="none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 dirty="0" err="1">
                          <a:solidFill>
                            <a:sysClr val="windowText" lastClr="000000"/>
                          </a:solidFill>
                        </a:rPr>
                        <a:t>型態</a:t>
                      </a:r>
                      <a:endParaRPr lang="en-US" sz="1200" u="none" strike="noStrike" cap="none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 dirty="0" err="1">
                          <a:solidFill>
                            <a:sysClr val="windowText" lastClr="000000"/>
                          </a:solidFill>
                        </a:rPr>
                        <a:t>說明</a:t>
                      </a:r>
                      <a:endParaRPr lang="en-US" sz="1200" u="none" strike="noStrike" cap="none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 dirty="0" err="1">
                          <a:solidFill>
                            <a:sysClr val="windowText" lastClr="000000"/>
                          </a:solidFill>
                        </a:rPr>
                        <a:t>備註</a:t>
                      </a:r>
                      <a:endParaRPr lang="en-US" sz="1200" u="none" strike="noStrike" cap="none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>
                          <a:solidFill>
                            <a:sysClr val="windowText" lastClr="000000"/>
                          </a:solidFill>
                        </a:rPr>
                        <a:t>MemID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 dirty="0" err="1">
                          <a:solidFill>
                            <a:sysClr val="windowText" lastClr="000000"/>
                          </a:solidFill>
                        </a:rPr>
                        <a:t>會員編號</a:t>
                      </a:r>
                      <a:endParaRPr lang="en-US" sz="1200" u="none" strike="noStrike" cap="none" baseline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 dirty="0">
                          <a:solidFill>
                            <a:sysClr val="windowText" lastClr="000000"/>
                          </a:solidFill>
                        </a:rPr>
                        <a:t>PK (</a:t>
                      </a:r>
                      <a:r>
                        <a:rPr lang="en-US" sz="1200" u="none" strike="noStrike" cap="none" baseline="0" dirty="0" err="1">
                          <a:solidFill>
                            <a:sysClr val="windowText" lastClr="000000"/>
                          </a:solidFill>
                        </a:rPr>
                        <a:t>自動編號</a:t>
                      </a:r>
                      <a:r>
                        <a:rPr lang="en-US" sz="1200" u="none" strike="noStrike" cap="none" baseline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baseline="0">
                        <a:solidFill>
                          <a:sysClr val="windowText" lastClr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>
                          <a:solidFill>
                            <a:sysClr val="windowText" lastClr="000000"/>
                          </a:solidFill>
                        </a:rPr>
                        <a:t>MemSsn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>
                          <a:solidFill>
                            <a:sysClr val="windowText" lastClr="000000"/>
                          </a:solidFill>
                        </a:rPr>
                        <a:t>char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>
                          <a:solidFill>
                            <a:sysClr val="windowText" lastClr="000000"/>
                          </a:solidFill>
                        </a:rPr>
                        <a:t>會員身分證字號 (最多10字元)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baseline="0">
                        <a:solidFill>
                          <a:sysClr val="windowText" lastClr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>
                          <a:solidFill>
                            <a:sysClr val="windowText" lastClr="000000"/>
                          </a:solidFill>
                        </a:rPr>
                        <a:t>MemName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>
                          <a:solidFill>
                            <a:sysClr val="windowText" lastClr="000000"/>
                          </a:solidFill>
                        </a:rPr>
                        <a:t>varchar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>
                          <a:solidFill>
                            <a:sysClr val="windowText" lastClr="000000"/>
                          </a:solidFill>
                        </a:rPr>
                        <a:t>會員姓名 (最多20字元)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200" u="none" strike="noStrike" cap="none" baseline="0">
                        <a:solidFill>
                          <a:sysClr val="windowText" lastClr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>
                          <a:solidFill>
                            <a:sysClr val="windowText" lastClr="000000"/>
                          </a:solidFill>
                        </a:rPr>
                        <a:t>MemAddress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>
                          <a:solidFill>
                            <a:sysClr val="windowText" lastClr="000000"/>
                          </a:solidFill>
                        </a:rPr>
                        <a:t>varchar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>
                          <a:solidFill>
                            <a:sysClr val="windowText" lastClr="000000"/>
                          </a:solidFill>
                        </a:rPr>
                        <a:t>會員住址 (最多50字元)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baseline="0">
                        <a:solidFill>
                          <a:sysClr val="windowText" lastClr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>
                          <a:solidFill>
                            <a:sysClr val="windowText" lastClr="000000"/>
                          </a:solidFill>
                        </a:rPr>
                        <a:t>MemPhone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>
                          <a:solidFill>
                            <a:sysClr val="windowText" lastClr="000000"/>
                          </a:solidFill>
                        </a:rPr>
                        <a:t>char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>
                          <a:solidFill>
                            <a:sysClr val="windowText" lastClr="000000"/>
                          </a:solidFill>
                        </a:rPr>
                        <a:t>會員電話 (最多10字元)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baseline="0">
                        <a:solidFill>
                          <a:sysClr val="windowText" lastClr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>
                          <a:solidFill>
                            <a:sysClr val="windowText" lastClr="000000"/>
                          </a:solidFill>
                        </a:rPr>
                        <a:t>MemEmail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>
                          <a:solidFill>
                            <a:sysClr val="windowText" lastClr="000000"/>
                          </a:solidFill>
                        </a:rPr>
                        <a:t>varchar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>
                          <a:solidFill>
                            <a:sysClr val="windowText" lastClr="000000"/>
                          </a:solidFill>
                        </a:rPr>
                        <a:t>會員電郵地址 (最多50字元)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200" u="none" strike="noStrike" cap="none" baseline="0" dirty="0">
                        <a:solidFill>
                          <a:sysClr val="windowText" lastClr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  <p:sp>
        <p:nvSpPr>
          <p:cNvPr id="132" name="Shape 132"/>
          <p:cNvSpPr txBox="1"/>
          <p:nvPr/>
        </p:nvSpPr>
        <p:spPr>
          <a:xfrm>
            <a:off x="4583920" y="909519"/>
            <a:ext cx="3344124" cy="539902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i="0" u="none" strike="noStrike" baseline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假設全世界都用一樣的SSN格式</a:t>
            </a:r>
            <a:endParaRPr lang="en-US" sz="1600" i="0" u="none" strike="noStrike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i="0" u="none" strike="noStrike" baseline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會員不會被刪除</a:t>
            </a:r>
            <a:endParaRPr lang="en-US" sz="1600" i="0" u="none" strike="noStrike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838200" y="3968466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著者</a:t>
            </a: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baseline="0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Author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4583920" y="4534129"/>
            <a:ext cx="2781531" cy="369332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lvl="0" indent="-285750">
              <a:buClr>
                <a:schemeClr val="dk1"/>
              </a:buClr>
              <a:buSzPct val="100000"/>
              <a:buFont typeface="Arial"/>
              <a:buChar char="•"/>
              <a:defRPr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ym typeface="Calibri"/>
              </a:rPr>
              <a:t>不同筆名當作不同著者</a:t>
            </a:r>
            <a:endParaRPr lang="en-US" dirty="0">
              <a:sym typeface="Calibri"/>
            </a:endParaRPr>
          </a:p>
        </p:txBody>
      </p:sp>
      <p:graphicFrame>
        <p:nvGraphicFramePr>
          <p:cNvPr id="135" name="Shape 135"/>
          <p:cNvGraphicFramePr/>
          <p:nvPr>
            <p:extLst>
              <p:ext uri="{D42A27DB-BD31-4B8C-83A1-F6EECF244321}">
                <p14:modId xmlns:p14="http://schemas.microsoft.com/office/powerpoint/2010/main" val="4174306776"/>
              </p:ext>
            </p:extLst>
          </p:nvPr>
        </p:nvGraphicFramePr>
        <p:xfrm>
          <a:off x="1056000" y="5172525"/>
          <a:ext cx="10080000" cy="1253490"/>
        </p:xfrm>
        <a:graphic>
          <a:graphicData uri="http://schemas.openxmlformats.org/drawingml/2006/table">
            <a:tbl>
              <a:tblPr firstRow="1" firstCol="1" bandRow="1">
                <a:noFill/>
                <a:tableStyleId>{E6A81BA9-0EC6-4070-9FEF-2C50CA9E1F87}</a:tableStyleId>
              </a:tblPr>
              <a:tblGrid>
                <a:gridCol w="1462350"/>
                <a:gridCol w="940775"/>
                <a:gridCol w="3060945"/>
                <a:gridCol w="4615930"/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 baseline="0" dirty="0" err="1">
                          <a:solidFill>
                            <a:sysClr val="windowText" lastClr="000000"/>
                          </a:solidFill>
                        </a:rPr>
                        <a:t>欄位名稱</a:t>
                      </a:r>
                      <a:endParaRPr lang="en-US" sz="1400" u="none" strike="noStrike" cap="none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 baseline="0">
                          <a:solidFill>
                            <a:sysClr val="windowText" lastClr="000000"/>
                          </a:solidFill>
                        </a:rPr>
                        <a:t>型態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 baseline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zh-TW" altLang="en-US" sz="1400" u="none" strike="noStrike" cap="none" baseline="0" dirty="0" smtClean="0">
                          <a:solidFill>
                            <a:sysClr val="windowText" lastClr="000000"/>
                          </a:solidFill>
                        </a:rPr>
                        <a:t>備</a:t>
                      </a:r>
                      <a:r>
                        <a:rPr lang="en-US" sz="1400" u="none" strike="noStrike" cap="none" baseline="0" dirty="0" smtClean="0">
                          <a:solidFill>
                            <a:sysClr val="windowText" lastClr="000000"/>
                          </a:solidFill>
                        </a:rPr>
                        <a:t>註</a:t>
                      </a:r>
                      <a:endParaRPr lang="en-US" sz="1400" u="none" strike="noStrike" cap="none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 baseline="0">
                          <a:solidFill>
                            <a:sysClr val="windowText" lastClr="000000"/>
                          </a:solidFill>
                        </a:rPr>
                        <a:t>AuthorID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 baseline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 baseline="0">
                          <a:solidFill>
                            <a:sysClr val="windowText" lastClr="000000"/>
                          </a:solidFill>
                        </a:rPr>
                        <a:t>著者編號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 baseline="0">
                          <a:solidFill>
                            <a:sysClr val="windowText" lastClr="000000"/>
                          </a:solidFill>
                        </a:rPr>
                        <a:t>PK (自動編號)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400" u="none" strike="noStrike" cap="none" baseline="0">
                        <a:solidFill>
                          <a:sysClr val="windowText" lastClr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 baseline="0" dirty="0" err="1">
                          <a:solidFill>
                            <a:sysClr val="windowText" lastClr="000000"/>
                          </a:solidFill>
                        </a:rPr>
                        <a:t>AuthorName</a:t>
                      </a:r>
                      <a:endParaRPr lang="en-US" sz="1400" u="none" strike="noStrike" cap="none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 baseline="0">
                          <a:solidFill>
                            <a:sysClr val="windowText" lastClr="000000"/>
                          </a:solidFill>
                        </a:rPr>
                        <a:t>varchar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 baseline="0">
                          <a:solidFill>
                            <a:sysClr val="windowText" lastClr="000000"/>
                          </a:solidFill>
                        </a:rPr>
                        <a:t>著者姓名 (最多20字元)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baseline="0" dirty="0">
                        <a:solidFill>
                          <a:sysClr val="windowText" lastClr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677334" y="424934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館藏</a:t>
            </a: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baseline="0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</a:p>
        </p:txBody>
      </p:sp>
      <p:graphicFrame>
        <p:nvGraphicFramePr>
          <p:cNvPr id="141" name="Shape 141"/>
          <p:cNvGraphicFramePr/>
          <p:nvPr>
            <p:extLst>
              <p:ext uri="{D42A27DB-BD31-4B8C-83A1-F6EECF244321}">
                <p14:modId xmlns:p14="http://schemas.microsoft.com/office/powerpoint/2010/main" val="3446362108"/>
              </p:ext>
            </p:extLst>
          </p:nvPr>
        </p:nvGraphicFramePr>
        <p:xfrm>
          <a:off x="677334" y="1380835"/>
          <a:ext cx="10080000" cy="5355890"/>
        </p:xfrm>
        <a:graphic>
          <a:graphicData uri="http://schemas.openxmlformats.org/drawingml/2006/table">
            <a:tbl>
              <a:tblPr firstRow="1" firstCol="1" bandRow="1">
                <a:noFill/>
                <a:tableStyleId>{A616020C-648A-4F93-A769-944CC24C12A3}</a:tableStyleId>
              </a:tblPr>
              <a:tblGrid>
                <a:gridCol w="1330325"/>
                <a:gridCol w="649525"/>
                <a:gridCol w="3421900"/>
                <a:gridCol w="4678250"/>
              </a:tblGrid>
              <a:tr h="228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>
                          <a:solidFill>
                            <a:sysClr val="windowText" lastClr="000000"/>
                          </a:solidFill>
                        </a:rPr>
                        <a:t>欄位名稱</a:t>
                      </a:r>
                    </a:p>
                  </a:txBody>
                  <a:tcPr marL="44575" marR="44575" marT="44575" marB="44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>
                          <a:solidFill>
                            <a:sysClr val="windowText" lastClr="000000"/>
                          </a:solidFill>
                        </a:rPr>
                        <a:t>型態</a:t>
                      </a:r>
                    </a:p>
                  </a:txBody>
                  <a:tcPr marL="44575" marR="44575" marT="44575" marB="44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>
                          <a:solidFill>
                            <a:sysClr val="windowText" lastClr="000000"/>
                          </a:solidFill>
                        </a:rPr>
                        <a:t>說明</a:t>
                      </a:r>
                    </a:p>
                  </a:txBody>
                  <a:tcPr marL="44575" marR="44575" marT="44575" marB="44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>
                          <a:solidFill>
                            <a:sysClr val="windowText" lastClr="000000"/>
                          </a:solidFill>
                        </a:rPr>
                        <a:t>備註</a:t>
                      </a:r>
                    </a:p>
                  </a:txBody>
                  <a:tcPr marL="44575" marR="44575" marT="44575" marB="44575"/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>
                          <a:solidFill>
                            <a:sysClr val="windowText" lastClr="000000"/>
                          </a:solidFill>
                        </a:rPr>
                        <a:t>ColID</a:t>
                      </a:r>
                    </a:p>
                  </a:txBody>
                  <a:tcPr marL="44575" marR="44575" marT="44575" marB="44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</a:p>
                  </a:txBody>
                  <a:tcPr marL="44575" marR="44575" marT="44575" marB="44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>
                          <a:solidFill>
                            <a:sysClr val="windowText" lastClr="000000"/>
                          </a:solidFill>
                        </a:rPr>
                        <a:t>館藏編號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>
                          <a:solidFill>
                            <a:sysClr val="windowText" lastClr="000000"/>
                          </a:solidFill>
                        </a:rPr>
                        <a:t>PK (自動編號)</a:t>
                      </a:r>
                    </a:p>
                  </a:txBody>
                  <a:tcPr marL="44575" marR="44575" marT="44575" marB="44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baseline="0">
                        <a:solidFill>
                          <a:sysClr val="windowText" lastClr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575" marR="44575" marT="44575" marB="44575"/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>
                          <a:solidFill>
                            <a:sysClr val="windowText" lastClr="000000"/>
                          </a:solidFill>
                        </a:rPr>
                        <a:t>ColClass</a:t>
                      </a:r>
                    </a:p>
                  </a:txBody>
                  <a:tcPr marL="44575" marR="44575" marT="44575" marB="44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>
                          <a:solidFill>
                            <a:sysClr val="windowText" lastClr="000000"/>
                          </a:solidFill>
                        </a:rPr>
                        <a:t>varchar</a:t>
                      </a:r>
                    </a:p>
                  </a:txBody>
                  <a:tcPr marL="44575" marR="44575" marT="44575" marB="44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>
                          <a:solidFill>
                            <a:sysClr val="windowText" lastClr="000000"/>
                          </a:solidFill>
                        </a:rPr>
                        <a:t>圖書分類，對照賴永祥中國圖書分類法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>
                          <a:solidFill>
                            <a:sysClr val="windowText" lastClr="000000"/>
                          </a:solidFill>
                        </a:rPr>
                        <a:t>(最大不超過20字元)</a:t>
                      </a:r>
                    </a:p>
                  </a:txBody>
                  <a:tcPr marL="44575" marR="44575" marT="44575" marB="44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200" u="none" strike="noStrike" cap="none" baseline="0">
                        <a:solidFill>
                          <a:sysClr val="windowText" lastClr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575" marR="44575" marT="44575" marB="44575"/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>
                          <a:solidFill>
                            <a:sysClr val="windowText" lastClr="000000"/>
                          </a:solidFill>
                        </a:rPr>
                        <a:t>ColAuthorID</a:t>
                      </a:r>
                    </a:p>
                  </a:txBody>
                  <a:tcPr marL="44575" marR="44575" marT="44575" marB="44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</a:p>
                  </a:txBody>
                  <a:tcPr marL="44575" marR="44575" marT="44575" marB="44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>
                          <a:solidFill>
                            <a:sysClr val="windowText" lastClr="000000"/>
                          </a:solidFill>
                        </a:rPr>
                        <a:t>作者ID (自動編號)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strike="noStrike" cap="none" baseline="0">
                          <a:solidFill>
                            <a:sysClr val="windowText" lastClr="000000"/>
                          </a:solidFill>
                        </a:rPr>
                        <a:t>FK (Author. AuthorID)</a:t>
                      </a:r>
                    </a:p>
                  </a:txBody>
                  <a:tcPr marL="44575" marR="44575" marT="44575" marB="44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200" u="none" strike="noStrike" cap="none" baseline="0">
                        <a:solidFill>
                          <a:sysClr val="windowText" lastClr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575" marR="44575" marT="44575" marB="44575"/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>
                          <a:solidFill>
                            <a:sysClr val="windowText" lastClr="000000"/>
                          </a:solidFill>
                        </a:rPr>
                        <a:t>ColName</a:t>
                      </a:r>
                    </a:p>
                  </a:txBody>
                  <a:tcPr marL="44575" marR="44575" marT="44575" marB="44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>
                          <a:solidFill>
                            <a:sysClr val="windowText" lastClr="000000"/>
                          </a:solidFill>
                        </a:rPr>
                        <a:t>varchar</a:t>
                      </a:r>
                    </a:p>
                  </a:txBody>
                  <a:tcPr marL="44575" marR="44575" marT="44575" marB="44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>
                          <a:solidFill>
                            <a:sysClr val="windowText" lastClr="000000"/>
                          </a:solidFill>
                        </a:rPr>
                        <a:t>館藏名稱 (最大不超過50字元)</a:t>
                      </a:r>
                    </a:p>
                  </a:txBody>
                  <a:tcPr marL="44575" marR="44575" marT="44575" marB="44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200" u="none" strike="noStrike" cap="none" baseline="0">
                        <a:solidFill>
                          <a:sysClr val="windowText" lastClr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575" marR="44575" marT="44575" marB="44575"/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>
                          <a:solidFill>
                            <a:sysClr val="windowText" lastClr="000000"/>
                          </a:solidFill>
                        </a:rPr>
                        <a:t>ColVersion</a:t>
                      </a:r>
                    </a:p>
                  </a:txBody>
                  <a:tcPr marL="44575" marR="44575" marT="44575" marB="44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</a:p>
                  </a:txBody>
                  <a:tcPr marL="44575" marR="44575" marT="44575" marB="44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>
                          <a:solidFill>
                            <a:sysClr val="windowText" lastClr="000000"/>
                          </a:solidFill>
                        </a:rPr>
                        <a:t>館藏版本號</a:t>
                      </a:r>
                    </a:p>
                  </a:txBody>
                  <a:tcPr marL="44575" marR="44575" marT="44575" marB="44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200" u="none" strike="noStrike" cap="none" baseline="0">
                        <a:solidFill>
                          <a:sysClr val="windowText" lastClr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575" marR="44575" marT="44575" marB="44575"/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>
                          <a:solidFill>
                            <a:sysClr val="windowText" lastClr="000000"/>
                          </a:solidFill>
                        </a:rPr>
                        <a:t>ColDate</a:t>
                      </a:r>
                    </a:p>
                  </a:txBody>
                  <a:tcPr marL="44575" marR="44575" marT="44575" marB="44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>
                          <a:solidFill>
                            <a:sysClr val="windowText" lastClr="000000"/>
                          </a:solidFill>
                        </a:rPr>
                        <a:t>date</a:t>
                      </a:r>
                    </a:p>
                  </a:txBody>
                  <a:tcPr marL="44575" marR="44575" marT="44575" marB="44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>
                          <a:solidFill>
                            <a:sysClr val="windowText" lastClr="000000"/>
                          </a:solidFill>
                        </a:rPr>
                        <a:t>出版日期</a:t>
                      </a:r>
                    </a:p>
                  </a:txBody>
                  <a:tcPr marL="44575" marR="44575" marT="44575" marB="44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200" u="none" strike="noStrike" cap="none" baseline="0">
                        <a:solidFill>
                          <a:sysClr val="windowText" lastClr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575" marR="44575" marT="44575" marB="44575"/>
                </a:tc>
              </a:tr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>
                          <a:solidFill>
                            <a:sysClr val="windowText" lastClr="000000"/>
                          </a:solidFill>
                        </a:rPr>
                        <a:t>ColISBN</a:t>
                      </a:r>
                    </a:p>
                  </a:txBody>
                  <a:tcPr marL="44575" marR="44575" marT="44575" marB="44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>
                          <a:solidFill>
                            <a:sysClr val="windowText" lastClr="000000"/>
                          </a:solidFill>
                        </a:rPr>
                        <a:t>char</a:t>
                      </a:r>
                    </a:p>
                  </a:txBody>
                  <a:tcPr marL="44575" marR="44575" marT="44575" marB="44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>
                          <a:solidFill>
                            <a:sysClr val="windowText" lastClr="000000"/>
                          </a:solidFill>
                        </a:rPr>
                        <a:t>國際標準書號 (限定字元數必須等於13碼)</a:t>
                      </a:r>
                    </a:p>
                  </a:txBody>
                  <a:tcPr marL="44575" marR="44575" marT="44575" marB="44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strike="noStrike" cap="none" baseline="0">
                          <a:solidFill>
                            <a:sysClr val="windowText" lastClr="000000"/>
                          </a:solidFill>
                        </a:rPr>
                        <a:t>Example：978-3-16-148410-0</a:t>
                      </a:r>
                    </a:p>
                  </a:txBody>
                  <a:tcPr marL="44575" marR="44575" marT="44575" marB="44575"/>
                </a:tc>
              </a:tr>
              <a:tr h="1302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>
                          <a:solidFill>
                            <a:sysClr val="windowText" lastClr="000000"/>
                          </a:solidFill>
                        </a:rPr>
                        <a:t>ColStatus</a:t>
                      </a:r>
                    </a:p>
                  </a:txBody>
                  <a:tcPr marL="44575" marR="44575" marT="44575" marB="44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</a:p>
                  </a:txBody>
                  <a:tcPr marL="44575" marR="44575" marT="44575" marB="44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>
                          <a:solidFill>
                            <a:sysClr val="windowText" lastClr="000000"/>
                          </a:solidFill>
                        </a:rPr>
                        <a:t>館藏狀態</a:t>
                      </a:r>
                    </a:p>
                  </a:txBody>
                  <a:tcPr marL="44575" marR="44575" marT="44575" marB="44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strike="noStrike" cap="none" baseline="0" dirty="0">
                          <a:solidFill>
                            <a:sysClr val="windowText" lastClr="000000"/>
                          </a:solidFill>
                        </a:rPr>
                        <a:t>0 </a:t>
                      </a:r>
                      <a:r>
                        <a:rPr lang="en-US" sz="1200" u="none" strike="noStrike" cap="none" baseline="0" dirty="0" err="1">
                          <a:solidFill>
                            <a:sysClr val="windowText" lastClr="000000"/>
                          </a:solidFill>
                        </a:rPr>
                        <a:t>可流通</a:t>
                      </a:r>
                      <a:r>
                        <a:rPr lang="en-US" sz="1200" u="none" strike="noStrike" cap="none" baseline="0" dirty="0">
                          <a:solidFill>
                            <a:sysClr val="windowText" lastClr="000000"/>
                          </a:solidFill>
                        </a:rPr>
                        <a:t>                                 </a:t>
                      </a:r>
                      <a:r>
                        <a:rPr lang="en-US" sz="1200" u="none" strike="noStrike" cap="none" baseline="0" dirty="0" err="1">
                          <a:solidFill>
                            <a:sysClr val="windowText" lastClr="000000"/>
                          </a:solidFill>
                        </a:rPr>
                        <a:t>不可預約</a:t>
                      </a:r>
                      <a:r>
                        <a:rPr lang="en-US" sz="1200" u="none" strike="noStrike" cap="none" baseline="0" dirty="0">
                          <a:solidFill>
                            <a:sysClr val="windowText" lastClr="000000"/>
                          </a:solidFill>
                        </a:rPr>
                        <a:t>          </a:t>
                      </a:r>
                      <a:r>
                        <a:rPr lang="en-US" sz="1200" u="none" strike="noStrike" cap="none" baseline="0" dirty="0" err="1">
                          <a:solidFill>
                            <a:sysClr val="windowText" lastClr="000000"/>
                          </a:solidFill>
                        </a:rPr>
                        <a:t>可流通</a:t>
                      </a:r>
                      <a:r>
                        <a:rPr lang="en-US" sz="1200" u="none" strike="noStrike" cap="none" baseline="0" dirty="0">
                          <a:solidFill>
                            <a:sysClr val="windowText" lastClr="000000"/>
                          </a:solidFill>
                        </a:rPr>
                        <a:t>  (</a:t>
                      </a:r>
                      <a:r>
                        <a:rPr lang="en-US" sz="1200" u="none" strike="noStrike" cap="none" baseline="0" dirty="0" err="1">
                          <a:solidFill>
                            <a:sysClr val="windowText" lastClr="000000"/>
                          </a:solidFill>
                        </a:rPr>
                        <a:t>在館內架上</a:t>
                      </a:r>
                      <a:r>
                        <a:rPr lang="en-US" sz="1200" u="none" strike="noStrike" cap="none" baseline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strike="noStrike" cap="none" baseline="0" dirty="0">
                          <a:solidFill>
                            <a:sysClr val="windowText" lastClr="000000"/>
                          </a:solidFill>
                        </a:rPr>
                        <a:t>1 </a:t>
                      </a:r>
                      <a:r>
                        <a:rPr lang="en-US" sz="1200" u="none" strike="noStrike" cap="none" baseline="0" dirty="0" err="1">
                          <a:solidFill>
                            <a:sysClr val="windowText" lastClr="000000"/>
                          </a:solidFill>
                        </a:rPr>
                        <a:t>不可流通</a:t>
                      </a:r>
                      <a:r>
                        <a:rPr lang="en-US" sz="1200" u="none" strike="noStrike" cap="none" baseline="0" dirty="0">
                          <a:solidFill>
                            <a:sysClr val="windowText" lastClr="000000"/>
                          </a:solidFill>
                        </a:rPr>
                        <a:t>  (</a:t>
                      </a:r>
                      <a:r>
                        <a:rPr lang="en-US" sz="1200" u="none" strike="noStrike" cap="none" baseline="0" dirty="0" err="1">
                          <a:solidFill>
                            <a:sysClr val="windowText" lastClr="000000"/>
                          </a:solidFill>
                        </a:rPr>
                        <a:t>被借走</a:t>
                      </a:r>
                      <a:r>
                        <a:rPr lang="en-US" sz="1200" u="none" strike="noStrike" cap="none" baseline="0" dirty="0">
                          <a:solidFill>
                            <a:sysClr val="windowText" lastClr="000000"/>
                          </a:solidFill>
                        </a:rPr>
                        <a:t>)         </a:t>
                      </a:r>
                      <a:r>
                        <a:rPr lang="en-US" sz="1200" u="none" strike="noStrike" cap="none" baseline="0" dirty="0" smtClean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sz="1200" u="none" strike="noStrike" cap="none" baseline="0" dirty="0" err="1" smtClean="0">
                          <a:solidFill>
                            <a:sysClr val="windowText" lastClr="000000"/>
                          </a:solidFill>
                        </a:rPr>
                        <a:t>可預約</a:t>
                      </a:r>
                      <a:r>
                        <a:rPr lang="en-US" sz="1200" u="none" strike="noStrike" cap="none" baseline="0" dirty="0" smtClean="0">
                          <a:solidFill>
                            <a:sysClr val="windowText" lastClr="000000"/>
                          </a:solidFill>
                        </a:rPr>
                        <a:t>               </a:t>
                      </a:r>
                      <a:r>
                        <a:rPr lang="en-US" sz="1200" u="none" strike="noStrike" cap="none" baseline="0" dirty="0" err="1">
                          <a:solidFill>
                            <a:sysClr val="windowText" lastClr="000000"/>
                          </a:solidFill>
                        </a:rPr>
                        <a:t>借出</a:t>
                      </a:r>
                      <a:r>
                        <a:rPr lang="en-US" sz="1200" u="none" strike="noStrike" cap="none" baseline="0" dirty="0">
                          <a:solidFill>
                            <a:sysClr val="windowText" lastClr="000000"/>
                          </a:solidFill>
                        </a:rPr>
                        <a:t>  (</a:t>
                      </a:r>
                      <a:r>
                        <a:rPr lang="en-US" sz="1200" u="none" strike="noStrike" cap="none" baseline="0" dirty="0" err="1">
                          <a:solidFill>
                            <a:sysClr val="windowText" lastClr="000000"/>
                          </a:solidFill>
                        </a:rPr>
                        <a:t>到期日期</a:t>
                      </a:r>
                      <a:r>
                        <a:rPr lang="en-US" sz="1200" u="none" strike="noStrike" cap="none" baseline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sz="1200" u="none" strike="noStrike" cap="none" baseline="0" dirty="0" err="1">
                          <a:solidFill>
                            <a:sysClr val="windowText" lastClr="000000"/>
                          </a:solidFill>
                        </a:rPr>
                        <a:t>不可流通</a:t>
                      </a:r>
                      <a:r>
                        <a:rPr lang="en-US" sz="1200" u="none" strike="noStrike" cap="none" baseline="0" dirty="0">
                          <a:solidFill>
                            <a:sysClr val="windowText" lastClr="000000"/>
                          </a:solidFill>
                        </a:rPr>
                        <a:t>  (</a:t>
                      </a:r>
                      <a:r>
                        <a:rPr lang="en-US" sz="1200" u="none" strike="noStrike" cap="none" baseline="0" dirty="0" err="1">
                          <a:solidFill>
                            <a:sysClr val="windowText" lastClr="000000"/>
                          </a:solidFill>
                        </a:rPr>
                        <a:t>預約中</a:t>
                      </a:r>
                      <a:r>
                        <a:rPr lang="en-US" sz="1200" u="none" strike="noStrike" cap="none" baseline="0" dirty="0">
                          <a:solidFill>
                            <a:sysClr val="windowText" lastClr="000000"/>
                          </a:solidFill>
                        </a:rPr>
                        <a:t>)           </a:t>
                      </a:r>
                      <a:r>
                        <a:rPr lang="en-US" sz="1200" u="none" strike="noStrike" cap="none" baseline="0" dirty="0" err="1">
                          <a:solidFill>
                            <a:sysClr val="windowText" lastClr="000000"/>
                          </a:solidFill>
                        </a:rPr>
                        <a:t>可預約</a:t>
                      </a:r>
                      <a:r>
                        <a:rPr lang="en-US" sz="1200" u="none" strike="noStrike" cap="none" baseline="0" dirty="0">
                          <a:solidFill>
                            <a:sysClr val="windowText" lastClr="000000"/>
                          </a:solidFill>
                        </a:rPr>
                        <a:t>               </a:t>
                      </a:r>
                      <a:r>
                        <a:rPr lang="en-US" sz="1200" u="none" strike="noStrike" cap="none" baseline="0" dirty="0" err="1">
                          <a:solidFill>
                            <a:sysClr val="windowText" lastClr="000000"/>
                          </a:solidFill>
                        </a:rPr>
                        <a:t>預約中</a:t>
                      </a:r>
                      <a:endParaRPr lang="en-US" sz="1200" u="none" strike="noStrike" cap="none" baseline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 dirty="0">
                          <a:solidFill>
                            <a:sysClr val="windowText" lastClr="000000"/>
                          </a:solidFill>
                        </a:rPr>
                        <a:t>3 </a:t>
                      </a:r>
                      <a:r>
                        <a:rPr lang="en-US" sz="1200" u="none" strike="noStrike" cap="none" baseline="0" dirty="0" err="1">
                          <a:solidFill>
                            <a:sysClr val="windowText" lastClr="000000"/>
                          </a:solidFill>
                        </a:rPr>
                        <a:t>不可流通</a:t>
                      </a:r>
                      <a:r>
                        <a:rPr lang="en-US" sz="1200" u="none" strike="noStrike" cap="none" baseline="0" dirty="0">
                          <a:solidFill>
                            <a:sysClr val="windowText" lastClr="000000"/>
                          </a:solidFill>
                        </a:rPr>
                        <a:t>  (</a:t>
                      </a:r>
                      <a:r>
                        <a:rPr lang="en-US" sz="1200" u="none" strike="noStrike" cap="none" baseline="0" dirty="0" err="1">
                          <a:solidFill>
                            <a:sysClr val="windowText" lastClr="000000"/>
                          </a:solidFill>
                        </a:rPr>
                        <a:t>館際運送中</a:t>
                      </a:r>
                      <a:r>
                        <a:rPr lang="en-US" sz="1200" u="none" strike="noStrike" cap="none" baseline="0" dirty="0">
                          <a:solidFill>
                            <a:sysClr val="windowText" lastClr="000000"/>
                          </a:solidFill>
                        </a:rPr>
                        <a:t>)  </a:t>
                      </a:r>
                      <a:r>
                        <a:rPr lang="en-US" sz="1200" u="none" strike="noStrike" cap="none" baseline="0" dirty="0" err="1">
                          <a:solidFill>
                            <a:sysClr val="windowText" lastClr="000000"/>
                          </a:solidFill>
                        </a:rPr>
                        <a:t>可預約</a:t>
                      </a:r>
                      <a:r>
                        <a:rPr lang="en-US" sz="1200" u="none" strike="noStrike" cap="none" baseline="0" dirty="0">
                          <a:solidFill>
                            <a:sysClr val="windowText" lastClr="000000"/>
                          </a:solidFill>
                        </a:rPr>
                        <a:t>               </a:t>
                      </a:r>
                      <a:r>
                        <a:rPr lang="en-US" sz="1200" u="none" strike="noStrike" cap="none" baseline="0" dirty="0" err="1">
                          <a:solidFill>
                            <a:sysClr val="windowText" lastClr="000000"/>
                          </a:solidFill>
                        </a:rPr>
                        <a:t>預約中</a:t>
                      </a:r>
                      <a:endParaRPr lang="en-US" sz="1200" u="none" strike="noStrike" cap="none" baseline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 dirty="0">
                          <a:solidFill>
                            <a:sysClr val="windowText" lastClr="000000"/>
                          </a:solidFill>
                        </a:rPr>
                        <a:t>4 </a:t>
                      </a:r>
                      <a:r>
                        <a:rPr lang="en-US" sz="1200" u="none" strike="noStrike" cap="none" baseline="0" dirty="0" err="1">
                          <a:solidFill>
                            <a:sysClr val="windowText" lastClr="000000"/>
                          </a:solidFill>
                        </a:rPr>
                        <a:t>不可流通</a:t>
                      </a:r>
                      <a:r>
                        <a:rPr lang="en-US" sz="1200" u="none" strike="noStrike" cap="none" baseline="0" dirty="0">
                          <a:solidFill>
                            <a:sysClr val="windowText" lastClr="000000"/>
                          </a:solidFill>
                        </a:rPr>
                        <a:t>  (</a:t>
                      </a:r>
                      <a:r>
                        <a:rPr lang="en-US" sz="1200" u="none" strike="noStrike" cap="none" baseline="0" dirty="0" err="1">
                          <a:solidFill>
                            <a:sysClr val="windowText" lastClr="000000"/>
                          </a:solidFill>
                        </a:rPr>
                        <a:t>限館內</a:t>
                      </a:r>
                      <a:r>
                        <a:rPr lang="en-US" sz="1200" u="none" strike="noStrike" cap="none" baseline="0" dirty="0">
                          <a:solidFill>
                            <a:sysClr val="windowText" lastClr="000000"/>
                          </a:solidFill>
                        </a:rPr>
                        <a:t>)           </a:t>
                      </a:r>
                      <a:r>
                        <a:rPr lang="en-US" sz="1200" u="none" strike="noStrike" cap="none" baseline="0" dirty="0" err="1">
                          <a:solidFill>
                            <a:sysClr val="windowText" lastClr="000000"/>
                          </a:solidFill>
                        </a:rPr>
                        <a:t>不可預約</a:t>
                      </a:r>
                      <a:r>
                        <a:rPr lang="en-US" sz="1200" u="none" strike="noStrike" cap="none" baseline="0" dirty="0">
                          <a:solidFill>
                            <a:sysClr val="windowText" lastClr="000000"/>
                          </a:solidFill>
                        </a:rPr>
                        <a:t>           </a:t>
                      </a:r>
                      <a:r>
                        <a:rPr lang="en-US" sz="1200" u="none" strike="noStrike" cap="none" baseline="0" dirty="0" err="1">
                          <a:solidFill>
                            <a:sysClr val="windowText" lastClr="000000"/>
                          </a:solidFill>
                        </a:rPr>
                        <a:t>限館內</a:t>
                      </a:r>
                      <a:endParaRPr lang="en-US" sz="1200" u="none" strike="noStrike" cap="none" baseline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 dirty="0">
                          <a:solidFill>
                            <a:sysClr val="windowText" lastClr="000000"/>
                          </a:solidFill>
                        </a:rPr>
                        <a:t>5 </a:t>
                      </a:r>
                      <a:r>
                        <a:rPr lang="en-US" sz="1200" u="none" strike="noStrike" cap="none" baseline="0" dirty="0" err="1">
                          <a:solidFill>
                            <a:sysClr val="windowText" lastClr="000000"/>
                          </a:solidFill>
                        </a:rPr>
                        <a:t>不可流通</a:t>
                      </a:r>
                      <a:r>
                        <a:rPr lang="en-US" sz="1200" u="none" strike="noStrike" cap="none" baseline="0" dirty="0">
                          <a:solidFill>
                            <a:sysClr val="windowText" lastClr="000000"/>
                          </a:solidFill>
                        </a:rPr>
                        <a:t>  (</a:t>
                      </a:r>
                      <a:r>
                        <a:rPr lang="en-US" sz="1200" u="none" strike="noStrike" cap="none" baseline="0" dirty="0" err="1">
                          <a:solidFill>
                            <a:sysClr val="windowText" lastClr="000000"/>
                          </a:solidFill>
                        </a:rPr>
                        <a:t>遺失</a:t>
                      </a:r>
                      <a:r>
                        <a:rPr lang="en-US" sz="1200" u="none" strike="noStrike" cap="none" baseline="0" dirty="0">
                          <a:solidFill>
                            <a:sysClr val="windowText" lastClr="000000"/>
                          </a:solidFill>
                        </a:rPr>
                        <a:t>)                </a:t>
                      </a:r>
                      <a:r>
                        <a:rPr lang="en-US" sz="1200" u="none" strike="noStrike" cap="none" baseline="0" dirty="0" err="1">
                          <a:solidFill>
                            <a:sysClr val="windowText" lastClr="000000"/>
                          </a:solidFill>
                        </a:rPr>
                        <a:t>不可預約</a:t>
                      </a:r>
                      <a:r>
                        <a:rPr lang="en-US" sz="1200" u="none" strike="noStrike" cap="none" baseline="0" dirty="0">
                          <a:solidFill>
                            <a:sysClr val="windowText" lastClr="000000"/>
                          </a:solidFill>
                        </a:rPr>
                        <a:t>          </a:t>
                      </a:r>
                      <a:r>
                        <a:rPr lang="en-US" sz="1200" u="none" strike="noStrike" cap="none" baseline="0" dirty="0" err="1">
                          <a:solidFill>
                            <a:sysClr val="windowText" lastClr="000000"/>
                          </a:solidFill>
                        </a:rPr>
                        <a:t>遺失</a:t>
                      </a:r>
                      <a:endParaRPr lang="en-US" sz="1200" u="none" strike="noStrike" cap="none" baseline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 dirty="0">
                          <a:solidFill>
                            <a:sysClr val="windowText" lastClr="000000"/>
                          </a:solidFill>
                        </a:rPr>
                        <a:t>99 </a:t>
                      </a:r>
                      <a:r>
                        <a:rPr lang="en-US" sz="1200" u="none" strike="noStrike" cap="none" baseline="0" dirty="0" err="1">
                          <a:solidFill>
                            <a:sysClr val="windowText" lastClr="000000"/>
                          </a:solidFill>
                        </a:rPr>
                        <a:t>不可流通</a:t>
                      </a:r>
                      <a:r>
                        <a:rPr lang="en-US" sz="1200" u="none" strike="noStrike" cap="none" baseline="0" dirty="0">
                          <a:solidFill>
                            <a:sysClr val="windowText" lastClr="000000"/>
                          </a:solidFill>
                        </a:rPr>
                        <a:t>  (</a:t>
                      </a:r>
                      <a:r>
                        <a:rPr lang="en-US" sz="1200" u="none" strike="noStrike" cap="none" baseline="0" dirty="0" err="1">
                          <a:solidFill>
                            <a:sysClr val="windowText" lastClr="000000"/>
                          </a:solidFill>
                        </a:rPr>
                        <a:t>已移除</a:t>
                      </a:r>
                      <a:r>
                        <a:rPr lang="en-US" sz="1200" u="none" strike="noStrike" cap="none" baseline="0" dirty="0">
                          <a:solidFill>
                            <a:sysClr val="windowText" lastClr="000000"/>
                          </a:solidFill>
                        </a:rPr>
                        <a:t>)         </a:t>
                      </a:r>
                      <a:r>
                        <a:rPr lang="en-US" sz="1200" u="none" strike="noStrike" cap="none" baseline="0" dirty="0" err="1">
                          <a:solidFill>
                            <a:sysClr val="windowText" lastClr="000000"/>
                          </a:solidFill>
                        </a:rPr>
                        <a:t>不可預約</a:t>
                      </a:r>
                      <a:r>
                        <a:rPr lang="en-US" sz="1200" u="none" strike="noStrike" cap="none" baseline="0" dirty="0">
                          <a:solidFill>
                            <a:sysClr val="windowText" lastClr="000000"/>
                          </a:solidFill>
                        </a:rPr>
                        <a:t>          </a:t>
                      </a:r>
                      <a:r>
                        <a:rPr lang="en-US" sz="1200" u="none" strike="noStrike" cap="none" baseline="0" dirty="0" err="1">
                          <a:solidFill>
                            <a:sysClr val="windowText" lastClr="000000"/>
                          </a:solidFill>
                        </a:rPr>
                        <a:t>已移除</a:t>
                      </a:r>
                      <a:endParaRPr lang="en-US" sz="1200" u="none" strike="noStrike" cap="none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4575" marR="44575" marT="44575" marB="44575"/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>
                          <a:solidFill>
                            <a:sysClr val="windowText" lastClr="000000"/>
                          </a:solidFill>
                        </a:rPr>
                        <a:t>ColLocation</a:t>
                      </a:r>
                    </a:p>
                  </a:txBody>
                  <a:tcPr marL="44575" marR="44575" marT="44575" marB="44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</a:p>
                  </a:txBody>
                  <a:tcPr marL="44575" marR="44575" marT="44575" marB="44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>
                          <a:solidFill>
                            <a:sysClr val="windowText" lastClr="000000"/>
                          </a:solidFill>
                        </a:rPr>
                        <a:t>館藏地點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strike="noStrike" cap="none" baseline="0">
                          <a:solidFill>
                            <a:sysClr val="windowText" lastClr="000000"/>
                          </a:solidFill>
                        </a:rPr>
                        <a:t>FK (Library. LibraryID)</a:t>
                      </a:r>
                    </a:p>
                  </a:txBody>
                  <a:tcPr marL="44575" marR="44575" marT="44575" marB="44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200" u="none" strike="noStrike" cap="none" baseline="0">
                        <a:solidFill>
                          <a:sysClr val="windowText" lastClr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575" marR="44575" marT="44575" marB="44575"/>
                </a:tc>
              </a:tr>
              <a:tr h="432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>
                          <a:solidFill>
                            <a:sysClr val="windowText" lastClr="000000"/>
                          </a:solidFill>
                        </a:rPr>
                        <a:t>ColTypeID</a:t>
                      </a:r>
                    </a:p>
                  </a:txBody>
                  <a:tcPr marL="44575" marR="44575" marT="44575" marB="44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</a:p>
                  </a:txBody>
                  <a:tcPr marL="44575" marR="44575" marT="44575" marB="44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>
                          <a:solidFill>
                            <a:sysClr val="windowText" lastClr="000000"/>
                          </a:solidFill>
                        </a:rPr>
                        <a:t>館藏類型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200" u="none" strike="noStrike" cap="none" baseline="0">
                          <a:solidFill>
                            <a:sysClr val="windowText" lastClr="000000"/>
                          </a:solidFill>
                        </a:rPr>
                        <a:t>FK (CollectionType.CollectionTypeID)</a:t>
                      </a:r>
                    </a:p>
                  </a:txBody>
                  <a:tcPr marL="44575" marR="44575" marT="44575" marB="44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200" u="none" strike="noStrike" cap="none" baseline="0" dirty="0">
                        <a:solidFill>
                          <a:sysClr val="windowText" lastClr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575" marR="44575" marT="44575" marB="44575"/>
                </a:tc>
              </a:tr>
            </a:tbl>
          </a:graphicData>
        </a:graphic>
      </p:graphicFrame>
      <p:sp>
        <p:nvSpPr>
          <p:cNvPr id="142" name="Shape 142"/>
          <p:cNvSpPr txBox="1"/>
          <p:nvPr/>
        </p:nvSpPr>
        <p:spPr>
          <a:xfrm>
            <a:off x="4975668" y="900668"/>
            <a:ext cx="3636817" cy="369332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lvl="0" indent="-285750">
              <a:buClr>
                <a:schemeClr val="dk1"/>
              </a:buClr>
              <a:buSzPct val="100000"/>
              <a:buFont typeface="Arial"/>
              <a:buChar char="•"/>
              <a:defRPr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ym typeface="Calibri"/>
              </a:rPr>
              <a:t>索書號</a:t>
            </a:r>
            <a:r>
              <a:rPr lang="en-US" dirty="0">
                <a:sym typeface="Calibri"/>
              </a:rPr>
              <a:t> = </a:t>
            </a:r>
            <a:r>
              <a:rPr lang="en-US" dirty="0" err="1">
                <a:sym typeface="Calibri"/>
              </a:rPr>
              <a:t>ColClass</a:t>
            </a:r>
            <a:r>
              <a:rPr lang="en-US" dirty="0">
                <a:sym typeface="Calibri"/>
              </a:rPr>
              <a:t> + </a:t>
            </a:r>
            <a:r>
              <a:rPr lang="en-US" dirty="0" err="1">
                <a:sym typeface="Calibri"/>
              </a:rPr>
              <a:t>ColAuthorID</a:t>
            </a:r>
            <a:endParaRPr lang="en-US" dirty="0"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館藏型態對照表</a:t>
            </a: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baseline="0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CollectionType</a:t>
            </a:r>
            <a:endParaRPr lang="en-US" sz="4400" b="0" i="0" u="none" strike="noStrike" cap="none" baseline="0" dirty="0">
              <a:solidFill>
                <a:schemeClr val="accent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9" name="Shape 149"/>
          <p:cNvGraphicFramePr/>
          <p:nvPr>
            <p:extLst>
              <p:ext uri="{D42A27DB-BD31-4B8C-83A1-F6EECF244321}">
                <p14:modId xmlns:p14="http://schemas.microsoft.com/office/powerpoint/2010/main" val="654169166"/>
              </p:ext>
            </p:extLst>
          </p:nvPr>
        </p:nvGraphicFramePr>
        <p:xfrm>
          <a:off x="1056000" y="1690688"/>
          <a:ext cx="8051055" cy="1375410"/>
        </p:xfrm>
        <a:graphic>
          <a:graphicData uri="http://schemas.openxmlformats.org/drawingml/2006/table">
            <a:tbl>
              <a:tblPr firstRow="1" firstCol="1" bandRow="1">
                <a:noFill/>
                <a:tableStyleId>{787A94D5-BAED-4738-8665-799FD95FF0FE}</a:tableStyleId>
              </a:tblPr>
              <a:tblGrid>
                <a:gridCol w="2310759"/>
                <a:gridCol w="993259"/>
                <a:gridCol w="3084281"/>
                <a:gridCol w="1662756"/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strike="noStrike" cap="none" baseline="0" dirty="0" err="1">
                          <a:solidFill>
                            <a:sysClr val="windowText" lastClr="000000"/>
                          </a:solidFill>
                        </a:rPr>
                        <a:t>欄位名稱</a:t>
                      </a:r>
                      <a:endParaRPr lang="en-US" sz="1600" u="none" strike="noStrike" cap="none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strike="noStrike" cap="none" baseline="0">
                          <a:solidFill>
                            <a:sysClr val="windowText" lastClr="000000"/>
                          </a:solidFill>
                        </a:rPr>
                        <a:t>型態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strike="noStrike" cap="none" baseline="0">
                          <a:solidFill>
                            <a:sysClr val="windowText" lastClr="000000"/>
                          </a:solidFill>
                        </a:rPr>
                        <a:t>說明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zh-TW" altLang="en-US" sz="1600" u="none" strike="noStrike" cap="none" baseline="0" dirty="0" smtClean="0">
                          <a:solidFill>
                            <a:sysClr val="windowText" lastClr="000000"/>
                          </a:solidFill>
                        </a:rPr>
                        <a:t>備</a:t>
                      </a:r>
                      <a:r>
                        <a:rPr lang="en-US" sz="1600" u="none" strike="noStrike" cap="none" baseline="0" dirty="0" smtClean="0">
                          <a:solidFill>
                            <a:sysClr val="windowText" lastClr="000000"/>
                          </a:solidFill>
                        </a:rPr>
                        <a:t>註</a:t>
                      </a:r>
                      <a:endParaRPr lang="en-US" sz="1600" u="none" strike="noStrike" cap="none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strike="noStrike" cap="none" baseline="0">
                          <a:solidFill>
                            <a:sysClr val="windowText" lastClr="000000"/>
                          </a:solidFill>
                        </a:rPr>
                        <a:t>CollectionTypeID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strike="noStrike" cap="none" baseline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strike="noStrike" cap="none" baseline="0">
                          <a:solidFill>
                            <a:sysClr val="windowText" lastClr="000000"/>
                          </a:solidFill>
                        </a:rPr>
                        <a:t>館藏型態編號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strike="noStrike" cap="none" baseline="0">
                          <a:solidFill>
                            <a:sysClr val="windowText" lastClr="000000"/>
                          </a:solidFill>
                        </a:rPr>
                        <a:t>PK (自動編號)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cap="none" baseline="0">
                          <a:solidFill>
                            <a:sysClr val="windowText" lastClr="000000"/>
                          </a:solidFill>
                        </a:rPr>
                        <a:t>1 書本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cap="none" baseline="0">
                          <a:solidFill>
                            <a:sysClr val="windowText" lastClr="000000"/>
                          </a:solidFill>
                        </a:rPr>
                        <a:t>2. DVD</a:t>
                      </a:r>
                    </a:p>
                  </a:txBody>
                  <a:tcPr marL="66675" marR="66675" marT="66675" marB="66675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strike="noStrike" cap="none" baseline="0" dirty="0" err="1">
                          <a:solidFill>
                            <a:sysClr val="windowText" lastClr="000000"/>
                          </a:solidFill>
                        </a:rPr>
                        <a:t>CollectionTypeName</a:t>
                      </a:r>
                      <a:endParaRPr lang="en-US" sz="1600" u="none" strike="noStrike" cap="none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strike="noStrike" cap="none" baseline="0">
                          <a:solidFill>
                            <a:sysClr val="windowText" lastClr="000000"/>
                          </a:solidFill>
                        </a:rPr>
                        <a:t>varchar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strike="noStrike" cap="none" baseline="0">
                          <a:solidFill>
                            <a:sysClr val="windowText" lastClr="000000"/>
                          </a:solidFill>
                        </a:rPr>
                        <a:t>館藏類型名稱 (最多10字元)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600" u="none" strike="noStrike" cap="none" baseline="0" dirty="0">
                        <a:solidFill>
                          <a:sysClr val="windowText" lastClr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  <p:sp>
        <p:nvSpPr>
          <p:cNvPr id="150" name="Shape 150"/>
          <p:cNvSpPr txBox="1"/>
          <p:nvPr/>
        </p:nvSpPr>
        <p:spPr>
          <a:xfrm>
            <a:off x="838200" y="3170673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分館</a:t>
            </a: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baseline="0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4151414" y="3510288"/>
            <a:ext cx="5955476" cy="646331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85750" lvl="0" indent="-285750">
              <a:buClr>
                <a:schemeClr val="dk1"/>
              </a:buClr>
              <a:buSzPct val="100000"/>
              <a:buFont typeface="Arial"/>
              <a:buChar char="•"/>
              <a:defRPr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Calibri"/>
              </a:rPr>
              <a:t>1, </a:t>
            </a:r>
            <a:r>
              <a:rPr lang="en-US" dirty="0" err="1">
                <a:sym typeface="Calibri"/>
              </a:rPr>
              <a:t>彥君分館</a:t>
            </a:r>
            <a:r>
              <a:rPr lang="en-US" dirty="0">
                <a:sym typeface="Calibri"/>
              </a:rPr>
              <a:t>, 11605 台北市文山區指南路二段64號102, 1</a:t>
            </a:r>
          </a:p>
          <a:p>
            <a:r>
              <a:rPr lang="en-US" dirty="0">
                <a:sym typeface="Calibri"/>
              </a:rPr>
              <a:t>2, </a:t>
            </a:r>
            <a:r>
              <a:rPr lang="en-US" dirty="0" err="1">
                <a:sym typeface="Calibri"/>
              </a:rPr>
              <a:t>皓鈞分館</a:t>
            </a:r>
            <a:r>
              <a:rPr lang="en-US" dirty="0">
                <a:sym typeface="Calibri"/>
              </a:rPr>
              <a:t>, 11605 台北市文山區指南路二段64號313, 2</a:t>
            </a:r>
          </a:p>
        </p:txBody>
      </p:sp>
      <p:graphicFrame>
        <p:nvGraphicFramePr>
          <p:cNvPr id="152" name="Shape 152"/>
          <p:cNvGraphicFramePr/>
          <p:nvPr>
            <p:extLst>
              <p:ext uri="{D42A27DB-BD31-4B8C-83A1-F6EECF244321}">
                <p14:modId xmlns:p14="http://schemas.microsoft.com/office/powerpoint/2010/main" val="1357235308"/>
              </p:ext>
            </p:extLst>
          </p:nvPr>
        </p:nvGraphicFramePr>
        <p:xfrm>
          <a:off x="1056000" y="4417796"/>
          <a:ext cx="6342327" cy="2179515"/>
        </p:xfrm>
        <a:graphic>
          <a:graphicData uri="http://schemas.openxmlformats.org/drawingml/2006/table">
            <a:tbl>
              <a:tblPr firstRow="1" firstCol="1" bandRow="1">
                <a:noFill/>
                <a:tableStyleId>{2D894B4D-C8A9-49AA-A398-E0D7C6A55183}</a:tableStyleId>
              </a:tblPr>
              <a:tblGrid>
                <a:gridCol w="1878799"/>
                <a:gridCol w="1069632"/>
                <a:gridCol w="2684604"/>
                <a:gridCol w="709292"/>
              </a:tblGrid>
              <a:tr h="353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 baseline="0" dirty="0" err="1">
                          <a:solidFill>
                            <a:sysClr val="windowText" lastClr="000000"/>
                          </a:solidFill>
                        </a:rPr>
                        <a:t>欄位名稱</a:t>
                      </a:r>
                      <a:endParaRPr lang="en-US" sz="1400" u="none" strike="noStrike" cap="none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 baseline="0">
                          <a:solidFill>
                            <a:sysClr val="windowText" lastClr="000000"/>
                          </a:solidFill>
                        </a:rPr>
                        <a:t>型態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 baseline="0" dirty="0" err="1">
                          <a:solidFill>
                            <a:sysClr val="windowText" lastClr="000000"/>
                          </a:solidFill>
                        </a:rPr>
                        <a:t>說明</a:t>
                      </a:r>
                      <a:endParaRPr lang="en-US" sz="1400" u="none" strike="noStrike" cap="none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zh-TW" altLang="en-US" sz="1400" u="none" strike="noStrike" cap="none" baseline="0" dirty="0" smtClean="0">
                          <a:solidFill>
                            <a:sysClr val="windowText" lastClr="000000"/>
                          </a:solidFill>
                        </a:rPr>
                        <a:t>備</a:t>
                      </a:r>
                      <a:r>
                        <a:rPr lang="en-US" sz="1400" u="none" strike="noStrike" cap="none" baseline="0" dirty="0" smtClean="0">
                          <a:solidFill>
                            <a:sysClr val="windowText" lastClr="000000"/>
                          </a:solidFill>
                        </a:rPr>
                        <a:t>註</a:t>
                      </a:r>
                      <a:endParaRPr lang="en-US" sz="1400" u="none" strike="noStrike" cap="none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675" marR="66675" marT="66675" marB="66675"/>
                </a:tc>
              </a:tr>
              <a:tr h="54032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 baseline="0">
                          <a:solidFill>
                            <a:sysClr val="windowText" lastClr="000000"/>
                          </a:solidFill>
                        </a:rPr>
                        <a:t>LibraryID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 baseline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 baseline="0">
                          <a:solidFill>
                            <a:sysClr val="windowText" lastClr="000000"/>
                          </a:solidFill>
                        </a:rPr>
                        <a:t>圖書館編號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 baseline="0">
                          <a:solidFill>
                            <a:sysClr val="windowText" lastClr="000000"/>
                          </a:solidFill>
                        </a:rPr>
                        <a:t>PK (自動編號)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400" u="none" strike="noStrike" cap="none" baseline="0" dirty="0">
                        <a:solidFill>
                          <a:sysClr val="windowText" lastClr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675" marR="66675" marT="66675" marB="66675"/>
                </a:tc>
              </a:tr>
              <a:tr h="353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 baseline="0">
                          <a:solidFill>
                            <a:sysClr val="windowText" lastClr="000000"/>
                          </a:solidFill>
                        </a:rPr>
                        <a:t>LibraryName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 baseline="0">
                          <a:solidFill>
                            <a:sysClr val="windowText" lastClr="000000"/>
                          </a:solidFill>
                        </a:rPr>
                        <a:t>varchar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 baseline="0">
                          <a:solidFill>
                            <a:sysClr val="windowText" lastClr="000000"/>
                          </a:solidFill>
                        </a:rPr>
                        <a:t>圖書館名稱 (最多10字元)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400" u="none" strike="noStrike" cap="none" baseline="0" dirty="0">
                        <a:solidFill>
                          <a:sysClr val="windowText" lastClr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675" marR="66675" marT="66675" marB="66675"/>
                </a:tc>
              </a:tr>
              <a:tr h="353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 baseline="0">
                          <a:solidFill>
                            <a:sysClr val="windowText" lastClr="000000"/>
                          </a:solidFill>
                        </a:rPr>
                        <a:t>LibraryAddress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 baseline="0">
                          <a:solidFill>
                            <a:sysClr val="windowText" lastClr="000000"/>
                          </a:solidFill>
                        </a:rPr>
                        <a:t>varchar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 baseline="0">
                          <a:solidFill>
                            <a:sysClr val="windowText" lastClr="000000"/>
                          </a:solidFill>
                        </a:rPr>
                        <a:t>圖書館地址 (最多50字元)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400" u="none" strike="noStrike" cap="none" baseline="0">
                        <a:solidFill>
                          <a:sysClr val="windowText" lastClr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675" marR="66675" marT="66675" marB="66675"/>
                </a:tc>
              </a:tr>
              <a:tr h="54032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 baseline="0">
                          <a:solidFill>
                            <a:sysClr val="windowText" lastClr="000000"/>
                          </a:solidFill>
                        </a:rPr>
                        <a:t>LibraryChief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 baseline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 baseline="0">
                          <a:solidFill>
                            <a:sysClr val="windowText" lastClr="000000"/>
                          </a:solidFill>
                        </a:rPr>
                        <a:t>館長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400" u="none" strike="noStrike" cap="none" baseline="0">
                          <a:solidFill>
                            <a:sysClr val="windowText" lastClr="000000"/>
                          </a:solidFill>
                        </a:rPr>
                        <a:t>FK (Employee.EmpID)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400" u="none" strike="noStrike" cap="none" baseline="0" dirty="0">
                        <a:solidFill>
                          <a:sysClr val="windowText" lastClr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員工</a:t>
            </a: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baseline="0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</a:p>
        </p:txBody>
      </p:sp>
      <p:sp>
        <p:nvSpPr>
          <p:cNvPr id="158" name="Shape 158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9" name="Shape 159"/>
          <p:cNvGraphicFramePr/>
          <p:nvPr>
            <p:extLst>
              <p:ext uri="{D42A27DB-BD31-4B8C-83A1-F6EECF244321}">
                <p14:modId xmlns:p14="http://schemas.microsoft.com/office/powerpoint/2010/main" val="2541220832"/>
              </p:ext>
            </p:extLst>
          </p:nvPr>
        </p:nvGraphicFramePr>
        <p:xfrm>
          <a:off x="677333" y="2314975"/>
          <a:ext cx="8143393" cy="2933700"/>
        </p:xfrm>
        <a:graphic>
          <a:graphicData uri="http://schemas.openxmlformats.org/drawingml/2006/table">
            <a:tbl>
              <a:tblPr firstRow="1" firstCol="1" bandRow="1">
                <a:noFill/>
                <a:tableStyleId>{D62D46A3-5986-4162-912B-0A98CACE5EA0}</a:tableStyleId>
              </a:tblPr>
              <a:tblGrid>
                <a:gridCol w="1652560"/>
                <a:gridCol w="1040579"/>
                <a:gridCol w="3472236"/>
                <a:gridCol w="1978018"/>
              </a:tblGrid>
              <a:tr h="37399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u="none" strike="noStrike" cap="none" baseline="0" dirty="0" err="1">
                          <a:solidFill>
                            <a:sysClr val="windowText" lastClr="000000"/>
                          </a:solidFill>
                        </a:rPr>
                        <a:t>欄位名稱</a:t>
                      </a:r>
                      <a:endParaRPr lang="en-US" sz="2000" u="none" strike="noStrike" cap="none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solidFill>
                            <a:sysClr val="windowText" lastClr="000000"/>
                          </a:solidFill>
                        </a:rPr>
                        <a:t>型態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solidFill>
                            <a:sysClr val="windowText" lastClr="000000"/>
                          </a:solidFill>
                        </a:rPr>
                        <a:t>說明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u="none" strike="noStrike" cap="none" baseline="0" dirty="0" err="1">
                          <a:solidFill>
                            <a:sysClr val="windowText" lastClr="000000"/>
                          </a:solidFill>
                        </a:rPr>
                        <a:t>備註</a:t>
                      </a:r>
                      <a:endParaRPr lang="en-US" sz="2000" u="none" strike="noStrike" cap="none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675" marR="66675" marT="66675" marB="66675"/>
                </a:tc>
              </a:tr>
              <a:tr h="37399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u="none" strike="noStrike" cap="none" baseline="0" dirty="0" err="1">
                          <a:solidFill>
                            <a:sysClr val="windowText" lastClr="000000"/>
                          </a:solidFill>
                        </a:rPr>
                        <a:t>EmpID</a:t>
                      </a:r>
                      <a:endParaRPr lang="en-US" sz="2000" u="none" strike="noStrike" cap="none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u="none" strike="noStrike" cap="none" baseline="0" dirty="0" err="1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endParaRPr lang="en-US" sz="2000" u="none" strike="noStrike" cap="none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solidFill>
                            <a:sysClr val="windowText" lastClr="000000"/>
                          </a:solidFill>
                        </a:rPr>
                        <a:t>PK (自動編號)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 baseline="0">
                        <a:solidFill>
                          <a:sysClr val="windowText" lastClr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675" marR="66675" marT="66675" marB="66675"/>
                </a:tc>
              </a:tr>
              <a:tr h="37399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solidFill>
                            <a:sysClr val="windowText" lastClr="000000"/>
                          </a:solidFill>
                        </a:rPr>
                        <a:t>EmpSsn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solidFill>
                            <a:sysClr val="windowText" lastClr="000000"/>
                          </a:solidFill>
                        </a:rPr>
                        <a:t>char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zh-TW" altLang="en-US" sz="2000" u="none" strike="noStrike" cap="none" baseline="0" dirty="0" smtClean="0">
                          <a:solidFill>
                            <a:sysClr val="windowText" lastClr="000000"/>
                          </a:solidFill>
                        </a:rPr>
                        <a:t>員工</a:t>
                      </a:r>
                      <a:r>
                        <a:rPr lang="en-US" sz="2000" u="none" strike="noStrike" cap="none" baseline="0" dirty="0" err="1" smtClean="0">
                          <a:solidFill>
                            <a:sysClr val="windowText" lastClr="000000"/>
                          </a:solidFill>
                        </a:rPr>
                        <a:t>身分證字號</a:t>
                      </a:r>
                      <a:r>
                        <a:rPr lang="en-US" sz="2000" u="none" strike="noStrike" cap="none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000" u="none" strike="noStrike" cap="none" baseline="0" dirty="0">
                          <a:solidFill>
                            <a:sysClr val="windowText" lastClr="000000"/>
                          </a:solidFill>
                        </a:rPr>
                        <a:t>(最多10字元)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 baseline="0" dirty="0">
                        <a:solidFill>
                          <a:sysClr val="windowText" lastClr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675" marR="66675" marT="66675" marB="66675"/>
                </a:tc>
              </a:tr>
              <a:tr h="37399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solidFill>
                            <a:sysClr val="windowText" lastClr="000000"/>
                          </a:solidFill>
                        </a:rPr>
                        <a:t>EmpName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solidFill>
                            <a:sysClr val="windowText" lastClr="000000"/>
                          </a:solidFill>
                        </a:rPr>
                        <a:t>varchar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zh-TW" altLang="en-US" sz="2000" u="none" strike="noStrike" cap="none" baseline="0" dirty="0" smtClean="0">
                          <a:solidFill>
                            <a:sysClr val="windowText" lastClr="000000"/>
                          </a:solidFill>
                        </a:rPr>
                        <a:t>員工</a:t>
                      </a:r>
                      <a:r>
                        <a:rPr lang="en-US" sz="2000" u="none" strike="noStrike" cap="none" baseline="0" dirty="0" err="1" smtClean="0">
                          <a:solidFill>
                            <a:sysClr val="windowText" lastClr="000000"/>
                          </a:solidFill>
                        </a:rPr>
                        <a:t>姓名</a:t>
                      </a:r>
                      <a:r>
                        <a:rPr lang="en-US" sz="2000" u="none" strike="noStrike" cap="none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000" u="none" strike="noStrike" cap="none" baseline="0" dirty="0">
                          <a:solidFill>
                            <a:sysClr val="windowText" lastClr="000000"/>
                          </a:solidFill>
                        </a:rPr>
                        <a:t>(最多20字元)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2000" u="none" strike="noStrike" cap="none" baseline="0">
                        <a:solidFill>
                          <a:sysClr val="windowText" lastClr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675" marR="66675" marT="66675" marB="66675"/>
                </a:tc>
              </a:tr>
              <a:tr h="59027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EmpType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zh-TW" altLang="en-US" sz="2000" u="none" strike="noStrike" cap="none" baseline="0" dirty="0" smtClean="0">
                          <a:solidFill>
                            <a:sysClr val="windowText" lastClr="000000"/>
                          </a:solidFill>
                        </a:rPr>
                        <a:t>員工所屬分館</a:t>
                      </a:r>
                      <a:endParaRPr lang="en-US" sz="2000" u="none" strike="noStrike" cap="none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solidFill>
                            <a:sysClr val="windowText" lastClr="000000"/>
                          </a:solidFill>
                        </a:rPr>
                        <a:t>1 </a:t>
                      </a:r>
                      <a:r>
                        <a:rPr lang="zh-TW" altLang="en-US" sz="2000" u="none" strike="noStrike" cap="none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TW" sz="2000" u="none" strike="noStrike" cap="none" baseline="0" dirty="0" smtClean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  <a:r>
                        <a:rPr lang="zh-TW" altLang="en-US" sz="2000" u="none" strike="noStrike" cap="none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000" u="none" strike="noStrike" cap="none" baseline="0" dirty="0" smtClean="0">
                          <a:solidFill>
                            <a:sysClr val="windowText" lastClr="000000"/>
                          </a:solidFill>
                        </a:rPr>
                        <a:t>分館</a:t>
                      </a:r>
                      <a:r>
                        <a:rPr lang="en-US" sz="2000" u="none" strike="noStrike" cap="none" baseline="0" dirty="0">
                          <a:solidFill>
                            <a:sysClr val="windowText" lastClr="000000"/>
                          </a:solidFill>
                        </a:rPr>
                        <a:t>1的員工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zh-TW" altLang="en-US" sz="2000" u="none" strike="noStrike" cap="none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TW" sz="2000" u="none" strike="noStrike" cap="none" baseline="0" dirty="0" smtClean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  <a:r>
                        <a:rPr lang="zh-TW" altLang="en-US" sz="2000" u="none" strike="noStrike" cap="none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000" u="none" strike="noStrike" cap="none" baseline="0" dirty="0" smtClean="0">
                          <a:solidFill>
                            <a:sysClr val="windowText" lastClr="000000"/>
                          </a:solidFill>
                        </a:rPr>
                        <a:t>分館</a:t>
                      </a:r>
                      <a:r>
                        <a:rPr lang="en-US" sz="2000" u="none" strike="noStrike" cap="none" baseline="0" dirty="0">
                          <a:solidFill>
                            <a:sysClr val="windowText" lastClr="000000"/>
                          </a:solidFill>
                        </a:rPr>
                        <a:t>2的員工</a:t>
                      </a:r>
                    </a:p>
                  </a:txBody>
                  <a:tcPr marL="66675" marR="66675" marT="66675" marB="66675"/>
                </a:tc>
              </a:tr>
              <a:tr h="37399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EmpSalary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money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zh-TW" altLang="en-US" sz="2000" u="none" strike="noStrike" cap="none" baseline="0" dirty="0" smtClean="0">
                          <a:solidFill>
                            <a:sysClr val="windowText" lastClr="000000"/>
                          </a:solidFill>
                        </a:rPr>
                        <a:t>員工薪資</a:t>
                      </a:r>
                      <a:endParaRPr lang="en-US" sz="2000" u="none" strike="noStrike" cap="none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 baseline="0" dirty="0">
                        <a:solidFill>
                          <a:sysClr val="windowText" lastClr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會員預約</a:t>
            </a: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baseline="0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Reserve</a:t>
            </a:r>
          </a:p>
        </p:txBody>
      </p:sp>
      <p:sp>
        <p:nvSpPr>
          <p:cNvPr id="165" name="Shape 165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6" name="Shape 166"/>
          <p:cNvGraphicFramePr/>
          <p:nvPr>
            <p:extLst>
              <p:ext uri="{D42A27DB-BD31-4B8C-83A1-F6EECF244321}">
                <p14:modId xmlns:p14="http://schemas.microsoft.com/office/powerpoint/2010/main" val="1139603388"/>
              </p:ext>
            </p:extLst>
          </p:nvPr>
        </p:nvGraphicFramePr>
        <p:xfrm>
          <a:off x="677334" y="2050938"/>
          <a:ext cx="8161867" cy="4480560"/>
        </p:xfrm>
        <a:graphic>
          <a:graphicData uri="http://schemas.openxmlformats.org/drawingml/2006/table">
            <a:tbl>
              <a:tblPr firstRow="1" firstCol="1" bandRow="1">
                <a:noFill/>
                <a:tableStyleId>{B042907A-76B2-4CDB-A95A-DE34ECB38FCC}</a:tableStyleId>
              </a:tblPr>
              <a:tblGrid>
                <a:gridCol w="1257637"/>
                <a:gridCol w="696613"/>
                <a:gridCol w="2220845"/>
                <a:gridCol w="3986772"/>
              </a:tblGrid>
              <a:tr h="33492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strike="noStrike" cap="none" baseline="0" dirty="0" err="1">
                          <a:solidFill>
                            <a:sysClr val="windowText" lastClr="000000"/>
                          </a:solidFill>
                        </a:rPr>
                        <a:t>欄位名稱</a:t>
                      </a:r>
                      <a:endParaRPr lang="en-US" sz="1600" u="none" strike="noStrike" cap="none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strike="noStrike" cap="none" baseline="0">
                          <a:solidFill>
                            <a:sysClr val="windowText" lastClr="000000"/>
                          </a:solidFill>
                        </a:rPr>
                        <a:t>型態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strike="noStrike" cap="none" baseline="0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說明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zh-TW" altLang="en-US" sz="1600" u="none" strike="noStrike" cap="none" baseline="0" dirty="0" smtClean="0">
                          <a:solidFill>
                            <a:sysClr val="windowText" lastClr="000000"/>
                          </a:solidFill>
                        </a:rPr>
                        <a:t>備</a:t>
                      </a:r>
                      <a:r>
                        <a:rPr lang="en-US" sz="1600" u="none" strike="noStrike" cap="none" baseline="0" dirty="0" smtClean="0">
                          <a:solidFill>
                            <a:sysClr val="windowText" lastClr="000000"/>
                          </a:solidFill>
                        </a:rPr>
                        <a:t>註</a:t>
                      </a:r>
                      <a:endParaRPr lang="en-US" sz="1600" u="none" strike="noStrike" cap="none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675" marR="66675" marT="66675" marB="66675"/>
                </a:tc>
              </a:tr>
              <a:tr h="33492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strike="noStrike" cap="none" baseline="0" dirty="0" err="1">
                          <a:solidFill>
                            <a:sysClr val="windowText" lastClr="000000"/>
                          </a:solidFill>
                        </a:rPr>
                        <a:t>ReserveID</a:t>
                      </a:r>
                      <a:endParaRPr lang="en-US" sz="1600" u="none" strike="noStrike" cap="none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strike="noStrike" cap="none" baseline="0" dirty="0" err="1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endParaRPr lang="en-US" sz="1600" u="none" strike="noStrike" cap="none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strike="noStrike" cap="none" baseline="0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PK (自動編號)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baseline="0">
                        <a:solidFill>
                          <a:sysClr val="windowText" lastClr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675" marR="66675" marT="66675" marB="66675"/>
                </a:tc>
              </a:tr>
              <a:tr h="52862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strike="noStrike" cap="none" baseline="0">
                          <a:solidFill>
                            <a:sysClr val="windowText" lastClr="000000"/>
                          </a:solidFill>
                        </a:rPr>
                        <a:t>ColID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strike="noStrike" cap="none" baseline="0" dirty="0" err="1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endParaRPr lang="en-US" sz="1600" u="none" strike="noStrike" cap="none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strike="noStrike" cap="none" baseline="0" dirty="0" err="1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館藏ID</a:t>
                      </a:r>
                      <a:endParaRPr lang="en-US" sz="1600" u="none" strike="noStrike" cap="none" baseline="0" dirty="0">
                        <a:solidFill>
                          <a:sysClr val="windowText" lastClr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strike="noStrike" cap="none" baseline="0" dirty="0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FK (</a:t>
                      </a:r>
                      <a:r>
                        <a:rPr lang="en-US" sz="1600" u="none" strike="noStrike" cap="none" baseline="0" dirty="0" err="1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Collection.ColID</a:t>
                      </a:r>
                      <a:r>
                        <a:rPr lang="en-US" sz="1600" u="none" strike="noStrike" cap="none" baseline="0" dirty="0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baseline="0">
                        <a:solidFill>
                          <a:sysClr val="windowText" lastClr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675" marR="66675" marT="66675" marB="66675"/>
                </a:tc>
              </a:tr>
              <a:tr h="52862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strike="noStrike" cap="none" baseline="0">
                          <a:solidFill>
                            <a:sysClr val="windowText" lastClr="000000"/>
                          </a:solidFill>
                        </a:rPr>
                        <a:t>MemID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strike="noStrike" cap="none" baseline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strike="noStrike" cap="none" baseline="0" dirty="0" err="1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會員ID</a:t>
                      </a:r>
                      <a:endParaRPr lang="en-US" sz="1600" u="none" strike="noStrike" cap="none" baseline="0" dirty="0">
                        <a:solidFill>
                          <a:sysClr val="windowText" lastClr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strike="noStrike" cap="none" baseline="0" dirty="0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FK (</a:t>
                      </a:r>
                      <a:r>
                        <a:rPr lang="en-US" sz="1600" u="none" strike="noStrike" cap="none" baseline="0" dirty="0" err="1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Member.MemID</a:t>
                      </a:r>
                      <a:r>
                        <a:rPr lang="en-US" sz="1600" u="none" strike="noStrike" cap="none" baseline="0" dirty="0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baseline="0" dirty="0">
                        <a:solidFill>
                          <a:sysClr val="windowText" lastClr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675" marR="66675" marT="66675" marB="66675"/>
                </a:tc>
              </a:tr>
              <a:tr h="33492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strike="noStrike" cap="none" baseline="0">
                          <a:solidFill>
                            <a:sysClr val="windowText" lastClr="000000"/>
                          </a:solidFill>
                        </a:rPr>
                        <a:t>ArriveDate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strike="noStrike" cap="none" baseline="0">
                          <a:solidFill>
                            <a:sysClr val="windowText" lastClr="000000"/>
                          </a:solidFill>
                        </a:rPr>
                        <a:t>date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strike="noStrike" cap="none" baseline="0">
                          <a:solidFill>
                            <a:sysClr val="windowText" lastClr="000000"/>
                          </a:solidFill>
                        </a:rPr>
                        <a:t>預約到館日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cap="none" baseline="0" dirty="0" err="1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該館藏到達指定地點的時間，若還沒到為NULL</a:t>
                      </a:r>
                      <a:endParaRPr lang="en-US" sz="1600" u="none" strike="noStrike" cap="none" baseline="0" dirty="0">
                        <a:solidFill>
                          <a:sysClr val="windowText" lastClr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675" marR="66675" marT="66675" marB="66675"/>
                </a:tc>
              </a:tr>
              <a:tr h="52862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strike="noStrike" cap="none" baseline="0">
                          <a:solidFill>
                            <a:sysClr val="windowText" lastClr="000000"/>
                          </a:solidFill>
                        </a:rPr>
                        <a:t>LibraryID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strike="noStrike" cap="none" baseline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strike="noStrike" cap="none" baseline="0">
                          <a:solidFill>
                            <a:sysClr val="windowText" lastClr="000000"/>
                          </a:solidFill>
                        </a:rPr>
                        <a:t>取書地點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b="0" u="none" strike="noStrike" cap="none" baseline="0">
                          <a:solidFill>
                            <a:sysClr val="windowText" lastClr="000000"/>
                          </a:solidFill>
                        </a:rPr>
                        <a:t>FK (Library.LibraryID)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600" u="none" strike="noStrike" cap="none" baseline="0" dirty="0">
                        <a:solidFill>
                          <a:sysClr val="windowText" lastClr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675" marR="66675" marT="66675" marB="66675"/>
                </a:tc>
              </a:tr>
              <a:tr h="33492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strike="noStrike" cap="none" baseline="0">
                          <a:solidFill>
                            <a:sysClr val="windowText" lastClr="000000"/>
                          </a:solidFill>
                        </a:rPr>
                        <a:t>DueDate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strike="noStrike" cap="none" baseline="0">
                          <a:solidFill>
                            <a:sysClr val="windowText" lastClr="000000"/>
                          </a:solidFill>
                        </a:rPr>
                        <a:t>date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u="none" strike="noStrike" cap="none" baseline="0">
                          <a:solidFill>
                            <a:sysClr val="windowText" lastClr="000000"/>
                          </a:solidFill>
                        </a:rPr>
                        <a:t>預約到館之取書時限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cap="none" baseline="0" dirty="0">
                          <a:solidFill>
                            <a:sysClr val="windowText" lastClr="000000"/>
                          </a:solidFill>
                        </a:rPr>
                        <a:t>ArriveDate+5天</a:t>
                      </a:r>
                    </a:p>
                  </a:txBody>
                  <a:tcPr marL="66675" marR="66675" marT="66675" marB="66675"/>
                </a:tc>
              </a:tr>
              <a:tr h="72231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cap="none" baseline="0">
                          <a:solidFill>
                            <a:sysClr val="windowText" lastClr="000000"/>
                          </a:solidFill>
                        </a:rPr>
                        <a:t>Status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cap="none" baseline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cap="none" baseline="0">
                          <a:solidFill>
                            <a:sysClr val="windowText" lastClr="000000"/>
                          </a:solidFill>
                        </a:rPr>
                        <a:t>預約狀態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strike="noStrike" cap="none" baseline="0" dirty="0">
                          <a:solidFill>
                            <a:sysClr val="windowText" lastClr="000000"/>
                          </a:solidFill>
                        </a:rPr>
                        <a:t>0 </a:t>
                      </a:r>
                      <a:r>
                        <a:rPr lang="en-US" sz="1600" u="none" strike="noStrike" cap="none" baseline="0" dirty="0" err="1">
                          <a:solidFill>
                            <a:sysClr val="windowText" lastClr="000000"/>
                          </a:solidFill>
                        </a:rPr>
                        <a:t>未完成~沒來借</a:t>
                      </a:r>
                      <a:endParaRPr lang="en-US" sz="1600" u="none" strike="noStrike" cap="none" baseline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strike="noStrike" cap="none" baseline="0" dirty="0">
                          <a:solidFill>
                            <a:sysClr val="windowText" lastClr="000000"/>
                          </a:solidFill>
                        </a:rPr>
                        <a:t>1 </a:t>
                      </a:r>
                      <a:r>
                        <a:rPr lang="en-US" sz="1600" u="none" strike="noStrike" cap="none" baseline="0" dirty="0" err="1">
                          <a:solidFill>
                            <a:sysClr val="windowText" lastClr="000000"/>
                          </a:solidFill>
                        </a:rPr>
                        <a:t>完成~有來借書</a:t>
                      </a:r>
                      <a:endParaRPr lang="en-US" sz="1600" u="none" strike="noStrike" cap="none" baseline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 u="none" strike="noStrike" cap="none" baseline="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sz="1600" u="none" strike="noStrike" cap="none" baseline="0" dirty="0" err="1">
                          <a:solidFill>
                            <a:sysClr val="windowText" lastClr="000000"/>
                          </a:solidFill>
                        </a:rPr>
                        <a:t>取消</a:t>
                      </a:r>
                      <a:endParaRPr lang="en-US" sz="1600" u="none" strike="noStrike" cap="none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會員借書</a:t>
            </a: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baseline="0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Borrow</a:t>
            </a:r>
          </a:p>
        </p:txBody>
      </p:sp>
      <p:sp>
        <p:nvSpPr>
          <p:cNvPr id="172" name="Shape 17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3" name="Shape 173"/>
          <p:cNvGraphicFramePr/>
          <p:nvPr>
            <p:extLst>
              <p:ext uri="{D42A27DB-BD31-4B8C-83A1-F6EECF244321}">
                <p14:modId xmlns:p14="http://schemas.microsoft.com/office/powerpoint/2010/main" val="3216337280"/>
              </p:ext>
            </p:extLst>
          </p:nvPr>
        </p:nvGraphicFramePr>
        <p:xfrm>
          <a:off x="797382" y="1930400"/>
          <a:ext cx="7967926" cy="4419600"/>
        </p:xfrm>
        <a:graphic>
          <a:graphicData uri="http://schemas.openxmlformats.org/drawingml/2006/table">
            <a:tbl>
              <a:tblPr firstRow="1" firstCol="1" bandRow="1">
                <a:noFill/>
                <a:tableStyleId>{C190564A-2DE8-475F-9C8B-8AE69B6848F9}</a:tableStyleId>
              </a:tblPr>
              <a:tblGrid>
                <a:gridCol w="1796731"/>
                <a:gridCol w="1113183"/>
                <a:gridCol w="2981739"/>
                <a:gridCol w="2076273"/>
              </a:tblGrid>
              <a:tr h="34633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u="none" strike="noStrike" cap="none" baseline="0" dirty="0" err="1">
                          <a:solidFill>
                            <a:sysClr val="windowText" lastClr="000000"/>
                          </a:solidFill>
                        </a:rPr>
                        <a:t>欄位名稱</a:t>
                      </a:r>
                      <a:endParaRPr lang="en-US" sz="2000" u="none" strike="noStrike" cap="none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solidFill>
                            <a:sysClr val="windowText" lastClr="000000"/>
                          </a:solidFill>
                        </a:rPr>
                        <a:t>型態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說明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zh-TW" altLang="en-US" sz="2000" u="none" strike="noStrike" cap="none" baseline="0" dirty="0" smtClean="0">
                          <a:solidFill>
                            <a:sysClr val="windowText" lastClr="000000"/>
                          </a:solidFill>
                        </a:rPr>
                        <a:t>備</a:t>
                      </a:r>
                      <a:r>
                        <a:rPr lang="en-US" sz="2000" u="none" strike="noStrike" cap="none" baseline="0" dirty="0" smtClean="0">
                          <a:solidFill>
                            <a:sysClr val="windowText" lastClr="000000"/>
                          </a:solidFill>
                        </a:rPr>
                        <a:t>註</a:t>
                      </a:r>
                      <a:endParaRPr lang="en-US" sz="2000" u="none" strike="noStrike" cap="none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675" marR="66675" marT="66675" marB="66675"/>
                </a:tc>
              </a:tr>
              <a:tr h="34633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u="none" strike="noStrike" cap="none" baseline="0" dirty="0" err="1">
                          <a:solidFill>
                            <a:sysClr val="windowText" lastClr="000000"/>
                          </a:solidFill>
                        </a:rPr>
                        <a:t>BorrowID</a:t>
                      </a:r>
                      <a:endParaRPr lang="en-US" sz="2000" u="none" strike="noStrike" cap="none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PK (自動編號)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 baseline="0">
                        <a:solidFill>
                          <a:sysClr val="windowText" lastClr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675" marR="66675" marT="66675" marB="66675"/>
                </a:tc>
              </a:tr>
              <a:tr h="5466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solidFill>
                            <a:sysClr val="windowText" lastClr="000000"/>
                          </a:solidFill>
                        </a:rPr>
                        <a:t>ColID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u="none" strike="noStrike" cap="none" baseline="0" dirty="0" err="1">
                          <a:solidFill>
                            <a:sysClr val="windowText" lastClr="000000"/>
                          </a:solidFill>
                        </a:rPr>
                        <a:t>int</a:t>
                      </a:r>
                      <a:endParaRPr lang="en-US" sz="2000" u="none" strike="noStrike" cap="none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u="none" strike="noStrike" cap="none" baseline="0" dirty="0" err="1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館藏ID</a:t>
                      </a:r>
                      <a:endParaRPr lang="en-US" sz="2000" u="none" strike="noStrike" cap="none" baseline="0" dirty="0">
                        <a:solidFill>
                          <a:sysClr val="windowText" lastClr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FK (</a:t>
                      </a:r>
                      <a:r>
                        <a:rPr lang="en-US" sz="2000" u="none" strike="noStrike" cap="none" baseline="0" dirty="0" err="1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Collection.ColID</a:t>
                      </a:r>
                      <a:r>
                        <a:rPr lang="en-US" sz="2000" u="none" strike="noStrike" cap="none" baseline="0" dirty="0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 baseline="0">
                        <a:solidFill>
                          <a:sysClr val="windowText" lastClr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675" marR="66675" marT="66675" marB="66675"/>
                </a:tc>
              </a:tr>
              <a:tr h="5466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solidFill>
                            <a:sysClr val="windowText" lastClr="000000"/>
                          </a:solidFill>
                        </a:rPr>
                        <a:t>MemID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solidFill>
                            <a:sysClr val="windowText" lastClr="000000"/>
                          </a:solidFill>
                        </a:rPr>
                        <a:t>int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u="none" strike="noStrike" cap="none" baseline="0" dirty="0" err="1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會員ID</a:t>
                      </a:r>
                      <a:endParaRPr lang="en-US" sz="2000" u="none" strike="noStrike" cap="none" baseline="0" dirty="0">
                        <a:solidFill>
                          <a:sysClr val="windowText" lastClr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FK (</a:t>
                      </a:r>
                      <a:r>
                        <a:rPr lang="en-US" sz="2000" u="none" strike="noStrike" cap="none" baseline="0" dirty="0" err="1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Member.MemID</a:t>
                      </a:r>
                      <a:r>
                        <a:rPr lang="en-US" sz="2000" u="none" strike="noStrike" cap="none" baseline="0" dirty="0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 baseline="0" dirty="0">
                        <a:solidFill>
                          <a:sysClr val="windowText" lastClr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675" marR="66675" marT="66675" marB="66675"/>
                </a:tc>
              </a:tr>
              <a:tr h="34633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solidFill>
                            <a:sysClr val="windowText" lastClr="000000"/>
                          </a:solidFill>
                        </a:rPr>
                        <a:t>BorrowDate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solidFill>
                            <a:sysClr val="windowText" lastClr="000000"/>
                          </a:solidFill>
                        </a:rPr>
                        <a:t>date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u="none" strike="noStrike" cap="none" baseline="0" dirty="0" err="1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借閱日期</a:t>
                      </a:r>
                      <a:endParaRPr lang="en-US" sz="2000" u="none" strike="noStrike" cap="none" baseline="0" dirty="0">
                        <a:solidFill>
                          <a:sysClr val="windowText" lastClr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2000" u="none" strike="noStrike" cap="none" baseline="0">
                        <a:solidFill>
                          <a:sysClr val="windowText" lastClr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675" marR="66675" marT="66675" marB="66675"/>
                </a:tc>
              </a:tr>
              <a:tr h="34633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DueDate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000" u="none" strike="noStrike" cap="none" baseline="0" dirty="0" err="1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規定的歸還日期</a:t>
                      </a:r>
                      <a:endParaRPr lang="en-US" sz="2000" u="none" strike="noStrike" cap="none" baseline="0" dirty="0">
                        <a:solidFill>
                          <a:sysClr val="windowText" lastClr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2000" u="none" strike="noStrike" cap="none" baseline="0">
                        <a:solidFill>
                          <a:sysClr val="windowText" lastClr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675" marR="66675" marT="66675" marB="66675"/>
                </a:tc>
              </a:tr>
              <a:tr h="34633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solidFill>
                            <a:sysClr val="windowText" lastClr="000000"/>
                          </a:solidFill>
                        </a:rPr>
                        <a:t>ReturnDate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solidFill>
                            <a:sysClr val="windowText" lastClr="000000"/>
                          </a:solidFill>
                        </a:rPr>
                        <a:t>date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solidFill>
                            <a:sysClr val="windowText" lastClr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實際的歸還日期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2000" u="none" strike="noStrike" cap="none" baseline="0" dirty="0">
                        <a:solidFill>
                          <a:sysClr val="windowText" lastClr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6675" marR="66675" marT="66675" marB="66675"/>
                </a:tc>
              </a:tr>
              <a:tr h="5466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solidFill>
                            <a:sysClr val="windowText" lastClr="000000"/>
                          </a:solidFill>
                        </a:rPr>
                        <a:t>BorrowStatus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solidFill>
                            <a:sysClr val="windowText" lastClr="000000"/>
                          </a:solidFill>
                        </a:rPr>
                        <a:t>bit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solidFill>
                            <a:sysClr val="windowText" lastClr="000000"/>
                          </a:solidFill>
                        </a:rPr>
                        <a:t>歸還狀態</a:t>
                      </a: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000" u="none" strike="noStrike" cap="none" baseline="0" dirty="0">
                          <a:solidFill>
                            <a:sysClr val="windowText" lastClr="000000"/>
                          </a:solidFill>
                        </a:rPr>
                        <a:t>0 </a:t>
                      </a:r>
                      <a:r>
                        <a:rPr lang="en-US" sz="2000" u="none" strike="noStrike" cap="none" baseline="0" dirty="0" err="1">
                          <a:solidFill>
                            <a:sysClr val="windowText" lastClr="000000"/>
                          </a:solidFill>
                        </a:rPr>
                        <a:t>尚未歸還</a:t>
                      </a:r>
                      <a:endParaRPr lang="en-US" sz="2000" u="none" strike="noStrike" cap="none" baseline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2000" u="none" strike="noStrike" cap="none" baseline="0" dirty="0">
                          <a:solidFill>
                            <a:sysClr val="windowText" lastClr="000000"/>
                          </a:solidFill>
                        </a:rPr>
                        <a:t>1 </a:t>
                      </a:r>
                      <a:r>
                        <a:rPr lang="en-US" sz="2000" u="none" strike="noStrike" cap="none" baseline="0" dirty="0" err="1">
                          <a:solidFill>
                            <a:sysClr val="windowText" lastClr="000000"/>
                          </a:solidFill>
                        </a:rPr>
                        <a:t>已經歸還</a:t>
                      </a:r>
                      <a:endParaRPr lang="en-US" sz="2000" u="none" strike="noStrike" cap="none" baseline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677334" y="2700867"/>
            <a:ext cx="9067029" cy="18265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6600" b="0" i="0" u="none" strike="noStrike" cap="none" baseline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5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ystem </a:t>
            </a:r>
            <a:r>
              <a:rPr lang="en-US" sz="6600" b="0" i="0" u="none" strike="noStrike" cap="none" baseline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5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equirement </a:t>
            </a:r>
            <a:r>
              <a:rPr lang="en-US" sz="6600" b="0" i="0" u="none" strike="noStrike" cap="none" baseline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5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nalysis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888888"/>
              </a:buClr>
              <a:buFont typeface="Arial"/>
              <a:buNone/>
            </a:pPr>
            <a:endParaRPr sz="24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2821501"/>
              </p:ext>
            </p:extLst>
          </p:nvPr>
        </p:nvGraphicFramePr>
        <p:xfrm>
          <a:off x="2781611" y="321970"/>
          <a:ext cx="6658603" cy="576684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262109"/>
                <a:gridCol w="4396494"/>
              </a:tblGrid>
              <a:tr h="3858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5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實作功能</a:t>
                      </a:r>
                      <a:endParaRPr lang="zh-TW" sz="15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5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商業需求、需求分析</a:t>
                      </a:r>
                      <a:endParaRPr lang="zh-TW" sz="15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8731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50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註冊</a:t>
                      </a:r>
                      <a:endParaRPr lang="en-US" altLang="zh-TW" sz="1500" kern="100" dirty="0" smtClean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50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登入</a:t>
                      </a:r>
                      <a:endParaRPr lang="en-US" altLang="zh-TW" sz="1500" kern="100" dirty="0" smtClean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50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登出</a:t>
                      </a:r>
                      <a:r>
                        <a:rPr lang="en-US" altLang="zh-TW" sz="150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(</a:t>
                      </a:r>
                      <a:r>
                        <a:rPr lang="zh-TW" altLang="en-US" sz="150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權限控管</a:t>
                      </a:r>
                      <a:r>
                        <a:rPr lang="en-US" altLang="zh-TW" sz="150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)</a:t>
                      </a:r>
                      <a:endParaRPr lang="zh-TW" sz="15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50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採會員借閱制度，權限分為會員和非會員</a:t>
                      </a:r>
                      <a:endParaRPr lang="zh-TW" altLang="zh-TW" sz="1500" u="none" strike="noStrike" dirty="0" smtClean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50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讓系統之相關操作腳色能夠進行註冊、登入</a:t>
                      </a:r>
                      <a:endParaRPr lang="en-US" altLang="zh-TW" sz="1500" kern="100" dirty="0" smtClean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50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及登出以便依其權限來執行相關功能</a:t>
                      </a:r>
                      <a:endParaRPr lang="en-US" altLang="zh-TW" sz="1500" kern="100" dirty="0" smtClean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13604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5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搜尋</a:t>
                      </a:r>
                      <a:endParaRPr lang="zh-TW" sz="15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5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書庫搜尋：</a:t>
                      </a:r>
                      <a:endParaRPr lang="zh-TW" sz="150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  </a:t>
                      </a:r>
                      <a:r>
                        <a:rPr lang="zh-TW" sz="15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非會員僅能夠查詢館藏</a:t>
                      </a:r>
                      <a:endParaRPr lang="zh-TW" sz="150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  </a:t>
                      </a:r>
                      <a:r>
                        <a:rPr lang="zh-TW" sz="15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依書名、館藏類型、館藏地搜尋藏書</a:t>
                      </a:r>
                      <a:endParaRPr lang="zh-TW" sz="150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  </a:t>
                      </a:r>
                      <a:r>
                        <a:rPr lang="zh-TW" sz="15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查詢館藏以及館藏是否借出</a:t>
                      </a:r>
                      <a:endParaRPr lang="zh-TW" sz="1500" kern="1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  </a:t>
                      </a:r>
                      <a:r>
                        <a:rPr lang="zh-TW" sz="15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查詢館藏以及館藏是否預約</a:t>
                      </a:r>
                      <a:endParaRPr lang="zh-TW" sz="15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3858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5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預約</a:t>
                      </a:r>
                      <a:endParaRPr lang="zh-TW" sz="15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5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會員享有預約藏書之</a:t>
                      </a:r>
                      <a:r>
                        <a:rPr lang="zh-TW" sz="1500" kern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功能</a:t>
                      </a:r>
                      <a:endParaRPr lang="zh-TW" sz="15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6294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50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借書、還書</a:t>
                      </a:r>
                      <a:endParaRPr lang="en-US" altLang="zh-TW" sz="1500" kern="100" dirty="0" smtClean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500" u="none" strike="noStrike" kern="12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登記借還書資料</a:t>
                      </a:r>
                      <a:endParaRPr lang="zh-TW" altLang="zh-TW" sz="1500" u="none" strike="noStrike" dirty="0" smtClean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1500" kern="12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查詢館藏資料</a:t>
                      </a:r>
                      <a:endParaRPr lang="zh-TW" sz="15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11168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50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館藏維護</a:t>
                      </a:r>
                      <a:endParaRPr lang="en-US" altLang="zh-TW" sz="1500" kern="100" dirty="0" smtClean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500" kern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館藏入庫</a:t>
                      </a:r>
                      <a:endParaRPr lang="en-US" altLang="zh-TW" sz="1500" kern="0" dirty="0" smtClean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500" kern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新增館藏</a:t>
                      </a:r>
                      <a:endParaRPr lang="zh-TW" altLang="zh-TW" sz="1500" kern="100" dirty="0" smtClean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kern="12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修改</a:t>
                      </a:r>
                      <a:r>
                        <a:rPr lang="zh-TW" altLang="zh-TW" sz="1500" kern="12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館藏資料</a:t>
                      </a:r>
                      <a:endParaRPr lang="en-US" altLang="zh-TW" sz="1500" kern="1200" dirty="0" smtClean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500" kern="12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館際運送</a:t>
                      </a:r>
                      <a:endParaRPr lang="zh-TW" altLang="zh-TW" sz="1500" kern="100" dirty="0" smtClean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marL="66675" marR="66675" marT="66675" marB="66675"/>
                </a:tc>
              </a:tr>
              <a:tr h="6294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50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我的書庫</a:t>
                      </a:r>
                      <a:endParaRPr lang="en-US" altLang="zh-TW" sz="1500" kern="100" dirty="0" smtClean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50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查詢個人預約狀態</a:t>
                      </a:r>
                      <a:endParaRPr lang="en-US" altLang="zh-TW" sz="1500" kern="100" dirty="0" smtClean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500" kern="10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個人借閱歷史紀錄</a:t>
                      </a:r>
                      <a:endParaRPr lang="zh-TW" sz="15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  <a:tr h="3858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5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入庫</a:t>
                      </a:r>
                      <a:endParaRPr lang="zh-TW" sz="15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500" kern="0" dirty="0">
                          <a:solidFill>
                            <a:sysClr val="windowText" lastClr="000000"/>
                          </a:solidFill>
                          <a:effectLst/>
                        </a:rPr>
                        <a:t>館員可完成館藏入庫、新增館藏</a:t>
                      </a:r>
                      <a:endParaRPr lang="zh-TW" sz="15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28788" y="2537137"/>
            <a:ext cx="2446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 smtClean="0">
                <a:solidFill>
                  <a:srgbClr val="FF0000"/>
                </a:solidFill>
              </a:rPr>
              <a:t>M</a:t>
            </a:r>
            <a:r>
              <a:rPr lang="en-US" altLang="zh-TW" sz="3600" dirty="0" smtClean="0"/>
              <a:t>apping</a:t>
            </a:r>
          </a:p>
        </p:txBody>
      </p:sp>
    </p:spTree>
    <p:extLst>
      <p:ext uri="{BB962C8B-B14F-4D97-AF65-F5344CB8AC3E}">
        <p14:creationId xmlns:p14="http://schemas.microsoft.com/office/powerpoint/2010/main" val="223631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10100913" cy="18265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altLang="zh-TW" sz="6600" b="0" i="0" u="none" strike="noStrike" cap="none" baseline="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5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otivation</a:t>
            </a:r>
            <a:endParaRPr lang="en-US" sz="5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888888"/>
              </a:buClr>
              <a:buFont typeface="Arial"/>
              <a:buNone/>
            </a:pPr>
            <a:endParaRPr sz="2400" b="0" i="0" u="none" strike="noStrike" cap="none" baseline="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29602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321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sz="3600" dirty="0"/>
              <a:t>鈞鈞是個研究生</a:t>
            </a:r>
            <a:r>
              <a:rPr lang="zh-TW" altLang="en-US" sz="3600" dirty="0" smtClean="0"/>
              <a:t>，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en-US" sz="3600" dirty="0" smtClean="0"/>
              <a:t>在</a:t>
            </a:r>
            <a:r>
              <a:rPr lang="en-US" altLang="zh-TW" sz="3600" dirty="0" err="1"/>
              <a:t>DByen</a:t>
            </a:r>
            <a:r>
              <a:rPr lang="zh-TW" altLang="en-US" sz="3600" dirty="0"/>
              <a:t>的高等資料庫課堂上，他感覺無所適從</a:t>
            </a:r>
            <a:r>
              <a:rPr lang="zh-TW" altLang="en-US" sz="3600" dirty="0" smtClean="0"/>
              <a:t>，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en-US" sz="3600" dirty="0" smtClean="0"/>
              <a:t>有種</a:t>
            </a:r>
            <a:r>
              <a:rPr lang="zh-TW" altLang="en-US" sz="3600" dirty="0"/>
              <a:t>被欺壓霸凌的感覺</a:t>
            </a:r>
            <a:r>
              <a:rPr lang="zh-TW" altLang="en-US" sz="3600" dirty="0" smtClean="0"/>
              <a:t>，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en-US" sz="3600" dirty="0" smtClean="0"/>
              <a:t>為此</a:t>
            </a:r>
            <a:r>
              <a:rPr lang="zh-TW" altLang="en-US" sz="3600" dirty="0"/>
              <a:t>，他決定要絕地反撲，發憤圖強</a:t>
            </a:r>
            <a:r>
              <a:rPr lang="zh-TW" altLang="en-US" sz="3600" dirty="0" smtClean="0"/>
              <a:t>，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en-US" sz="3600" dirty="0" smtClean="0"/>
              <a:t>於是</a:t>
            </a:r>
            <a:r>
              <a:rPr lang="zh-TW" altLang="en-US" sz="3600" dirty="0"/>
              <a:t>他到了</a:t>
            </a:r>
            <a:r>
              <a:rPr lang="en-US" altLang="zh-TW" sz="3600" dirty="0"/>
              <a:t>Library</a:t>
            </a:r>
            <a:r>
              <a:rPr lang="zh-TW" altLang="en-US" sz="3600" dirty="0"/>
              <a:t>圖書館尋找資料庫的相關用書</a:t>
            </a:r>
            <a:r>
              <a:rPr lang="en-US" altLang="zh-TW" sz="3600" dirty="0" smtClean="0"/>
              <a:t>……</a:t>
            </a:r>
          </a:p>
          <a:p>
            <a:pPr marL="0" indent="0">
              <a:buNone/>
            </a:pPr>
            <a:endParaRPr lang="en-US" altLang="zh-TW" sz="4400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838200" y="285750"/>
            <a:ext cx="10515600" cy="643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zh-TW" sz="3600" dirty="0"/>
              <a:t>進入</a:t>
            </a:r>
            <a:r>
              <a:rPr lang="en-US" altLang="zh-TW" sz="3600" dirty="0"/>
              <a:t>Library</a:t>
            </a:r>
            <a:r>
              <a:rPr lang="zh-TW" altLang="zh-TW" sz="3600" dirty="0"/>
              <a:t>圖書館的館藏搜尋系統</a:t>
            </a:r>
            <a:r>
              <a:rPr lang="zh-TW" altLang="zh-TW" sz="3600" dirty="0" smtClean="0"/>
              <a:t>後</a:t>
            </a:r>
            <a:r>
              <a:rPr lang="zh-TW" altLang="en-US" sz="3600" dirty="0" smtClean="0"/>
              <a:t>，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zh-TW" sz="3600" dirty="0" smtClean="0"/>
              <a:t>他</a:t>
            </a:r>
            <a:r>
              <a:rPr lang="zh-TW" altLang="zh-TW" sz="3600" dirty="0"/>
              <a:t>找到了兩本看起來非常有用的</a:t>
            </a:r>
            <a:r>
              <a:rPr lang="zh-TW" altLang="zh-TW" sz="3600" dirty="0" smtClean="0"/>
              <a:t>書</a:t>
            </a:r>
            <a:r>
              <a:rPr lang="zh-TW" altLang="en-US" sz="3600" dirty="0" smtClean="0"/>
              <a:t>，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zh-TW" sz="3600" dirty="0" smtClean="0"/>
              <a:t>分</a:t>
            </a:r>
            <a:r>
              <a:rPr lang="zh-TW" altLang="zh-TW" sz="3600" dirty="0"/>
              <a:t>別是《跟神鵰俠侶學資料庫》和《我愛</a:t>
            </a:r>
            <a:r>
              <a:rPr lang="en-US" altLang="zh-TW" sz="3600" dirty="0"/>
              <a:t>DB~YEN!</a:t>
            </a:r>
            <a:r>
              <a:rPr lang="zh-TW" altLang="zh-TW" sz="3600" dirty="0" smtClean="0"/>
              <a:t>》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zh-TW" sz="3600" dirty="0" smtClean="0"/>
              <a:t>查詢</a:t>
            </a:r>
            <a:r>
              <a:rPr lang="zh-TW" altLang="zh-TW" sz="3600" dirty="0"/>
              <a:t>系統呈現了書名、</a:t>
            </a:r>
            <a:r>
              <a:rPr lang="zh-TW" altLang="zh-TW" sz="3600" dirty="0" smtClean="0"/>
              <a:t>作者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zh-TW" sz="3600" dirty="0" smtClean="0"/>
              <a:t>以及</a:t>
            </a:r>
            <a:r>
              <a:rPr lang="zh-TW" altLang="zh-TW" sz="3600" dirty="0"/>
              <a:t>其他書籍的</a:t>
            </a:r>
            <a:r>
              <a:rPr lang="zh-TW" altLang="zh-TW" sz="3600" dirty="0" smtClean="0"/>
              <a:t>基本資料</a:t>
            </a:r>
            <a:r>
              <a:rPr lang="zh-TW" altLang="en-US" sz="3600" dirty="0" smtClean="0"/>
              <a:t>，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zh-TW" sz="3600" dirty="0" smtClean="0"/>
              <a:t>然而</a:t>
            </a:r>
            <a:r>
              <a:rPr lang="zh-TW" altLang="en-US" sz="3600" dirty="0"/>
              <a:t>，</a:t>
            </a:r>
            <a:r>
              <a:rPr lang="zh-TW" altLang="zh-TW" sz="3600" dirty="0" smtClean="0"/>
              <a:t>這兩</a:t>
            </a:r>
            <a:r>
              <a:rPr lang="zh-TW" altLang="zh-TW" sz="3600" dirty="0"/>
              <a:t>本書在附近的</a:t>
            </a:r>
            <a:r>
              <a:rPr lang="en-US" altLang="zh-TW" sz="3600" dirty="0"/>
              <a:t>Library</a:t>
            </a:r>
            <a:r>
              <a:rPr lang="zh-TW" altLang="zh-TW" sz="3600" dirty="0"/>
              <a:t>圖書館的彥君分館</a:t>
            </a:r>
            <a:r>
              <a:rPr lang="zh-TW" altLang="zh-TW" sz="3600" dirty="0" smtClean="0"/>
              <a:t>中都</a:t>
            </a:r>
            <a:r>
              <a:rPr lang="zh-TW" altLang="zh-TW" sz="3600" dirty="0"/>
              <a:t>已經被借</a:t>
            </a:r>
            <a:r>
              <a:rPr lang="zh-TW" altLang="zh-TW" sz="3600" dirty="0" smtClean="0"/>
              <a:t>走</a:t>
            </a:r>
            <a:r>
              <a:rPr lang="zh-TW" altLang="en-US" sz="3600" dirty="0" smtClean="0"/>
              <a:t>，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zh-TW" sz="3600" dirty="0" smtClean="0"/>
              <a:t>只</a:t>
            </a:r>
            <a:r>
              <a:rPr lang="zh-TW" altLang="zh-TW" sz="3600" dirty="0"/>
              <a:t>能透過預約的方式從其他的館調</a:t>
            </a:r>
            <a:r>
              <a:rPr lang="zh-TW" altLang="zh-TW" sz="3600" dirty="0" smtClean="0"/>
              <a:t>貨</a:t>
            </a:r>
            <a:r>
              <a:rPr lang="zh-TW" altLang="en-US" sz="3600" dirty="0" smtClean="0"/>
              <a:t>，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zh-TW" sz="3600" dirty="0" smtClean="0"/>
              <a:t>但</a:t>
            </a:r>
            <a:r>
              <a:rPr lang="zh-TW" altLang="zh-TW" sz="3600" dirty="0"/>
              <a:t>預約的功能只限會員</a:t>
            </a:r>
            <a:r>
              <a:rPr lang="zh-TW" altLang="zh-TW" sz="3600" dirty="0" smtClean="0"/>
              <a:t>使用</a:t>
            </a:r>
            <a:r>
              <a:rPr lang="zh-TW" altLang="en-US" sz="3600" dirty="0" smtClean="0"/>
              <a:t>，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zh-TW" sz="3600" dirty="0" smtClean="0"/>
              <a:t>於是</a:t>
            </a:r>
            <a:r>
              <a:rPr lang="zh-TW" altLang="zh-TW" sz="3600" dirty="0"/>
              <a:t>鈞鈞開始了他的註冊之旅</a:t>
            </a:r>
            <a:r>
              <a:rPr lang="en-US" altLang="zh-TW" sz="3600" dirty="0"/>
              <a:t>~</a:t>
            </a:r>
            <a:endParaRPr lang="zh-TW" altLang="zh-TW" sz="3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4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845460" y="438150"/>
            <a:ext cx="10515600" cy="643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zh-TW" sz="3600" dirty="0"/>
              <a:t>在註冊的頁面中</a:t>
            </a:r>
            <a:r>
              <a:rPr lang="zh-TW" altLang="zh-TW" sz="3600" dirty="0" smtClean="0"/>
              <a:t>，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zh-TW" sz="3600" dirty="0" smtClean="0"/>
              <a:t>鈞</a:t>
            </a:r>
            <a:r>
              <a:rPr lang="zh-TW" altLang="zh-TW" sz="3600" dirty="0"/>
              <a:t>鈞輸入了他的姓名、身分證字號、電話、地址</a:t>
            </a:r>
            <a:r>
              <a:rPr lang="zh-TW" altLang="zh-TW" sz="3600" dirty="0" smtClean="0"/>
              <a:t>與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zh-TW" sz="3600" dirty="0" smtClean="0"/>
              <a:t>信箱</a:t>
            </a:r>
            <a:r>
              <a:rPr lang="zh-TW" altLang="zh-TW" sz="3600" dirty="0"/>
              <a:t>，並且完成了註冊</a:t>
            </a:r>
            <a:r>
              <a:rPr lang="zh-TW" altLang="zh-TW" sz="3600" dirty="0" smtClean="0"/>
              <a:t>，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zh-TW" sz="3600" dirty="0" smtClean="0"/>
              <a:t>他</a:t>
            </a:r>
            <a:r>
              <a:rPr lang="zh-TW" altLang="zh-TW" sz="3600" dirty="0"/>
              <a:t>重新搜尋了剛剛的兩本書</a:t>
            </a:r>
            <a:r>
              <a:rPr lang="zh-TW" altLang="zh-TW" sz="3600" dirty="0" smtClean="0"/>
              <a:t>，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zh-TW" sz="3600" dirty="0" smtClean="0"/>
              <a:t>按下</a:t>
            </a:r>
            <a:r>
              <a:rPr lang="zh-TW" altLang="zh-TW" sz="3600" dirty="0"/>
              <a:t>了預約按鈕</a:t>
            </a:r>
            <a:r>
              <a:rPr lang="zh-TW" altLang="zh-TW" sz="3600" dirty="0" smtClean="0"/>
              <a:t>，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zh-TW" sz="3600" dirty="0" smtClean="0"/>
              <a:t>預約</a:t>
            </a:r>
            <a:r>
              <a:rPr lang="zh-TW" altLang="zh-TW" sz="3600" dirty="0"/>
              <a:t>介面中要求鈞鈞選擇要在哪一個分館取書</a:t>
            </a:r>
            <a:r>
              <a:rPr lang="zh-TW" altLang="zh-TW" sz="3600" dirty="0" smtClean="0"/>
              <a:t>，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zh-TW" sz="3600" dirty="0" smtClean="0"/>
              <a:t>理所當然</a:t>
            </a:r>
            <a:r>
              <a:rPr lang="zh-TW" altLang="zh-TW" sz="3600" dirty="0"/>
              <a:t>的他選擇了他最愛的彥君分館。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4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zh-TW" altLang="en-US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859974" y="438150"/>
            <a:ext cx="10515600" cy="643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zh-TW" sz="3600" dirty="0"/>
              <a:t>又到了一周一次的</a:t>
            </a:r>
            <a:r>
              <a:rPr lang="en-US" altLang="zh-TW" sz="3600" dirty="0" err="1"/>
              <a:t>DByen</a:t>
            </a:r>
            <a:r>
              <a:rPr lang="zh-TW" altLang="zh-TW" sz="3600" dirty="0"/>
              <a:t>高等資料庫課堂中</a:t>
            </a:r>
            <a:r>
              <a:rPr lang="zh-TW" altLang="zh-TW" sz="3600" dirty="0" smtClean="0"/>
              <a:t>，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zh-TW" sz="3600" dirty="0" smtClean="0"/>
              <a:t>還</a:t>
            </a:r>
            <a:r>
              <a:rPr lang="zh-TW" altLang="zh-TW" sz="3600" dirty="0"/>
              <a:t>沒借到書的鈞鈞又再度飽受了一次</a:t>
            </a:r>
            <a:r>
              <a:rPr lang="en-US" altLang="zh-TW" sz="3600" dirty="0" err="1"/>
              <a:t>DByen</a:t>
            </a:r>
            <a:r>
              <a:rPr lang="zh-TW" altLang="zh-TW" sz="3600" dirty="0"/>
              <a:t>的摧殘</a:t>
            </a:r>
            <a:r>
              <a:rPr lang="zh-TW" altLang="zh-TW" sz="3600" dirty="0" smtClean="0"/>
              <a:t>，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zh-TW" sz="3600" dirty="0" smtClean="0"/>
              <a:t>在</a:t>
            </a:r>
            <a:r>
              <a:rPr lang="zh-TW" altLang="zh-TW" sz="3600" dirty="0"/>
              <a:t>身心俱疲的狀態下</a:t>
            </a:r>
            <a:r>
              <a:rPr lang="zh-TW" altLang="zh-TW" sz="3600" dirty="0" smtClean="0"/>
              <a:t>，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zh-TW" sz="3600" dirty="0" smtClean="0"/>
              <a:t>他</a:t>
            </a:r>
            <a:r>
              <a:rPr lang="zh-TW" altLang="zh-TW" sz="3600" dirty="0"/>
              <a:t>進入了</a:t>
            </a:r>
            <a:r>
              <a:rPr lang="en-US" altLang="zh-TW" sz="3600" dirty="0"/>
              <a:t>Library</a:t>
            </a:r>
            <a:r>
              <a:rPr lang="zh-TW" altLang="zh-TW" sz="3600" dirty="0"/>
              <a:t>圖書館的我的書庫</a:t>
            </a:r>
            <a:r>
              <a:rPr lang="zh-TW" altLang="zh-TW" sz="3600" dirty="0" smtClean="0"/>
              <a:t>系統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zh-TW" sz="3600" dirty="0" smtClean="0"/>
              <a:t>查看</a:t>
            </a:r>
            <a:r>
              <a:rPr lang="zh-TW" altLang="zh-TW" sz="3600" dirty="0"/>
              <a:t>書籍預約的</a:t>
            </a:r>
            <a:r>
              <a:rPr lang="zh-TW" altLang="zh-TW" sz="3600" dirty="0" smtClean="0"/>
              <a:t>狀態</a:t>
            </a:r>
            <a:r>
              <a:rPr lang="en-US" altLang="zh-TW" sz="3600" dirty="0" smtClean="0"/>
              <a:t>……</a:t>
            </a:r>
            <a:endParaRPr lang="en-US" altLang="zh-TW" sz="4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zh-TW" altLang="en-US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859974" y="438150"/>
            <a:ext cx="10515600" cy="643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zh-TW" sz="3600" dirty="0"/>
              <a:t>他發現原來書籍早已到館</a:t>
            </a:r>
            <a:r>
              <a:rPr lang="zh-TW" altLang="zh-TW" sz="3600" dirty="0" smtClean="0"/>
              <a:t>，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zh-TW" sz="3600" dirty="0" smtClean="0"/>
              <a:t>在</a:t>
            </a:r>
            <a:r>
              <a:rPr lang="zh-TW" altLang="zh-TW" sz="3600" dirty="0"/>
              <a:t>書籍到館後五天未取的狀態下</a:t>
            </a:r>
            <a:r>
              <a:rPr lang="zh-TW" altLang="zh-TW" sz="3600" dirty="0" smtClean="0"/>
              <a:t>，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zh-TW" sz="3600" dirty="0" smtClean="0"/>
              <a:t>預約</a:t>
            </a:r>
            <a:r>
              <a:rPr lang="zh-TW" altLang="zh-TW" sz="3600" dirty="0"/>
              <a:t>的狀態已經被取消</a:t>
            </a:r>
            <a:r>
              <a:rPr lang="zh-TW" altLang="zh-TW" sz="3600" dirty="0" smtClean="0"/>
              <a:t>，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zh-TW" sz="3600" dirty="0" smtClean="0"/>
              <a:t>飽受</a:t>
            </a:r>
            <a:r>
              <a:rPr lang="zh-TW" altLang="zh-TW" sz="3600" dirty="0"/>
              <a:t>折磨的鈞鈞在飢寒交迫的情況</a:t>
            </a:r>
            <a:r>
              <a:rPr lang="zh-TW" altLang="zh-TW" sz="3600" dirty="0" smtClean="0"/>
              <a:t>下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zh-TW" sz="3600" dirty="0" smtClean="0"/>
              <a:t>很</a:t>
            </a:r>
            <a:r>
              <a:rPr lang="zh-TW" altLang="zh-TW" sz="3600" dirty="0"/>
              <a:t>生氣了跑到了</a:t>
            </a:r>
            <a:r>
              <a:rPr lang="en-US" altLang="zh-TW" sz="3600" dirty="0"/>
              <a:t>Library</a:t>
            </a:r>
            <a:r>
              <a:rPr lang="zh-TW" altLang="zh-TW" sz="3600" dirty="0"/>
              <a:t>圖書館質問</a:t>
            </a:r>
            <a:r>
              <a:rPr lang="zh-TW" altLang="zh-TW" sz="3600" dirty="0" smtClean="0"/>
              <a:t>館員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zh-TW" sz="3600" dirty="0" smtClean="0"/>
              <a:t>為何</a:t>
            </a:r>
            <a:r>
              <a:rPr lang="zh-TW" altLang="zh-TW" sz="3600" dirty="0"/>
              <a:t>沒有寄送預約館藏到館通知</a:t>
            </a:r>
            <a:r>
              <a:rPr lang="zh-TW" altLang="zh-TW" sz="3600" dirty="0" smtClean="0"/>
              <a:t>，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zh-TW" sz="3600" dirty="0" smtClean="0"/>
              <a:t>然後</a:t>
            </a:r>
            <a:r>
              <a:rPr lang="zh-TW" altLang="en-US" sz="3600" dirty="0" smtClean="0"/>
              <a:t>，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zh-TW" sz="3600" dirty="0" smtClean="0"/>
              <a:t>他</a:t>
            </a:r>
            <a:r>
              <a:rPr lang="zh-TW" altLang="zh-TW" sz="3600" dirty="0"/>
              <a:t>才赫然發現他留了錯誤的電子郵件信箱</a:t>
            </a:r>
            <a:r>
              <a:rPr lang="en-US" altLang="zh-TW" sz="3600" dirty="0"/>
              <a:t>……..</a:t>
            </a:r>
            <a:endParaRPr lang="zh-TW" altLang="en-US" dirty="0"/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859974" y="438150"/>
            <a:ext cx="10515600" cy="643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zh-TW" sz="3600" dirty="0"/>
              <a:t>飽受折磨又飢寒交迫又極為困窘的鈞</a:t>
            </a:r>
            <a:r>
              <a:rPr lang="zh-TW" altLang="zh-TW" sz="3600" dirty="0" smtClean="0"/>
              <a:t>鈞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zh-TW" sz="3600" dirty="0" smtClean="0"/>
              <a:t>進入</a:t>
            </a:r>
            <a:r>
              <a:rPr lang="zh-TW" altLang="zh-TW" sz="3600" dirty="0"/>
              <a:t>了</a:t>
            </a:r>
            <a:r>
              <a:rPr lang="en-US" altLang="zh-TW" sz="3600" dirty="0"/>
              <a:t>Library</a:t>
            </a:r>
            <a:r>
              <a:rPr lang="zh-TW" altLang="zh-TW" sz="3600" dirty="0"/>
              <a:t>圖書館的修改會員資料</a:t>
            </a:r>
            <a:r>
              <a:rPr lang="zh-TW" altLang="zh-TW" sz="3600" dirty="0" smtClean="0"/>
              <a:t>系統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zh-TW" sz="3600" dirty="0" smtClean="0"/>
              <a:t>更正</a:t>
            </a:r>
            <a:r>
              <a:rPr lang="zh-TW" altLang="zh-TW" sz="3600" dirty="0"/>
              <a:t>了他的電子郵件信箱</a:t>
            </a:r>
            <a:r>
              <a:rPr lang="zh-TW" altLang="zh-TW" sz="3600" dirty="0" smtClean="0"/>
              <a:t>，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zh-TW" sz="3600" dirty="0" smtClean="0"/>
              <a:t>並且</a:t>
            </a:r>
            <a:r>
              <a:rPr lang="zh-TW" altLang="zh-TW" sz="3600" dirty="0"/>
              <a:t>拿到了夢寐以求</a:t>
            </a:r>
            <a:r>
              <a:rPr lang="zh-TW" altLang="zh-TW" sz="3600" dirty="0" smtClean="0"/>
              <a:t>的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zh-TW" sz="3600" dirty="0" smtClean="0"/>
              <a:t>《</a:t>
            </a:r>
            <a:r>
              <a:rPr lang="zh-TW" altLang="zh-TW" sz="3600" dirty="0"/>
              <a:t>跟神鵰俠侶學資料庫》和《我愛</a:t>
            </a:r>
            <a:r>
              <a:rPr lang="en-US" altLang="zh-TW" sz="3600" dirty="0"/>
              <a:t>DB~YEN!</a:t>
            </a:r>
            <a:r>
              <a:rPr lang="zh-TW" altLang="zh-TW" sz="3600" dirty="0" smtClean="0"/>
              <a:t>》，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zh-TW" sz="3600" dirty="0" smtClean="0"/>
              <a:t>開始</a:t>
            </a:r>
            <a:r>
              <a:rPr lang="zh-TW" altLang="zh-TW" sz="3600" dirty="0"/>
              <a:t>了他絕地反撲的旅程</a:t>
            </a:r>
            <a:r>
              <a:rPr lang="zh-TW" altLang="zh-TW" sz="3600" dirty="0" smtClean="0"/>
              <a:t>，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zh-TW" sz="3600" dirty="0" smtClean="0"/>
              <a:t>開始</a:t>
            </a:r>
            <a:r>
              <a:rPr lang="zh-TW" altLang="zh-TW" sz="3600" dirty="0"/>
              <a:t>刁難</a:t>
            </a:r>
            <a:r>
              <a:rPr lang="en-US" altLang="zh-TW" sz="3600" dirty="0" err="1"/>
              <a:t>DByen</a:t>
            </a:r>
            <a:r>
              <a:rPr lang="zh-TW" altLang="zh-TW" sz="3600" dirty="0" smtClean="0"/>
              <a:t>，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zh-TW" sz="3600" dirty="0" smtClean="0"/>
              <a:t>從此以後，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zh-TW" sz="3600" dirty="0" smtClean="0"/>
              <a:t>他</a:t>
            </a:r>
            <a:r>
              <a:rPr lang="zh-TW" altLang="zh-TW" sz="3600" dirty="0"/>
              <a:t>被稱為</a:t>
            </a:r>
            <a:r>
              <a:rPr lang="zh-TW" altLang="zh-TW" sz="3600" dirty="0" smtClean="0"/>
              <a:t>，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zh-TW" sz="3600" dirty="0" smtClean="0"/>
              <a:t>新</a:t>
            </a:r>
            <a:r>
              <a:rPr lang="zh-TW" altLang="zh-TW" sz="3600" dirty="0"/>
              <a:t>‧刁難哥</a:t>
            </a:r>
            <a:r>
              <a:rPr lang="en-US" altLang="zh-TW" sz="3600" dirty="0"/>
              <a:t>~~~~~~~~~</a:t>
            </a:r>
            <a:endParaRPr lang="zh-TW" altLang="zh-TW" sz="3600" dirty="0"/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859974" y="438150"/>
            <a:ext cx="10515600" cy="643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3600" dirty="0"/>
              <a:t>//</a:t>
            </a:r>
            <a:r>
              <a:rPr lang="zh-TW" altLang="zh-TW" sz="3600" dirty="0"/>
              <a:t>後續</a:t>
            </a:r>
          </a:p>
          <a:p>
            <a:pPr marL="0" indent="0">
              <a:buNone/>
            </a:pPr>
            <a:r>
              <a:rPr lang="zh-TW" altLang="zh-TW" sz="3600" dirty="0" smtClean="0"/>
              <a:t>成</a:t>
            </a:r>
            <a:r>
              <a:rPr lang="zh-TW" altLang="zh-TW" sz="3600" dirty="0"/>
              <a:t>為了新‧刁難哥的鈞</a:t>
            </a:r>
            <a:r>
              <a:rPr lang="zh-TW" altLang="zh-TW" sz="3600" dirty="0" smtClean="0"/>
              <a:t>鈞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zh-TW" sz="3600" dirty="0" smtClean="0"/>
              <a:t>為了</a:t>
            </a:r>
            <a:r>
              <a:rPr lang="zh-TW" altLang="zh-TW" sz="3600" dirty="0"/>
              <a:t>報答</a:t>
            </a:r>
            <a:r>
              <a:rPr lang="en-US" altLang="zh-TW" sz="3600" dirty="0"/>
              <a:t>Library</a:t>
            </a:r>
            <a:r>
              <a:rPr lang="zh-TW" altLang="zh-TW" sz="3600" dirty="0"/>
              <a:t>圖書館的再造之恩</a:t>
            </a:r>
            <a:r>
              <a:rPr lang="zh-TW" altLang="zh-TW" sz="3600" dirty="0" smtClean="0"/>
              <a:t>，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zh-TW" sz="3600" dirty="0" smtClean="0"/>
              <a:t>於是</a:t>
            </a:r>
            <a:r>
              <a:rPr lang="zh-TW" altLang="zh-TW" sz="3600" dirty="0"/>
              <a:t>他到</a:t>
            </a:r>
            <a:r>
              <a:rPr lang="en-US" altLang="zh-TW" sz="3600" dirty="0"/>
              <a:t>Library</a:t>
            </a:r>
            <a:r>
              <a:rPr lang="zh-TW" altLang="zh-TW" sz="3600" dirty="0"/>
              <a:t>圖書館應徵了館長的工作</a:t>
            </a:r>
            <a:r>
              <a:rPr lang="zh-TW" altLang="zh-TW" sz="3600" dirty="0" smtClean="0"/>
              <a:t>，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zh-TW" sz="3600" dirty="0" smtClean="0"/>
              <a:t>鈞</a:t>
            </a:r>
            <a:r>
              <a:rPr lang="zh-TW" altLang="zh-TW" sz="3600" dirty="0"/>
              <a:t>鈞被錄取後</a:t>
            </a:r>
            <a:r>
              <a:rPr lang="zh-TW" altLang="zh-TW" sz="3600" dirty="0" smtClean="0"/>
              <a:t>，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zh-TW" sz="3600" dirty="0" smtClean="0"/>
              <a:t>透過</a:t>
            </a:r>
            <a:r>
              <a:rPr lang="zh-TW" altLang="zh-TW" sz="3600" dirty="0"/>
              <a:t>員工管理系統被新增成為新的員工</a:t>
            </a:r>
            <a:r>
              <a:rPr lang="zh-TW" altLang="zh-TW" sz="3600" dirty="0" smtClean="0"/>
              <a:t>，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zh-TW" sz="3600" dirty="0" smtClean="0"/>
              <a:t>並且</a:t>
            </a:r>
            <a:r>
              <a:rPr lang="zh-TW" altLang="zh-TW" sz="3600" dirty="0"/>
              <a:t>藉由了他的職權解聘了其他的所有館員</a:t>
            </a:r>
            <a:r>
              <a:rPr lang="zh-TW" altLang="zh-TW" sz="3600" dirty="0" smtClean="0"/>
              <a:t>，</a:t>
            </a:r>
            <a:endParaRPr lang="zh-TW" altLang="zh-TW" sz="3600" dirty="0"/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859974" y="438150"/>
            <a:ext cx="10515600" cy="643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zh-TW" sz="3600" dirty="0"/>
              <a:t>然後由於太</a:t>
            </a:r>
            <a:r>
              <a:rPr lang="zh-TW" altLang="zh-TW" sz="3600" dirty="0" smtClean="0"/>
              <a:t>喜愛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zh-TW" sz="3600" dirty="0" smtClean="0"/>
              <a:t>《</a:t>
            </a:r>
            <a:r>
              <a:rPr lang="zh-TW" altLang="zh-TW" sz="3600" dirty="0"/>
              <a:t>跟神鵰俠侶學資料庫》和《我愛</a:t>
            </a:r>
            <a:r>
              <a:rPr lang="en-US" altLang="zh-TW" sz="3600" dirty="0"/>
              <a:t>DB~YEN!</a:t>
            </a:r>
            <a:r>
              <a:rPr lang="zh-TW" altLang="zh-TW" sz="3600" dirty="0" smtClean="0"/>
              <a:t>》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zh-TW" sz="3600" dirty="0" smtClean="0"/>
              <a:t>這兩</a:t>
            </a:r>
            <a:r>
              <a:rPr lang="zh-TW" altLang="zh-TW" sz="3600" dirty="0"/>
              <a:t>本書</a:t>
            </a:r>
            <a:r>
              <a:rPr lang="zh-TW" altLang="zh-TW" sz="3600" dirty="0" smtClean="0"/>
              <a:t>，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zh-TW" sz="3600" dirty="0" smtClean="0"/>
              <a:t>他</a:t>
            </a:r>
            <a:r>
              <a:rPr lang="zh-TW" altLang="zh-TW" sz="3600" dirty="0"/>
              <a:t>又運用了他的職權更改了書籍的狀態為</a:t>
            </a:r>
            <a:r>
              <a:rPr lang="en-US" altLang="zh-TW" sz="3600" dirty="0"/>
              <a:t>”</a:t>
            </a:r>
            <a:r>
              <a:rPr lang="zh-TW" altLang="zh-TW" sz="3600" dirty="0"/>
              <a:t>廢棄</a:t>
            </a:r>
            <a:r>
              <a:rPr lang="en-US" altLang="zh-TW" sz="3600" dirty="0"/>
              <a:t>”</a:t>
            </a:r>
            <a:r>
              <a:rPr lang="zh-TW" altLang="zh-TW" sz="3600" dirty="0" smtClean="0"/>
              <a:t>，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zh-TW" sz="3600" dirty="0" smtClean="0"/>
              <a:t>並</a:t>
            </a:r>
            <a:r>
              <a:rPr lang="zh-TW" altLang="zh-TW" sz="3600" dirty="0"/>
              <a:t>將兩本書偷偷的拿回家收藏</a:t>
            </a:r>
            <a:r>
              <a:rPr lang="en-US" altLang="zh-TW" sz="3600" dirty="0" smtClean="0"/>
              <a:t>~~~</a:t>
            </a:r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/>
              <a:t>THE END</a:t>
            </a:r>
            <a:endParaRPr lang="zh-TW" altLang="zh-TW" sz="3600" dirty="0"/>
          </a:p>
        </p:txBody>
      </p:sp>
      <p:sp>
        <p:nvSpPr>
          <p:cNvPr id="14" name="Shape 184"/>
          <p:cNvSpPr txBox="1">
            <a:spLocks noGrp="1"/>
          </p:cNvSpPr>
          <p:nvPr>
            <p:ph type="title"/>
          </p:nvPr>
        </p:nvSpPr>
        <p:spPr>
          <a:xfrm>
            <a:off x="7260" y="2844800"/>
            <a:ext cx="12192000" cy="13208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72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需求</a:t>
            </a:r>
            <a:r>
              <a:rPr lang="en-US" sz="6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情境</a:t>
            </a:r>
            <a:endParaRPr lang="en-US" sz="60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121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4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4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4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4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4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4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4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4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4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4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8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4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4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8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4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4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8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4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4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8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4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4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8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4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4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8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4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4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8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4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4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8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4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4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8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4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4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8" presetClass="entr" presetSubtype="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4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4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8" presetClass="entr" presetSubtype="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4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4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8" presetClass="entr" presetSubtype="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4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4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8" presetClass="entr" presetSubtype="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4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4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8" presetClass="entr" presetSubtype="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4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4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8" presetClass="entr" presetSubtype="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4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4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8" presetClass="entr" presetSubtype="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4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4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8" presetClass="entr" presetSubtype="0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4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4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8" presetClass="entr" presetSubtype="0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4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4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8" presetClass="entr" presetSubtype="0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4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4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8" presetClass="entr" presetSubtype="0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4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4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8" presetClass="entr" presetSubtype="0" fill="hold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4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4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8" presetClass="entr" presetSubtype="0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4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4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8" presetClass="entr" presetSubtype="0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4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4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8" presetClass="entr" presetSubtype="0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4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4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8" presetClass="entr" presetSubtype="0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4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4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8" presetClass="entr" presetSubtype="0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4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4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8" presetClass="entr" presetSubtype="0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4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4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8" presetClass="entr" presetSubtype="0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4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4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8" presetClass="entr" presetSubtype="0" fill="hold" nodeType="withEffect">
                                  <p:stCondLst>
                                    <p:cond delay="320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4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4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8" presetClass="entr" presetSubtype="0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4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4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8" presetClass="entr" presetSubtype="0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4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4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8" presetClass="entr" presetSubtype="0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14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4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8" presetClass="entr" presetSubtype="0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4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4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8" presetClass="entr" presetSubtype="0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4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4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8" presetClass="entr" presetSubtype="0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14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4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8" presetClass="entr" presetSubtype="0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4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4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8" presetClass="entr" presetSubtype="0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14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4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8" presetClass="entr" presetSubtype="0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14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4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8" presetClass="entr" presetSubtype="0" fill="hold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14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4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8" presetClass="entr" presetSubtype="0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14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4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8" presetClass="entr" presetSubtype="0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14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4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8" presetClass="entr" presetSubtype="0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14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4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8" presetClass="entr" presetSubtype="0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14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4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8" presetClass="entr" presetSubtype="0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14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4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8" presetClass="entr" presetSubtype="0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14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4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8" presetClass="entr" presetSubtype="0" fill="hold" nodeType="withEffect">
                                  <p:stCondLst>
                                    <p:cond delay="48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14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4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28" presetClass="entr" presetSubtype="0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14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4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8" presetClass="entr" presetSubtype="0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14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4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8" presetClass="entr" presetSubtype="0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14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4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28" presetClass="entr" presetSubtype="0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14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4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28" presetClass="entr" presetSubtype="0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14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4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28" presetClass="entr" presetSubtype="0" fill="hold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14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4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7200" b="0" i="0" u="none" strike="noStrike" cap="none" baseline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6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ystem </a:t>
            </a:r>
            <a:r>
              <a:rPr lang="en-US" sz="7200" b="0" i="0" u="none" strike="noStrike" cap="none" baseline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6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nvironment 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888888"/>
              </a:buClr>
              <a:buFont typeface="Arial"/>
              <a:buNone/>
            </a:pPr>
            <a:endParaRPr sz="24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692587" y="629349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三層式架構</a:t>
            </a:r>
            <a:endParaRPr lang="en-US" sz="4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 txBox="1">
            <a:spLocks noGrp="1"/>
          </p:cNvSpPr>
          <p:nvPr>
            <p:ph idx="1"/>
          </p:nvPr>
        </p:nvSpPr>
        <p:spPr>
          <a:xfrm>
            <a:off x="692587" y="1755287"/>
            <a:ext cx="10515599" cy="4351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baseline="0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作業系統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：Windows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64bits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baseline="0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開發工具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：Sublime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i="0" u="none" strike="noStrike" cap="none" baseline="0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開發環境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：XAMPP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(PHP 5.6.8+Apache 2.4.12) </a:t>
            </a:r>
            <a:b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+ jQuery + ODBC + SQL Server 2012 Express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6355" y="3733800"/>
            <a:ext cx="83229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677334" y="2700867"/>
            <a:ext cx="9697589" cy="18265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5400" b="0" i="0" u="none" strike="noStrike" cap="none" baseline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4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ystem </a:t>
            </a:r>
            <a:r>
              <a:rPr lang="en-US" sz="5400" b="0" i="0" u="none" strike="noStrike" cap="none" baseline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4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unctions </a:t>
            </a:r>
            <a:r>
              <a:rPr lang="en-US" sz="5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lang="en-US" sz="4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6000" b="0" i="0" u="none" strike="noStrike" cap="none" baseline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  <a:r>
              <a:rPr lang="en-US" sz="4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60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4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tatements</a:t>
            </a:r>
            <a:endParaRPr lang="en-US" sz="4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888888"/>
              </a:buClr>
              <a:buFont typeface="Arial"/>
              <a:buNone/>
            </a:pPr>
            <a:endParaRPr sz="24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【</a:t>
            </a:r>
            <a:r>
              <a:rPr lang="en-US" sz="4400" b="0" i="0" u="none" strike="noStrike" cap="none" baseline="0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會員註冊</a:t>
            </a: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】</a:t>
            </a:r>
            <a:b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進入註冊頁面之後，如果填寫資料檢查無誤，則執行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INSERT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Member(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MemSsn,MemName,MemAddress,MemPhone,MemEmail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VALUES  </a:t>
            </a: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('$_POST['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ssd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']', '$_POST['name']', '$_POST['address']', '$_POST['phone']', '$_POST['email']'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【</a:t>
            </a:r>
            <a:r>
              <a:rPr lang="en-US" sz="4400" b="0" i="0" u="none" strike="noStrike" cap="none" baseline="0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會員登入</a:t>
            </a: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】</a:t>
            </a:r>
            <a:b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會員須輸入身分證字號與信箱以進行登入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599" cy="9695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FROM Member 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MemSsn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'$</a:t>
            </a:r>
            <a:r>
              <a:rPr lang="en-US" sz="28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ssn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MemEmail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='$email'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x="838200" y="3388876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【</a:t>
            </a:r>
            <a:r>
              <a:rPr lang="en-US" sz="4400" b="0" i="0" u="none" strike="noStrike" cap="none" baseline="0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員工登入</a:t>
            </a: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】</a:t>
            </a:r>
            <a:r>
              <a:rPr lang="en-US" sz="43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43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5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員工必須輸入身分證字號及員工編號以進行登入</a:t>
            </a:r>
            <a:endParaRPr lang="en-US" sz="285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838200" y="4849376"/>
            <a:ext cx="10515599" cy="11046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FROM Employee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EmpSsn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'$</a:t>
            </a:r>
            <a:r>
              <a:rPr lang="en-US" sz="28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EmpSsn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EmpID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='$</a:t>
            </a:r>
            <a:r>
              <a:rPr lang="en-US" sz="28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EmpID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【</a:t>
            </a:r>
            <a:r>
              <a:rPr lang="en-US" sz="4400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新增員工資料</a:t>
            </a: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】</a:t>
            </a:r>
            <a:r>
              <a:rPr lang="en-US" sz="3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新增員工資料時，搜尋分館相關資訊，並用下拉式選單呈現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idx="1"/>
          </p:nvPr>
        </p:nvSpPr>
        <p:spPr>
          <a:xfrm>
            <a:off x="838200" y="1901825"/>
            <a:ext cx="10515599" cy="184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LibraryID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LibraryName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Library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LibraryName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=$row["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LibraryName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"];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 "&lt;option value=\"".$row["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LibraryID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"]."\"&gt;".$</a:t>
            </a: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LibraryName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."&lt;/option&gt;";</a:t>
            </a: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title" idx="4294967295"/>
          </p:nvPr>
        </p:nvSpPr>
        <p:spPr>
          <a:xfrm>
            <a:off x="677334" y="3715887"/>
            <a:ext cx="9838266" cy="1325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【</a:t>
            </a:r>
            <a:r>
              <a:rPr lang="en-US" sz="4400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新增員工資料</a:t>
            </a: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】</a:t>
            </a:r>
            <a:r>
              <a:rPr lang="en-US" sz="3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在確認輸入員工資料時，將圖書館代號轉為分館名字以利查詢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body" idx="4294967295"/>
          </p:nvPr>
        </p:nvSpPr>
        <p:spPr>
          <a:xfrm>
            <a:off x="838200" y="5178425"/>
            <a:ext cx="7221415" cy="1108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LibraryID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LibraryName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Library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LibraryID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('$_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POST["type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"]')"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656492" y="4125563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【</a:t>
            </a:r>
            <a:r>
              <a:rPr lang="en-US" sz="4400" b="0" i="0" u="none" strike="noStrike" cap="none" baseline="0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修改員工資料</a:t>
            </a: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】</a:t>
            </a:r>
            <a:r>
              <a:rPr lang="en-US" sz="3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在確認刪除員工資料時輸入員工ID已找到所有員工資料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 txBox="1">
            <a:spLocks noGrp="1"/>
          </p:cNvSpPr>
          <p:nvPr>
            <p:ph idx="1"/>
          </p:nvPr>
        </p:nvSpPr>
        <p:spPr>
          <a:xfrm>
            <a:off x="656492" y="5553563"/>
            <a:ext cx="10515599" cy="992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FROM Employee WHERE </a:t>
            </a:r>
            <a:r>
              <a:rPr lang="en-US" sz="28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EmpID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('$_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POST['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empId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']')"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title" idx="4294967295"/>
          </p:nvPr>
        </p:nvSpPr>
        <p:spPr>
          <a:xfrm>
            <a:off x="656492" y="5602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【</a:t>
            </a:r>
            <a:r>
              <a:rPr lang="en-US" sz="4400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修改員工資料</a:t>
            </a: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】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將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新增的員工輸入資料表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 txBox="1">
            <a:spLocks noGrp="1"/>
          </p:cNvSpPr>
          <p:nvPr>
            <p:ph type="body" idx="4294967295"/>
          </p:nvPr>
        </p:nvSpPr>
        <p:spPr>
          <a:xfrm>
            <a:off x="656491" y="2193025"/>
            <a:ext cx="10515600" cy="22844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INSERT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Employee(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EmpSsn,EmpName,EmpType,EmpSalary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lang="en-US" sz="28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  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('$_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POST['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ssd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']', '$_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POST['name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']', '$_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POST['type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']',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'$_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POST['salary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']')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【</a:t>
            </a:r>
            <a:r>
              <a:rPr lang="en-US" sz="4400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無條件</a:t>
            </a:r>
            <a:r>
              <a:rPr lang="en-US" sz="4400" b="0" i="0" u="none" strike="noStrike" cap="none" baseline="0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查詢</a:t>
            </a: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】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idx="1"/>
          </p:nvPr>
        </p:nvSpPr>
        <p:spPr>
          <a:xfrm>
            <a:off x="838200" y="1597025"/>
            <a:ext cx="10515599" cy="1725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FROM	Collection,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CollectionType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Library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Collection.ColTypeID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CollectionType.CollectionTypeID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	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Library.LibraryID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Collection.ColLocation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 txBox="1">
            <a:spLocks noGrp="1"/>
          </p:cNvSpPr>
          <p:nvPr>
            <p:ph type="title" idx="4294967295"/>
          </p:nvPr>
        </p:nvSpPr>
        <p:spPr>
          <a:xfrm>
            <a:off x="677334" y="30146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【</a:t>
            </a:r>
            <a:r>
              <a:rPr lang="en-US" sz="4400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根據書名查詢</a:t>
            </a: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】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4294967295"/>
          </p:nvPr>
        </p:nvSpPr>
        <p:spPr>
          <a:xfrm>
            <a:off x="838200" y="4194968"/>
            <a:ext cx="10515600" cy="24590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FROM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Collection,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CollectionType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Library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ColName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LIKE '%".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searchText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."%'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Collection.ColTypeID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CollectionType.CollectionTypeID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Library.LibraryID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Collection.ColLocation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【</a:t>
            </a:r>
            <a:r>
              <a:rPr lang="en-US" sz="4400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根據圖書館地點查詢</a:t>
            </a: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】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idx="1"/>
          </p:nvPr>
        </p:nvSpPr>
        <p:spPr>
          <a:xfrm>
            <a:off x="838200" y="1520825"/>
            <a:ext cx="10515599" cy="2412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FROM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Collection,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CollectionType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Library</a:t>
            </a:r>
          </a:p>
          <a:p>
            <a:pPr marL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lang="en-US" altLang="zh-TW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  <a:r>
              <a:rPr lang="en-US" sz="28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'%".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searchText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."%'  </a:t>
            </a:r>
          </a:p>
          <a:p>
            <a:pPr marL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	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Collection.ColTypeID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CollectionType.CollectionTypeID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	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Library.LibraryID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Collection.ColLocation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Shape 249"/>
          <p:cNvSpPr txBox="1">
            <a:spLocks noGrp="1"/>
          </p:cNvSpPr>
          <p:nvPr>
            <p:ph type="title" idx="4294967295"/>
          </p:nvPr>
        </p:nvSpPr>
        <p:spPr>
          <a:xfrm>
            <a:off x="677334" y="348283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【</a:t>
            </a:r>
            <a:r>
              <a:rPr lang="en-US" sz="4400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根據館藏類型查詢</a:t>
            </a: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】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4294967295"/>
          </p:nvPr>
        </p:nvSpPr>
        <p:spPr>
          <a:xfrm>
            <a:off x="677334" y="4357810"/>
            <a:ext cx="10515600" cy="23082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FROM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Collection,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CollectionType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Library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ColName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LIKE '%".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searchText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."%'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Collection.ColTypeID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CollectionType.CollectionTypeID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Library.LibraryID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Collection.ColLocation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800" dirty="0"/>
              <a:t>近日有商圖要投注經費導入</a:t>
            </a:r>
            <a:r>
              <a:rPr lang="en-US" altLang="zh-TW" sz="2800" dirty="0"/>
              <a:t>RFID</a:t>
            </a:r>
            <a:r>
              <a:rPr lang="zh-TW" altLang="zh-TW" sz="2800" dirty="0"/>
              <a:t>之新聞，讓我們試想未來每一個人、每一間</a:t>
            </a:r>
            <a:r>
              <a:rPr lang="en-US" altLang="zh-TW" sz="2800" dirty="0"/>
              <a:t>Lab</a:t>
            </a:r>
            <a:r>
              <a:rPr lang="zh-TW" altLang="zh-TW" sz="2800" dirty="0"/>
              <a:t>都可以是一間圖書館。未來只要可藉由手機或其他簡單的裝置，當作</a:t>
            </a:r>
            <a:r>
              <a:rPr lang="en-US" altLang="zh-TW" sz="2800" dirty="0"/>
              <a:t>RFID</a:t>
            </a:r>
            <a:r>
              <a:rPr lang="zh-TW" altLang="zh-TW" sz="2800" dirty="0"/>
              <a:t>的</a:t>
            </a:r>
            <a:r>
              <a:rPr lang="en-US" altLang="zh-TW" sz="2800" dirty="0"/>
              <a:t>Sensor</a:t>
            </a:r>
            <a:r>
              <a:rPr lang="zh-TW" altLang="zh-TW" sz="2800" dirty="0"/>
              <a:t>，只要有一個小小的空間，不用排序、不用陳列，就可以達到類圖書館的功能、物盡其用之效。</a:t>
            </a:r>
          </a:p>
          <a:p>
            <a:r>
              <a:rPr lang="zh-TW" altLang="zh-TW" sz="2800" dirty="0"/>
              <a:t>我們希望未來有書的地方就會是圖書館，這也是為什麼我們將我們的</a:t>
            </a:r>
            <a:r>
              <a:rPr lang="en-US" altLang="zh-TW" sz="2800" dirty="0"/>
              <a:t>Library</a:t>
            </a:r>
            <a:r>
              <a:rPr lang="zh-TW" altLang="zh-TW" sz="2800" dirty="0"/>
              <a:t>命名為</a:t>
            </a:r>
            <a:r>
              <a:rPr lang="en-US" altLang="zh-TW" sz="2800" dirty="0"/>
              <a:t>Library </a:t>
            </a:r>
            <a:r>
              <a:rPr lang="en-US" altLang="zh-TW" sz="2800" dirty="0" err="1"/>
              <a:t>Library</a:t>
            </a:r>
            <a:r>
              <a:rPr lang="zh-TW" altLang="zh-TW" sz="2800" dirty="0"/>
              <a:t>。</a:t>
            </a:r>
          </a:p>
          <a:p>
            <a:endParaRPr lang="zh-TW" altLang="en-US" sz="2800" dirty="0"/>
          </a:p>
        </p:txBody>
      </p:sp>
      <p:sp>
        <p:nvSpPr>
          <p:cNvPr id="4" name="Shape 92"/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zh-TW" altLang="en-US" sz="4400" dirty="0" smtClean="0">
                <a:solidFill>
                  <a:schemeClr val="dk1"/>
                </a:solidFill>
                <a:latin typeface="Calibri"/>
                <a:sym typeface="Calibri"/>
              </a:rPr>
              <a:t>動</a:t>
            </a:r>
            <a:r>
              <a:rPr lang="zh-TW" altLang="en-US" sz="4400" dirty="0">
                <a:solidFill>
                  <a:schemeClr val="dk1"/>
                </a:solidFill>
                <a:latin typeface="Calibri"/>
                <a:sym typeface="Calibri"/>
              </a:rPr>
              <a:t>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0147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【</a:t>
            </a:r>
            <a:r>
              <a:rPr lang="en-US" sz="4400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借書</a:t>
            </a: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】</a:t>
            </a:r>
            <a:r>
              <a:rPr lang="en-US" sz="3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判斷是否重複借書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599" cy="2005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FROM Borrow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ColID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collectionid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MemID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$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memberid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BorrowStatus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4294967295"/>
          </p:nvPr>
        </p:nvSpPr>
        <p:spPr>
          <a:xfrm>
            <a:off x="677334" y="4635988"/>
            <a:ext cx="10515600" cy="17160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INSERT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Borrow(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ColID,MemID,BorrowDate,DueDate,ReturnDate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BorrowStatus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  ($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collectionid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$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memberid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'$today', '$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DueDate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', NULL, ‘0’)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title" idx="4294967295"/>
          </p:nvPr>
        </p:nvSpPr>
        <p:spPr>
          <a:xfrm>
            <a:off x="677334" y="35706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TW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【 </a:t>
            </a:r>
            <a:r>
              <a:rPr lang="en-US" sz="4400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記錄借書動作</a:t>
            </a:r>
            <a:r>
              <a:rPr lang="en-US" altLang="zh-TW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】</a:t>
            </a:r>
            <a:endParaRPr lang="en-US"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【</a:t>
            </a:r>
            <a:r>
              <a:rPr lang="en-US" sz="4400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借書</a:t>
            </a: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】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599" cy="45570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除此之外，也要使用</a:t>
            </a:r>
            <a:endParaRPr lang="en-US" sz="2000" b="0" i="0" u="none" strike="noStrike" cap="none" baseline="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800" b="0" i="0" u="none" strike="noStrike" cap="none" baseline="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* FROM Collection WHERE </a:t>
            </a:r>
            <a:r>
              <a:rPr lang="en-US" sz="2800" b="0" i="0" u="none" strike="noStrike" cap="none" baseline="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ColID</a:t>
            </a: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baseline="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baseline="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$</a:t>
            </a:r>
            <a:r>
              <a:rPr lang="en-US" sz="2800" b="0" i="0" u="none" strike="noStrike" cap="none" baseline="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collectionid</a:t>
            </a:r>
            <a:endParaRPr lang="en-US" sz="2800" b="0" i="0" u="none" strike="noStrike" cap="none" baseline="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去判斷後面是不是還有被預約，如果館藏（Collection）的狀態（Status）是0（可外借）的話就要把狀態改成1（借出）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lang="en-US" sz="2800" b="0" i="0" u="none" strike="noStrike" cap="none" baseline="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Collection SET </a:t>
            </a:r>
            <a:r>
              <a:rPr lang="en-US" sz="2800" b="0" i="0" u="none" strike="noStrike" cap="none" baseline="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ColStatus</a:t>
            </a: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baseline="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baseline="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'1' WHERE </a:t>
            </a:r>
            <a:r>
              <a:rPr lang="en-US" sz="2800" b="0" i="0" u="none" strike="noStrike" cap="none" baseline="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ColID</a:t>
            </a:r>
            <a:r>
              <a:rPr lang="en-US" sz="2800" b="0" i="0" u="none" strike="noStrike" cap="none" baseline="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= $</a:t>
            </a:r>
            <a:r>
              <a:rPr lang="en-US" sz="2800" b="0" i="0" u="none" strike="noStrike" cap="none" baseline="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collectionid</a:t>
            </a:r>
            <a:endParaRPr lang="en-US" sz="2800" b="0" i="0" u="none" strike="noStrike" cap="none" baseline="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若還有預約則改成2（預約中）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lang="en-US" sz="2800" b="0" i="0" u="none" strike="noStrike" cap="none" baseline="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Collection SET </a:t>
            </a:r>
            <a:r>
              <a:rPr lang="en-US" sz="2800" b="0" i="0" u="none" strike="noStrike" cap="none" baseline="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ColStatus</a:t>
            </a: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baseline="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baseline="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 b="0" i="0" u="none" strike="noStrike" cap="none" baseline="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' WHERE </a:t>
            </a:r>
            <a:r>
              <a:rPr lang="en-US" sz="2800" b="0" i="0" u="none" strike="noStrike" cap="none" baseline="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ColID</a:t>
            </a:r>
            <a:r>
              <a:rPr lang="en-US" sz="2800" b="0" i="0" u="none" strike="noStrike" cap="none" baseline="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= $</a:t>
            </a:r>
            <a:r>
              <a:rPr lang="en-US" sz="2800" b="0" i="0" u="none" strike="noStrike" cap="none" baseline="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collectionid</a:t>
            </a:r>
            <a:endParaRPr lang="en-US" sz="2800" b="0" i="0" u="none" strike="noStrike" cap="none" baseline="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並且要更改預約（Reserve）的狀態</a:t>
            </a:r>
            <a:endParaRPr lang="en-US" sz="2000" b="0" i="0" u="none" strike="noStrike" cap="none" baseline="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lang="en-US" sz="2800" b="0" i="0" u="none" strike="noStrike" cap="none" baseline="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Reserve SET Status</a:t>
            </a: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baseline="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baseline="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'1' WHERE </a:t>
            </a:r>
            <a:r>
              <a:rPr lang="en-US" sz="2800" b="0" i="0" u="none" strike="noStrike" cap="none" baseline="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MemID</a:t>
            </a:r>
            <a:r>
              <a:rPr lang="en-US" sz="2800" b="0" i="0" u="none" strike="noStrike" cap="none" baseline="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= $</a:t>
            </a:r>
            <a:r>
              <a:rPr lang="en-US" sz="2800" b="0" i="0" u="none" strike="noStrike" cap="none" baseline="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memberid</a:t>
            </a:r>
            <a:r>
              <a:rPr lang="en-US" sz="2800" b="0" i="0" u="none" strike="noStrike" cap="none" baseline="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800" b="0" i="0" u="none" strike="noStrike" cap="none" baseline="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ColID</a:t>
            </a:r>
            <a:r>
              <a:rPr lang="en-US" sz="2800" b="0" i="0" u="none" strike="noStrike" cap="none" baseline="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= $</a:t>
            </a:r>
            <a:r>
              <a:rPr lang="en-US" sz="2800" b="0" i="0" u="none" strike="noStrike" cap="none" baseline="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collectionid</a:t>
            </a:r>
            <a:r>
              <a:rPr lang="en-US" sz="2800" b="0" i="0" u="none" strike="noStrike" cap="none" baseline="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 AND Status = '0'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【</a:t>
            </a:r>
            <a:r>
              <a:rPr lang="en-US" sz="4400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還書</a:t>
            </a: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】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更新還書狀態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Shape 270"/>
          <p:cNvSpPr txBox="1">
            <a:spLocks noGrp="1"/>
          </p:cNvSpPr>
          <p:nvPr>
            <p:ph idx="1"/>
          </p:nvPr>
        </p:nvSpPr>
        <p:spPr>
          <a:xfrm>
            <a:off x="677334" y="1878600"/>
            <a:ext cx="10515599" cy="180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Borrow SET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BorrowStatus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'1',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ReturnDate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'$today'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ColID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$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collectionid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MemID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$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memberid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	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BorrowStatus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'0'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body" idx="4294967295"/>
          </p:nvPr>
        </p:nvSpPr>
        <p:spPr>
          <a:xfrm>
            <a:off x="677332" y="4087916"/>
            <a:ext cx="10515600" cy="7127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FROM Collection WHERE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ColID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=$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collectionid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title" idx="4294967295"/>
          </p:nvPr>
        </p:nvSpPr>
        <p:spPr>
          <a:xfrm>
            <a:off x="677333" y="3312723"/>
            <a:ext cx="10515600" cy="10255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b="0" i="0" u="none" strike="noStrike" cap="none" baseline="0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檢查這本書有沒有被人預約</a:t>
            </a:r>
            <a:endParaRPr lang="en-US" sz="2800" b="0" i="0" u="none" strike="noStrike" cap="none" baseline="0" dirty="0">
              <a:solidFill>
                <a:schemeClr val="accent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 txBox="1">
            <a:spLocks noGrp="1"/>
          </p:cNvSpPr>
          <p:nvPr>
            <p:ph type="body" idx="4294967295"/>
          </p:nvPr>
        </p:nvSpPr>
        <p:spPr>
          <a:xfrm>
            <a:off x="677332" y="5215383"/>
            <a:ext cx="10515600" cy="15906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Collection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ColStatus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='0',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ColLocation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='$_POST["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employee_type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"]'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ColID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$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collectionid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title" idx="4294967295"/>
          </p:nvPr>
        </p:nvSpPr>
        <p:spPr>
          <a:xfrm>
            <a:off x="677332" y="4617962"/>
            <a:ext cx="10515600" cy="6330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b="0" i="0" u="none" strike="noStrike" cap="none" baseline="0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如果沒有，就設定成可流通</a:t>
            </a:r>
            <a:endParaRPr lang="en-US" sz="2800" b="0" i="0" u="none" strike="noStrike" cap="none" baseline="0" dirty="0">
              <a:solidFill>
                <a:schemeClr val="accent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838200" y="593725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【</a:t>
            </a:r>
            <a:r>
              <a:rPr lang="en-US" sz="4400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還書</a:t>
            </a: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】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如果有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被預約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且與還書同一個地點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，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就設定成預約中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idx="1"/>
          </p:nvPr>
        </p:nvSpPr>
        <p:spPr>
          <a:xfrm>
            <a:off x="838200" y="1926331"/>
            <a:ext cx="10515599" cy="1749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Collection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ColStatus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=‘2',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ColLocation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='$_POST["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employee_type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"]‘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ColID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$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collectionid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Shape 281"/>
          <p:cNvSpPr txBox="1">
            <a:spLocks noGrp="1"/>
          </p:cNvSpPr>
          <p:nvPr>
            <p:ph type="title" idx="4294967295"/>
          </p:nvPr>
        </p:nvSpPr>
        <p:spPr>
          <a:xfrm>
            <a:off x="838199" y="347876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如果不同地點，則設定成館藏運送中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 txBox="1">
            <a:spLocks noGrp="1"/>
          </p:cNvSpPr>
          <p:nvPr>
            <p:ph type="body" idx="4294967295"/>
          </p:nvPr>
        </p:nvSpPr>
        <p:spPr>
          <a:xfrm>
            <a:off x="838199" y="4668472"/>
            <a:ext cx="10515600" cy="1933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Collection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ColStatus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='3',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ColLocation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='$_POST["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employee_type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"]'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ColID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$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collectionid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【</a:t>
            </a:r>
            <a:r>
              <a:rPr lang="en-US" sz="4400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預約</a:t>
            </a: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】</a:t>
            </a: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插入預約資料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idx="1"/>
          </p:nvPr>
        </p:nvSpPr>
        <p:spPr>
          <a:xfrm>
            <a:off x="677334" y="1885586"/>
            <a:ext cx="10515599" cy="1395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INSERT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Reserve(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ColID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MemID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LibraryID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ColID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MemID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LibraryID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title" idx="4294967295"/>
          </p:nvPr>
        </p:nvSpPr>
        <p:spPr>
          <a:xfrm>
            <a:off x="677334" y="31475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若有需要，則改變Collection的狀態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Shape 290"/>
          <p:cNvSpPr txBox="1">
            <a:spLocks noGrp="1"/>
          </p:cNvSpPr>
          <p:nvPr>
            <p:ph type="body" idx="4294967295"/>
          </p:nvPr>
        </p:nvSpPr>
        <p:spPr>
          <a:xfrm>
            <a:off x="677334" y="4375394"/>
            <a:ext cx="10515600" cy="74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 SET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ColStatus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( ?) WHERE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ColID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( ?)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【</a:t>
            </a:r>
            <a:r>
              <a:rPr lang="en-US" sz="4400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我的書庫</a:t>
            </a: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】</a:t>
            </a:r>
            <a:r>
              <a:rPr lang="en-US" sz="3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從借閱資料表及書籍資料表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找出登入使用者的借閱資料及借閱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館藏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內容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Shape 296"/>
          <p:cNvSpPr txBox="1">
            <a:spLocks noGrp="1"/>
          </p:cNvSpPr>
          <p:nvPr>
            <p:ph idx="1"/>
          </p:nvPr>
        </p:nvSpPr>
        <p:spPr>
          <a:xfrm>
            <a:off x="677334" y="2054225"/>
            <a:ext cx="10515599" cy="4351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t1.ColID, t2.ColName, t2.ColAuthorID, t2.ColISBN, t1.BorrowDate, t1.ReturnDate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(SELECT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ColID,BorrowDate,ReturnDate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Borrow WHERE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MemId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('$</a:t>
            </a:r>
            <a:r>
              <a:rPr lang="en-US" sz="28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MemId_web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')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t1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JOIN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(SELECT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ColID,ColAuthorID,ColName,ColISBN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Collection WHERE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ColID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IN(SELECT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ColID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Borrow WHERE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MemId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('$</a:t>
            </a:r>
            <a:r>
              <a:rPr lang="en-US" sz="28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MemId_web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'))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t2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t1.ColID = t2.ColID</a:t>
            </a: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【</a:t>
            </a:r>
            <a:r>
              <a:rPr lang="en-US" sz="4400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我的書庫</a:t>
            </a: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】</a:t>
            </a:r>
            <a:r>
              <a:rPr lang="en-US" sz="3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95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從預約資料表及書籍資料表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找出登入使用者的借閱資料及借閱書籍內容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Shape 302"/>
          <p:cNvSpPr txBox="1">
            <a:spLocks noGrp="1"/>
          </p:cNvSpPr>
          <p:nvPr>
            <p:ph idx="1"/>
          </p:nvPr>
        </p:nvSpPr>
        <p:spPr>
          <a:xfrm>
            <a:off x="677334" y="2054225"/>
            <a:ext cx="10515599" cy="4351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t1.ColID, t2.ColName, t2.ColAuthorID, t2.ColISBN, t1.ArriveDate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(SELECT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ColID,ArriveDate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Reserve WHERE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MemId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('$</a:t>
            </a:r>
            <a:r>
              <a:rPr lang="en-US" sz="28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MemId_web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')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t1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JOIN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(SELECT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ColID,ColAuthorID,ColName,ColISBN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Collection WHERE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ColID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IN(SELECT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ColID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Reserve WHERE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MemId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('$</a:t>
            </a:r>
            <a:r>
              <a:rPr lang="en-US" sz="28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MemId_web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')) 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t2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t1.ColID = t2.ColID</a:t>
            </a: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【</a:t>
            </a:r>
            <a:r>
              <a:rPr lang="en-US" sz="4400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我的書庫</a:t>
            </a: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】</a:t>
            </a:r>
            <a:r>
              <a:rPr lang="en-US" sz="39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9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從作者資料表找出作者以便於顯示在借閱狀態及預約狀態中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AuthorName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Author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AuthorID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=('$</a:t>
            </a:r>
            <a:r>
              <a:rPr lang="en-US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rec["</a:t>
            </a:r>
            <a:r>
              <a:rPr lang="en-US" sz="2800" b="0" i="0" u="none" strike="noStrike" cap="none" baseline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ColAuthorID</a:t>
            </a: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"]')"</a:t>
            </a:r>
            <a:endParaRPr lang="en-US"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96"/>
          <p:cNvSpPr txBox="1">
            <a:spLocks/>
          </p:cNvSpPr>
          <p:nvPr/>
        </p:nvSpPr>
        <p:spPr>
          <a:xfrm>
            <a:off x="692587" y="629349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altLang="zh-TW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</a:t>
            </a:r>
            <a:endParaRPr lang="en-US"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97"/>
          <p:cNvSpPr txBox="1">
            <a:spLocks/>
          </p:cNvSpPr>
          <p:nvPr/>
        </p:nvSpPr>
        <p:spPr>
          <a:xfrm>
            <a:off x="692587" y="1755287"/>
            <a:ext cx="10515599" cy="4351199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zh-TW" altLang="en-US" sz="32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針對了</a:t>
            </a:r>
            <a:r>
              <a:rPr lang="zh-TW" altLang="en-US" sz="3200" dirty="0" smtClean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預約</a:t>
            </a:r>
            <a:r>
              <a:rPr lang="zh-TW" altLang="en-US" sz="32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功能做</a:t>
            </a:r>
            <a:r>
              <a:rPr lang="en-US" altLang="zh-TW" sz="32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Transaction</a:t>
            </a:r>
            <a:endParaRPr lang="en-US" sz="2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https://fbcdn-sphotos-h-a.akamaihd.net/hphotos-ak-xpt1/v/t34.0-12/11251694_808805122536234_959792442_n.jpg?oh=dbdf39cd54178ae9011fe94827008b89&amp;oe=554DECCD&amp;__gda__=1431161820_28120d75d46ede669b2db41c51d65b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54" y="2410785"/>
            <a:ext cx="7515225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2146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388705"/>
            <a:ext cx="9540240" cy="13208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altLang="zh-TW" sz="6000" dirty="0" smtClean="0">
                <a:solidFill>
                  <a:srgbClr val="C00000"/>
                </a:solidFill>
              </a:rPr>
              <a:t>D</a:t>
            </a:r>
            <a:r>
              <a:rPr lang="en-US" altLang="zh-TW" sz="4400" dirty="0" smtClean="0">
                <a:solidFill>
                  <a:schemeClr val="accent2">
                    <a:lumMod val="75000"/>
                  </a:schemeClr>
                </a:solidFill>
              </a:rPr>
              <a:t>EMO </a:t>
            </a:r>
            <a:r>
              <a:rPr lang="en-US" altLang="zh-TW" sz="6000" dirty="0" smtClean="0">
                <a:solidFill>
                  <a:srgbClr val="C00000"/>
                </a:solidFill>
              </a:rPr>
              <a:t>T</a:t>
            </a:r>
            <a:r>
              <a:rPr lang="en-US" altLang="zh-TW" sz="4400" dirty="0" smtClean="0">
                <a:solidFill>
                  <a:schemeClr val="accent2">
                    <a:lumMod val="75000"/>
                  </a:schemeClr>
                </a:solidFill>
              </a:rPr>
              <a:t>IME</a:t>
            </a:r>
            <a:endParaRPr lang="zh-TW" alt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65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0.06107 -0.00116 L 0.17291 -0.00255 " pathEditMode="relative" rAng="0" ptsTypes="AA">
                                      <p:cBhvr>
                                        <p:cTn id="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3" y="-69"/>
                                    </p:animMotion>
                                    <p:animRot by="1500000">
                                      <p:cBhvr>
                                        <p:cTn id="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10100913" cy="18265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6600" b="0" i="0" u="none" strike="noStrike" cap="none" baseline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5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usiness </a:t>
            </a:r>
            <a:r>
              <a:rPr lang="en-US" sz="6600" b="0" i="0" u="none" strike="noStrike" cap="none" baseline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5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equirement </a:t>
            </a:r>
            <a:r>
              <a:rPr lang="en-US" sz="6600" b="0" i="0" u="none" strike="noStrike" cap="none" baseline="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5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nalysis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888888"/>
              </a:buClr>
              <a:buFont typeface="Arial"/>
              <a:buNone/>
            </a:pPr>
            <a:endParaRPr sz="24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en-US" altLang="zh-TW" sz="9600" dirty="0" smtClean="0">
                <a:solidFill>
                  <a:srgbClr val="C00000"/>
                </a:solidFill>
              </a:rPr>
              <a:t>E</a:t>
            </a:r>
            <a:r>
              <a:rPr lang="en-US" altLang="zh-TW" sz="6600" dirty="0" smtClean="0"/>
              <a:t>ND</a:t>
            </a:r>
            <a:endParaRPr lang="zh-TW" altLang="en-US" sz="6600" dirty="0"/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3476787" y="4204812"/>
            <a:ext cx="3798476" cy="395"/>
          </a:xfrm>
          <a:prstGeom prst="straightConnector1">
            <a:avLst/>
          </a:prstGeom>
          <a:ln w="508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33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0.14206 0.00093 L 0.15026 -0.00046 " pathEditMode="relative" rAng="0" ptsTypes="AA">
                                      <p:cBhvr>
                                        <p:cTn id="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09" y="-69"/>
                                    </p:animMotion>
                                    <p:animRot by="1500000">
                                      <p:cBhvr>
                                        <p:cTn id="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50"/>
                            </p:stCondLst>
                            <p:childTnLst>
                              <p:par>
                                <p:cTn id="16" presetID="45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3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圖書館館藏管理系統</a:t>
            </a:r>
            <a:endParaRPr lang="en-US"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3" name="Shape 93"/>
          <p:cNvSpPr txBox="1">
            <a:spLocks noGrp="1"/>
          </p:cNvSpPr>
          <p:nvPr>
            <p:ph sz="half" idx="1"/>
          </p:nvPr>
        </p:nvSpPr>
        <p:spPr>
          <a:xfrm>
            <a:off x="677334" y="1648297"/>
            <a:ext cx="4184035" cy="507351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借閱者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1200" dirty="0"/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 err="1"/>
              <a:t>採</a:t>
            </a:r>
            <a:r>
              <a:rPr lang="en-US" sz="2000" dirty="0" err="1">
                <a:solidFill>
                  <a:srgbClr val="FF0000"/>
                </a:solidFill>
              </a:rPr>
              <a:t>會員借閱制度</a:t>
            </a:r>
            <a:r>
              <a:rPr lang="en-US" sz="2000" dirty="0" err="1"/>
              <a:t>，權限分為</a:t>
            </a:r>
            <a:r>
              <a:rPr lang="en-US" sz="2000" dirty="0" err="1">
                <a:solidFill>
                  <a:srgbClr val="FF0000"/>
                </a:solidFill>
              </a:rPr>
              <a:t>會員</a:t>
            </a:r>
            <a:r>
              <a:rPr lang="en-US" sz="2000" dirty="0" err="1"/>
              <a:t>以及</a:t>
            </a:r>
            <a:r>
              <a:rPr lang="en-US" sz="2000" dirty="0" err="1">
                <a:solidFill>
                  <a:srgbClr val="FF0000"/>
                </a:solidFill>
              </a:rPr>
              <a:t>非會員</a:t>
            </a:r>
            <a:endParaRPr lang="en-US" sz="2000" dirty="0">
              <a:solidFill>
                <a:srgbClr val="FF0000"/>
              </a:solidFill>
            </a:endParaRP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 err="1"/>
              <a:t>非會員僅能夠查詢館藏，其餘借閱、預約等功能服務須成為會員方得享有</a:t>
            </a:r>
            <a:endParaRPr lang="en-US" sz="2000" dirty="0"/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 err="1"/>
              <a:t>查詢館藏以及館藏是否借出或可否預約</a:t>
            </a:r>
            <a:endParaRPr lang="en-US" sz="2000" dirty="0"/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 err="1"/>
              <a:t>查詢自己的借閱紀錄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FF0000"/>
                </a:solidFill>
              </a:rPr>
              <a:t>我的書庫</a:t>
            </a:r>
            <a:r>
              <a:rPr lang="en-US" sz="2000" dirty="0"/>
              <a:t>)，</a:t>
            </a:r>
            <a:r>
              <a:rPr lang="en-US" sz="2000" dirty="0" err="1"/>
              <a:t>我的書庫包含歷史借閱紀錄、預約書到館日期、借書到期日等資訊</a:t>
            </a:r>
            <a:endParaRPr lang="en-US" sz="2000" dirty="0"/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 err="1"/>
              <a:t>預約館藏</a:t>
            </a:r>
            <a:endParaRPr lang="en-US" sz="2000" dirty="0"/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 err="1"/>
              <a:t>依書名、館藏類型、館藏地搜尋藏書</a:t>
            </a:r>
            <a:endParaRPr lang="en-US" sz="2000" dirty="0"/>
          </a:p>
        </p:txBody>
      </p:sp>
      <p:sp>
        <p:nvSpPr>
          <p:cNvPr id="94" name="Shape 94"/>
          <p:cNvSpPr txBox="1">
            <a:spLocks noGrp="1"/>
          </p:cNvSpPr>
          <p:nvPr>
            <p:ph sz="half" idx="2"/>
          </p:nvPr>
        </p:nvSpPr>
        <p:spPr>
          <a:xfrm>
            <a:off x="5089968" y="1648298"/>
            <a:ext cx="4184034" cy="49665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圖書館管理人員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1200" dirty="0"/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 err="1"/>
              <a:t>館長為分館管理人</a:t>
            </a:r>
            <a:endParaRPr lang="en-US" sz="2000" dirty="0"/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 err="1"/>
              <a:t>資料庫管理員負責系統維護</a:t>
            </a:r>
            <a:endParaRPr lang="en-US" sz="2000" dirty="0"/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 err="1"/>
              <a:t>登記借還書資料</a:t>
            </a:r>
            <a:endParaRPr lang="en-US" sz="2000" dirty="0"/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 err="1"/>
              <a:t>查詢讀者資料</a:t>
            </a:r>
            <a:r>
              <a:rPr lang="en-US" sz="2000" dirty="0"/>
              <a:t>(</a:t>
            </a:r>
            <a:r>
              <a:rPr lang="en-US" sz="2000" dirty="0" err="1"/>
              <a:t>借閱紀錄</a:t>
            </a:r>
            <a:r>
              <a:rPr lang="en-US" sz="2000" dirty="0"/>
              <a:t>)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 err="1"/>
              <a:t>查詢館藏資料</a:t>
            </a:r>
            <a:r>
              <a:rPr lang="en-US" sz="2000" dirty="0"/>
              <a:t>(</a:t>
            </a:r>
            <a:r>
              <a:rPr lang="en-US" sz="2000" dirty="0" err="1"/>
              <a:t>是否借出、預約以及其明細清單</a:t>
            </a:r>
            <a:r>
              <a:rPr lang="en-US" sz="2000" dirty="0"/>
              <a:t>)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 err="1"/>
              <a:t>查詢員工資料</a:t>
            </a:r>
            <a:endParaRPr lang="en-US" sz="2000" dirty="0"/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 err="1"/>
              <a:t>修改讀者資料</a:t>
            </a:r>
            <a:r>
              <a:rPr lang="en-US" sz="2000" dirty="0"/>
              <a:t>(</a:t>
            </a:r>
            <a:r>
              <a:rPr lang="en-US" sz="2000" dirty="0" err="1"/>
              <a:t>借還記錄</a:t>
            </a:r>
            <a:r>
              <a:rPr lang="en-US" sz="2000" dirty="0"/>
              <a:t>)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 err="1"/>
              <a:t>修改館藏資料</a:t>
            </a:r>
            <a:r>
              <a:rPr lang="en-US" sz="2000" dirty="0"/>
              <a:t>(</a:t>
            </a:r>
            <a:r>
              <a:rPr lang="en-US" sz="2000" dirty="0" err="1"/>
              <a:t>借還、預約紀錄</a:t>
            </a:r>
            <a:r>
              <a:rPr lang="en-US" sz="2000" dirty="0"/>
              <a:t>)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 err="1"/>
              <a:t>修改員工資料</a:t>
            </a:r>
            <a:endParaRPr lang="en-US" sz="2000" dirty="0"/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 err="1"/>
              <a:t>新增讀者、館藏、員工</a:t>
            </a:r>
            <a:endParaRPr lang="en-US" sz="2000" dirty="0"/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 err="1"/>
              <a:t>刪除館藏、員工</a:t>
            </a:r>
            <a:endParaRPr lang="en-US" sz="2000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圖書館館藏管理系統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sz="half" idx="1"/>
          </p:nvPr>
        </p:nvSpPr>
        <p:spPr>
          <a:xfrm>
            <a:off x="677334" y="1823395"/>
            <a:ext cx="4184035" cy="48205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館藏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 err="1"/>
              <a:t>主要的流通物</a:t>
            </a:r>
            <a:endParaRPr lang="en-US" sz="2000" dirty="0"/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 err="1"/>
              <a:t>供讀者借還</a:t>
            </a:r>
            <a:endParaRPr lang="en-US" sz="2000" dirty="0"/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 err="1"/>
              <a:t>供讀者預約</a:t>
            </a:r>
            <a:endParaRPr lang="en-US" sz="2000" dirty="0"/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 err="1"/>
              <a:t>記錄基本資料</a:t>
            </a:r>
            <a:endParaRPr lang="en-US" sz="2000" dirty="0"/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zh-TW" altLang="en-US" sz="2000" dirty="0"/>
              <a:t>記</a:t>
            </a:r>
            <a:r>
              <a:rPr lang="en-US" sz="2000" dirty="0" err="1" smtClean="0"/>
              <a:t>錄流通狀態</a:t>
            </a:r>
            <a:endParaRPr lang="en-US" sz="2000" dirty="0"/>
          </a:p>
          <a:p>
            <a:pPr mar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預約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/>
              <a:t>讀者查詢館藏後得知館藏不可外借，可以藉由預約功能，系統會記錄一筆預約資訊，待該館藏被歸還，根據預約先後順序，先預約的讀者收到通知，就可以到館取借該館藏。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sz="half" idx="2"/>
          </p:nvPr>
        </p:nvSpPr>
        <p:spPr>
          <a:xfrm>
            <a:off x="4975668" y="1817991"/>
            <a:ext cx="4298334" cy="482059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借閱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000" dirty="0" err="1">
                <a:solidFill>
                  <a:schemeClr val="dk1"/>
                </a:solidFill>
              </a:rPr>
              <a:t>讀者將欲借閱的館藏拿到圖書館流通台給館員，館員變更館藏流通狀態，並記錄借閱資訊</a:t>
            </a:r>
            <a:r>
              <a:rPr lang="en-US" sz="2000" dirty="0">
                <a:solidFill>
                  <a:schemeClr val="dk1"/>
                </a:solidFill>
              </a:rPr>
              <a:t>。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歸還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000" dirty="0" err="1">
                <a:solidFill>
                  <a:schemeClr val="dk1"/>
                </a:solidFill>
              </a:rPr>
              <a:t>讀者將欲歸還的館藏拿到圖書館流通台給館員，館員記錄借閱資訊，並變更館藏流通狀態</a:t>
            </a:r>
            <a:r>
              <a:rPr lang="en-US" sz="2000" dirty="0">
                <a:solidFill>
                  <a:schemeClr val="dk1"/>
                </a:solidFill>
              </a:rPr>
              <a:t>。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altLang="zh-TW" sz="54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4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onstraint</a:t>
            </a:r>
            <a:endParaRPr lang="en-US" sz="4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假設全世界都用一樣的SSN格式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不同筆名都當作不同著者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讀者不可以被刪除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沒有懲罰機制</a:t>
            </a: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677334" y="2700867"/>
            <a:ext cx="8972503" cy="18265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6600" b="0" i="0" u="none" strike="noStrike" cap="none" baseline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5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ata </a:t>
            </a:r>
            <a:r>
              <a:rPr lang="en-US" sz="6600" b="0" i="0" u="none" strike="noStrike" cap="none" baseline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5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odel Design Using </a:t>
            </a:r>
            <a:r>
              <a:rPr lang="en-US" sz="6600" b="0" i="0" u="none" strike="noStrike" cap="none" baseline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ERD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888888"/>
              </a:buClr>
              <a:buFont typeface="Arial"/>
              <a:buNone/>
            </a:pPr>
            <a:endParaRPr sz="24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DB_Project2_CE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78" y="129964"/>
            <a:ext cx="5823122" cy="6597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112"/>
          <p:cNvSpPr txBox="1">
            <a:spLocks noGrp="1"/>
          </p:cNvSpPr>
          <p:nvPr>
            <p:ph type="title"/>
          </p:nvPr>
        </p:nvSpPr>
        <p:spPr>
          <a:xfrm>
            <a:off x="837755" y="2203562"/>
            <a:ext cx="8972503" cy="18265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altLang="zh-TW" sz="5400" b="0" i="0" u="none" strike="noStrike" cap="none" baseline="0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altLang="zh-TW" sz="5400" b="0" i="0" u="none" strike="noStrike" cap="none" baseline="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onceptual</a:t>
            </a:r>
            <a:r>
              <a:rPr lang="en-US" altLang="zh-TW" sz="54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TW" sz="5400" b="0" i="0" u="none" strike="noStrike" cap="none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altLang="zh-TW" sz="5400" b="0" i="0" u="none" strike="noStrike" cap="none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400" b="0" i="0" u="none" strike="noStrike" cap="none" baseline="0" dirty="0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ERD</a:t>
            </a:r>
            <a:endParaRPr lang="en-US" sz="5400" b="0" i="0" u="none" strike="noStrike" cap="none" baseline="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934189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420</TotalTime>
  <Words>1997</Words>
  <Application>Microsoft Office PowerPoint</Application>
  <PresentationFormat>寬螢幕</PresentationFormat>
  <Paragraphs>475</Paragraphs>
  <Slides>40</Slides>
  <Notes>33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8" baseType="lpstr">
      <vt:lpstr>微軟正黑體</vt:lpstr>
      <vt:lpstr>新細明體</vt:lpstr>
      <vt:lpstr>Arial</vt:lpstr>
      <vt:lpstr>Calibri</vt:lpstr>
      <vt:lpstr>Times New Roman</vt:lpstr>
      <vt:lpstr>Trebuchet MS</vt:lpstr>
      <vt:lpstr>Wingdings 3</vt:lpstr>
      <vt:lpstr>多面向</vt:lpstr>
      <vt:lpstr>Library Library</vt:lpstr>
      <vt:lpstr>Motivation</vt:lpstr>
      <vt:lpstr>PowerPoint 簡報</vt:lpstr>
      <vt:lpstr>Business Requirement Analysis</vt:lpstr>
      <vt:lpstr>圖書館館藏管理系統 </vt:lpstr>
      <vt:lpstr>圖書館館藏管理系統</vt:lpstr>
      <vt:lpstr>Constraint</vt:lpstr>
      <vt:lpstr>Data Model Design Using ERD</vt:lpstr>
      <vt:lpstr>Conceptual  ERD</vt:lpstr>
      <vt:lpstr>Logical ERD</vt:lpstr>
      <vt:lpstr>Data Dictionary</vt:lpstr>
      <vt:lpstr>會員 Member</vt:lpstr>
      <vt:lpstr>館藏 Collection</vt:lpstr>
      <vt:lpstr>館藏型態對照表 CollectionType</vt:lpstr>
      <vt:lpstr>員工 Employee</vt:lpstr>
      <vt:lpstr>會員預約 Reserve</vt:lpstr>
      <vt:lpstr>會員借書 Borrow</vt:lpstr>
      <vt:lpstr>System Requirement Analysis</vt:lpstr>
      <vt:lpstr>PowerPoint 簡報</vt:lpstr>
      <vt:lpstr>需求情境</vt:lpstr>
      <vt:lpstr>System Environment </vt:lpstr>
      <vt:lpstr>三層式架構</vt:lpstr>
      <vt:lpstr>System Functions &amp; SQL Statements</vt:lpstr>
      <vt:lpstr>【會員註冊】 進入註冊頁面之後，如果填寫資料檢查無誤，則執行</vt:lpstr>
      <vt:lpstr>【會員登入】 會員須輸入身分證字號與信箱以進行登入</vt:lpstr>
      <vt:lpstr>【新增員工資料】 新增員工資料時，搜尋分館相關資訊，並用下拉式選單呈現</vt:lpstr>
      <vt:lpstr>【修改員工資料】 在確認刪除員工資料時輸入員工ID已找到所有員工資料</vt:lpstr>
      <vt:lpstr>【無條件查詢】</vt:lpstr>
      <vt:lpstr>【根據圖書館地點查詢】</vt:lpstr>
      <vt:lpstr>【借書】 判斷是否重複借書</vt:lpstr>
      <vt:lpstr>【借書】</vt:lpstr>
      <vt:lpstr>【還書】 更新還書狀態</vt:lpstr>
      <vt:lpstr>【還書】 如果有被預約且與還書同一個地點，就設定成預約中</vt:lpstr>
      <vt:lpstr>【預約】 插入預約資料</vt:lpstr>
      <vt:lpstr>【我的書庫】 從借閱資料表及書籍資料表 找出登入使用者的借閱資料及借閱館藏內容</vt:lpstr>
      <vt:lpstr>【我的書庫】 從預約資料表及書籍資料表 找出登入使用者的借閱資料及借閱書籍內容</vt:lpstr>
      <vt:lpstr>【我的書庫】 從作者資料表找出作者以便於顯示在借閱狀態及預約狀態中</vt:lpstr>
      <vt:lpstr>PowerPoint 簡報</vt:lpstr>
      <vt:lpstr>DEMO TIME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LibraryLibrary</dc:title>
  <dc:creator>Kenji</dc:creator>
  <cp:lastModifiedBy>Eva Huang</cp:lastModifiedBy>
  <cp:revision>30</cp:revision>
  <dcterms:modified xsi:type="dcterms:W3CDTF">2015-05-07T09:52:29Z</dcterms:modified>
</cp:coreProperties>
</file>