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3" r:id="rId11"/>
    <p:sldId id="284" r:id="rId12"/>
    <p:sldId id="285" r:id="rId13"/>
    <p:sldId id="286" r:id="rId14"/>
    <p:sldId id="265" r:id="rId15"/>
    <p:sldId id="266" r:id="rId16"/>
    <p:sldId id="287" r:id="rId17"/>
    <p:sldId id="288" r:id="rId18"/>
    <p:sldId id="267" r:id="rId19"/>
    <p:sldId id="289" r:id="rId20"/>
    <p:sldId id="268" r:id="rId21"/>
    <p:sldId id="269" r:id="rId22"/>
    <p:sldId id="271" r:id="rId23"/>
    <p:sldId id="272" r:id="rId24"/>
    <p:sldId id="290" r:id="rId25"/>
    <p:sldId id="292" r:id="rId26"/>
    <p:sldId id="291" r:id="rId27"/>
    <p:sldId id="293" r:id="rId28"/>
    <p:sldId id="294" r:id="rId29"/>
    <p:sldId id="296" r:id="rId30"/>
    <p:sldId id="274" r:id="rId31"/>
    <p:sldId id="295" r:id="rId32"/>
    <p:sldId id="297" r:id="rId33"/>
    <p:sldId id="275" r:id="rId34"/>
    <p:sldId id="276" r:id="rId35"/>
    <p:sldId id="27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6327"/>
  </p:normalViewPr>
  <p:slideViewPr>
    <p:cSldViewPr snapToGrid="0" snapToObjects="1">
      <p:cViewPr varScale="1">
        <p:scale>
          <a:sx n="96" d="100"/>
          <a:sy n="96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AF53-9AF2-214A-92A8-DA7D510607BF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7447-0CDB-8046-AA5B-E891C63FC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you have 1,000 tweets. You tokenize them and build a document-term matrix (DTM).</a:t>
            </a:r>
          </a:p>
          <a:p>
            <a:r>
              <a:rPr lang="en-US" dirty="0"/>
              <a:t>Suppose your corpus has 20,000 unique words (after cleaning).</a:t>
            </a:r>
          </a:p>
          <a:p>
            <a:r>
              <a:rPr lang="en-US" dirty="0"/>
              <a:t>Each tweet (observation) is then represented as a </a:t>
            </a:r>
            <a:r>
              <a:rPr lang="en-US" b="1" dirty="0"/>
              <a:t>vector of 20,000 dimensions</a:t>
            </a:r>
            <a:r>
              <a:rPr lang="en-US" dirty="0"/>
              <a:t>.</a:t>
            </a:r>
          </a:p>
          <a:p>
            <a:r>
              <a:rPr lang="en-US" dirty="0"/>
              <a:t>Each dimension corresponds to the frequency (or presence) of a single word.</a:t>
            </a:r>
          </a:p>
          <a:p>
            <a:endParaRPr lang="en-US" dirty="0"/>
          </a:p>
          <a:p>
            <a:r>
              <a:rPr lang="en-US" dirty="0"/>
              <a:t>So even though you only have 1,000 rows (documents), you now have </a:t>
            </a:r>
            <a:r>
              <a:rPr lang="en-US" b="1" dirty="0"/>
              <a:t>20,000 columns (features)</a:t>
            </a:r>
            <a:r>
              <a:rPr lang="en-US" dirty="0"/>
              <a:t> — that’s high-dimensional data.</a:t>
            </a:r>
          </a:p>
          <a:p>
            <a:endParaRPr lang="en-US" dirty="0"/>
          </a:p>
          <a:p>
            <a:r>
              <a:rPr lang="en-US" b="1" dirty="0"/>
              <a:t>🧠 Why This Matters</a:t>
            </a:r>
          </a:p>
          <a:p>
            <a:r>
              <a:rPr lang="en-US" b="1" dirty="0"/>
              <a:t>Sparsity:</a:t>
            </a:r>
            <a:r>
              <a:rPr lang="en-US" dirty="0"/>
              <a:t> Most documents only contain a tiny fraction of all words, so the matrix is mostly zeros.</a:t>
            </a:r>
          </a:p>
          <a:p>
            <a:r>
              <a:rPr lang="en-US" b="1" dirty="0"/>
              <a:t>Overfitting:</a:t>
            </a:r>
            <a:r>
              <a:rPr lang="en-US" dirty="0"/>
              <a:t> More dimensions than observations means models can easily memorize instead of generalize.</a:t>
            </a:r>
          </a:p>
          <a:p>
            <a:r>
              <a:rPr lang="en-US" b="1" dirty="0"/>
              <a:t>Computational Cost:</a:t>
            </a:r>
            <a:r>
              <a:rPr lang="en-US" dirty="0"/>
              <a:t> Operations on large, sparse matrices are memory and compute intensive.</a:t>
            </a:r>
          </a:p>
          <a:p>
            <a:r>
              <a:rPr lang="en-US" b="1" dirty="0"/>
              <a:t>Noise Sensitivity:</a:t>
            </a:r>
            <a:r>
              <a:rPr lang="en-US" dirty="0"/>
              <a:t> Many rare words are irrelevant or even harmful to model accuracy.</a:t>
            </a:r>
          </a:p>
          <a:p>
            <a:endParaRPr lang="en-US" dirty="0"/>
          </a:p>
          <a:p>
            <a:r>
              <a:rPr lang="en-US" b="1" dirty="0"/>
              <a:t>🎯 Common Fixes</a:t>
            </a:r>
          </a:p>
          <a:p>
            <a:r>
              <a:rPr lang="en-US" dirty="0"/>
              <a:t>Use only the top </a:t>
            </a:r>
            <a:r>
              <a:rPr lang="en-US" i="1" dirty="0"/>
              <a:t>k</a:t>
            </a:r>
            <a:r>
              <a:rPr lang="en-US" dirty="0"/>
              <a:t> most frequent terms (e.g., top 5,000).</a:t>
            </a:r>
          </a:p>
          <a:p>
            <a:r>
              <a:rPr lang="en-US" dirty="0"/>
              <a:t>Apply dimensionality reduction (e.g., PCA, SVD).</a:t>
            </a:r>
          </a:p>
          <a:p>
            <a:r>
              <a:rPr lang="en-US" dirty="0"/>
              <a:t>Use dense embeddings (e.g., BERT, </a:t>
            </a:r>
            <a:r>
              <a:rPr lang="en-US" dirty="0" err="1"/>
              <a:t>GloVe</a:t>
            </a:r>
            <a:r>
              <a:rPr lang="en-US" dirty="0"/>
              <a:t>) instead of raw DTM.</a:t>
            </a:r>
          </a:p>
          <a:p>
            <a:endParaRPr lang="en-US" dirty="0"/>
          </a:p>
          <a:p>
            <a:r>
              <a:rPr lang="en-US" dirty="0"/>
              <a:t>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Sentences vary in length, grammar, and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Words have </a:t>
            </a:r>
            <a:r>
              <a:rPr lang="en-US" b="1" dirty="0"/>
              <a:t>context-dependent</a:t>
            </a:r>
            <a:r>
              <a:rPr lang="en-US" dirty="0"/>
              <a:t> meaning (e.g., “bank” = river vs. money)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Contains emojis, slang, typos, sarcasm, irony,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Interpretability matters (e.g., dictionaries, topic modeling), </a:t>
            </a:r>
            <a:r>
              <a:rPr lang="en-US" b="1" dirty="0"/>
              <a:t>lemmatization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You’re publishing results or care about linguistic accuracy, </a:t>
            </a:r>
            <a:r>
              <a:rPr lang="en-US" b="1" dirty="0"/>
              <a:t>lemmatization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83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TF-IDF is still used in exploratory analysis</a:t>
            </a:r>
            <a:r>
              <a:rPr lang="en-US" dirty="0"/>
              <a:t>, especially when interpretability is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0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4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57447-0CDB-8046-AA5B-E891C63FCE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45E21-2E43-E3F1-BE76-5C9FE34D6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A8E7-6768-6585-7E6D-03F0B8A5D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09AFC-2843-7D53-CFFF-7239BC78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FDC4A-7696-4006-5216-788CA83A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26E64-3503-5599-1217-CF97397F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2A3-88AD-5EC5-7005-CA402FE50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2C258-7DDE-4DB7-00F7-7781D1F43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60B4-6E97-0D44-3038-4E6DCF6E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51BC5-4A94-667E-7752-3EB84149F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EB61F-0933-28D6-83B3-BA5E96C9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A462F4-B4FF-4E1A-E88E-9DA98E864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46B8-07D0-5ACF-7EE5-E4ECD1B3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DB16-A63E-CFF1-29AE-95DC3B9E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ECA8-9677-0D8A-4C56-4FA5C6DB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DDED3-4319-0F4D-7513-532FC435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C58A-41CD-54D2-740D-8509FFF8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C7F09-E7C9-C8D2-2311-F9789B8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5B095-7BCB-D7E1-597C-65CC4A2B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F99AC-DC7A-E1EA-0D80-CAA01DFB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46EFC-7579-4190-B9EE-23510A1B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5BF3-F441-C02D-DD0F-AF932449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4869-2F07-F9E7-AB4E-88F4E846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CCA3F-B5B7-3E3B-47E4-F954AD39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F649-4728-3CEB-3CA3-A493DD0A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04A5-D3D8-38BA-A018-E5B1438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8548-3195-87F0-7B23-95FE63A7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5E25-851F-4156-1880-388621991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C181-D3FA-3A6B-8F43-BFF468042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19784-97D6-824E-E037-9F78464B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45A0-CDE0-BE7C-7E11-4A3E55E7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1D606-363F-FE17-8931-B8F2BAD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9B74-CE70-0D6E-3515-1C6EB637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C7BFF-5EBE-65A5-3B06-880CABD72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1839C-D050-37F9-8203-C8F72399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58C44-E1DF-E481-AEB1-E86081F1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A4ED3-A12D-D339-7592-1EA2BF73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C28C-E2F9-25A8-EA30-BEAB60E8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755C0-2791-B59C-4DB1-46F88538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2E42E-F3DB-C1C1-8155-7C023C42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EB3-B397-36F9-ADD9-0325FA0A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55F62-97BB-DBAC-5068-0A2208D8B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34C57-74F6-9E4F-9201-4E0764D5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0907-7E42-046A-5F95-7E3B04B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27974-9599-3561-182A-F3EFEC90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67D710-C014-0B80-D62D-87C4EE036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B3D6F-1D7F-3863-7227-DAE0D01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0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50AA-A0C5-CAF6-4514-FB4EA8E9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D41C-3E48-96A0-FC6B-8E113A10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A4CF1-5CC3-7913-E10C-BA2E76030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6DB8C-01E5-BD26-94AE-5F14BE30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4F517-EFB4-F874-674E-0E2ABE98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7D0F-36D8-BCAB-F527-455E2D37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B91E-3F03-9F43-622F-3FE73087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2806E-363A-BC5E-D411-90E9FAD7D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F1A86-B492-1EB7-C934-3C603D921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A6C97-F47F-2859-1D69-BC1AA8C31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C170F-69BC-45A2-9000-7CFAA658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AA8D7-18C1-3E3A-3E49-03D71DFEF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904EB-840D-E120-7DD8-6814FAA4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B3758-AF2A-C596-345D-F55893DA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888B3-400E-7576-BA11-93F55CD9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182DC-59D4-4680-F048-929DFCA3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6EA5-FB99-9718-35D8-BAF002011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3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/a001514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7/pan.2025.6" TargetMode="External"/><Relationship Id="rId5" Type="http://schemas.openxmlformats.org/officeDocument/2006/relationships/hyperlink" Target="https://doi.org/10.3758/s13428-020-01433-0" TargetMode="External"/><Relationship Id="rId4" Type="http://schemas.openxmlformats.org/officeDocument/2006/relationships/hyperlink" Target="https://osf.io/ezn37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2 – Text (Basic)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UMN CSS Workshop 2025</a:t>
            </a:r>
          </a:p>
          <a:p>
            <a:r>
              <a:rPr dirty="0"/>
              <a:t>Instructor: Alvin Zhou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E3868-18B8-5FB8-5636-9F6FF843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TF-IDF vs.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CAC7-9302-4C1F-4563-7FF6FB4F1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and word embeddings are two different ways to represent text as numbers.</a:t>
            </a:r>
          </a:p>
          <a:p>
            <a:r>
              <a:rPr lang="en-US" dirty="0"/>
              <a:t>TF-IDF is only relevant for classical machine learning models , such as logistic regression and SVM, where we used to construct our own text classification models.</a:t>
            </a:r>
          </a:p>
          <a:p>
            <a:r>
              <a:rPr lang="en-US" dirty="0"/>
              <a:t>More recently, the field has been shifting towards AI-assisted models for text classification, where embedding is more prominent, a topic we will discuss in the future.</a:t>
            </a:r>
          </a:p>
          <a:p>
            <a:r>
              <a:rPr lang="en-US" dirty="0"/>
              <a:t>However, understanding how text-as-data works is crucial and foundational to gaining a comprehensive understanding of social data science.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44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B0D5-F95C-9FCE-0261-A879634C0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5F456-B905-048A-27BE-AED0B941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= low-dimensional dense vector (e.g., 300 dimensions)</a:t>
            </a:r>
          </a:p>
          <a:p>
            <a:pPr lvl="1"/>
            <a:r>
              <a:rPr lang="en-US" dirty="0"/>
              <a:t>TF-IDF is high-dimensional (many columns, one column per word)</a:t>
            </a:r>
          </a:p>
          <a:p>
            <a:r>
              <a:rPr lang="en-US" dirty="0"/>
              <a:t>Learned from context in large corpora (e.g., Word2Vec, </a:t>
            </a:r>
            <a:r>
              <a:rPr lang="en-US" dirty="0" err="1"/>
              <a:t>GloVe</a:t>
            </a:r>
            <a:r>
              <a:rPr lang="en-US" dirty="0"/>
              <a:t>, BERT)</a:t>
            </a:r>
          </a:p>
          <a:p>
            <a:r>
              <a:rPr lang="en-US" dirty="0"/>
              <a:t>Captures semantic relationships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vec</a:t>
            </a:r>
            <a:r>
              <a:rPr lang="en-US" dirty="0"/>
              <a:t>(“king”) − </a:t>
            </a:r>
            <a:r>
              <a:rPr lang="en-US" dirty="0" err="1"/>
              <a:t>vec</a:t>
            </a:r>
            <a:r>
              <a:rPr lang="en-US" dirty="0"/>
              <a:t>(“man”) + </a:t>
            </a:r>
            <a:r>
              <a:rPr lang="en-US" dirty="0" err="1"/>
              <a:t>vec</a:t>
            </a:r>
            <a:r>
              <a:rPr lang="en-US" dirty="0"/>
              <a:t>(“woman”) ≈ </a:t>
            </a:r>
            <a:r>
              <a:rPr lang="en-US" dirty="0" err="1"/>
              <a:t>vec</a:t>
            </a:r>
            <a:r>
              <a:rPr lang="en-US" dirty="0"/>
              <a:t>(“queen”)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80A0F-5FB3-14D7-6EEA-6AE821A3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17" b="4999"/>
          <a:stretch>
            <a:fillRect/>
          </a:stretch>
        </p:blipFill>
        <p:spPr>
          <a:xfrm>
            <a:off x="742950" y="4001294"/>
            <a:ext cx="7772400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5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475C-585B-103C-F992-D9B4B4F1F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9A97F-24C6-D762-621F-5A55F2708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784" t="7786" r="6390" b="16597"/>
          <a:stretch>
            <a:fillRect/>
          </a:stretch>
        </p:blipFill>
        <p:spPr>
          <a:xfrm>
            <a:off x="556591" y="205493"/>
            <a:ext cx="8030818" cy="6447014"/>
          </a:xfrm>
        </p:spPr>
      </p:pic>
    </p:spTree>
    <p:extLst>
      <p:ext uri="{BB962C8B-B14F-4D97-AF65-F5344CB8AC3E}">
        <p14:creationId xmlns:p14="http://schemas.microsoft.com/office/powerpoint/2010/main" val="3497541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691C-8710-592E-D579-8A7E9531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9C7D-C0BF-C414-7DD1-82A2C87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B09B48-B532-693D-1F25-80E83A0BE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92817"/>
              </p:ext>
            </p:extLst>
          </p:nvPr>
        </p:nvGraphicFramePr>
        <p:xfrm>
          <a:off x="628650" y="1690689"/>
          <a:ext cx="7886700" cy="17830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656944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99639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5709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Feature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Embedding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068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Term frequency + rarity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Context in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4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Large (10k+)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Small (e.g., 300)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894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Sparse 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Dense 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5915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Learns meaning?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799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Used in deep learning?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Rarely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874069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45BE02-8548-2E53-1603-923DDBAF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975651"/>
            <a:ext cx="7886700" cy="2882349"/>
          </a:xfrm>
        </p:spPr>
        <p:txBody>
          <a:bodyPr>
            <a:normAutofit/>
          </a:bodyPr>
          <a:lstStyle/>
          <a:p>
            <a:r>
              <a:rPr lang="en-US" dirty="0"/>
              <a:t>If you’re building a model, you’ll choose:</a:t>
            </a:r>
          </a:p>
          <a:p>
            <a:pPr lvl="1"/>
            <a:r>
              <a:rPr lang="en-US" b="1" dirty="0"/>
              <a:t>TF-IDF</a:t>
            </a:r>
            <a:r>
              <a:rPr lang="en-US" dirty="0"/>
              <a:t> if you’re doing classic ML (e.g., logistic regression, SVM)</a:t>
            </a:r>
          </a:p>
          <a:p>
            <a:pPr lvl="2"/>
            <a:r>
              <a:rPr lang="en-US" dirty="0"/>
              <a:t>logistic regression, SVM, LIWC, sentiment, moral foundations</a:t>
            </a:r>
          </a:p>
          <a:p>
            <a:pPr lvl="1"/>
            <a:r>
              <a:rPr lang="en-US" b="1" dirty="0"/>
              <a:t>Embeddings</a:t>
            </a:r>
            <a:r>
              <a:rPr lang="en-US" dirty="0"/>
              <a:t> if you’re doing modern NLP (e.g., transformers, neural nets)</a:t>
            </a:r>
          </a:p>
          <a:p>
            <a:pPr lvl="2"/>
            <a:r>
              <a:rPr lang="en-US" dirty="0"/>
              <a:t>Many off-the-shelf tools to choose from</a:t>
            </a:r>
          </a:p>
          <a:p>
            <a:pPr lvl="1"/>
            <a:r>
              <a:rPr lang="en-US" b="1" dirty="0"/>
              <a:t>TF-IDF dominated social science text-as-data work before ~2020 and</a:t>
            </a:r>
            <a:r>
              <a:rPr lang="en-US" dirty="0"/>
              <a:t> </a:t>
            </a:r>
            <a:r>
              <a:rPr lang="en-US" b="1" dirty="0"/>
              <a:t>embedding-based approaches have become more common since then</a:t>
            </a:r>
            <a:r>
              <a:rPr lang="en-US" dirty="0"/>
              <a:t>, particularly as tools like Word2Vec, </a:t>
            </a:r>
            <a:r>
              <a:rPr lang="en-US" dirty="0" err="1"/>
              <a:t>GloVe</a:t>
            </a:r>
            <a:r>
              <a:rPr lang="en-US" dirty="0"/>
              <a:t>, BERT, and GPT became more accessible and pre-trained models more widely available. </a:t>
            </a:r>
          </a:p>
        </p:txBody>
      </p:sp>
    </p:spTree>
    <p:extLst>
      <p:ext uri="{BB962C8B-B14F-4D97-AF65-F5344CB8AC3E}">
        <p14:creationId xmlns:p14="http://schemas.microsoft.com/office/powerpoint/2010/main" val="4884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Dictionary-Based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interpretable</a:t>
            </a:r>
          </a:p>
          <a:p>
            <a:pPr lvl="1"/>
            <a:r>
              <a:rPr lang="en-US" dirty="0"/>
              <a:t>The most accurate model might not be what social scientists value</a:t>
            </a:r>
          </a:p>
          <a:p>
            <a:r>
              <a:rPr lang="en-US" dirty="0"/>
              <a:t>D</a:t>
            </a:r>
            <a:r>
              <a:rPr dirty="0"/>
              <a:t>ictionary: predefined word lists</a:t>
            </a:r>
          </a:p>
          <a:p>
            <a:r>
              <a:rPr dirty="0"/>
              <a:t>Examples: LIWC, MFD, </a:t>
            </a:r>
            <a:r>
              <a:rPr dirty="0" err="1"/>
              <a:t>Lexicoder</a:t>
            </a:r>
            <a:endParaRPr dirty="0"/>
          </a:p>
          <a:p>
            <a:r>
              <a:rPr dirty="0"/>
              <a:t>Applications: sentiment, moral values, </a:t>
            </a:r>
            <a:r>
              <a:rPr lang="en-US" dirty="0"/>
              <a:t>word use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B5A6-5FF9-9AC7-BDDC-34EAC58D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7" y="4062438"/>
            <a:ext cx="8998226" cy="17060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Tausczik</a:t>
            </a:r>
            <a:r>
              <a:rPr dirty="0"/>
              <a:t> &amp; Pennebaker (2010)</a:t>
            </a:r>
            <a:endParaRPr lang="en-US" dirty="0"/>
          </a:p>
          <a:p>
            <a:pPr lvl="1"/>
            <a:r>
              <a:rPr lang="en-US" dirty="0" err="1"/>
              <a:t>Tausczik</a:t>
            </a:r>
            <a:r>
              <a:rPr lang="en-US" dirty="0"/>
              <a:t>, Y. R., &amp; Pennebaker, J. W. (2010). The psychological meaning of words: LIWC and computerized text analysis methods. </a:t>
            </a:r>
            <a:r>
              <a:rPr lang="en-US" i="1" dirty="0"/>
              <a:t>Journal of Language and Social Psychology, 29</a:t>
            </a:r>
            <a:r>
              <a:rPr lang="en-US" dirty="0"/>
              <a:t>(1), 24–54. https://</a:t>
            </a:r>
            <a:r>
              <a:rPr lang="en-US" dirty="0" err="1"/>
              <a:t>doi.org</a:t>
            </a:r>
            <a:r>
              <a:rPr lang="en-US" dirty="0"/>
              <a:t>/10.1177/0261927X09351676</a:t>
            </a:r>
            <a:endParaRPr dirty="0"/>
          </a:p>
          <a:p>
            <a:r>
              <a:rPr dirty="0"/>
              <a:t>Count</a:t>
            </a:r>
            <a:r>
              <a:rPr lang="en-US" dirty="0"/>
              <a:t> words that correspond to a </a:t>
            </a:r>
            <a:r>
              <a:rPr dirty="0"/>
              <a:t>feature</a:t>
            </a:r>
            <a:r>
              <a:rPr lang="en-US" dirty="0"/>
              <a:t> </a:t>
            </a:r>
            <a:r>
              <a:rPr dirty="0"/>
              <a:t>(e.g., anxiety, anger)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C6E9-B71F-6158-886F-CAE5186D7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C397-CBA7-8842-2570-9C93DFBA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17249-69D3-A158-1219-D6DB56AD8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0861" y="425221"/>
            <a:ext cx="5942078" cy="6007557"/>
          </a:xfrm>
        </p:spPr>
      </p:pic>
    </p:spTree>
    <p:extLst>
      <p:ext uri="{BB962C8B-B14F-4D97-AF65-F5344CB8AC3E}">
        <p14:creationId xmlns:p14="http://schemas.microsoft.com/office/powerpoint/2010/main" val="2956448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F0FB2-4EB0-D9FA-6D14-85EDEA7E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801E-F593-8BC3-C917-A29DF4E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Case: LIWC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CCD4F-5417-E1D1-27FB-0B8A2C14A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Processing tweets published by people living in</a:t>
            </a:r>
          </a:p>
          <a:p>
            <a:pPr lvl="2"/>
            <a:r>
              <a:rPr lang="en-US" dirty="0"/>
              <a:t>Regions with rainfall</a:t>
            </a:r>
          </a:p>
          <a:p>
            <a:pPr lvl="2"/>
            <a:r>
              <a:rPr lang="en-US" dirty="0"/>
              <a:t>Regions with sunshine</a:t>
            </a:r>
          </a:p>
          <a:p>
            <a:pPr lvl="1"/>
            <a:r>
              <a:rPr lang="en-US" dirty="0"/>
              <a:t>and measuring tweets’ positive emotions (the “</a:t>
            </a:r>
            <a:r>
              <a:rPr lang="en-US" dirty="0" err="1"/>
              <a:t>Posemo</a:t>
            </a:r>
            <a:r>
              <a:rPr lang="en-US" dirty="0"/>
              <a:t>” variable)</a:t>
            </a:r>
          </a:p>
          <a:p>
            <a:pPr lvl="1"/>
            <a:r>
              <a:rPr lang="en-US" dirty="0"/>
              <a:t>We might see that tweets geo-matched with sunshine regions have a higher </a:t>
            </a:r>
            <a:r>
              <a:rPr lang="en-US" dirty="0" err="1"/>
              <a:t>Posemo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Let’s say you ran LIWC on a document with 1,000 words, and you got </a:t>
            </a:r>
            <a:r>
              <a:rPr lang="en-US" dirty="0" err="1"/>
              <a:t>Posemo</a:t>
            </a:r>
            <a:r>
              <a:rPr lang="en-US" dirty="0"/>
              <a:t> = 76</a:t>
            </a:r>
          </a:p>
          <a:p>
            <a:pPr lvl="1"/>
            <a:r>
              <a:rPr lang="en-US" dirty="0"/>
              <a:t>That means:</a:t>
            </a:r>
          </a:p>
          <a:p>
            <a:pPr lvl="2"/>
            <a:r>
              <a:rPr lang="en-US" dirty="0"/>
              <a:t>76 words (7.6% of the total) matched words in the “positive emotion” category, such as “happy,” “love,” “great,” “joy,” etc.</a:t>
            </a:r>
          </a:p>
          <a:p>
            <a:pPr lvl="1"/>
            <a:r>
              <a:rPr lang="en-US" dirty="0"/>
              <a:t>It doesn’t account for context, negation, or sentence structure.</a:t>
            </a:r>
          </a:p>
        </p:txBody>
      </p:sp>
    </p:spTree>
    <p:extLst>
      <p:ext uri="{BB962C8B-B14F-4D97-AF65-F5344CB8AC3E}">
        <p14:creationId xmlns:p14="http://schemas.microsoft.com/office/powerpoint/2010/main" val="180221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Moral Foundations </a:t>
            </a:r>
            <a:r>
              <a:rPr lang="en-US" dirty="0"/>
              <a:t>Theory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Wang &amp; Inbar (2021)</a:t>
            </a:r>
            <a:endParaRPr lang="en-US" dirty="0"/>
          </a:p>
          <a:p>
            <a:pPr lvl="1"/>
            <a:r>
              <a:rPr lang="en-US" dirty="0"/>
              <a:t>Wang, S.-Y. N., &amp; Inbar, Y. (2021). Moral-language use by U.S. political elites. </a:t>
            </a:r>
            <a:r>
              <a:rPr lang="en-US" i="1" dirty="0"/>
              <a:t>Psychological Science, 32</a:t>
            </a:r>
            <a:r>
              <a:rPr lang="en-US" dirty="0"/>
              <a:t>(1), 14–26. https://</a:t>
            </a:r>
            <a:r>
              <a:rPr lang="en-US" dirty="0" err="1"/>
              <a:t>doi.org</a:t>
            </a:r>
            <a:r>
              <a:rPr lang="en-US" dirty="0"/>
              <a:t>/10.1177/0956797620960397</a:t>
            </a:r>
            <a:endParaRPr dirty="0"/>
          </a:p>
          <a:p>
            <a:r>
              <a:rPr lang="en-US" dirty="0"/>
              <a:t>Five moral foundations across culture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0E6915-90CF-C658-152C-7A68E646D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66438"/>
              </p:ext>
            </p:extLst>
          </p:nvPr>
        </p:nvGraphicFramePr>
        <p:xfrm>
          <a:off x="628650" y="3705859"/>
          <a:ext cx="7886700" cy="2606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3413156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6093765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3614919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116711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Foundation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Basic Intuition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Violations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1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Care/Harm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Protect others, prevent suffering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Compassion, kindness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Cruelty, aggression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020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Fairness/Cheating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Justice, equality, reciprocity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Fairness, justice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Cheating, exploitation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815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Loyalty/Betrayal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 identity and cohesion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Patriotism, self-sacrifice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Disloyalty, treason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384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Authority/Subversion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Respect for tradition,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Obedience, deference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Disrespect, rebellion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923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Sanctity/Degradation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Purity, sacredness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Cleanliness, piety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Impurity, perversion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660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2646-F794-C073-3CDD-53AA24F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12B3-6928-921C-94E9-93888AD5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Case: </a:t>
            </a:r>
            <a:r>
              <a:rPr lang="en-US" dirty="0"/>
              <a:t>Different </a:t>
            </a:r>
            <a:r>
              <a:rPr dirty="0"/>
              <a:t>Dictionar</a:t>
            </a:r>
            <a:r>
              <a:rPr lang="en-US" dirty="0"/>
              <a:t>ies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3AA54-EF14-9407-CB1F-BDE2EED2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Graham, J., Haidt, J., &amp; Nosek, B. A. (2009). Liberals and conservatives rely on different sets of moral foundations. </a:t>
            </a:r>
            <a:r>
              <a:rPr lang="en-US" i="1" dirty="0">
                <a:effectLst/>
              </a:rPr>
              <a:t>Journal of Personality and Social Psychology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96</a:t>
            </a:r>
            <a:r>
              <a:rPr lang="en-US" dirty="0">
                <a:effectLst/>
              </a:rPr>
              <a:t>(5), 1029–1046. </a:t>
            </a:r>
            <a:r>
              <a:rPr lang="en-US" dirty="0">
                <a:effectLst/>
                <a:hlinkClick r:id="rId3"/>
              </a:rPr>
              <a:t>https://doi.org/10.1037/a0015141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Frimer, J. (2019). </a:t>
            </a:r>
            <a:r>
              <a:rPr lang="en-US" i="1" dirty="0">
                <a:effectLst/>
              </a:rPr>
              <a:t>Moral foundations dictionary 2.0</a:t>
            </a:r>
            <a:r>
              <a:rPr lang="en-US" dirty="0">
                <a:effectLst/>
              </a:rPr>
              <a:t>. </a:t>
            </a:r>
            <a:r>
              <a:rPr lang="en-US" dirty="0">
                <a:effectLst/>
                <a:hlinkClick r:id="rId4"/>
              </a:rPr>
              <a:t>https://osf.io/ezn37/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Hopp, F. R., Fisher, J. T., Cornell, D., Huskey, R., &amp; Weber, R. (2021). The extended Moral Foundations Dictionary (</a:t>
            </a:r>
            <a:r>
              <a:rPr lang="en-US" dirty="0" err="1">
                <a:effectLst/>
              </a:rPr>
              <a:t>eMFD</a:t>
            </a:r>
            <a:r>
              <a:rPr lang="en-US" dirty="0">
                <a:effectLst/>
              </a:rPr>
              <a:t>): Development and applications of a crowd-sourced approach to extracting moral intuitions from text. </a:t>
            </a:r>
            <a:r>
              <a:rPr lang="en-US" i="1" dirty="0">
                <a:effectLst/>
              </a:rPr>
              <a:t>Behavior Research Methods</a:t>
            </a:r>
            <a:r>
              <a:rPr lang="en-US" dirty="0">
                <a:effectLst/>
              </a:rPr>
              <a:t>, </a:t>
            </a:r>
            <a:r>
              <a:rPr lang="en-US" i="1" dirty="0">
                <a:effectLst/>
              </a:rPr>
              <a:t>53</a:t>
            </a:r>
            <a:r>
              <a:rPr lang="en-US" dirty="0">
                <a:effectLst/>
              </a:rPr>
              <a:t>(1), 232–246. </a:t>
            </a:r>
            <a:r>
              <a:rPr lang="en-US" dirty="0">
                <a:effectLst/>
                <a:hlinkClick r:id="rId5"/>
              </a:rPr>
              <a:t>https://doi.org/10.3758/s13428-020-01433-0</a:t>
            </a:r>
            <a:endParaRPr lang="en-US" dirty="0">
              <a:effectLst/>
            </a:endParaRPr>
          </a:p>
          <a:p>
            <a:r>
              <a:rPr lang="en-US" b="1" dirty="0"/>
              <a:t>[Embedding]</a:t>
            </a:r>
            <a:r>
              <a:rPr lang="en-US" dirty="0"/>
              <a:t> </a:t>
            </a:r>
            <a:r>
              <a:rPr lang="en-US" dirty="0">
                <a:effectLst/>
              </a:rPr>
              <a:t>Duan, Z., Shao, A., Hu, Y., Lee, H., Liao, X., Suh, Y. J., Kim, J., Yang, K.-C., Chen, K., &amp; Yang, S. (2025). Constructing </a:t>
            </a:r>
            <a:r>
              <a:rPr lang="en-US" dirty="0" err="1">
                <a:effectLst/>
              </a:rPr>
              <a:t>vec-tionaries</a:t>
            </a:r>
            <a:r>
              <a:rPr lang="en-US" dirty="0">
                <a:effectLst/>
              </a:rPr>
              <a:t> to extract message features from texts: A case study of moral content. </a:t>
            </a:r>
            <a:r>
              <a:rPr lang="en-US" i="1" dirty="0">
                <a:effectLst/>
              </a:rPr>
              <a:t>Political Analysis</a:t>
            </a:r>
            <a:r>
              <a:rPr lang="en-US" dirty="0">
                <a:effectLst/>
              </a:rPr>
              <a:t>, 1–21. </a:t>
            </a:r>
            <a:r>
              <a:rPr lang="en-US" dirty="0">
                <a:effectLst/>
                <a:hlinkClick r:id="rId6"/>
              </a:rPr>
              <a:t>https://doi.org/10.1017/pan.2025.6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2801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the logic behind basic text analysis</a:t>
            </a:r>
          </a:p>
          <a:p>
            <a:r>
              <a:rPr dirty="0"/>
              <a:t>Learn core techniques: preprocessing, dictionary methods, classification</a:t>
            </a:r>
          </a:p>
          <a:p>
            <a:r>
              <a:rPr dirty="0"/>
              <a:t>Recognize common pitfalls</a:t>
            </a:r>
          </a:p>
          <a:p>
            <a:r>
              <a:rPr dirty="0"/>
              <a:t>Interpret empirical applications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6"/>
          </a:xfrm>
        </p:spPr>
        <p:txBody>
          <a:bodyPr>
            <a:normAutofit/>
          </a:bodyPr>
          <a:lstStyle/>
          <a:p>
            <a:r>
              <a:rPr dirty="0"/>
              <a:t>Lack of context sensitivity</a:t>
            </a:r>
          </a:p>
          <a:p>
            <a:r>
              <a:rPr dirty="0"/>
              <a:t>Vocabulary drift</a:t>
            </a:r>
            <a:r>
              <a:rPr lang="en-US" dirty="0"/>
              <a:t>/</a:t>
            </a:r>
            <a:r>
              <a:rPr dirty="0"/>
              <a:t>misspecification</a:t>
            </a:r>
          </a:p>
          <a:p>
            <a:r>
              <a:rPr dirty="0"/>
              <a:t>Not designed for predictive accuracy</a:t>
            </a:r>
            <a:endParaRPr lang="en-US" dirty="0"/>
          </a:p>
          <a:p>
            <a:pPr lvl="1"/>
            <a:r>
              <a:rPr lang="en-US" dirty="0"/>
              <a:t>Dictionaries (e.g., LIWC, MFD, </a:t>
            </a:r>
            <a:r>
              <a:rPr lang="en-US" dirty="0" err="1"/>
              <a:t>Lexicoder</a:t>
            </a:r>
            <a:r>
              <a:rPr lang="en-US" dirty="0"/>
              <a:t>) are used to measure constructs like anxiety, anger, authority, fairness, etc.</a:t>
            </a:r>
          </a:p>
          <a:p>
            <a:pPr lvl="1"/>
            <a:r>
              <a:rPr lang="en-US" dirty="0"/>
              <a:t>Valuable for theory-driven analysis — especially when interpretability matters.</a:t>
            </a:r>
          </a:p>
          <a:p>
            <a:pPr lvl="1"/>
            <a:r>
              <a:rPr lang="en-US" dirty="0"/>
              <a:t>Not built for predictive accuracy, e.g.,</a:t>
            </a:r>
          </a:p>
          <a:p>
            <a:pPr lvl="2"/>
            <a:r>
              <a:rPr lang="en-US" dirty="0"/>
              <a:t>Accuracy</a:t>
            </a:r>
          </a:p>
          <a:p>
            <a:pPr lvl="2"/>
            <a:r>
              <a:rPr lang="en-US" dirty="0"/>
              <a:t>F1-score</a:t>
            </a:r>
          </a:p>
          <a:p>
            <a:pPr lvl="2"/>
            <a:r>
              <a:rPr lang="en-US" dirty="0"/>
              <a:t>AUC</a:t>
            </a:r>
          </a:p>
          <a:p>
            <a:pPr lvl="1"/>
            <a:r>
              <a:rPr lang="en-US" dirty="0"/>
              <a:t>Dictionary scores are rarely used to predict:</a:t>
            </a:r>
          </a:p>
          <a:p>
            <a:pPr lvl="2"/>
            <a:r>
              <a:rPr lang="en-US" dirty="0"/>
              <a:t>Whether someone votes</a:t>
            </a:r>
          </a:p>
          <a:p>
            <a:pPr lvl="2"/>
            <a:r>
              <a:rPr lang="en-US" dirty="0"/>
              <a:t>Who wins an election</a:t>
            </a:r>
          </a:p>
          <a:p>
            <a:pPr lvl="2"/>
            <a:r>
              <a:rPr lang="en-US" dirty="0"/>
              <a:t>Whether someone is depressed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Supervised </a:t>
            </a:r>
            <a:r>
              <a:rPr lang="en-US" dirty="0"/>
              <a:t>Machine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Goal: predict a label (e.g., sentiment, topic, ideology)</a:t>
            </a:r>
          </a:p>
          <a:p>
            <a:r>
              <a:rPr dirty="0"/>
              <a:t>Requires labeled data</a:t>
            </a:r>
          </a:p>
          <a:p>
            <a:r>
              <a:rPr dirty="0"/>
              <a:t>Features: n-grams, TF-IDF, dictionaries</a:t>
            </a:r>
            <a:endParaRPr lang="en-US" dirty="0"/>
          </a:p>
          <a:p>
            <a:r>
              <a:rPr lang="en-US" dirty="0"/>
              <a:t>Classifier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2"/>
            <a:r>
              <a:rPr lang="en-US" dirty="0"/>
              <a:t>L1 (Lasso) Regularization</a:t>
            </a:r>
          </a:p>
          <a:p>
            <a:pPr lvl="2"/>
            <a:r>
              <a:rPr lang="en-US" dirty="0"/>
              <a:t>L2 (Ridge) Regularization</a:t>
            </a:r>
          </a:p>
          <a:p>
            <a:pPr lvl="2"/>
            <a:r>
              <a:rPr lang="en-US" dirty="0"/>
              <a:t>Elastic Net – hybrid of L1 and L2</a:t>
            </a:r>
          </a:p>
          <a:p>
            <a:pPr lvl="1"/>
            <a:r>
              <a:rPr lang="en-US" dirty="0"/>
              <a:t>Support Vector Machine (SVM)</a:t>
            </a:r>
          </a:p>
          <a:p>
            <a:pPr lvl="1"/>
            <a:r>
              <a:rPr lang="en-US" dirty="0"/>
              <a:t>Tree-Based Models</a:t>
            </a:r>
          </a:p>
          <a:p>
            <a:pPr lvl="1"/>
            <a:r>
              <a:rPr lang="en-US" dirty="0"/>
              <a:t>Neural Networks (e.g., Recurrent Neural Network (RNN))</a:t>
            </a:r>
          </a:p>
          <a:p>
            <a:pPr lvl="1"/>
            <a:r>
              <a:rPr lang="en-US" dirty="0"/>
              <a:t>K-Nearest Neighbors (KNN)</a:t>
            </a:r>
          </a:p>
          <a:p>
            <a:pPr lvl="1"/>
            <a:r>
              <a:rPr lang="en-US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Binary outcome: logit(p) = β0 + β1X</a:t>
            </a:r>
            <a:endParaRPr lang="en-US" dirty="0"/>
          </a:p>
          <a:p>
            <a:pPr lvl="1"/>
            <a:r>
              <a:rPr lang="en-US" dirty="0" err="1"/>
              <a:t>Whether_uncivil</a:t>
            </a:r>
            <a:r>
              <a:rPr lang="en-US" dirty="0"/>
              <a:t> = </a:t>
            </a:r>
            <a:r>
              <a:rPr lang="el-GR" dirty="0"/>
              <a:t>β0 + β1</a:t>
            </a:r>
            <a:r>
              <a:rPr lang="en-US" dirty="0"/>
              <a:t>* “asshole” + </a:t>
            </a:r>
            <a:r>
              <a:rPr lang="el-GR" dirty="0"/>
              <a:t>β</a:t>
            </a:r>
            <a:r>
              <a:rPr lang="en-US" dirty="0"/>
              <a:t>2* “beautiful” + …</a:t>
            </a:r>
          </a:p>
          <a:p>
            <a:r>
              <a:rPr lang="en-US" dirty="0"/>
              <a:t>Interpretable coefficients</a:t>
            </a:r>
          </a:p>
          <a:p>
            <a:r>
              <a:rPr dirty="0"/>
              <a:t>Use in social science: classification + inference</a:t>
            </a:r>
            <a:endParaRPr lang="en-US" dirty="0"/>
          </a:p>
          <a:p>
            <a:r>
              <a:rPr lang="en-US" dirty="0"/>
              <a:t>Remember, in TF-IDF, there are many dimensions, other than “asshole” “beautiful” there are thousands of n-grams that could have coefficients, therefore, we need regularization, which shrinks coefficients to improve generalization to new data.</a:t>
            </a:r>
          </a:p>
          <a:p>
            <a:pPr lvl="1"/>
            <a:r>
              <a:rPr lang="en-US" b="1" dirty="0"/>
              <a:t>L1 (Lasso) Regularization</a:t>
            </a:r>
            <a:endParaRPr lang="en-US" dirty="0"/>
          </a:p>
          <a:p>
            <a:pPr lvl="2"/>
            <a:r>
              <a:rPr lang="en-US" dirty="0"/>
              <a:t>Encourages sparsity: sets some coefficients to exactly zero</a:t>
            </a:r>
          </a:p>
          <a:p>
            <a:pPr lvl="2"/>
            <a:r>
              <a:rPr lang="en-US" dirty="0"/>
              <a:t>Good for feature selection when many irrelevant features</a:t>
            </a:r>
          </a:p>
          <a:p>
            <a:pPr lvl="1"/>
            <a:r>
              <a:rPr lang="en-US" b="1" dirty="0"/>
              <a:t>L2 (Ridge) Regularization</a:t>
            </a:r>
            <a:endParaRPr lang="en-US" dirty="0"/>
          </a:p>
          <a:p>
            <a:pPr lvl="2"/>
            <a:r>
              <a:rPr lang="en-US" dirty="0"/>
              <a:t>Shrinks coefficients toward zero but keeps all features</a:t>
            </a:r>
          </a:p>
          <a:p>
            <a:pPr lvl="2"/>
            <a:r>
              <a:rPr lang="en-US" dirty="0"/>
              <a:t>Good for handling multicollinearity and overfitting</a:t>
            </a:r>
          </a:p>
          <a:p>
            <a:pPr lvl="1"/>
            <a:r>
              <a:rPr lang="en-US" b="1" dirty="0"/>
              <a:t>Elastic Net – hybrid of L1 and L2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Margin maximization</a:t>
            </a:r>
          </a:p>
          <a:p>
            <a:r>
              <a:rPr dirty="0"/>
              <a:t>Good when many features, few observations</a:t>
            </a:r>
          </a:p>
          <a:p>
            <a:r>
              <a:rPr dirty="0"/>
              <a:t>Less interpretable than logistic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3BFDF-FF9C-85B3-FB96-540AA728B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42" t="7589" r="19464" b="16654"/>
          <a:stretch>
            <a:fillRect/>
          </a:stretch>
        </p:blipFill>
        <p:spPr>
          <a:xfrm>
            <a:off x="338758" y="3698805"/>
            <a:ext cx="3657600" cy="2478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4A8D0-12C9-9D4C-B8E8-FF600A193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3" t="7330" r="8270" b="8056"/>
          <a:stretch>
            <a:fillRect/>
          </a:stretch>
        </p:blipFill>
        <p:spPr>
          <a:xfrm>
            <a:off x="4572000" y="3771967"/>
            <a:ext cx="4518992" cy="23318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10D4-AF49-9BFB-153F-D2F53568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271F-168F-3549-A35D-4A880DAF6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845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FAB0-840A-936D-9529-9B785B49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C096-FE21-9E24-EA2C-1835A197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0271-9D9B-44FC-C22D-291B70EC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 (a.k.a. Classification Tree)</a:t>
            </a:r>
          </a:p>
          <a:p>
            <a:r>
              <a:rPr lang="en-US" dirty="0"/>
              <a:t>Random Forest – ensemble of trees, more stable</a:t>
            </a:r>
          </a:p>
          <a:p>
            <a:r>
              <a:rPr lang="en-US" dirty="0"/>
              <a:t>Gradient Boosted Trees (e.g.,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)</a:t>
            </a:r>
          </a:p>
          <a:p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23DAF-62CE-8854-82B9-87C3148CE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654"/>
            <a:ext cx="7886700" cy="61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09F6-15D3-A122-4154-984E580C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88A70-C01C-4545-3CFA-12B593C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Loosely inspired by the brain: layers of nodes ("neurons")</a:t>
            </a:r>
          </a:p>
          <a:p>
            <a:r>
              <a:rPr lang="en-US" dirty="0"/>
              <a:t>Used for nonlinear classification and complex pattern recognition</a:t>
            </a:r>
          </a:p>
          <a:p>
            <a:r>
              <a:rPr lang="en-US" dirty="0"/>
              <a:t>input → hidden layers → output</a:t>
            </a:r>
          </a:p>
          <a:p>
            <a:r>
              <a:rPr lang="en-US" dirty="0"/>
              <a:t>Text input needs to be embedded first (e.g., with word vectors)</a:t>
            </a:r>
          </a:p>
          <a:p>
            <a:pPr lvl="1"/>
            <a:r>
              <a:rPr lang="en-US" dirty="0"/>
              <a:t>Handles high-dimensional input well</a:t>
            </a:r>
          </a:p>
          <a:p>
            <a:pPr lvl="1"/>
            <a:r>
              <a:rPr lang="en-US" dirty="0"/>
              <a:t>Can model interactions and nonlinearity</a:t>
            </a:r>
          </a:p>
          <a:p>
            <a:pPr lvl="1"/>
            <a:r>
              <a:rPr lang="en-US" dirty="0"/>
              <a:t>Requires tuning, more data</a:t>
            </a:r>
          </a:p>
          <a:p>
            <a:pPr lvl="1"/>
            <a:r>
              <a:rPr lang="en-US" dirty="0"/>
              <a:t>Often a black box (hard to interpret)</a:t>
            </a:r>
          </a:p>
        </p:txBody>
      </p:sp>
    </p:spTree>
    <p:extLst>
      <p:ext uri="{BB962C8B-B14F-4D97-AF65-F5344CB8AC3E}">
        <p14:creationId xmlns:p14="http://schemas.microsoft.com/office/powerpoint/2010/main" val="3745909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8E8CE-1345-2E69-4E41-0881E7276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5ADB-0A2F-3EA8-46A9-E5B3CCB8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C26534-C1DD-19E3-784A-39D3E7CAD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75" y="2199230"/>
            <a:ext cx="8769649" cy="4108743"/>
          </a:xfrm>
        </p:spPr>
      </p:pic>
    </p:spTree>
    <p:extLst>
      <p:ext uri="{BB962C8B-B14F-4D97-AF65-F5344CB8AC3E}">
        <p14:creationId xmlns:p14="http://schemas.microsoft.com/office/powerpoint/2010/main" val="1988339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1FC44-24AB-0C47-B9CB-8A33E688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A688-AA72-107B-D980-D4F9D98D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e</a:t>
            </a:r>
            <a:r>
              <a:rPr dirty="0"/>
              <a:t>valuat</a:t>
            </a:r>
            <a:r>
              <a:rPr lang="en-US" dirty="0"/>
              <a:t>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5572-27BC-86A9-5DE3-7ECFC05C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Cross-validation (k-fold):</a:t>
            </a:r>
          </a:p>
          <a:p>
            <a:pPr lvl="1"/>
            <a:r>
              <a:rPr lang="en-US" dirty="0"/>
              <a:t>Partition the dataset into ‘k’ subsets</a:t>
            </a:r>
          </a:p>
          <a:p>
            <a:pPr lvl="1"/>
            <a:r>
              <a:rPr lang="en-US" dirty="0"/>
              <a:t>Iteratively using each subset as the test set while the remaining subsets form the training set</a:t>
            </a:r>
          </a:p>
          <a:p>
            <a:pPr lvl="1"/>
            <a:r>
              <a:rPr lang="en-US" dirty="0"/>
              <a:t>This process helps in mitigating overfitting (prevents overfitting to one split of the data) and provides a more generalized evaluation that could work better for unseen/new data.</a:t>
            </a:r>
          </a:p>
          <a:p>
            <a:pPr lvl="1"/>
            <a:endParaRPr lang="en-US" dirty="0"/>
          </a:p>
          <a:p>
            <a:r>
              <a:rPr lang="en-US" dirty="0"/>
              <a:t>Some people also do “Holdout Validation (Train/Test Split)”</a:t>
            </a:r>
          </a:p>
          <a:p>
            <a:pPr lvl="1"/>
            <a:r>
              <a:rPr lang="en-US" dirty="0"/>
              <a:t>Split once into training and testing sets (e.g., 80/20)</a:t>
            </a:r>
          </a:p>
          <a:p>
            <a:pPr lvl="1"/>
            <a:r>
              <a:rPr lang="en-US" dirty="0"/>
              <a:t>Fast and simple, but results may vary depending on the random split</a:t>
            </a:r>
          </a:p>
          <a:p>
            <a:pPr lvl="1"/>
            <a:r>
              <a:rPr lang="en-US" dirty="0"/>
              <a:t>Use with large datasets or when training time is high</a:t>
            </a:r>
          </a:p>
        </p:txBody>
      </p:sp>
    </p:spTree>
    <p:extLst>
      <p:ext uri="{BB962C8B-B14F-4D97-AF65-F5344CB8AC3E}">
        <p14:creationId xmlns:p14="http://schemas.microsoft.com/office/powerpoint/2010/main" val="1571385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C96D-D9B5-B59B-9037-ACD2670CE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3733A-83A7-B96A-9088-EC2BA35B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3" t="2844" r="10102" b="10789"/>
          <a:stretch>
            <a:fillRect/>
          </a:stretch>
        </p:blipFill>
        <p:spPr>
          <a:xfrm>
            <a:off x="954156" y="407367"/>
            <a:ext cx="7235687" cy="60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Text? Why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Explosion of text data (social media, news, transcripts)</a:t>
            </a:r>
            <a:endParaRPr lang="en-US" dirty="0"/>
          </a:p>
          <a:p>
            <a:r>
              <a:rPr lang="en-US" dirty="0"/>
              <a:t>Still the foundational data source</a:t>
            </a:r>
          </a:p>
          <a:p>
            <a:r>
              <a:rPr lang="en-US" dirty="0"/>
              <a:t>Easy to collect, easy to analyze, and with robust communities</a:t>
            </a:r>
            <a:endParaRPr dirty="0"/>
          </a:p>
          <a:p>
            <a:r>
              <a:rPr dirty="0"/>
              <a:t>Text as behavior, signal, belief, and strategy</a:t>
            </a:r>
          </a:p>
          <a:p>
            <a:r>
              <a:rPr dirty="0"/>
              <a:t>Social scientists want to measure, predict, and explain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  <a:endParaRPr lang="en-US" dirty="0"/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Accuracy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(TP + TN) / (TP + FP + TN + FN)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: TP / (TP + FP)</a:t>
            </a:r>
          </a:p>
          <a:p>
            <a:pPr lvl="1"/>
            <a:r>
              <a:rPr lang="en-US" b="1" dirty="0"/>
              <a:t>Recall (Sensitivity)</a:t>
            </a:r>
            <a:r>
              <a:rPr lang="en-US" dirty="0"/>
              <a:t>: TP / (TP + FN)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F1-Score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2 * (Precision * Recall) / (Precision + Recall)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018B55-E343-43C7-20EB-323177EC2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91101"/>
              </p:ext>
            </p:extLst>
          </p:nvPr>
        </p:nvGraphicFramePr>
        <p:xfrm>
          <a:off x="774424" y="4001294"/>
          <a:ext cx="7886700" cy="14859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66411">
                  <a:extLst>
                    <a:ext uri="{9D8B030D-6E8A-4147-A177-3AD203B41FA5}">
                      <a16:colId xmlns:a16="http://schemas.microsoft.com/office/drawing/2014/main" val="25594227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341740302"/>
                    </a:ext>
                  </a:extLst>
                </a:gridCol>
                <a:gridCol w="3877089">
                  <a:extLst>
                    <a:ext uri="{9D8B030D-6E8A-4147-A177-3AD203B41FA5}">
                      <a16:colId xmlns:a16="http://schemas.microsoft.com/office/drawing/2014/main" val="223773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Metric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Rule of Thumb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Notes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327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80% is solid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But misleading if classes are imbalanced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442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precision = few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32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70% is usable; &gt; 90% is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High recall = few false negatives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84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F1-score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&gt; 75% is good; &gt; 85% is 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Balanced tradeoff between 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1019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15212-69AD-4220-F249-82E22172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A4FD-BB67-FFE5-B880-EFDE5DA0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C1A5-775A-6938-5B7E-4B9B0DF3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</a:t>
            </a:r>
            <a:r>
              <a:rPr lang="en-US" dirty="0"/>
              <a:t>, </a:t>
            </a:r>
            <a:r>
              <a:rPr dirty="0"/>
              <a:t>Precision</a:t>
            </a:r>
            <a:r>
              <a:rPr lang="en-US" dirty="0"/>
              <a:t>, </a:t>
            </a:r>
            <a:r>
              <a:rPr dirty="0"/>
              <a:t>Recall</a:t>
            </a:r>
            <a:r>
              <a:rPr lang="en-US" dirty="0"/>
              <a:t>, </a:t>
            </a:r>
            <a:r>
              <a:rPr dirty="0"/>
              <a:t>F1-score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5F146-B9DC-2171-2947-B23FBF0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" y="2853632"/>
            <a:ext cx="9037021" cy="35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056-1A2A-6554-13AE-1C0BF403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3FCD-48E6-E00F-419A-2B71666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run 5-fold cross-validation on a sentiment classifier. You get F1-scores of:</a:t>
            </a:r>
          </a:p>
          <a:p>
            <a:pPr lvl="1"/>
            <a:r>
              <a:rPr lang="en-US" dirty="0"/>
              <a:t>Fold 1: 0.74  </a:t>
            </a:r>
          </a:p>
          <a:p>
            <a:pPr lvl="1"/>
            <a:r>
              <a:rPr lang="en-US" dirty="0"/>
              <a:t>Fold 2: 0.77  </a:t>
            </a:r>
          </a:p>
          <a:p>
            <a:pPr lvl="1"/>
            <a:r>
              <a:rPr lang="en-US" dirty="0"/>
              <a:t>Fold 3: 0.76  </a:t>
            </a:r>
          </a:p>
          <a:p>
            <a:pPr lvl="1"/>
            <a:r>
              <a:rPr lang="en-US" dirty="0"/>
              <a:t>Fold 4: 0.75  </a:t>
            </a:r>
          </a:p>
          <a:p>
            <a:pPr lvl="1"/>
            <a:r>
              <a:rPr lang="en-US" dirty="0"/>
              <a:t>Fold 5: 0.73</a:t>
            </a:r>
          </a:p>
          <a:p>
            <a:r>
              <a:rPr lang="en-US" dirty="0"/>
              <a:t>The final reported F1-score is the mean: 0.75</a:t>
            </a:r>
          </a:p>
        </p:txBody>
      </p:sp>
    </p:spTree>
    <p:extLst>
      <p:ext uri="{BB962C8B-B14F-4D97-AF65-F5344CB8AC3E}">
        <p14:creationId xmlns:p14="http://schemas.microsoft.com/office/powerpoint/2010/main" val="235841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Jaidka et al.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Classify tweets by </a:t>
            </a:r>
            <a:r>
              <a:rPr lang="en-US" dirty="0"/>
              <a:t>communication</a:t>
            </a:r>
            <a:r>
              <a:rPr dirty="0"/>
              <a:t> </a:t>
            </a:r>
            <a:r>
              <a:rPr lang="en-US" dirty="0"/>
              <a:t>variables (e.g., incivility)</a:t>
            </a:r>
            <a:endParaRPr dirty="0"/>
          </a:p>
          <a:p>
            <a:r>
              <a:rPr lang="en-US" dirty="0"/>
              <a:t>Variable from the tweets: </a:t>
            </a:r>
            <a:r>
              <a:rPr dirty="0"/>
              <a:t>length, hashtags, sentiment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Logistic regression with feature selection</a:t>
            </a:r>
            <a:r>
              <a:rPr lang="en-US" dirty="0"/>
              <a:t> (L1)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EB0B-1AEB-A7D1-467C-0F5DAEC8C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3112880"/>
            <a:ext cx="5702300" cy="283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1860D-8BD6-F069-D6BC-B86A808A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6081713"/>
            <a:ext cx="5448300" cy="190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Case: Seraj et al. (2021)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 breakup distress from text</a:t>
            </a:r>
          </a:p>
          <a:p>
            <a:r>
              <a:rPr dirty="0"/>
              <a:t>Time-series of emotion words pre/post breakup</a:t>
            </a:r>
          </a:p>
          <a:p>
            <a:r>
              <a:rPr dirty="0"/>
              <a:t>High face validity + useful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C5E13-39C0-4A07-C3D0-6FE374A9F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62" y="2980934"/>
            <a:ext cx="4800876" cy="377657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Optional: Zero-Shot + Pretrained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you don’t have labeled data… GPT, BERT, etc.</a:t>
            </a:r>
          </a:p>
          <a:p>
            <a:r>
              <a:rPr dirty="0"/>
              <a:t>Not for today, </a:t>
            </a:r>
            <a:r>
              <a:rPr lang="en-US" dirty="0"/>
              <a:t>we will talk about GPT and LLM later</a:t>
            </a:r>
            <a:endParaRPr dirty="0"/>
          </a:p>
          <a:p>
            <a:r>
              <a:rPr dirty="0"/>
              <a:t>Caveats: hallucination, black 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LIWC</a:t>
            </a:r>
          </a:p>
          <a:p>
            <a:r>
              <a:rPr lang="en-US" dirty="0"/>
              <a:t>Sentiment</a:t>
            </a:r>
          </a:p>
          <a:p>
            <a:r>
              <a:rPr lang="en-US" dirty="0"/>
              <a:t>Moral Foundations</a:t>
            </a:r>
          </a:p>
          <a:p>
            <a:r>
              <a:rPr lang="en-US" b="1" dirty="0"/>
              <a:t>Google Perspective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www.perspectiveapi.com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Apply for the API</a:t>
            </a:r>
          </a:p>
          <a:p>
            <a:pPr lvl="1"/>
            <a:r>
              <a:rPr lang="en-US" dirty="0"/>
              <a:t>It takes a few hours to get this API access</a:t>
            </a:r>
          </a:p>
          <a:p>
            <a:pPr lvl="1"/>
            <a:r>
              <a:rPr lang="en-US" dirty="0"/>
              <a:t>If you don’t get 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as Data: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High-dimensional, unstructured</a:t>
            </a:r>
            <a:endParaRPr lang="en-US" dirty="0"/>
          </a:p>
          <a:p>
            <a:pPr lvl="1"/>
            <a:r>
              <a:rPr lang="en-US" dirty="0"/>
              <a:t>Once you convert raw text into a format that a machine can process—usually as a vector of features—it often has a huge number of variables (dimensions) relative to the number of observations (documents).</a:t>
            </a:r>
          </a:p>
          <a:p>
            <a:pPr lvl="1"/>
            <a:r>
              <a:rPr lang="en-US" dirty="0"/>
              <a:t>Unstructured means the data is not “clean” with a pre-defined format</a:t>
            </a:r>
            <a:endParaRPr dirty="0"/>
          </a:p>
          <a:p>
            <a:r>
              <a:rPr dirty="0"/>
              <a:t>Context sensitivity (e.g., irony, </a:t>
            </a:r>
            <a:r>
              <a:rPr lang="en-US" dirty="0"/>
              <a:t>sarcasm</a:t>
            </a:r>
            <a:r>
              <a:rPr dirty="0"/>
              <a:t>)</a:t>
            </a:r>
          </a:p>
          <a:p>
            <a:r>
              <a:rPr dirty="0"/>
              <a:t>Requires transformation into features</a:t>
            </a:r>
            <a:r>
              <a:rPr lang="en-US" dirty="0"/>
              <a:t>: </a:t>
            </a:r>
            <a:r>
              <a:rPr lang="en-US" b="1" dirty="0"/>
              <a:t>preprocessing </a:t>
            </a:r>
            <a:r>
              <a:rPr lang="en-US" dirty="0"/>
              <a:t>so that we can process text as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</a:t>
            </a:r>
            <a:r>
              <a:rPr dirty="0"/>
              <a:t>Workflow</a:t>
            </a:r>
            <a:r>
              <a:rPr lang="en-US" dirty="0"/>
              <a:t> - Tokenization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Tokenization: the process of breaking down the text</a:t>
            </a:r>
          </a:p>
          <a:p>
            <a:r>
              <a:rPr dirty="0"/>
              <a:t>Raw text → Tokens → Features → Models → Interpretatio</a:t>
            </a:r>
            <a:r>
              <a:rPr lang="en-US" dirty="0"/>
              <a:t>n</a:t>
            </a:r>
          </a:p>
          <a:p>
            <a:r>
              <a:rPr lang="en-US" dirty="0"/>
              <a:t>Instead of working with text, text-as-data works with the matrix</a:t>
            </a:r>
          </a:p>
          <a:p>
            <a:r>
              <a:rPr lang="en-US" dirty="0"/>
              <a:t>text = "Cats are cute." → ["Cats", "are", "cute"]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6A35DC-91F1-DBE0-AEEE-6D81B81C7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24193"/>
            <a:ext cx="7662909" cy="3045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Preprocessing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Lowercasing, punctuation removal</a:t>
            </a:r>
            <a:r>
              <a:rPr lang="en-US" dirty="0"/>
              <a:t>, etc.</a:t>
            </a:r>
            <a:endParaRPr dirty="0"/>
          </a:p>
          <a:p>
            <a:r>
              <a:rPr dirty="0"/>
              <a:t>Tokenization: words vs. </a:t>
            </a:r>
            <a:r>
              <a:rPr dirty="0" err="1"/>
              <a:t>subwords</a:t>
            </a:r>
            <a:endParaRPr lang="en-US" dirty="0"/>
          </a:p>
          <a:p>
            <a:pPr lvl="1"/>
            <a:r>
              <a:rPr lang="en-US" dirty="0"/>
              <a:t>Words: "I love backpacking!" → ["I", "love", "backpacking"]</a:t>
            </a:r>
          </a:p>
          <a:p>
            <a:pPr lvl="2"/>
            <a:r>
              <a:rPr lang="en-US" dirty="0"/>
              <a:t>Simplicity, speed, but can’t handle rare/new 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: "backpacking" → ["back", "##pack", "##</a:t>
            </a:r>
            <a:r>
              <a:rPr lang="en-US" dirty="0" err="1"/>
              <a:t>ing</a:t>
            </a:r>
            <a:r>
              <a:rPr lang="en-US" dirty="0"/>
              <a:t>"]</a:t>
            </a:r>
          </a:p>
          <a:p>
            <a:pPr lvl="2"/>
            <a:r>
              <a:rPr lang="en-US" dirty="0"/>
              <a:t>Flexibility, efficiency, but harder to interpret</a:t>
            </a:r>
            <a:endParaRPr dirty="0"/>
          </a:p>
          <a:p>
            <a:r>
              <a:rPr dirty="0" err="1"/>
              <a:t>Stopword</a:t>
            </a:r>
            <a:r>
              <a:rPr dirty="0"/>
              <a:t> removal</a:t>
            </a:r>
            <a:endParaRPr lang="en-US" dirty="0"/>
          </a:p>
          <a:p>
            <a:pPr lvl="1"/>
            <a:r>
              <a:rPr lang="en-US" dirty="0"/>
              <a:t>“the” “a” “so” “then”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Context-dependent, you can designate new </a:t>
            </a:r>
            <a:r>
              <a:rPr lang="en-US" dirty="0" err="1"/>
              <a:t>stopwords</a:t>
            </a:r>
            <a:r>
              <a:rPr lang="en-US" dirty="0"/>
              <a:t> that are of no relevance to your research questions</a:t>
            </a:r>
            <a:endParaRPr dirty="0"/>
          </a:p>
          <a:p>
            <a:r>
              <a:rPr dirty="0"/>
              <a:t>Lemmatization vs. stemming</a:t>
            </a:r>
            <a:endParaRPr lang="en-US" dirty="0"/>
          </a:p>
          <a:p>
            <a:pPr lvl="1"/>
            <a:r>
              <a:rPr lang="en-US" dirty="0"/>
              <a:t>Stemming: chop off word endings with no mercy, fast but crude</a:t>
            </a:r>
          </a:p>
          <a:p>
            <a:pPr lvl="2"/>
            <a:r>
              <a:rPr lang="en-US" dirty="0"/>
              <a:t>running → run  studies → </a:t>
            </a:r>
            <a:r>
              <a:rPr lang="en-US" dirty="0" err="1"/>
              <a:t>studi</a:t>
            </a:r>
            <a:r>
              <a:rPr lang="en-US" dirty="0"/>
              <a:t>  universities → </a:t>
            </a:r>
            <a:r>
              <a:rPr lang="en-US" dirty="0" err="1"/>
              <a:t>univers</a:t>
            </a:r>
            <a:endParaRPr lang="en-US" dirty="0"/>
          </a:p>
          <a:p>
            <a:pPr lvl="1"/>
            <a:r>
              <a:rPr lang="en-US" dirty="0"/>
              <a:t>Lemmatization: dictionary + grammar to find the root</a:t>
            </a:r>
          </a:p>
          <a:p>
            <a:pPr lvl="2"/>
            <a:r>
              <a:rPr lang="en-US" dirty="0"/>
              <a:t>running → run  studies → study  better → good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n-Grams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Unigrams, bigrams, trigrams</a:t>
            </a:r>
          </a:p>
          <a:p>
            <a:r>
              <a:rPr lang="en-US" dirty="0"/>
              <a:t>Why use n-grams:</a:t>
            </a:r>
          </a:p>
          <a:p>
            <a:pPr lvl="1"/>
            <a:r>
              <a:rPr dirty="0"/>
              <a:t>Capture adjacent context (e.g., “not good”)</a:t>
            </a:r>
          </a:p>
          <a:p>
            <a:r>
              <a:rPr dirty="0"/>
              <a:t>Tradeoff: complexity vs. sparsity</a:t>
            </a:r>
            <a:endParaRPr lang="en-US" dirty="0"/>
          </a:p>
          <a:p>
            <a:r>
              <a:rPr lang="en-US" dirty="0"/>
              <a:t>Most methods we discuss use unigram.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Text to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dirty="0"/>
              <a:t>Document-Term Matrix (DTM)</a:t>
            </a:r>
          </a:p>
          <a:p>
            <a:pPr lvl="1"/>
            <a:r>
              <a:rPr dirty="0"/>
              <a:t>Sparse, high-dimensional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2900" lvl="1" indent="0">
              <a:buNone/>
            </a:pPr>
            <a:endParaRPr dirty="0"/>
          </a:p>
          <a:p>
            <a:r>
              <a:rPr dirty="0"/>
              <a:t>TF</a:t>
            </a:r>
            <a:r>
              <a:rPr lang="en-US" dirty="0"/>
              <a:t> (Term Frequency, frequency of a word in a document): In the sentence "Data is the new oil", TF for "data" is 1/5 = 0.2</a:t>
            </a:r>
          </a:p>
          <a:p>
            <a:r>
              <a:rPr dirty="0"/>
              <a:t>IDF</a:t>
            </a:r>
            <a:r>
              <a:rPr lang="en-US" dirty="0"/>
              <a:t> (Inverse Document Frequency, how unique is a word across documents): Words that appear in many documents (like “the”, “is”) get low IDF, while unique words get higher IDF</a:t>
            </a:r>
          </a:p>
          <a:p>
            <a:r>
              <a:rPr dirty="0"/>
              <a:t>TF-IDF</a:t>
            </a:r>
            <a:r>
              <a:rPr lang="en-US" dirty="0"/>
              <a:t>: Putting it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B27D2-7095-8E44-D1B3-0D82FCF8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884"/>
          <a:stretch>
            <a:fillRect/>
          </a:stretch>
        </p:blipFill>
        <p:spPr>
          <a:xfrm>
            <a:off x="1372339" y="2614543"/>
            <a:ext cx="6399321" cy="1520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4422-EFCA-0590-DEAE-FCB1D61A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1607-5D7F-EF25-2162-B85892C8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Frequency × Inverse Document Frequency</a:t>
            </a:r>
          </a:p>
          <a:p>
            <a:r>
              <a:rPr lang="en-US" dirty="0"/>
              <a:t>High </a:t>
            </a:r>
            <a:r>
              <a:rPr lang="en-US" b="1" dirty="0"/>
              <a:t>TF-IDF</a:t>
            </a:r>
            <a:r>
              <a:rPr lang="en-US" dirty="0"/>
              <a:t> = word is frequent in a document </a:t>
            </a:r>
            <a:r>
              <a:rPr lang="en-US" b="1" dirty="0"/>
              <a:t>but rare in the corpus</a:t>
            </a:r>
            <a:endParaRPr lang="en-US" dirty="0"/>
          </a:p>
          <a:p>
            <a:r>
              <a:rPr lang="en-US" dirty="0"/>
              <a:t>Filters out common “filler” words</a:t>
            </a:r>
          </a:p>
          <a:p>
            <a:r>
              <a:rPr lang="en-US" dirty="0"/>
              <a:t>Retains contextually meaningful, distinctive terms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2F2FAF-9C7F-C594-0984-B8C5E4CA3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64852"/>
              </p:ext>
            </p:extLst>
          </p:nvPr>
        </p:nvGraphicFramePr>
        <p:xfrm>
          <a:off x="628650" y="4200939"/>
          <a:ext cx="7886700" cy="16581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1150583583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69650685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98963753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42466513"/>
                    </a:ext>
                  </a:extLst>
                </a:gridCol>
              </a:tblGrid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Term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Doc A TF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IDF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TF-IDF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02000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359535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96204"/>
                  </a:ext>
                </a:extLst>
              </a:tr>
              <a:tr h="414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36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6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2633</Words>
  <Application>Microsoft Macintosh PowerPoint</Application>
  <PresentationFormat>On-screen Show (4:3)</PresentationFormat>
  <Paragraphs>329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Day 2 – Text (Basic)</vt:lpstr>
      <vt:lpstr>Learning Goals</vt:lpstr>
      <vt:lpstr>Why Text? Why Now?</vt:lpstr>
      <vt:lpstr>Text as Data: Challenges</vt:lpstr>
      <vt:lpstr>Foundational Workflow - Tokenization</vt:lpstr>
      <vt:lpstr>Text Preprocessing 101</vt:lpstr>
      <vt:lpstr>n-Grams</vt:lpstr>
      <vt:lpstr>From Text to Matrix</vt:lpstr>
      <vt:lpstr>TF-IDF</vt:lpstr>
      <vt:lpstr>TF-IDF vs. Word Embeddings</vt:lpstr>
      <vt:lpstr>Word Embeddings</vt:lpstr>
      <vt:lpstr>PowerPoint Presentation</vt:lpstr>
      <vt:lpstr>Word Embeddings</vt:lpstr>
      <vt:lpstr>Dictionary-Based Methods</vt:lpstr>
      <vt:lpstr>Case: LIWC</vt:lpstr>
      <vt:lpstr>Case: LIWC</vt:lpstr>
      <vt:lpstr>Case: LIWC</vt:lpstr>
      <vt:lpstr>Case: Moral Foundations Theory</vt:lpstr>
      <vt:lpstr>Case: Different Dictionaries</vt:lpstr>
      <vt:lpstr>Limitations of Dictionaries</vt:lpstr>
      <vt:lpstr>Supervised Machine Learning</vt:lpstr>
      <vt:lpstr>Logistic Regression</vt:lpstr>
      <vt:lpstr>SVM</vt:lpstr>
      <vt:lpstr>Tree-Based Models</vt:lpstr>
      <vt:lpstr>Tree-Based Models</vt:lpstr>
      <vt:lpstr>Neural Networks</vt:lpstr>
      <vt:lpstr>Neural Networks</vt:lpstr>
      <vt:lpstr>How we evaluate model</vt:lpstr>
      <vt:lpstr>PowerPoint Presentation</vt:lpstr>
      <vt:lpstr>Evaluation Metrics</vt:lpstr>
      <vt:lpstr>Evaluation Metrics</vt:lpstr>
      <vt:lpstr>Evaluation Metrics</vt:lpstr>
      <vt:lpstr>Case: Jaidka et al. (2019)</vt:lpstr>
      <vt:lpstr>Case: Seraj et al. (2021)</vt:lpstr>
      <vt:lpstr>Optional: Zero-Shot + Pretrained Models</vt:lpstr>
      <vt:lpstr>Lab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Alvin Zhou</cp:lastModifiedBy>
  <cp:revision>168</cp:revision>
  <cp:lastPrinted>2025-05-21T05:58:57Z</cp:lastPrinted>
  <dcterms:created xsi:type="dcterms:W3CDTF">2013-01-27T09:14:16Z</dcterms:created>
  <dcterms:modified xsi:type="dcterms:W3CDTF">2025-05-21T05:59:39Z</dcterms:modified>
  <cp:category/>
</cp:coreProperties>
</file>