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8" r:id="rId10"/>
    <p:sldId id="273" r:id="rId11"/>
    <p:sldId id="274" r:id="rId12"/>
    <p:sldId id="275" r:id="rId13"/>
    <p:sldId id="276" r:id="rId14"/>
    <p:sldId id="279" r:id="rId15"/>
    <p:sldId id="278" r:id="rId16"/>
    <p:sldId id="280" r:id="rId17"/>
    <p:sldId id="260" r:id="rId18"/>
    <p:sldId id="281" r:id="rId19"/>
    <p:sldId id="282" r:id="rId20"/>
    <p:sldId id="283" r:id="rId21"/>
    <p:sldId id="284" r:id="rId22"/>
    <p:sldId id="317" r:id="rId23"/>
    <p:sldId id="310" r:id="rId24"/>
    <p:sldId id="309" r:id="rId25"/>
    <p:sldId id="311" r:id="rId26"/>
    <p:sldId id="312" r:id="rId27"/>
    <p:sldId id="316" r:id="rId28"/>
    <p:sldId id="318" r:id="rId29"/>
    <p:sldId id="319" r:id="rId30"/>
    <p:sldId id="313" r:id="rId31"/>
    <p:sldId id="314" r:id="rId32"/>
    <p:sldId id="315" r:id="rId33"/>
    <p:sldId id="261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1" r:id="rId45"/>
    <p:sldId id="332" r:id="rId46"/>
    <p:sldId id="333" r:id="rId47"/>
    <p:sldId id="334" r:id="rId48"/>
    <p:sldId id="335" r:id="rId49"/>
    <p:sldId id="26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86979"/>
  </p:normalViewPr>
  <p:slideViewPr>
    <p:cSldViewPr snapToGrid="0" snapToObjects="1">
      <p:cViewPr varScale="1">
        <p:scale>
          <a:sx n="116" d="100"/>
          <a:sy n="116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FB3F-13DB-504F-9137-363EC150ED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F93C-4798-C840-90C6-CEF74E01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TF-IDF easier to understand, so still quite used in social sciences.</a:t>
            </a:r>
          </a:p>
          <a:p>
            <a:r>
              <a:rPr lang="en-US" dirty="0"/>
              <a:t>Remember, not the best methods will win you a paper, it is the story that the method enables you to tell.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2F93C-4798-C840-90C6-CEF74E015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D48A-8472-AE92-C53E-018A17F6C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0F234-3698-709C-0D5F-011C43C9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4C0B-3C9E-6D3B-F289-02684E72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BAAC-3AB4-3024-E7E9-5A1C09EB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BF74-C690-8E4D-36EA-0A82A1C8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B29B-C78B-0629-A987-A55238EC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AF972-A5E6-DC43-4655-F6E9E563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B7EE-6C50-64B6-72AB-0D0C0AE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E57C-942A-F788-DD47-04E92172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8926B-8344-4489-E1B7-D240A65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9D498-60BD-14E5-3078-52466339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3FDA0-A993-0414-EF6A-A7F358982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987B-EB60-9BB6-B3F1-D2C729D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93B2-B5FE-79A1-14E6-190F43D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F024-BB21-C396-6D28-70D2AFAA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7F89-EE62-8DCA-5861-0EE0120A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D321-6CD9-745B-A7C5-C63B31E4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EC30-2F2F-F475-279F-3EDA8183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CF77-CCC6-36AB-8577-D66ED46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A54A-901F-A159-B48E-0965C677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13DB-22D2-AD3C-F850-0C672AFD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C474-805F-BDA5-DFC8-A4928D0B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B83D-A7C8-08CC-5393-FF887695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35C3-6962-8A9F-F273-03E18E7E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3870-E5D5-A4A3-BD31-DEA9751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9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BBB5-16B5-349C-96ED-2BE423DB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9F0B-945D-787F-CF11-8DA1F10DB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7FAE-9B7C-2114-8A50-FC5D9884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79DBA-BD9D-2ECB-0856-C1A490C0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7F32-B048-14D8-CB41-238C410B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16DE-FD9E-99EC-F9D1-463CE3B6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6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D625-6F54-DC54-3E4D-15D7CC66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6C49-F707-6B00-6026-886D37FD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5A37-54C3-98F6-ECA8-05D51B0D9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47830-6B2E-B437-0C2C-3768EE1E0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97844-74BD-C432-3E1E-F49422D2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00E69-564C-2FB6-30AC-54AC4117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7BF92-9F23-412B-8786-881E40C6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C0DBE-3EEB-E8E4-F5A6-EDD7D4E9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1A4-FC9A-CA4C-DFF7-D0347C4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42919-DC87-9678-289D-B18596D93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F538C-7DB6-FA27-8CFB-8865EF10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D0C18-C702-0914-D409-320E41B7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EDCF-3358-8600-9E1E-6C900C55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E00A8-C641-F181-39FC-CA4825B4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8444-BB1C-A51F-D0AB-9D962BC2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CCC5-23BB-B443-4B40-FCE9FE9E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CD2E-1970-9049-6B17-47BFE1A6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03648-86EC-C561-6128-8E503B80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B3EA-511B-1164-FF08-A11BC618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FEBC8-B08E-CB95-5EBA-B0F6ADF6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6FB6-65D2-CCD0-EA34-84D1A93D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E44F-427D-FF82-7210-1AF2BFF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3D8C9-1B0B-CF7E-6DBF-AC1FFE4B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D7880-8017-D37E-F857-95574F96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2121-5688-EF95-8B85-3B6D2B24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34905-4FF2-9981-60D9-5C36802C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FE73-137E-5B7F-40E4-355691E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C41B-0EA5-8546-A6F2-08E68794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8FC3-8560-23F5-8F93-E356E61A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513-AFBF-548E-051A-48970F899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B2FD-3C29-D25B-E7E2-A3CFBD76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CD4C-C995-3EBF-5AEA-68C73759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mc.ncbi.nlm.nih.gov/articles/PMC9578521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3 - </a:t>
            </a:r>
            <a:r>
              <a:rPr dirty="0"/>
              <a:t>Text (Advanced)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UMN CSS Workshop 2025</a:t>
            </a:r>
          </a:p>
          <a:p>
            <a:r>
              <a:rPr lang="en-US" dirty="0"/>
              <a:t>Instructor: Alvin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3AD31-8C15-1DE4-8CA3-2AE63A85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FE91-077F-ECBB-EAD1-4924A154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Presentation: Toubia et al. (2021)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2E9E-0101-EDCE-888E-675DD43D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quantifying the shape of stories predicts success</a:t>
            </a:r>
          </a:p>
          <a:p>
            <a:r>
              <a:rPr dirty="0"/>
              <a:t>Track emotional arc over time using NLP</a:t>
            </a:r>
          </a:p>
          <a:p>
            <a:r>
              <a:rPr dirty="0"/>
              <a:t>Shape features predict box office revenue</a:t>
            </a:r>
          </a:p>
          <a:p>
            <a:r>
              <a:rPr dirty="0"/>
              <a:t>Social science application: narrative structure &amp; diffusion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B775F-2445-11B0-3571-667C3625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3626803"/>
            <a:ext cx="4781550" cy="25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162D-56B9-DCB4-7BED-000F3A49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studies usually “start from scratch”</a:t>
            </a:r>
          </a:p>
          <a:p>
            <a:r>
              <a:rPr lang="en-US" dirty="0"/>
              <a:t>But studies using embeddings usually grab an existing model and fine-tune it with new data</a:t>
            </a:r>
          </a:p>
          <a:p>
            <a:r>
              <a:rPr lang="en-US" dirty="0"/>
              <a:t>“Fine-tuning” means continuing to train a pretrained model on a new, domain-specific corpus, so it adapts to the language and meaning specific to your data.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80A66-7626-94E0-E815-1326979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fine-tune embeddings for your study</a:t>
            </a:r>
          </a:p>
        </p:txBody>
      </p:sp>
    </p:spTree>
    <p:extLst>
      <p:ext uri="{BB962C8B-B14F-4D97-AF65-F5344CB8AC3E}">
        <p14:creationId xmlns:p14="http://schemas.microsoft.com/office/powerpoint/2010/main" val="12977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46BF-025E-CBF0-6344-483E82D4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34BB-D75B-ACB9-E5C3-2223BF03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</a:t>
            </a:r>
            <a:r>
              <a:rPr lang="en-US" dirty="0" err="1"/>
              <a:t>GloVe</a:t>
            </a:r>
            <a:r>
              <a:rPr lang="en-US" dirty="0"/>
              <a:t> on Social Media</a:t>
            </a:r>
          </a:p>
          <a:p>
            <a:pPr lvl="1"/>
            <a:r>
              <a:rPr lang="en-US" dirty="0"/>
              <a:t>Let’s say you’re studying vaccine discourse on Twitter. You start with </a:t>
            </a:r>
            <a:r>
              <a:rPr lang="en-US" dirty="0" err="1"/>
              <a:t>GloVe</a:t>
            </a:r>
            <a:r>
              <a:rPr lang="en-US" dirty="0"/>
              <a:t> (trained on news/Wikipedia), but you want to adapt it to Twitter slang + COVID-specific terms.</a:t>
            </a:r>
          </a:p>
          <a:p>
            <a:pPr lvl="1"/>
            <a:r>
              <a:rPr lang="en-US" dirty="0"/>
              <a:t>In Python (conceptually):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8101D-37A0-5A75-B68E-26C17774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FD607-8ED1-7C6B-4D58-9F1FB62A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33" t="16007" r="12622" b="16335"/>
          <a:stretch>
            <a:fillRect/>
          </a:stretch>
        </p:blipFill>
        <p:spPr>
          <a:xfrm>
            <a:off x="2038350" y="3343492"/>
            <a:ext cx="5067300" cy="34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4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0438-9E9A-A586-38F6-A6499297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573D-CBDD-5173-71C0-614B613B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an embedding model that understands “vax,” “jabbed,” “anti-vaxxer” as used in your data, but still retains core semantic structure from </a:t>
            </a:r>
            <a:r>
              <a:rPr lang="en-US" dirty="0" err="1"/>
              <a:t>GloVe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https://pmc.ncbi.nlm.nih.gov/articles/PMC9578521/</a:t>
            </a:r>
            <a:endParaRPr lang="en-US" dirty="0"/>
          </a:p>
          <a:p>
            <a:pPr lvl="1"/>
            <a:r>
              <a:rPr lang="en-US" dirty="0"/>
              <a:t>Our study investigated and compared public sentiment related to COVID-19 vaccines expressed on 2 popular social media platforms—Reddit and Twitter—harvested from January 1, 2020, to March 1, 2022.</a:t>
            </a:r>
          </a:p>
          <a:p>
            <a:pPr lvl="1"/>
            <a:r>
              <a:rPr lang="en-US" dirty="0"/>
              <a:t>To accomplish this task, we created a fine-tuned </a:t>
            </a:r>
            <a:r>
              <a:rPr lang="en-US" dirty="0" err="1"/>
              <a:t>DistilRoBERTa</a:t>
            </a:r>
            <a:r>
              <a:rPr lang="en-US" dirty="0"/>
              <a:t> model to predict the sentiments of approximately 9.5 million tweets and 70 thousand Reddit comments. To fine-tune our model, our team manually labeled the sentiment of 3600 tweets and then augmented our data set through back-translation. Text sentiment for each social media platform was then classified with our fine-tuned model using Python programming language and the Hugging Face sentiment analysis pipeline.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DDA52-0E5E-D0C9-50A8-CDBED5E5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88887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4AB1-F542-27A0-E024-40B5BB48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0FDB-3E65-C547-CA31-B5AE3914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definitely train it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0C6AAC-2F0C-3961-2821-DDBFAFE9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Presentation: Kozlowski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17456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A2BF-6A02-F894-2EDD-06CED1B6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E2CE-09A2-DDCD-3E7B-2249121A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dirty="0"/>
              <a:t>: Kozlowski et al.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824F-B296-10FD-0754-A8E361F0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custom Word2Vec embeddings on Google Books </a:t>
            </a:r>
            <a:r>
              <a:rPr lang="en-US" dirty="0" err="1"/>
              <a:t>Ngram</a:t>
            </a:r>
            <a:r>
              <a:rPr lang="en-US" dirty="0"/>
              <a:t> data from each decade (1900–1999)</a:t>
            </a:r>
          </a:p>
          <a:p>
            <a:pPr lvl="1"/>
            <a:r>
              <a:rPr lang="en-US" dirty="0"/>
              <a:t>Downloaded the Google Books </a:t>
            </a:r>
            <a:r>
              <a:rPr lang="en-US" dirty="0" err="1"/>
              <a:t>Ngram</a:t>
            </a:r>
            <a:r>
              <a:rPr lang="en-US" dirty="0"/>
              <a:t> corpus, stratified by decade (1900–1999).</a:t>
            </a:r>
          </a:p>
          <a:p>
            <a:pPr lvl="1"/>
            <a:r>
              <a:rPr lang="en-US" dirty="0"/>
              <a:t>Trained separate Word2Vec models for each decade.</a:t>
            </a:r>
          </a:p>
          <a:p>
            <a:pPr lvl="1"/>
            <a:r>
              <a:rPr lang="en-US" dirty="0"/>
              <a:t>Used these decade-specific embeddings to:</a:t>
            </a:r>
          </a:p>
          <a:p>
            <a:pPr lvl="2"/>
            <a:r>
              <a:rPr lang="en-US" dirty="0"/>
              <a:t>Measure how meanings of cultural terms shifted across time.</a:t>
            </a:r>
          </a:p>
          <a:p>
            <a:pPr lvl="2"/>
            <a:r>
              <a:rPr lang="en-US" dirty="0"/>
              <a:t>Project words into latent dimensions (e.g., class, gender, affluence) defined by antonym word pairs (e.g., rich vs. poor).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46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3B17-CD60-2092-2713-FBE44858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Text-Based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94BA-B35B-FEF1-EF67-BB81CBE9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Choose methods to answer your questions!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 err="1"/>
              <a:t>PoS</a:t>
            </a:r>
            <a:r>
              <a:rPr lang="en-US" dirty="0"/>
              <a:t> Tagging</a:t>
            </a:r>
          </a:p>
          <a:p>
            <a:pPr lvl="1"/>
            <a:r>
              <a:rPr lang="en-US" dirty="0"/>
              <a:t>Topic models</a:t>
            </a:r>
          </a:p>
        </p:txBody>
      </p:sp>
    </p:spTree>
    <p:extLst>
      <p:ext uri="{BB962C8B-B14F-4D97-AF65-F5344CB8AC3E}">
        <p14:creationId xmlns:p14="http://schemas.microsoft.com/office/powerpoint/2010/main" val="348399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dirty="0"/>
              <a:t>: Knight (2022)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8E286-1677-E01F-06FA-735A8827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844F7-93ED-E75A-90E7-2446C90E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863-A913-373A-9F3C-3DD99C87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dirty="0"/>
              <a:t>: Knight (2022)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FCA8-0CF3-D95D-EAB6-3AB18B4DE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The New York Times (1890−1934) and Wall Street Journal (1905−1934)</a:t>
            </a:r>
          </a:p>
          <a:p>
            <a:pPr lvl="1"/>
            <a:r>
              <a:rPr lang="en-US" dirty="0"/>
              <a:t>OCR, 400,000+ articles</a:t>
            </a:r>
          </a:p>
          <a:p>
            <a:r>
              <a:rPr lang="en-US" dirty="0"/>
              <a:t>Analyzed “agentic talk” — linguistic indicators that describe corporations as intentional actors (e.g., “decided,” “believed”)</a:t>
            </a:r>
          </a:p>
          <a:p>
            <a:r>
              <a:rPr lang="en-US" dirty="0"/>
              <a:t>Named entity recognition (NER) to identify organizations</a:t>
            </a:r>
          </a:p>
          <a:p>
            <a:pPr lvl="1"/>
            <a:r>
              <a:rPr lang="en-US" dirty="0"/>
              <a:t>Standard Named Entity Recognizer</a:t>
            </a:r>
          </a:p>
          <a:p>
            <a:pPr lvl="1"/>
            <a:r>
              <a:rPr lang="en-US" dirty="0"/>
              <a:t>Authors’ own + manual cleaning</a:t>
            </a:r>
          </a:p>
          <a:p>
            <a:r>
              <a:rPr lang="en-US" dirty="0"/>
              <a:t>Parsing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nsubj</a:t>
            </a:r>
            <a:r>
              <a:rPr lang="en-US" dirty="0"/>
              <a:t>” - the active subject in a sentence</a:t>
            </a:r>
          </a:p>
          <a:p>
            <a:pPr lvl="1"/>
            <a:r>
              <a:rPr lang="en-US" dirty="0"/>
              <a:t>Stanford Tagger + manual cleaning</a:t>
            </a:r>
          </a:p>
          <a:p>
            <a:r>
              <a:rPr lang="en-US" dirty="0"/>
              <a:t>Dictionary for Verbs</a:t>
            </a:r>
          </a:p>
          <a:p>
            <a:pPr lvl="1"/>
            <a:r>
              <a:rPr lang="en-US" dirty="0"/>
              <a:t>Harvard General Inquirer database</a:t>
            </a:r>
          </a:p>
          <a:p>
            <a:pPr lvl="1"/>
            <a:r>
              <a:rPr lang="en-US" dirty="0"/>
              <a:t>“cognitive orientation” and “communicating”</a:t>
            </a:r>
          </a:p>
          <a:p>
            <a:r>
              <a:rPr lang="en-US" dirty="0"/>
              <a:t>STM</a:t>
            </a:r>
          </a:p>
        </p:txBody>
      </p:sp>
    </p:spTree>
    <p:extLst>
      <p:ext uri="{BB962C8B-B14F-4D97-AF65-F5344CB8AC3E}">
        <p14:creationId xmlns:p14="http://schemas.microsoft.com/office/powerpoint/2010/main" val="392549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807D-DFCA-4EB6-EFE5-EC95166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F80E-53E4-6510-2D49-14377B67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unsupervised method to discover hidden thematic structure</a:t>
            </a:r>
          </a:p>
          <a:p>
            <a:pPr lvl="1"/>
            <a:r>
              <a:rPr lang="en-US" dirty="0"/>
              <a:t>“what do these documents/text talk about?”</a:t>
            </a:r>
          </a:p>
          <a:p>
            <a:r>
              <a:rPr lang="en-US" dirty="0"/>
              <a:t>Useful for exploratory analysis when labels aren't available</a:t>
            </a:r>
          </a:p>
          <a:p>
            <a:r>
              <a:rPr lang="en-US" dirty="0"/>
              <a:t>Widely popular in social sciences</a:t>
            </a:r>
          </a:p>
        </p:txBody>
      </p:sp>
    </p:spTree>
    <p:extLst>
      <p:ext uri="{BB962C8B-B14F-4D97-AF65-F5344CB8AC3E}">
        <p14:creationId xmlns:p14="http://schemas.microsoft.com/office/powerpoint/2010/main" val="86800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word embedding</a:t>
            </a:r>
          </a:p>
          <a:p>
            <a:r>
              <a:rPr dirty="0"/>
              <a:t>Understand topic modeling and its use in social science</a:t>
            </a:r>
          </a:p>
          <a:p>
            <a:r>
              <a:rPr dirty="0"/>
              <a:t>Explore creative uses of computational text methods</a:t>
            </a:r>
          </a:p>
          <a:p>
            <a:r>
              <a:rPr lang="en-US" dirty="0"/>
              <a:t>Practice using external text APIs and topic modeling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DEEF-6EB5-0F00-BD0F-EEAF2D30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of Topic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7A0E-5139-2980-707F-8773AD54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Levels: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Words</a:t>
            </a:r>
          </a:p>
          <a:p>
            <a:endParaRPr lang="en-US" dirty="0"/>
          </a:p>
          <a:p>
            <a:r>
              <a:rPr lang="en-US" dirty="0"/>
              <a:t>Documents are composed of multiple topics, with weights</a:t>
            </a:r>
          </a:p>
          <a:p>
            <a:r>
              <a:rPr lang="en-US" dirty="0"/>
              <a:t>Each topic is described by a set of words, with weights</a:t>
            </a:r>
          </a:p>
        </p:txBody>
      </p:sp>
    </p:spTree>
    <p:extLst>
      <p:ext uri="{BB962C8B-B14F-4D97-AF65-F5344CB8AC3E}">
        <p14:creationId xmlns:p14="http://schemas.microsoft.com/office/powerpoint/2010/main" val="49929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F52C-0C51-8DC5-155A-2C36D9302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BFDB-94A8-AE83-9D1E-CD5974C4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of Topic Modeling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D19FAE-916B-75FE-B454-DFDB2244240F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Early/Most topic models based on TF-IDF</a:t>
            </a:r>
          </a:p>
          <a:p>
            <a:r>
              <a:rPr lang="en-US" dirty="0"/>
              <a:t>Newer models based on word embedding</a:t>
            </a:r>
          </a:p>
          <a:p>
            <a:endParaRPr lang="en-US" dirty="0"/>
          </a:p>
          <a:p>
            <a:r>
              <a:rPr lang="en-US" dirty="0"/>
              <a:t>If two words (word 1 and word 2) always co-occur, the computer understands that they might belong to the same topic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95591AF-703D-9B2A-BA8E-299F9DC12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4884"/>
          <a:stretch>
            <a:fillRect/>
          </a:stretch>
        </p:blipFill>
        <p:spPr>
          <a:xfrm>
            <a:off x="628650" y="4001294"/>
            <a:ext cx="8479031" cy="20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B824-2864-6302-7639-8CE35C2ED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606-2D87-050B-22B7-8CD11531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of Topic Modeling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D224BE-030F-A103-B345-5AA363716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14240"/>
            <a:ext cx="7886700" cy="37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0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74662-D92E-FFCF-BE3B-E680E208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BD1F-A878-4D64-D293-4B753ADA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of Topic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5C0B4-098F-BE44-41B7-3A0960E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57097"/>
            <a:ext cx="7886700" cy="4288393"/>
          </a:xfrm>
        </p:spPr>
      </p:pic>
    </p:spTree>
    <p:extLst>
      <p:ext uri="{BB962C8B-B14F-4D97-AF65-F5344CB8AC3E}">
        <p14:creationId xmlns:p14="http://schemas.microsoft.com/office/powerpoint/2010/main" val="1010553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Latent Dirichlet Allocation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Introduced by Blei, Ng, and Jordan (2003)</a:t>
            </a:r>
          </a:p>
          <a:p>
            <a:r>
              <a:rPr dirty="0"/>
              <a:t>Assum</a:t>
            </a:r>
            <a:r>
              <a:rPr lang="en-US" dirty="0"/>
              <a:t>ption</a:t>
            </a:r>
          </a:p>
          <a:p>
            <a:pPr lvl="1"/>
            <a:r>
              <a:rPr lang="en-US" dirty="0"/>
              <a:t>Each document is a mixture of topics</a:t>
            </a:r>
          </a:p>
          <a:p>
            <a:pPr lvl="1"/>
            <a:r>
              <a:rPr lang="en-US" dirty="0"/>
              <a:t>Each topic is a mixture of words</a:t>
            </a:r>
          </a:p>
          <a:p>
            <a:pPr lvl="1"/>
            <a:r>
              <a:rPr lang="en-US" b="1" dirty="0"/>
              <a:t>Both mixtures are drawn from Dirichlet distributions</a:t>
            </a:r>
          </a:p>
          <a:p>
            <a:r>
              <a:rPr dirty="0"/>
              <a:t>Widely used, but</a:t>
            </a:r>
            <a:r>
              <a:rPr lang="en-US" dirty="0"/>
              <a:t> with limitations:</a:t>
            </a:r>
          </a:p>
          <a:p>
            <a:pPr lvl="1"/>
            <a:r>
              <a:rPr lang="en-US" dirty="0"/>
              <a:t>Cannot i</a:t>
            </a:r>
            <a:r>
              <a:rPr dirty="0"/>
              <a:t>ntegrating metadata</a:t>
            </a:r>
            <a:endParaRPr lang="en-US" dirty="0"/>
          </a:p>
          <a:p>
            <a:pPr lvl="1"/>
            <a:r>
              <a:rPr lang="en-US" dirty="0"/>
              <a:t>Doesn’t work well with short text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Structural Topic Modeling (STM)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Extends LDA by incorporating document-level metadata</a:t>
            </a:r>
            <a:r>
              <a:rPr lang="en-US" dirty="0"/>
              <a:t>/covariate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Political Party</a:t>
            </a:r>
          </a:p>
          <a:p>
            <a:pPr lvl="1"/>
            <a:r>
              <a:rPr lang="en-US" dirty="0"/>
              <a:t>Before/After Treatment</a:t>
            </a:r>
            <a:endParaRPr dirty="0"/>
          </a:p>
          <a:p>
            <a:r>
              <a:rPr lang="en-US" dirty="0"/>
              <a:t>Instead of assuming Dirichlet distributions, it uses logistic-normal prior (has a normal distribution in log-space)</a:t>
            </a:r>
          </a:p>
          <a:p>
            <a:pPr lvl="1"/>
            <a:r>
              <a:rPr lang="en-US" dirty="0"/>
              <a:t>Don’t ask me what they mean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dirty="0"/>
              <a:t>Allows topic prevalence and content to vary by covariates</a:t>
            </a:r>
          </a:p>
          <a:p>
            <a:r>
              <a:rPr dirty="0"/>
              <a:t>Excellent for theory-testing in social science</a:t>
            </a:r>
          </a:p>
          <a:p>
            <a:r>
              <a:rPr dirty="0"/>
              <a:t>Implemented in R using </a:t>
            </a:r>
            <a:r>
              <a:rPr dirty="0" err="1"/>
              <a:t>stm</a:t>
            </a:r>
            <a:r>
              <a:rPr dirty="0"/>
              <a:t> package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LDA/</a:t>
            </a:r>
            <a:r>
              <a:rPr dirty="0"/>
              <a:t>STM 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 get:</a:t>
            </a:r>
          </a:p>
          <a:p>
            <a:pPr lvl="1"/>
            <a:r>
              <a:rPr dirty="0"/>
              <a:t>A list of topics (top words per topic)</a:t>
            </a:r>
            <a:endParaRPr lang="en-US" dirty="0"/>
          </a:p>
          <a:p>
            <a:pPr lvl="2"/>
            <a:r>
              <a:rPr lang="en-US" dirty="0"/>
              <a:t>Topic 1’s top words: animal, cat, dog, cow, farm, …</a:t>
            </a:r>
          </a:p>
          <a:p>
            <a:pPr lvl="2"/>
            <a:r>
              <a:rPr lang="en-US" dirty="0"/>
              <a:t>Topic 2’s top words: work, employ, farm, rice…</a:t>
            </a:r>
          </a:p>
          <a:p>
            <a:pPr lvl="2"/>
            <a:r>
              <a:rPr lang="en-US" dirty="0"/>
              <a:t>…</a:t>
            </a:r>
            <a:endParaRPr dirty="0"/>
          </a:p>
          <a:p>
            <a:pPr lvl="1"/>
            <a:r>
              <a:rPr dirty="0"/>
              <a:t>Document-topic proportions</a:t>
            </a:r>
            <a:endParaRPr lang="en-US" dirty="0"/>
          </a:p>
          <a:p>
            <a:pPr lvl="2"/>
            <a:r>
              <a:rPr lang="en-US" dirty="0"/>
              <a:t>This document consists of 50% Topic 1, 25% Topic 2, 15% Topic 3, and 10% Topic 4</a:t>
            </a:r>
          </a:p>
          <a:p>
            <a:r>
              <a:rPr lang="en-US" dirty="0"/>
              <a:t>Specific to STM:</a:t>
            </a:r>
          </a:p>
          <a:p>
            <a:pPr lvl="1"/>
            <a:r>
              <a:rPr dirty="0"/>
              <a:t>Topic correlations</a:t>
            </a:r>
            <a:r>
              <a:rPr lang="en-US" dirty="0"/>
              <a:t> across all documents</a:t>
            </a:r>
          </a:p>
          <a:p>
            <a:pPr lvl="2"/>
            <a:r>
              <a:rPr lang="en-US" dirty="0"/>
              <a:t>How likely Topic 1 and Topic 2 can co-occur (i.e., a network)</a:t>
            </a:r>
            <a:endParaRPr dirty="0"/>
          </a:p>
          <a:p>
            <a:pPr lvl="1"/>
            <a:r>
              <a:rPr dirty="0"/>
              <a:t>Covariate effect (e.g., topic prevalence by party</a:t>
            </a:r>
            <a:r>
              <a:rPr lang="en-US" dirty="0"/>
              <a:t>/</a:t>
            </a:r>
            <a:r>
              <a:rPr dirty="0"/>
              <a:t>time</a:t>
            </a:r>
            <a:r>
              <a:rPr lang="en-US" dirty="0"/>
              <a:t>/treatment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25BF-A308-9FF0-A0F4-A9A50946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43B3-1AA2-63CC-5351-DBD9261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Does Not Give You Labels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9917-8DEA-7E46-12BD-AE69F6F2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/>
          <a:lstStyle/>
          <a:p>
            <a:r>
              <a:rPr lang="en-US" dirty="0"/>
              <a:t>You get:</a:t>
            </a:r>
          </a:p>
          <a:p>
            <a:pPr lvl="1"/>
            <a:r>
              <a:rPr lang="en-US" dirty="0"/>
              <a:t>A list of topics (top words per topic)</a:t>
            </a:r>
          </a:p>
          <a:p>
            <a:pPr lvl="2"/>
            <a:r>
              <a:rPr lang="en-US" dirty="0"/>
              <a:t>Topic 1’s top words: animal, cat, dog, cow, farm, …</a:t>
            </a:r>
          </a:p>
          <a:p>
            <a:pPr lvl="2"/>
            <a:r>
              <a:rPr lang="en-US" dirty="0"/>
              <a:t>Topic 2’s top words: work, employ, farm, rice…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But they never tell you what the topics are, the computer only knows that these words seem to co-occur here</a:t>
            </a:r>
          </a:p>
          <a:p>
            <a:pPr lvl="1"/>
            <a:r>
              <a:rPr lang="en-US" dirty="0"/>
              <a:t>No labels like “animal,” “farming,” or “climate change” / “terrorism”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Labels are interpretive, researcher-assigned summaries</a:t>
            </a:r>
          </a:p>
          <a:p>
            <a:pPr lvl="1"/>
            <a:r>
              <a:rPr lang="en-US" dirty="0"/>
              <a:t>Needs researchers’ substantial expertise to cover research areas</a:t>
            </a:r>
          </a:p>
          <a:p>
            <a:r>
              <a:rPr lang="en-US" dirty="0"/>
              <a:t>You must:</a:t>
            </a:r>
          </a:p>
          <a:p>
            <a:pPr lvl="1"/>
            <a:r>
              <a:rPr lang="en-US" dirty="0"/>
              <a:t>Inspect top words</a:t>
            </a:r>
          </a:p>
          <a:p>
            <a:pPr lvl="1"/>
            <a:r>
              <a:rPr lang="en-US" dirty="0"/>
              <a:t>Read exemplar documents for each topic</a:t>
            </a:r>
          </a:p>
          <a:p>
            <a:pPr lvl="1"/>
            <a:r>
              <a:rPr lang="en-US" dirty="0"/>
              <a:t>Assign a topic label and discuss with co-authors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761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6DE9-86C5-5F73-932B-F2886C70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AE4-8352-AD47-ED32-BD25DD6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 Does Not Give You Labels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CFE0-EDF6-B3D2-3C79-B3073D2C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/>
          <a:lstStyle/>
          <a:p>
            <a:r>
              <a:rPr lang="en-US" dirty="0"/>
              <a:t>Topic modeling is a discovery tool, not a labeling machine.</a:t>
            </a:r>
          </a:p>
          <a:p>
            <a:r>
              <a:rPr lang="en-US" dirty="0"/>
              <a:t>It helps uncover patterns — you provide the meaning.</a:t>
            </a:r>
          </a:p>
          <a:p>
            <a:endParaRPr lang="en-US" dirty="0"/>
          </a:p>
          <a:p>
            <a:r>
              <a:rPr lang="en-US" dirty="0"/>
              <a:t>A topic with top words like “children,” “school,” “teacher,” “lunch,” “bus” might sound like it’s about “Education”</a:t>
            </a:r>
          </a:p>
          <a:p>
            <a:r>
              <a:rPr lang="en-US" dirty="0"/>
              <a:t>But since I am aware that the documents I have are all NY Times articles mentioning “gun,” I should know that it’s mostly about “school shootings.”</a:t>
            </a:r>
          </a:p>
          <a:p>
            <a:r>
              <a:rPr lang="en-US" dirty="0"/>
              <a:t>If I did the search about “poverty,” then I should label it “childhood hunger.”</a:t>
            </a:r>
          </a:p>
          <a:p>
            <a:r>
              <a:rPr lang="en-US" dirty="0"/>
              <a:t>Reading top representative documents is also helpful.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54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FAB8-6119-B72C-179D-0029B02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 the No. of Topics (</a:t>
            </a:r>
            <a:r>
              <a:rPr lang="en-US" i="1" dirty="0"/>
              <a:t>K</a:t>
            </a:r>
            <a:r>
              <a:rPr lang="en-US" dirty="0"/>
              <a:t>) (LDA/STM)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C071-BC33-8B0B-5B83-69C96365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dirty="0"/>
              <a:t>There is no “correct” K, as much art as science</a:t>
            </a:r>
          </a:p>
          <a:p>
            <a:pPr lvl="1"/>
            <a:r>
              <a:rPr lang="en-US" dirty="0"/>
              <a:t>It’s a modeling choice, not a ground truth</a:t>
            </a:r>
          </a:p>
          <a:p>
            <a:pPr lvl="1"/>
            <a:r>
              <a:rPr lang="en-US" dirty="0"/>
              <a:t>Too few topics → overgeneralized, mixed themes</a:t>
            </a:r>
          </a:p>
          <a:p>
            <a:pPr lvl="1"/>
            <a:r>
              <a:rPr lang="en-US" dirty="0"/>
              <a:t>Too many topics → fragmented, redundant, hard to interpret</a:t>
            </a:r>
          </a:p>
          <a:p>
            <a:pPr lvl="1"/>
            <a:r>
              <a:rPr lang="en-US" dirty="0"/>
              <a:t>Need to find a balanced </a:t>
            </a:r>
            <a:r>
              <a:rPr lang="en-US" i="1" dirty="0"/>
              <a:t>K</a:t>
            </a:r>
            <a:r>
              <a:rPr lang="en-US" dirty="0"/>
              <a:t> with human interpretation</a:t>
            </a:r>
          </a:p>
          <a:p>
            <a:r>
              <a:rPr lang="en-US" dirty="0"/>
              <a:t>Model diagnosis does help</a:t>
            </a:r>
          </a:p>
          <a:p>
            <a:pPr lvl="1"/>
            <a:r>
              <a:rPr lang="en-US" dirty="0"/>
              <a:t>Held-out likelihood (predictive performance)</a:t>
            </a:r>
          </a:p>
          <a:p>
            <a:pPr lvl="1"/>
            <a:r>
              <a:rPr lang="en-US" dirty="0"/>
              <a:t>Semantic coherence (do top words make sense together?)</a:t>
            </a:r>
          </a:p>
          <a:p>
            <a:pPr lvl="1"/>
            <a:r>
              <a:rPr lang="en-US" dirty="0"/>
              <a:t>Exclusivity (are top words unique to topics?)</a:t>
            </a:r>
          </a:p>
          <a:p>
            <a:pPr lvl="1"/>
            <a:r>
              <a:rPr lang="en-US" dirty="0"/>
              <a:t>But most important: </a:t>
            </a:r>
            <a:r>
              <a:rPr lang="en-US" b="1" u="sng" dirty="0"/>
              <a:t>Interpretability</a:t>
            </a:r>
            <a:r>
              <a:rPr lang="en-US" dirty="0"/>
              <a:t> (read top documents, qualitative)</a:t>
            </a:r>
          </a:p>
          <a:p>
            <a:r>
              <a:rPr lang="en-US" dirty="0"/>
              <a:t>Tip</a:t>
            </a:r>
          </a:p>
          <a:p>
            <a:pPr lvl="1"/>
            <a:r>
              <a:rPr lang="en-US" dirty="0"/>
              <a:t>Plot “Exclusivity vs. Semantic Coherence” to find a sweet spot</a:t>
            </a:r>
          </a:p>
          <a:p>
            <a:pPr lvl="1"/>
            <a:r>
              <a:rPr lang="en-US" dirty="0"/>
              <a:t>Favor interpretability over statistical fit for most social science audiences</a:t>
            </a:r>
          </a:p>
          <a:p>
            <a:pPr lvl="1"/>
            <a:r>
              <a:rPr lang="en-US" dirty="0"/>
              <a:t>Be transparent and communicate the transparency (in appendix)</a:t>
            </a:r>
          </a:p>
        </p:txBody>
      </p:sp>
    </p:spTree>
    <p:extLst>
      <p:ext uri="{BB962C8B-B14F-4D97-AF65-F5344CB8AC3E}">
        <p14:creationId xmlns:p14="http://schemas.microsoft.com/office/powerpoint/2010/main" val="289292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DB8F-FBC4-787D-109E-5D07BBD0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3463-21F3-47B4-EE69-C6A2A4ED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Dictionary-Based Methods</a:t>
            </a:r>
          </a:p>
          <a:p>
            <a:r>
              <a:rPr lang="en-US" dirty="0"/>
              <a:t>Traditional Classifier (pre-2020)</a:t>
            </a:r>
          </a:p>
          <a:p>
            <a:pPr lvl="1"/>
            <a:r>
              <a:rPr lang="en-US" dirty="0"/>
              <a:t>Create features (independent variables) from text: n-grams (bag of words), metadata (emoji, length), TF-IDF, dictionaries (LIWC, MFD)</a:t>
            </a:r>
          </a:p>
          <a:p>
            <a:pPr lvl="2"/>
            <a:r>
              <a:rPr lang="en-US" dirty="0"/>
              <a:t>For example, the text “I love data science! 🧪” can have these features</a:t>
            </a:r>
          </a:p>
          <a:p>
            <a:pPr lvl="3"/>
            <a:r>
              <a:rPr lang="en-US" dirty="0"/>
              <a:t>"I": 1, "love": 1, "data": 1, "science": 1, “🧪”: 1</a:t>
            </a:r>
          </a:p>
          <a:p>
            <a:pPr lvl="3"/>
            <a:r>
              <a:rPr lang="en-US" dirty="0"/>
              <a:t>No. of Characters: 22</a:t>
            </a:r>
          </a:p>
          <a:p>
            <a:pPr lvl="3"/>
            <a:r>
              <a:rPr lang="en-US" dirty="0"/>
              <a:t>Punctuation Count: 1</a:t>
            </a:r>
          </a:p>
          <a:p>
            <a:pPr lvl="3"/>
            <a:r>
              <a:rPr lang="en-US" dirty="0"/>
              <a:t>"PRP (personal pronoun)": 1, "VBP (verb)": 1, "NN (noun)": 2, "SYM (symbol)”: 1</a:t>
            </a:r>
          </a:p>
          <a:p>
            <a:pPr lvl="2"/>
            <a:r>
              <a:rPr lang="en-US" dirty="0"/>
              <a:t>The Y (dependent variable) is binary (uncivil/civil; relevant/irrelevant, etc.)</a:t>
            </a:r>
          </a:p>
          <a:p>
            <a:pPr lvl="2"/>
            <a:r>
              <a:rPr lang="en-US" dirty="0"/>
              <a:t>Fit different models (e.g., logistic regression with regularization) with training data</a:t>
            </a:r>
          </a:p>
          <a:p>
            <a:pPr lvl="2"/>
            <a:r>
              <a:rPr lang="en-US" dirty="0"/>
              <a:t>Evaluate how the model performs</a:t>
            </a:r>
          </a:p>
          <a:p>
            <a:pPr lvl="2"/>
            <a:r>
              <a:rPr lang="en-US" dirty="0"/>
              <a:t>Apply the model to the remaining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684774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of LDA/STM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Bag-of-words assumption: no word order</a:t>
            </a:r>
          </a:p>
          <a:p>
            <a:r>
              <a:rPr dirty="0"/>
              <a:t>Topics can be hard to interpret</a:t>
            </a:r>
          </a:p>
          <a:p>
            <a:r>
              <a:rPr dirty="0"/>
              <a:t>Sensitive to preprocessing choices</a:t>
            </a:r>
          </a:p>
          <a:p>
            <a:r>
              <a:rPr dirty="0"/>
              <a:t>STM assumes linear effects of covariates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Comes After 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BERTopic</a:t>
            </a:r>
            <a:r>
              <a:rPr dirty="0"/>
              <a:t>: combines transformer embeddings with clustering</a:t>
            </a:r>
          </a:p>
          <a:p>
            <a:pPr lvl="1"/>
            <a:r>
              <a:rPr b="1" dirty="0"/>
              <a:t>No need to specify topic count in advance</a:t>
            </a:r>
          </a:p>
          <a:p>
            <a:pPr lvl="1"/>
            <a:r>
              <a:rPr dirty="0"/>
              <a:t>More coherent topics via sentence-level context</a:t>
            </a:r>
          </a:p>
          <a:p>
            <a:pPr lvl="1"/>
            <a:r>
              <a:rPr dirty="0"/>
              <a:t>Better for short texts (e.g., tweets)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always good</a:t>
            </a:r>
          </a:p>
          <a:p>
            <a:pPr lvl="1"/>
            <a:r>
              <a:rPr lang="en-US" dirty="0"/>
              <a:t>You might get 15 topics, but your theory posits 6 dimensions</a:t>
            </a:r>
          </a:p>
          <a:p>
            <a:pPr lvl="1"/>
            <a:r>
              <a:rPr lang="en-US" dirty="0"/>
              <a:t>So when social scientists use </a:t>
            </a:r>
            <a:r>
              <a:rPr lang="en-US" dirty="0" err="1"/>
              <a:t>BERTopic</a:t>
            </a:r>
            <a:r>
              <a:rPr lang="en-US" dirty="0"/>
              <a:t> (which typically returns more topics than they want), they have to do </a:t>
            </a:r>
            <a:r>
              <a:rPr lang="en-US" i="1" dirty="0"/>
              <a:t>post-hoc merging</a:t>
            </a:r>
            <a:endParaRPr lang="en-US" dirty="0"/>
          </a:p>
          <a:p>
            <a:pPr lvl="2"/>
            <a:r>
              <a:rPr lang="en-US" dirty="0"/>
              <a:t>Merge topics 3, 8, and 14 because they all relate to “government surveillance.”</a:t>
            </a:r>
          </a:p>
          <a:p>
            <a:pPr lvl="1"/>
            <a:r>
              <a:rPr lang="en-US" dirty="0"/>
              <a:t>This is defensible but might come off weird in eyes of reviewers</a:t>
            </a:r>
          </a:p>
          <a:p>
            <a:r>
              <a:rPr lang="en-US" dirty="0"/>
              <a:t>Instead, use STM, run various </a:t>
            </a:r>
            <a:r>
              <a:rPr lang="en-US" i="1" dirty="0"/>
              <a:t>K </a:t>
            </a:r>
            <a:r>
              <a:rPr lang="en-US" dirty="0"/>
              <a:t>models, and pick the consensus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Modeling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LDA </a:t>
            </a:r>
            <a:r>
              <a:rPr lang="en-US" dirty="0"/>
              <a:t>to explore </a:t>
            </a:r>
            <a:r>
              <a:rPr dirty="0"/>
              <a:t>topics</a:t>
            </a:r>
            <a:r>
              <a:rPr lang="en-US" dirty="0"/>
              <a:t> of long documents</a:t>
            </a:r>
            <a:endParaRPr dirty="0"/>
          </a:p>
          <a:p>
            <a:r>
              <a:rPr dirty="0"/>
              <a:t>Use STM when you have metadata and theory-driven questions</a:t>
            </a:r>
          </a:p>
          <a:p>
            <a:r>
              <a:rPr dirty="0"/>
              <a:t>Use </a:t>
            </a:r>
            <a:r>
              <a:rPr dirty="0" err="1"/>
              <a:t>BERTopic</a:t>
            </a:r>
            <a:r>
              <a:rPr dirty="0"/>
              <a:t> for modern, contextual embeddings + better clustering</a:t>
            </a:r>
          </a:p>
          <a:p>
            <a:r>
              <a:rPr dirty="0"/>
              <a:t>All topic models are tools — interpret with care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Zhou et al. (2023)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Exploring PR research topics via topic modeling</a:t>
            </a:r>
          </a:p>
          <a:p>
            <a:r>
              <a:rPr dirty="0"/>
              <a:t>Use STM to identify topics and clusters</a:t>
            </a:r>
          </a:p>
          <a:p>
            <a:r>
              <a:rPr dirty="0"/>
              <a:t>Compare topic distributions across journals</a:t>
            </a:r>
            <a:r>
              <a:rPr lang="en-US" dirty="0"/>
              <a:t> and time</a:t>
            </a:r>
            <a:endParaRPr dirty="0"/>
          </a:p>
          <a:p>
            <a:r>
              <a:rPr lang="en-US" dirty="0"/>
              <a:t>Network simulation to test </a:t>
            </a:r>
            <a:r>
              <a:rPr dirty="0"/>
              <a:t>inter-cluster dynamics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59620-18B7-1BF0-F7B5-68C5C9437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EEC-42E4-1D80-3A2C-DACA2542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&amp; Findings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EA03-BA39-0C60-B3A6-0B08BE0C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topics do public relations scholars study?</a:t>
            </a:r>
          </a:p>
          <a:p>
            <a:r>
              <a:rPr lang="en-US" dirty="0"/>
              <a:t>What clusters/themes emerge?</a:t>
            </a:r>
          </a:p>
          <a:p>
            <a:r>
              <a:rPr lang="en-US" dirty="0"/>
              <a:t>Do these clusters/themes intersect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1036001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186D-68F0-2524-957F-69CF4C63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4560-8B90-15D8-94AB-54EBFC65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 &amp; Findings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101E-580A-D57C-79A1-D72CF3BD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topics do public relations scholars study?</a:t>
            </a:r>
          </a:p>
          <a:p>
            <a:r>
              <a:rPr lang="en-US" dirty="0"/>
              <a:t>What clusters/themes emerge?</a:t>
            </a:r>
          </a:p>
          <a:p>
            <a:r>
              <a:rPr lang="en-US" dirty="0"/>
              <a:t>Do these clusters/themes intersect with each other?</a:t>
            </a:r>
          </a:p>
          <a:p>
            <a:endParaRPr lang="en-US" dirty="0"/>
          </a:p>
          <a:p>
            <a:r>
              <a:rPr lang="en-US" dirty="0"/>
              <a:t>Identify 65 topics</a:t>
            </a:r>
          </a:p>
          <a:p>
            <a:r>
              <a:rPr lang="en-US" dirty="0"/>
              <a:t>These 65 topics cluster into 9 subfields</a:t>
            </a:r>
          </a:p>
          <a:p>
            <a:r>
              <a:rPr lang="en-US" dirty="0"/>
              <a:t>These subfields do not talk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387615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A215C-E309-837B-9A4A-5D64431E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2C6E-1309-19D3-BCF1-EBA36DF1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5BA0-F297-48FA-48F7-8524E81C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 Data</a:t>
            </a:r>
          </a:p>
          <a:p>
            <a:pPr lvl="1"/>
            <a:r>
              <a:rPr lang="en-US" dirty="0"/>
              <a:t>Time: from 2010 to 2020</a:t>
            </a:r>
          </a:p>
          <a:p>
            <a:pPr lvl="1"/>
            <a:r>
              <a:rPr lang="en-US" dirty="0"/>
              <a:t>Journals:</a:t>
            </a:r>
          </a:p>
          <a:p>
            <a:pPr lvl="2"/>
            <a:r>
              <a:rPr lang="en-US" dirty="0"/>
              <a:t>Public Relations Review (PRR)</a:t>
            </a:r>
          </a:p>
          <a:p>
            <a:pPr lvl="2"/>
            <a:r>
              <a:rPr lang="en-US" dirty="0"/>
              <a:t>Journal of Public Relations Research (JPRR)</a:t>
            </a:r>
          </a:p>
          <a:p>
            <a:pPr lvl="1"/>
            <a:r>
              <a:rPr lang="en-US" dirty="0"/>
              <a:t>1093 papers from PRR and 200 from JPRR</a:t>
            </a:r>
          </a:p>
          <a:p>
            <a:pPr lvl="1"/>
            <a:r>
              <a:rPr lang="en-US" dirty="0"/>
              <a:t>7,400,685 words</a:t>
            </a:r>
          </a:p>
        </p:txBody>
      </p:sp>
    </p:spTree>
    <p:extLst>
      <p:ext uri="{BB962C8B-B14F-4D97-AF65-F5344CB8AC3E}">
        <p14:creationId xmlns:p14="http://schemas.microsoft.com/office/powerpoint/2010/main" val="365759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3972-8CD3-7875-9F99-65CE56C9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4088-8C26-788C-33A4-8CD1096E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1D06-C300-E6E9-BE03-A35CC313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1: Structural Topic Modeling</a:t>
            </a:r>
          </a:p>
          <a:p>
            <a:pPr lvl="1"/>
            <a:r>
              <a:rPr lang="en-US" dirty="0"/>
              <a:t>We identified 65 topics, such as</a:t>
            </a:r>
          </a:p>
          <a:p>
            <a:pPr lvl="2"/>
            <a:r>
              <a:rPr lang="en-US" dirty="0"/>
              <a:t>“Twitter” “Facebook”</a:t>
            </a:r>
          </a:p>
          <a:p>
            <a:pPr lvl="2"/>
            <a:r>
              <a:rPr lang="en-US" dirty="0"/>
              <a:t>“Relationship management” “Nonprofit Management”</a:t>
            </a:r>
          </a:p>
          <a:p>
            <a:pPr lvl="2"/>
            <a:r>
              <a:rPr lang="en-US" dirty="0"/>
              <a:t>“Image Repair” “Situational Crisis Communication Theory”</a:t>
            </a:r>
          </a:p>
        </p:txBody>
      </p:sp>
    </p:spTree>
    <p:extLst>
      <p:ext uri="{BB962C8B-B14F-4D97-AF65-F5344CB8AC3E}">
        <p14:creationId xmlns:p14="http://schemas.microsoft.com/office/powerpoint/2010/main" val="2802969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47CB-AEAA-C584-7C8D-8DDB8F956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AFF-970A-AB74-1988-22C14F9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B29A-6978-7117-42F9-A77FEB19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1: Structural Topic Modeling</a:t>
            </a:r>
          </a:p>
          <a:p>
            <a:pPr lvl="1"/>
            <a:r>
              <a:rPr lang="en-US" dirty="0"/>
              <a:t>We identified 65 topics, such as</a:t>
            </a:r>
          </a:p>
          <a:p>
            <a:pPr lvl="2"/>
            <a:r>
              <a:rPr lang="en-US" dirty="0"/>
              <a:t>“Twitter” “Facebook” </a:t>
            </a:r>
            <a:r>
              <a:rPr lang="en-US" dirty="0">
                <a:solidFill>
                  <a:srgbClr val="FF0000"/>
                </a:solidFill>
              </a:rPr>
              <a:t>--- “Digital Media”</a:t>
            </a:r>
          </a:p>
          <a:p>
            <a:pPr lvl="2"/>
            <a:r>
              <a:rPr lang="en-US" dirty="0"/>
              <a:t>“Relationship management” “Nonprofit Management” </a:t>
            </a:r>
            <a:r>
              <a:rPr lang="en-US" dirty="0">
                <a:solidFill>
                  <a:srgbClr val="FF0000"/>
                </a:solidFill>
              </a:rPr>
              <a:t>---  “Strategic Management”</a:t>
            </a:r>
          </a:p>
          <a:p>
            <a:pPr lvl="2"/>
            <a:r>
              <a:rPr lang="en-US" dirty="0"/>
              <a:t>“Image Repair” “Situational Crisis Communication Theory” </a:t>
            </a:r>
            <a:r>
              <a:rPr lang="en-US" dirty="0">
                <a:solidFill>
                  <a:srgbClr val="FF0000"/>
                </a:solidFill>
              </a:rPr>
              <a:t>--- “Crisis Comm”</a:t>
            </a:r>
          </a:p>
        </p:txBody>
      </p:sp>
    </p:spTree>
    <p:extLst>
      <p:ext uri="{BB962C8B-B14F-4D97-AF65-F5344CB8AC3E}">
        <p14:creationId xmlns:p14="http://schemas.microsoft.com/office/powerpoint/2010/main" val="2613895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EE5F-2AB2-7F82-EE60-DE6AAB9D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1A91-056B-A6A8-F63C-92B0FC9F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52DC-70E1-4067-A4B1-34C298AE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1: Structural Topic Modeling</a:t>
            </a:r>
          </a:p>
          <a:p>
            <a:pPr lvl="1"/>
            <a:r>
              <a:rPr lang="en-US" dirty="0"/>
              <a:t>We identified 65 topics, such as</a:t>
            </a:r>
          </a:p>
          <a:p>
            <a:pPr lvl="2"/>
            <a:r>
              <a:rPr lang="en-US" dirty="0"/>
              <a:t>“Twitter” “Facebook” </a:t>
            </a:r>
            <a:r>
              <a:rPr lang="en-US" dirty="0">
                <a:solidFill>
                  <a:srgbClr val="FF0000"/>
                </a:solidFill>
              </a:rPr>
              <a:t>--- “Digital Media”</a:t>
            </a:r>
          </a:p>
          <a:p>
            <a:pPr lvl="2"/>
            <a:r>
              <a:rPr lang="en-US" dirty="0"/>
              <a:t>“Relationship management” “Nonprofit Management” </a:t>
            </a:r>
            <a:r>
              <a:rPr lang="en-US" dirty="0">
                <a:solidFill>
                  <a:srgbClr val="FF0000"/>
                </a:solidFill>
              </a:rPr>
              <a:t>---  “Strategic Management”</a:t>
            </a:r>
          </a:p>
          <a:p>
            <a:pPr lvl="2"/>
            <a:r>
              <a:rPr lang="en-US" dirty="0"/>
              <a:t>“Image Repair” “Situational Crisis Communication Theory” </a:t>
            </a:r>
            <a:r>
              <a:rPr lang="en-US" dirty="0">
                <a:solidFill>
                  <a:srgbClr val="FF0000"/>
                </a:solidFill>
              </a:rPr>
              <a:t>--- “Crisis Comm”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&lt;Like, comment, and share on Facebook: How each behavior differs from the other&gt; is detected to have:</a:t>
            </a:r>
          </a:p>
          <a:p>
            <a:pPr lvl="2"/>
            <a:r>
              <a:rPr lang="en-US" dirty="0"/>
              <a:t>Digital Media (73.7%)</a:t>
            </a:r>
          </a:p>
          <a:p>
            <a:pPr lvl="2"/>
            <a:r>
              <a:rPr lang="en-US" dirty="0"/>
              <a:t>Strategic Management (18.7%)</a:t>
            </a:r>
          </a:p>
          <a:p>
            <a:pPr lvl="2"/>
            <a:r>
              <a:rPr lang="en-US" dirty="0"/>
              <a:t>Public Relations Professionalism (0.1%), Crisis Communication (2.3%), Internal Communication (0.8%), Global Public Relations (0.0%), Rhetoric and Philosophy (0.1%), Media Relations (0.2%), Critical Studies (0.0%)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1251-0967-2DD5-E8B4-33C7229A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Traditional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C592-BAD6-BC57-212E-7AAB1DDD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and TF-IDF are sparse and high-dimensional</a:t>
            </a:r>
          </a:p>
          <a:p>
            <a:r>
              <a:rPr lang="en-US" dirty="0"/>
              <a:t>Vocabulary is rigid: struggles with new/rare words</a:t>
            </a:r>
          </a:p>
          <a:p>
            <a:r>
              <a:rPr lang="en-US" dirty="0"/>
              <a:t>Ignores word meaning and semantic similarity</a:t>
            </a:r>
          </a:p>
          <a:p>
            <a:pPr lvl="1"/>
            <a:r>
              <a:rPr lang="en-US" dirty="0"/>
              <a:t>“happy” and “joyful” are treated as unrelated</a:t>
            </a:r>
          </a:p>
          <a:p>
            <a:r>
              <a:rPr lang="en-US" dirty="0"/>
              <a:t>Doesn’t capture context: “good” ≠ “not good”</a:t>
            </a:r>
          </a:p>
          <a:p>
            <a:r>
              <a:rPr lang="en-US" dirty="0"/>
              <a:t>Performance plateaus in many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112362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A5BD-B75E-66D4-A0F5-19B3ECB5B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DA97-A73B-EE4F-37DB-5DAC9A84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985B-D2CB-B9A7-968E-1BA674D2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2: Inter-Cluster Network Analysis</a:t>
            </a:r>
          </a:p>
          <a:p>
            <a:endParaRPr lang="en-US" dirty="0"/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61A42341-A61D-A1EA-1BA9-27046804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19"/>
          <a:stretch>
            <a:fillRect/>
          </a:stretch>
        </p:blipFill>
        <p:spPr>
          <a:xfrm>
            <a:off x="362881" y="2621411"/>
            <a:ext cx="5608886" cy="267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6F5685-A8AD-5DB9-79B6-02BB997E7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28" y="2750107"/>
            <a:ext cx="2828085" cy="25476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42943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0BBEF-76B4-4367-5928-89E728FF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0FE-BEFA-9AC1-E5D5-D931C294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03F9-C167-0C41-277F-96F1FBEF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2: Inter-Cluster Network Analysis</a:t>
            </a:r>
          </a:p>
          <a:p>
            <a:endParaRPr lang="en-US" dirty="0"/>
          </a:p>
        </p:txBody>
      </p:sp>
      <p:pic>
        <p:nvPicPr>
          <p:cNvPr id="6" name="NetworkVis.pdf" descr="NetworkVis.pdf">
            <a:extLst>
              <a:ext uri="{FF2B5EF4-FFF2-40B4-BE49-F238E27FC236}">
                <a16:creationId xmlns:a16="http://schemas.microsoft.com/office/drawing/2014/main" id="{EC054598-7222-98F9-E4C4-504E6D6F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30" y="2432092"/>
            <a:ext cx="4085539" cy="40607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5991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A700-98FB-6E28-7B9A-CA894D952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BF51-6AEE-B49D-2E04-66E902F3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9333-2A67-DB59-79E7-F7719699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</p:txBody>
      </p:sp>
      <p:pic>
        <p:nvPicPr>
          <p:cNvPr id="4" name="Appendix_1.JPG" descr="Appendix_1.JPG">
            <a:extLst>
              <a:ext uri="{FF2B5EF4-FFF2-40B4-BE49-F238E27FC236}">
                <a16:creationId xmlns:a16="http://schemas.microsoft.com/office/drawing/2014/main" id="{7CECE45F-F7AF-3E6B-E85D-98527B1D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4" y="2661596"/>
            <a:ext cx="7189133" cy="26486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621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8F6F8-9887-F6C9-23BA-E9CE2DC3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662D-2F80-323B-45A9-6F637A98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CFBB-2B7E-AEF0-2AFA-17F515B2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each article, cluster proportions add up to 100%</a:t>
            </a:r>
          </a:p>
          <a:p>
            <a:pPr lvl="1"/>
            <a:r>
              <a:rPr lang="en-US" dirty="0"/>
              <a:t>For each cluster, its proportion across all articles remains the same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759FB087-FD74-987C-A5CB-DA98D3C3E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490305"/>
              </p:ext>
            </p:extLst>
          </p:nvPr>
        </p:nvGraphicFramePr>
        <p:xfrm>
          <a:off x="628650" y="3084723"/>
          <a:ext cx="7886700" cy="330429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8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9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1292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1293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9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8ABA6-150E-147B-DCE3-EAD1EFF4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8BD9-56DC-9C01-1DA0-8B9BFDF4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D9C-A4BE-B3F7-A834-834B9C98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  <a:p>
            <a:pPr lvl="1"/>
            <a:r>
              <a:rPr lang="en-US" dirty="0"/>
              <a:t>For each article, cluster proportions add up to 100%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For each cluster, its proportion across all articles remains the same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CB178D8-1D5A-9B37-6E5B-90EC81F37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291304"/>
              </p:ext>
            </p:extLst>
          </p:nvPr>
        </p:nvGraphicFramePr>
        <p:xfrm>
          <a:off x="628650" y="3084723"/>
          <a:ext cx="7886700" cy="330429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8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9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1292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1293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0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72651-AFC3-B084-3598-093DE13C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D3B5-5415-7750-062F-ECA111FE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C12E-9B5D-57C0-84A9-43F097D4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  <a:p>
            <a:pPr lvl="1"/>
            <a:r>
              <a:rPr lang="en-US" dirty="0"/>
              <a:t>For each article, cluster proportions add up to 100%</a:t>
            </a:r>
          </a:p>
          <a:p>
            <a:pPr lvl="1"/>
            <a:r>
              <a:rPr lang="en-US" dirty="0"/>
              <a:t>For each cluster, its proportion across all articles remains the same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C0CF3BA3-55AB-A7FD-60F1-C19A95C54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89268"/>
              </p:ext>
            </p:extLst>
          </p:nvPr>
        </p:nvGraphicFramePr>
        <p:xfrm>
          <a:off x="628650" y="3084723"/>
          <a:ext cx="7886700" cy="330429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8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9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1292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1293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06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5FD9-65E1-E09F-B2F9-D46667432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0575F-1848-317B-74D9-75793967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05B4-22E8-7E8F-EAB7-984E1E20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  <a:p>
            <a:pPr lvl="1"/>
            <a:r>
              <a:rPr lang="en-US" dirty="0"/>
              <a:t>For each article, cluster proportions add up to 100%</a:t>
            </a:r>
          </a:p>
          <a:p>
            <a:pPr lvl="1"/>
            <a:r>
              <a:rPr lang="en-US" dirty="0"/>
              <a:t>For each cluster, its proportion across all articles remains the same</a:t>
            </a:r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CA1F86BB-6C32-F515-D57E-5310659D7B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809896"/>
              </p:ext>
            </p:extLst>
          </p:nvPr>
        </p:nvGraphicFramePr>
        <p:xfrm>
          <a:off x="628650" y="3084723"/>
          <a:ext cx="7886700" cy="3304294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Cluster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8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Cluster 9</a:t>
                      </a: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600" i="0" dirty="0"/>
                        <a:t> - ∆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600" i="0" dirty="0"/>
                        <a:t> + ∆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Paper 1292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600" i="0" dirty="0"/>
                        <a:t> + ∆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2438338" rtl="0" eaLnBrk="1" fontAlgn="auto" latinLnBrk="0" hangingPunct="1">
                        <a:lnSpc>
                          <a:spcPct val="90000"/>
                        </a:lnSpc>
                        <a:spcBef>
                          <a:spcPts val="4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4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[i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j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sz="1600" i="0" dirty="0"/>
                        <a:t> - ∆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042"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Paper 1293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algn="ctr" defTabSz="2438338">
                        <a:lnSpc>
                          <a:spcPct val="90000"/>
                        </a:lnSpc>
                        <a:spcBef>
                          <a:spcPts val="4500"/>
                        </a:spcBef>
                        <a:defRPr sz="2400">
                          <a:solidFill>
                            <a:srgbClr val="000000"/>
                          </a:solidFill>
                        </a:defRPr>
                      </a:pPr>
                      <a:endParaRPr sz="1200" dirty="0">
                        <a:solidFill>
                          <a:schemeClr val="tx1"/>
                        </a:solidFill>
                      </a:endParaRPr>
                    </a:p>
                  </a:txBody>
                  <a:tcPr marL="19050" marR="19050" marT="19050" marB="1905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73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0427A-6A11-0F6E-C546-EE25412DC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D938-6AF7-BEE8-7854-61790E77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9881-A28F-7183-A611-3AAC126C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  <a:p>
            <a:pPr lvl="1"/>
            <a:r>
              <a:rPr lang="en-US" dirty="0"/>
              <a:t>For each article, cluster proportions add up to 100%</a:t>
            </a:r>
          </a:p>
          <a:p>
            <a:pPr lvl="1"/>
            <a:r>
              <a:rPr lang="en-US" dirty="0"/>
              <a:t>For each cluster, its proportion across all articles remains the same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 Simulated Networks / Alternative Universes/Timelines</a:t>
            </a:r>
          </a:p>
          <a:p>
            <a:r>
              <a:rPr lang="en-US" dirty="0"/>
              <a:t>95%/5% upper/lower bound as the confidence interval for tie strengths</a:t>
            </a:r>
          </a:p>
          <a:p>
            <a:r>
              <a:rPr lang="en-US" dirty="0"/>
              <a:t>We simulated “what the field’s interconnection could have been”.</a:t>
            </a:r>
          </a:p>
        </p:txBody>
      </p:sp>
    </p:spTree>
    <p:extLst>
      <p:ext uri="{BB962C8B-B14F-4D97-AF65-F5344CB8AC3E}">
        <p14:creationId xmlns:p14="http://schemas.microsoft.com/office/powerpoint/2010/main" val="3661741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217-8722-C942-CA27-A7A64330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9D0B-FA5D-69D2-8977-08E942A9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98D4-BEA1-C2EA-0283-8FD999B4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3: Network Simulation</a:t>
            </a:r>
          </a:p>
        </p:txBody>
      </p:sp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0D3C2588-D75D-DB36-75C6-069583FD1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46867"/>
            <a:ext cx="7886700" cy="4396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9612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/>
              <a:t>Explore semantic similarity using word embedding</a:t>
            </a:r>
          </a:p>
          <a:p>
            <a:endParaRPr lang="en-US" dirty="0"/>
          </a:p>
          <a:p>
            <a:r>
              <a:rPr dirty="0"/>
              <a:t>Practice Google Perspective API</a:t>
            </a:r>
          </a:p>
          <a:p>
            <a:endParaRPr lang="en-US" dirty="0"/>
          </a:p>
          <a:p>
            <a:r>
              <a:rPr dirty="0"/>
              <a:t>Run STM with </a:t>
            </a:r>
            <a:r>
              <a:rPr lang="en-US" dirty="0"/>
              <a:t>presidential</a:t>
            </a:r>
            <a:r>
              <a:rPr dirty="0"/>
              <a:t> </a:t>
            </a:r>
            <a:r>
              <a:rPr lang="en-US" dirty="0"/>
              <a:t>speech </a:t>
            </a:r>
            <a:r>
              <a:rPr dirty="0"/>
              <a:t>corpus and metadata</a:t>
            </a:r>
            <a:endParaRPr lang="en-US" dirty="0"/>
          </a:p>
          <a:p>
            <a:r>
              <a:rPr lang="en-US" dirty="0"/>
              <a:t>Pick </a:t>
            </a:r>
            <a:r>
              <a:rPr lang="en-US" i="1" dirty="0"/>
              <a:t>K</a:t>
            </a:r>
            <a:r>
              <a:rPr lang="en-US" dirty="0"/>
              <a:t>, generate the model, label topics</a:t>
            </a:r>
          </a:p>
          <a:p>
            <a:r>
              <a:rPr lang="en-US" dirty="0"/>
              <a:t>Explore covariates’ effects on topical proportion</a:t>
            </a:r>
            <a:endParaRPr dirty="0"/>
          </a:p>
          <a:p>
            <a:r>
              <a:rPr dirty="0"/>
              <a:t>Visualize topic correlations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and Install </a:t>
            </a:r>
            <a:r>
              <a:rPr lang="en-US" i="1" dirty="0"/>
              <a:t>Gephi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gephi.org</a:t>
            </a:r>
            <a:endParaRPr lang="en-US" dirty="0"/>
          </a:p>
          <a:p>
            <a:pPr lvl="1"/>
            <a:r>
              <a:rPr lang="en-US" dirty="0"/>
              <a:t>We will use it next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D174E-F94F-3D1B-F29D-90198E1A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4A62-4939-D39E-8708-5A00815D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5797-3289-AB58-8D68-3E40BEDC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is represented by a vector</a:t>
            </a:r>
          </a:p>
          <a:p>
            <a:r>
              <a:rPr lang="en-US" dirty="0"/>
              <a:t>Words with similar meanings are close in vector space</a:t>
            </a:r>
          </a:p>
          <a:p>
            <a:r>
              <a:rPr lang="en-US" dirty="0"/>
              <a:t>Captures semantic and syntactic similarity</a:t>
            </a:r>
          </a:p>
          <a:p>
            <a:pPr lvl="1"/>
            <a:r>
              <a:rPr lang="en-US" dirty="0"/>
              <a:t>“king” – “man” + “woman” ≈ “queen”</a:t>
            </a:r>
          </a:p>
          <a:p>
            <a:pPr lvl="1"/>
            <a:r>
              <a:rPr lang="en-US" dirty="0"/>
              <a:t>“love” and “like” have similar embeddings</a:t>
            </a:r>
          </a:p>
          <a:p>
            <a:r>
              <a:rPr lang="en-US" dirty="0"/>
              <a:t>The “</a:t>
            </a:r>
            <a:r>
              <a:rPr lang="en-US" dirty="0" err="1"/>
              <a:t>GloVe</a:t>
            </a:r>
            <a:r>
              <a:rPr lang="en-US" dirty="0"/>
              <a:t> 6B 300-dimensional” model from Stanford</a:t>
            </a:r>
          </a:p>
          <a:p>
            <a:pPr lvl="1"/>
            <a:r>
              <a:rPr lang="en-US" dirty="0"/>
              <a:t>trained on Wikipedia + </a:t>
            </a:r>
            <a:r>
              <a:rPr lang="en-US" dirty="0" err="1"/>
              <a:t>Gigaword</a:t>
            </a:r>
            <a:r>
              <a:rPr lang="en-US" dirty="0"/>
              <a:t>, in which:</a:t>
            </a:r>
          </a:p>
          <a:p>
            <a:pPr lvl="1"/>
            <a:r>
              <a:rPr lang="en-US" dirty="0"/>
              <a:t>"man" → [ 0.20217, 0.12963, -0.17952, -0.00857, 0.05105, -0.32036, 0.18403, 0.39143, 0.46551, -0.22903, ... ]</a:t>
            </a:r>
          </a:p>
          <a:p>
            <a:pPr lvl="1"/>
            <a:r>
              <a:rPr lang="en-US" dirty="0" err="1"/>
              <a:t>cosine_similarity</a:t>
            </a:r>
            <a:r>
              <a:rPr lang="en-US" dirty="0"/>
              <a:t>("man", "woman") ≈ high</a:t>
            </a:r>
          </a:p>
        </p:txBody>
      </p:sp>
    </p:spTree>
    <p:extLst>
      <p:ext uri="{BB962C8B-B14F-4D97-AF65-F5344CB8AC3E}">
        <p14:creationId xmlns:p14="http://schemas.microsoft.com/office/powerpoint/2010/main" val="46808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57DB2-8908-6B2B-F1F3-5C8787C67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A58-F325-BE23-4501-F337D900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Word Embeddings? (post-2020)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489C-6564-C412-A735-27497D10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Low-dimensional: ~100–300 dimensions vs. 10,000s for </a:t>
            </a:r>
            <a:r>
              <a:rPr lang="en-US" dirty="0" err="1"/>
              <a:t>BoW</a:t>
            </a:r>
            <a:endParaRPr lang="en-US" dirty="0"/>
          </a:p>
          <a:p>
            <a:r>
              <a:rPr lang="en-US" dirty="0"/>
              <a:t>Generalizes across similar terms (e.g., “happy”, “joyful”)</a:t>
            </a:r>
          </a:p>
          <a:p>
            <a:r>
              <a:rPr lang="en-US" dirty="0"/>
              <a:t>Pretrained models available (Word2Vec, </a:t>
            </a:r>
            <a:r>
              <a:rPr lang="en-US" dirty="0" err="1"/>
              <a:t>GloVe</a:t>
            </a:r>
            <a:r>
              <a:rPr lang="en-US" dirty="0"/>
              <a:t>, BERT) – simply download to your computer and you are good to go</a:t>
            </a:r>
          </a:p>
          <a:p>
            <a:r>
              <a:rPr lang="en-US" dirty="0"/>
              <a:t>Reduces need for manual feature engineering (e.g., L1/L2 regularization)</a:t>
            </a:r>
          </a:p>
          <a:p>
            <a:r>
              <a:rPr lang="en-US" dirty="0"/>
              <a:t>Improved performance in many areas of NLP</a:t>
            </a:r>
          </a:p>
        </p:txBody>
      </p:sp>
    </p:spTree>
    <p:extLst>
      <p:ext uri="{BB962C8B-B14F-4D97-AF65-F5344CB8AC3E}">
        <p14:creationId xmlns:p14="http://schemas.microsoft.com/office/powerpoint/2010/main" val="285383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6549-8574-D5ED-0B07-22F52770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183C-BACB-FBA8-155E-27396F84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Embeddings Are Used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BAD8-9A3C-8367-95F7-50154E44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word vectors for each document, so that one document is represented by a vector. If</a:t>
            </a:r>
          </a:p>
          <a:p>
            <a:pPr lvl="1"/>
            <a:r>
              <a:rPr lang="en-US" dirty="0"/>
              <a:t>“man” is [1, 0, 1]</a:t>
            </a:r>
          </a:p>
          <a:p>
            <a:pPr lvl="1"/>
            <a:r>
              <a:rPr lang="en-US" dirty="0"/>
              <a:t>“and” is [1, 0, 0]</a:t>
            </a:r>
          </a:p>
          <a:p>
            <a:pPr lvl="1"/>
            <a:r>
              <a:rPr lang="en-US" dirty="0"/>
              <a:t>“woman” is [1, 1, 1]</a:t>
            </a:r>
          </a:p>
          <a:p>
            <a:pPr lvl="1"/>
            <a:r>
              <a:rPr lang="en-US" dirty="0"/>
              <a:t>A document with “man and woman” is represented as [1, 0.333, 0.666]</a:t>
            </a:r>
          </a:p>
          <a:p>
            <a:r>
              <a:rPr lang="en-US" dirty="0"/>
              <a:t>TF-IDF–weighted average</a:t>
            </a:r>
          </a:p>
          <a:p>
            <a:pPr lvl="1"/>
            <a:r>
              <a:rPr lang="en-US" dirty="0"/>
              <a:t>If “man” appears too many times in the document, its influence on “averaging word vectors for each document” decreases</a:t>
            </a:r>
          </a:p>
          <a:p>
            <a:r>
              <a:rPr lang="en-US" dirty="0"/>
              <a:t>Sentence or document embeddings (e.g., Sentence-BERT)</a:t>
            </a:r>
          </a:p>
          <a:p>
            <a:endParaRPr lang="en-US" dirty="0"/>
          </a:p>
          <a:p>
            <a:r>
              <a:rPr lang="en-US" b="1" dirty="0"/>
              <a:t>Feed into any classifier (logistic, SVM, NN)</a:t>
            </a:r>
          </a:p>
        </p:txBody>
      </p:sp>
    </p:spTree>
    <p:extLst>
      <p:ext uri="{BB962C8B-B14F-4D97-AF65-F5344CB8AC3E}">
        <p14:creationId xmlns:p14="http://schemas.microsoft.com/office/powerpoint/2010/main" val="25959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5F5-7827-9F16-1704-F95B85DE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vs. Word Embedding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A375D-8985-7CA3-E6CB-992F6AA51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79972"/>
              </p:ext>
            </p:extLst>
          </p:nvPr>
        </p:nvGraphicFramePr>
        <p:xfrm>
          <a:off x="628650" y="4304189"/>
          <a:ext cx="7886700" cy="20802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99027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91075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4001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Word Embedding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44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Sparse/Dense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130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Dimensionality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22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Handles Synonyms?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5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Context-Aware?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Sometimes (if BERT)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49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Pretrained?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really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(Word2Vec, GloVe, BERT)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Model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Classic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+ DL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7534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48DAC7C-7653-04FE-FFD8-BE5405DC4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B09DD-32C3-F667-9740-B3D19CB0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2039940"/>
            <a:ext cx="8998226" cy="17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r>
              <a:rPr dirty="0"/>
              <a:t>: </a:t>
            </a:r>
            <a:r>
              <a:rPr lang="en-US" dirty="0"/>
              <a:t>Toubia et al. (2021)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2928</Words>
  <Application>Microsoft Macintosh PowerPoint</Application>
  <PresentationFormat>On-screen Show (4:3)</PresentationFormat>
  <Paragraphs>397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Wingdings</vt:lpstr>
      <vt:lpstr>Office Theme</vt:lpstr>
      <vt:lpstr>Day 3 - Text (Advanced)</vt:lpstr>
      <vt:lpstr>Learning Goals</vt:lpstr>
      <vt:lpstr>Last Class</vt:lpstr>
      <vt:lpstr>Limitations of Traditional Features</vt:lpstr>
      <vt:lpstr>Word Embedding</vt:lpstr>
      <vt:lpstr>Why Use Word Embeddings? (post-2020)</vt:lpstr>
      <vt:lpstr>How Embeddings Are Used in Practice</vt:lpstr>
      <vt:lpstr>TF-IDF vs. Word Embedding</vt:lpstr>
      <vt:lpstr>Presentation: Toubia et al. (2021)</vt:lpstr>
      <vt:lpstr>Presentation: Toubia et al. (2021)</vt:lpstr>
      <vt:lpstr>You can fine-tune embeddings for your study</vt:lpstr>
      <vt:lpstr>For Example</vt:lpstr>
      <vt:lpstr>For Example</vt:lpstr>
      <vt:lpstr>You can definitely train it from scratch</vt:lpstr>
      <vt:lpstr>Presentation: Kozlowski et al. (2019)</vt:lpstr>
      <vt:lpstr>Other Text-Based Methods</vt:lpstr>
      <vt:lpstr>Presentation: Knight (2022)</vt:lpstr>
      <vt:lpstr>Presentation: Knight (2022)</vt:lpstr>
      <vt:lpstr>Topic Models</vt:lpstr>
      <vt:lpstr>Basic Logic of Topic Modeling</vt:lpstr>
      <vt:lpstr>Basic Logic of Topic Modeling</vt:lpstr>
      <vt:lpstr>Basic Logic of Topic Modeling</vt:lpstr>
      <vt:lpstr>Basic Logic of Topic Modeling</vt:lpstr>
      <vt:lpstr>Latent Dirichlet Allocation (LDA)</vt:lpstr>
      <vt:lpstr>Structural Topic Modeling (STM)</vt:lpstr>
      <vt:lpstr>LDA/STM Output Example</vt:lpstr>
      <vt:lpstr>Topic Modeling Does Not Give You Labels</vt:lpstr>
      <vt:lpstr>Topic Modeling Does Not Give You Labels</vt:lpstr>
      <vt:lpstr>Specify the No. of Topics (K) (LDA/STM)</vt:lpstr>
      <vt:lpstr>Limitations of LDA/STM</vt:lpstr>
      <vt:lpstr>What Comes After STM?</vt:lpstr>
      <vt:lpstr>Topic Modeling Summary</vt:lpstr>
      <vt:lpstr>Case: Zhou et al. (2023)</vt:lpstr>
      <vt:lpstr>RQ &amp; Findings</vt:lpstr>
      <vt:lpstr>RQ &amp; Findings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Data and Methods</vt:lpstr>
      <vt:lpstr>Lab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Zhou</cp:lastModifiedBy>
  <cp:revision>178</cp:revision>
  <dcterms:created xsi:type="dcterms:W3CDTF">2013-01-27T09:14:16Z</dcterms:created>
  <dcterms:modified xsi:type="dcterms:W3CDTF">2025-05-23T05:11:27Z</dcterms:modified>
  <cp:category/>
</cp:coreProperties>
</file>