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8" r:id="rId3"/>
    <p:sldId id="261" r:id="rId4"/>
    <p:sldId id="264" r:id="rId5"/>
    <p:sldId id="257" r:id="rId6"/>
    <p:sldId id="262" r:id="rId7"/>
    <p:sldId id="259" r:id="rId8"/>
    <p:sldId id="285" r:id="rId9"/>
    <p:sldId id="287" r:id="rId10"/>
    <p:sldId id="288" r:id="rId11"/>
    <p:sldId id="271" r:id="rId12"/>
    <p:sldId id="289" r:id="rId13"/>
    <p:sldId id="290" r:id="rId14"/>
    <p:sldId id="291" r:id="rId15"/>
    <p:sldId id="293" r:id="rId16"/>
    <p:sldId id="294" r:id="rId17"/>
    <p:sldId id="295" r:id="rId18"/>
    <p:sldId id="296" r:id="rId19"/>
    <p:sldId id="297" r:id="rId20"/>
    <p:sldId id="298" r:id="rId21"/>
    <p:sldId id="299" r:id="rId22"/>
    <p:sldId id="280" r:id="rId23"/>
  </p:sldIdLst>
  <p:sldSz cx="9144000" cy="5143500" type="screen16x9"/>
  <p:notesSz cx="6858000" cy="9144000"/>
  <p:embeddedFontLst>
    <p:embeddedFont>
      <p:font typeface="Source Sans Pro" panose="020B0604020202020204" charset="0"/>
      <p:regular r:id="rId25"/>
      <p:bold r:id="rId26"/>
      <p:italic r:id="rId27"/>
      <p:boldItalic r:id="rId28"/>
    </p:embeddedFont>
    <p:embeddedFont>
      <p:font typeface="Oswald"/>
      <p:regular r:id="rId29"/>
      <p:bold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A4870A-95D5-4BF1-9730-020923C13FBD}">
  <a:tblStyle styleId="{1FA4870A-95D5-4BF1-9730-020923C13FB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Visualization of Sub-Categories and their corresponding sale. Moreover, it displays colour coding based on Main-Categories like: Furniture in blue, Office Supplies in red and Technology in Green.</a:t>
            </a:r>
            <a:endParaRPr dirty="0"/>
          </a:p>
        </p:txBody>
      </p:sp>
    </p:spTree>
    <p:extLst>
      <p:ext uri="{BB962C8B-B14F-4D97-AF65-F5344CB8AC3E}">
        <p14:creationId xmlns:p14="http://schemas.microsoft.com/office/powerpoint/2010/main" val="1802509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5" name="Google Shape;6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1245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Creating a report from SQL Server data source using SSRS tool.</a:t>
            </a:r>
            <a:br>
              <a:rPr lang="en-US" dirty="0"/>
            </a:br>
            <a:r>
              <a:rPr lang="en-US" dirty="0"/>
              <a:t>the screenshot displays Super Store’s data by region. The left side is a simple table whereas on the right side is a matrix wherein Category come as columns and data of total quantity is displayed in an effective manner.</a:t>
            </a:r>
            <a:endParaRPr dirty="0"/>
          </a:p>
        </p:txBody>
      </p:sp>
    </p:spTree>
    <p:extLst>
      <p:ext uri="{BB962C8B-B14F-4D97-AF65-F5344CB8AC3E}">
        <p14:creationId xmlns:p14="http://schemas.microsoft.com/office/powerpoint/2010/main" val="1147972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pPr>
            <a:r>
              <a:rPr lang="en-US" dirty="0"/>
              <a:t>Based on the above matrix table, the chart is displayed.</a:t>
            </a:r>
            <a:br>
              <a:rPr lang="en-US" dirty="0"/>
            </a:br>
            <a:endParaRPr dirty="0"/>
          </a:p>
        </p:txBody>
      </p:sp>
    </p:spTree>
    <p:extLst>
      <p:ext uri="{BB962C8B-B14F-4D97-AF65-F5344CB8AC3E}">
        <p14:creationId xmlns:p14="http://schemas.microsoft.com/office/powerpoint/2010/main" val="366171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5" name="Google Shape;6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9820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77924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Loading dataset from SSMS to Power BI and showing it in data tab.</a:t>
            </a:r>
            <a:endParaRPr dirty="0"/>
          </a:p>
        </p:txBody>
      </p:sp>
    </p:spTree>
    <p:extLst>
      <p:ext uri="{BB962C8B-B14F-4D97-AF65-F5344CB8AC3E}">
        <p14:creationId xmlns:p14="http://schemas.microsoft.com/office/powerpoint/2010/main" val="3644895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pPr>
            <a:r>
              <a:rPr lang="en-US" dirty="0"/>
              <a:t>The screenshot displays maximum sales of sub-categories in respect to giving an impression of main categories of a product by different shades.</a:t>
            </a:r>
            <a:endParaRPr dirty="0"/>
          </a:p>
        </p:txBody>
      </p:sp>
    </p:spTree>
    <p:extLst>
      <p:ext uri="{BB962C8B-B14F-4D97-AF65-F5344CB8AC3E}">
        <p14:creationId xmlns:p14="http://schemas.microsoft.com/office/powerpoint/2010/main" val="1783555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5" name="Google Shape;6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2634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3415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04703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Waikato Environment for Knowledge Analysis (Weka)</a:t>
            </a:r>
            <a:r>
              <a:rPr lang="en-US" dirty="0"/>
              <a:t> is a suite of machine learning and a collection of visualization tools and algorithms for data analysis and predictive modeling.</a:t>
            </a:r>
          </a:p>
          <a:p>
            <a:r>
              <a:rPr lang="en-US" b="1" dirty="0"/>
              <a:t>SQL Server Reporting Services (SSRS)</a:t>
            </a:r>
            <a:r>
              <a:rPr lang="en-US" dirty="0"/>
              <a:t> is a server-based report generating software system which can be used to prepare and deliver a variety of interactive and printed reports.</a:t>
            </a:r>
          </a:p>
          <a:p>
            <a:r>
              <a:rPr lang="en-US" b="1" dirty="0"/>
              <a:t>Power BI</a:t>
            </a:r>
            <a:r>
              <a:rPr lang="en-US" dirty="0"/>
              <a:t> has business intelligence capabilities where end users can create reports and dashboards by themselves, without having to depend on information technology staff or database administrators. Moreover, it is adaptive and responsive which can cross filter when clicked on charts.</a:t>
            </a:r>
          </a:p>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Super Store Sale dataset relates the shopping sample records for testing. It gives an idea to enhance the company databases.</a:t>
            </a:r>
          </a:p>
          <a:p>
            <a:r>
              <a:rPr lang="en-US" dirty="0"/>
              <a:t>Furthermore, it gives information about a company's profits, sales, products based on a region.</a:t>
            </a:r>
          </a:p>
          <a:p>
            <a:r>
              <a:rPr lang="en-US" dirty="0"/>
              <a:t>It has around 9000 records and 21 attributes.</a:t>
            </a:r>
          </a:p>
          <a:p>
            <a:r>
              <a:rPr lang="en-US" dirty="0"/>
              <a:t>The analysis discusses various measures like sales, quantity and dimensions like categories, sub-categories and regions of United States.</a:t>
            </a:r>
          </a:p>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Cleaning of data by removing customer and product general details by only selecting needed data columns to analyze further.</a:t>
            </a:r>
            <a:endParaRPr dirty="0"/>
          </a:p>
        </p:txBody>
      </p:sp>
    </p:spTree>
    <p:extLst>
      <p:ext uri="{BB962C8B-B14F-4D97-AF65-F5344CB8AC3E}">
        <p14:creationId xmlns:p14="http://schemas.microsoft.com/office/powerpoint/2010/main" val="738979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pPr>
            <a:r>
              <a:rPr lang="en-US" dirty="0"/>
              <a:t>Saved Excel file as in comma delimited format and then saved store.csv as .</a:t>
            </a:r>
            <a:r>
              <a:rPr lang="en-US" dirty="0" err="1"/>
              <a:t>arff</a:t>
            </a:r>
            <a:r>
              <a:rPr lang="en-US" dirty="0"/>
              <a:t> for WEKA by adding relation, attributes in file with respective data.</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latin typeface="Calibri" panose="020F0502020204030204" pitchFamily="34" charset="0"/>
                <a:ea typeface="Calibri" panose="020F0502020204030204" pitchFamily="34" charset="0"/>
                <a:cs typeface="Times New Roman" panose="02020603050405020304" pitchFamily="18" charset="0"/>
              </a:rPr>
              <a:t>Opening </a:t>
            </a:r>
            <a:r>
              <a:rPr lang="en-US" dirty="0" err="1">
                <a:latin typeface="Calibri" panose="020F0502020204030204" pitchFamily="34" charset="0"/>
                <a:ea typeface="Calibri" panose="020F0502020204030204" pitchFamily="34" charset="0"/>
                <a:cs typeface="Times New Roman" panose="02020603050405020304" pitchFamily="18" charset="0"/>
              </a:rPr>
              <a:t>superstore.arff</a:t>
            </a:r>
            <a:r>
              <a:rPr lang="en-US" dirty="0">
                <a:latin typeface="Calibri" panose="020F0502020204030204" pitchFamily="34" charset="0"/>
                <a:ea typeface="Calibri" panose="020F0502020204030204" pitchFamily="34" charset="0"/>
                <a:cs typeface="Times New Roman" panose="02020603050405020304" pitchFamily="18" charset="0"/>
              </a:rPr>
              <a:t> file in Weka.</a:t>
            </a:r>
            <a:endParaRPr lang="en-US" dirty="0"/>
          </a:p>
          <a:p>
            <a:pPr marL="171450" lvl="0" indent="-171450" rtl="0">
              <a:spcBef>
                <a:spcPts val="0"/>
              </a:spcBef>
              <a:spcAft>
                <a:spcPts val="0"/>
              </a:spcAft>
            </a:pPr>
            <a:endParaRPr dirty="0"/>
          </a:p>
        </p:txBody>
      </p:sp>
    </p:spTree>
    <p:extLst>
      <p:ext uri="{BB962C8B-B14F-4D97-AF65-F5344CB8AC3E}">
        <p14:creationId xmlns:p14="http://schemas.microsoft.com/office/powerpoint/2010/main" val="107659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7" Type="http://schemas.openxmlformats.org/officeDocument/2006/relationships/hyperlink" Target="http://www.google.com/"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www.youtube.com/" TargetMode="External"/><Relationship Id="rId5" Type="http://schemas.openxmlformats.org/officeDocument/2006/relationships/hyperlink" Target="http://www.wikipedia.com/" TargetMode="External"/><Relationship Id="rId4" Type="http://schemas.openxmlformats.org/officeDocument/2006/relationships/hyperlink" Target="https://community.tableau.com/docs/DOC-1236"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5" name="Title 4">
            <a:extLst>
              <a:ext uri="{FF2B5EF4-FFF2-40B4-BE49-F238E27FC236}">
                <a16:creationId xmlns:a16="http://schemas.microsoft.com/office/drawing/2014/main" id="{CC0EC033-FAD3-4602-8C70-493D85656AF2}"/>
              </a:ext>
            </a:extLst>
          </p:cNvPr>
          <p:cNvSpPr>
            <a:spLocks noGrp="1"/>
          </p:cNvSpPr>
          <p:nvPr>
            <p:ph type="ctrTitle"/>
          </p:nvPr>
        </p:nvSpPr>
        <p:spPr/>
        <p:txBody>
          <a:bodyPr/>
          <a:lstStyle/>
          <a:p>
            <a:r>
              <a:rPr lang="en-US" dirty="0">
                <a:solidFill>
                  <a:schemeClr val="bg1"/>
                </a:solidFill>
              </a:rPr>
              <a:t>Data Analysis</a:t>
            </a:r>
            <a:endParaRPr lang="en-US" dirty="0"/>
          </a:p>
        </p:txBody>
      </p:sp>
      <p:sp>
        <p:nvSpPr>
          <p:cNvPr id="7" name="Google Shape;486;p16">
            <a:extLst>
              <a:ext uri="{FF2B5EF4-FFF2-40B4-BE49-F238E27FC236}">
                <a16:creationId xmlns:a16="http://schemas.microsoft.com/office/drawing/2014/main" id="{C664452D-2DE1-4673-9CDD-6155D497DB1C}"/>
              </a:ext>
            </a:extLst>
          </p:cNvPr>
          <p:cNvSpPr txBox="1">
            <a:spLocks noGrp="1"/>
          </p:cNvSpPr>
          <p:nvPr/>
        </p:nvSpPr>
        <p:spPr>
          <a:xfrm>
            <a:off x="3243675" y="4358700"/>
            <a:ext cx="52146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r" rtl="0">
              <a:lnSpc>
                <a:spcPct val="100000"/>
              </a:lnSpc>
              <a:spcBef>
                <a:spcPts val="0"/>
              </a:spcBef>
              <a:spcAft>
                <a:spcPts val="0"/>
              </a:spcAft>
              <a:buClr>
                <a:srgbClr val="FFFFFF"/>
              </a:buClr>
              <a:buSzPts val="2000"/>
              <a:buFont typeface="Source Sans Pro"/>
              <a:buNone/>
              <a:defRPr sz="2000" b="0" i="0" u="none" strike="noStrike" cap="none">
                <a:solidFill>
                  <a:srgbClr val="FFFFFF"/>
                </a:solidFill>
                <a:latin typeface="Source Sans Pro"/>
                <a:ea typeface="Source Sans Pro"/>
                <a:cs typeface="Source Sans Pro"/>
                <a:sym typeface="Source Sans Pro"/>
              </a:defRPr>
            </a:lvl1pPr>
            <a:lvl2pPr marL="914400" marR="0" lvl="1"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2pPr>
            <a:lvl3pPr marL="1371600" marR="0" lvl="2"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3pPr>
            <a:lvl4pPr marL="1828800" marR="0" lvl="3"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4pPr>
            <a:lvl5pPr marL="2286000" marR="0" lvl="4"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5pPr>
            <a:lvl6pPr marL="2743200" marR="0" lvl="5"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6pPr>
            <a:lvl7pPr marL="3200400" marR="0" lvl="6"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7pPr>
            <a:lvl8pPr marL="3657600" marR="0" lvl="7"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8pPr>
            <a:lvl9pPr marL="4114800" marR="0" lvl="8" indent="-342900" algn="r" rtl="0">
              <a:lnSpc>
                <a:spcPct val="100000"/>
              </a:lnSpc>
              <a:spcBef>
                <a:spcPts val="0"/>
              </a:spcBef>
              <a:spcAft>
                <a:spcPts val="0"/>
              </a:spcAft>
              <a:buClr>
                <a:srgbClr val="FFFFFF"/>
              </a:buClr>
              <a:buSzPts val="3000"/>
              <a:buFont typeface="Source Sans Pro"/>
              <a:buNone/>
              <a:defRPr sz="3000" b="0" i="0" u="none" strike="noStrike" cap="none">
                <a:solidFill>
                  <a:srgbClr val="FFFFFF"/>
                </a:solidFill>
                <a:latin typeface="Source Sans Pro"/>
                <a:ea typeface="Source Sans Pro"/>
                <a:cs typeface="Source Sans Pro"/>
                <a:sym typeface="Source Sans Pro"/>
              </a:defRPr>
            </a:lvl9pPr>
          </a:lstStyle>
          <a:p>
            <a:pPr marL="0" lvl="0" indent="0" rtl="0">
              <a:spcBef>
                <a:spcPts val="0"/>
              </a:spcBef>
              <a:spcAft>
                <a:spcPts val="0"/>
              </a:spcAft>
              <a:buNone/>
            </a:pPr>
            <a:r>
              <a:rPr lang="en-US" dirty="0"/>
              <a:t>Data Manipulation Techniques: Assignment 4</a:t>
            </a:r>
          </a:p>
          <a:p>
            <a:pPr marL="0" lvl="0" indent="0" rtl="0">
              <a:spcBef>
                <a:spcPts val="0"/>
              </a:spcBef>
              <a:spcAft>
                <a:spcPts val="0"/>
              </a:spcAft>
              <a:buNone/>
            </a:pPr>
            <a:r>
              <a:rPr lang="en-US" dirty="0"/>
              <a:t>Submitted to: Shannon Mulligan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00CEF6"/>
                </a:solidFill>
              </a:rPr>
              <a:t>10</a:t>
            </a:fld>
            <a:endParaRPr>
              <a:solidFill>
                <a:srgbClr val="00CEF6"/>
              </a:solidFill>
            </a:endParaRPr>
          </a:p>
        </p:txBody>
      </p:sp>
      <p:pic>
        <p:nvPicPr>
          <p:cNvPr id="3" name="Picture 2">
            <a:extLst>
              <a:ext uri="{FF2B5EF4-FFF2-40B4-BE49-F238E27FC236}">
                <a16:creationId xmlns:a16="http://schemas.microsoft.com/office/drawing/2014/main" id="{40015226-59DB-487D-A308-0529E3B5E059}"/>
              </a:ext>
            </a:extLst>
          </p:cNvPr>
          <p:cNvPicPr/>
          <p:nvPr/>
        </p:nvPicPr>
        <p:blipFill>
          <a:blip r:embed="rId3"/>
          <a:stretch>
            <a:fillRect/>
          </a:stretch>
        </p:blipFill>
        <p:spPr>
          <a:xfrm>
            <a:off x="105230" y="76584"/>
            <a:ext cx="8725895" cy="4908316"/>
          </a:xfrm>
          <a:prstGeom prst="rect">
            <a:avLst/>
          </a:prstGeom>
        </p:spPr>
      </p:pic>
      <p:sp>
        <p:nvSpPr>
          <p:cNvPr id="2" name="Oval 1">
            <a:extLst>
              <a:ext uri="{FF2B5EF4-FFF2-40B4-BE49-F238E27FC236}">
                <a16:creationId xmlns:a16="http://schemas.microsoft.com/office/drawing/2014/main" id="{B191C242-734D-489F-A3EC-1F41543F52C7}"/>
              </a:ext>
            </a:extLst>
          </p:cNvPr>
          <p:cNvSpPr/>
          <p:nvPr/>
        </p:nvSpPr>
        <p:spPr>
          <a:xfrm>
            <a:off x="1518699" y="2767054"/>
            <a:ext cx="174929" cy="87464"/>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E764552-2B20-44A3-91E1-B8874CE018B9}"/>
              </a:ext>
            </a:extLst>
          </p:cNvPr>
          <p:cNvCxnSpPr>
            <a:cxnSpLocks/>
            <a:stCxn id="2" idx="2"/>
          </p:cNvCxnSpPr>
          <p:nvPr/>
        </p:nvCxnSpPr>
        <p:spPr>
          <a:xfrm flipH="1" flipV="1">
            <a:off x="143125" y="1828804"/>
            <a:ext cx="1375574" cy="981982"/>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F968F84-9F3A-44CB-9783-8E75C563D9AC}"/>
              </a:ext>
            </a:extLst>
          </p:cNvPr>
          <p:cNvCxnSpPr>
            <a:cxnSpLocks/>
            <a:stCxn id="2" idx="7"/>
          </p:cNvCxnSpPr>
          <p:nvPr/>
        </p:nvCxnSpPr>
        <p:spPr>
          <a:xfrm flipH="1" flipV="1">
            <a:off x="1486896" y="1836757"/>
            <a:ext cx="181114" cy="94310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8"/>
          <p:cNvSpPr txBox="1">
            <a:spLocks noGrp="1"/>
          </p:cNvSpPr>
          <p:nvPr>
            <p:ph type="ctrTitle" idx="4294967295"/>
          </p:nvPr>
        </p:nvSpPr>
        <p:spPr>
          <a:xfrm>
            <a:off x="155050" y="1645919"/>
            <a:ext cx="8833900" cy="3069203"/>
          </a:xfrm>
          <a:prstGeom prst="rect">
            <a:avLst/>
          </a:prstGeom>
        </p:spPr>
        <p:txBody>
          <a:bodyPr spcFirstLastPara="1" wrap="square" lIns="91425" tIns="91425" rIns="91425" bIns="91425" anchor="b" anchorCtr="0">
            <a:noAutofit/>
          </a:bodyPr>
          <a:lstStyle/>
          <a:p>
            <a:pPr algn="l"/>
            <a:r>
              <a:rPr lang="en-US" sz="2800" dirty="0">
                <a:solidFill>
                  <a:schemeClr val="accent1"/>
                </a:solidFill>
              </a:rPr>
              <a:t>WEKA result 1 : </a:t>
            </a:r>
            <a:br>
              <a:rPr lang="en-US" sz="2800" dirty="0">
                <a:solidFill>
                  <a:schemeClr val="tx1"/>
                </a:solidFill>
              </a:rPr>
            </a:br>
            <a:br>
              <a:rPr lang="en-US" sz="2800" dirty="0">
                <a:solidFill>
                  <a:schemeClr val="bg1"/>
                </a:solidFill>
              </a:rPr>
            </a:br>
            <a:r>
              <a:rPr lang="en-US" b="0" dirty="0">
                <a:solidFill>
                  <a:srgbClr val="28324A"/>
                </a:solidFill>
                <a:latin typeface="Source Sans Pro"/>
                <a:sym typeface="Source Sans Pro"/>
              </a:rPr>
              <a:t>X-axis = Sub-Categories, Y-axis = Sales.</a:t>
            </a:r>
            <a:br>
              <a:rPr lang="en-US" b="0" dirty="0">
                <a:solidFill>
                  <a:srgbClr val="28324A"/>
                </a:solidFill>
                <a:latin typeface="Source Sans Pro"/>
                <a:sym typeface="Source Sans Pro"/>
              </a:rPr>
            </a:br>
            <a:br>
              <a:rPr lang="en-US" b="0" dirty="0">
                <a:solidFill>
                  <a:srgbClr val="28324A"/>
                </a:solidFill>
                <a:latin typeface="Source Sans Pro"/>
                <a:sym typeface="Source Sans Pro"/>
              </a:rPr>
            </a:br>
            <a:r>
              <a:rPr lang="en-US" b="0" dirty="0">
                <a:solidFill>
                  <a:srgbClr val="28324A"/>
                </a:solidFill>
                <a:latin typeface="Source Sans Pro"/>
                <a:sym typeface="Source Sans Pro"/>
              </a:rPr>
              <a:t>Looking at ‘Office Supplies’ in red colour and ‘Binders’ as the sub-category appears to have a long stack.</a:t>
            </a:r>
            <a:br>
              <a:rPr lang="en-US" b="0" dirty="0">
                <a:solidFill>
                  <a:srgbClr val="28324A"/>
                </a:solidFill>
                <a:latin typeface="Source Sans Pro"/>
                <a:sym typeface="Source Sans Pro"/>
              </a:rPr>
            </a:br>
            <a:br>
              <a:rPr lang="en-US" b="0" dirty="0">
                <a:solidFill>
                  <a:srgbClr val="28324A"/>
                </a:solidFill>
                <a:latin typeface="Source Sans Pro"/>
                <a:sym typeface="Source Sans Pro"/>
              </a:rPr>
            </a:br>
            <a:r>
              <a:rPr lang="en-US" b="0" dirty="0">
                <a:solidFill>
                  <a:srgbClr val="28324A"/>
                </a:solidFill>
                <a:latin typeface="Source Sans Pro"/>
                <a:sym typeface="Source Sans Pro"/>
              </a:rPr>
              <a:t>After clicking the last outlier, it mentions the details of outliers.</a:t>
            </a:r>
            <a:br>
              <a:rPr lang="en-US" b="0" dirty="0">
                <a:solidFill>
                  <a:srgbClr val="28324A"/>
                </a:solidFill>
                <a:latin typeface="Source Sans Pro"/>
                <a:sym typeface="Source Sans Pro"/>
              </a:rPr>
            </a:br>
            <a:r>
              <a:rPr lang="en-US" b="0" dirty="0">
                <a:solidFill>
                  <a:srgbClr val="28324A"/>
                </a:solidFill>
                <a:latin typeface="Source Sans Pro"/>
                <a:sym typeface="Source Sans Pro"/>
              </a:rPr>
              <a:t>This way company can know outliers and find the exact sale of a product.</a:t>
            </a:r>
            <a:br>
              <a:rPr lang="en-US" b="0" dirty="0">
                <a:solidFill>
                  <a:srgbClr val="28324A"/>
                </a:solidFill>
                <a:latin typeface="Source Sans Pro"/>
                <a:sym typeface="Source Sans Pro"/>
              </a:rPr>
            </a:br>
            <a:endParaRPr b="0" dirty="0">
              <a:solidFill>
                <a:srgbClr val="28324A"/>
              </a:solidFill>
              <a:latin typeface="Source Sans Pro"/>
              <a:sym typeface="Source Sans Pro"/>
            </a:endParaRPr>
          </a:p>
        </p:txBody>
      </p:sp>
      <p:sp>
        <p:nvSpPr>
          <p:cNvPr id="669" name="Google Shape;669;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779228" y="2428625"/>
            <a:ext cx="6758577" cy="2254450"/>
          </a:xfrm>
          <a:prstGeom prst="rect">
            <a:avLst/>
          </a:prstGeom>
        </p:spPr>
        <p:txBody>
          <a:bodyPr spcFirstLastPara="1" wrap="square" lIns="91425" tIns="91425" rIns="91425" bIns="91425" anchor="b" anchorCtr="0">
            <a:noAutofit/>
          </a:bodyPr>
          <a:lstStyle/>
          <a:p>
            <a:pPr lvl="0"/>
            <a:r>
              <a:rPr lang="en-US" dirty="0"/>
              <a:t>How will the manufacturing department realize about their production </a:t>
            </a:r>
            <a:r>
              <a:rPr lang="en-US" dirty="0">
                <a:effectLst>
                  <a:outerShdw blurRad="38100" dist="38100" dir="2700000" algn="tl">
                    <a:srgbClr val="000000">
                      <a:alpha val="43137"/>
                    </a:srgbClr>
                  </a:outerShdw>
                </a:effectLst>
              </a:rPr>
              <a:t>quantity</a:t>
            </a:r>
            <a:r>
              <a:rPr lang="en-US" dirty="0"/>
              <a:t>?</a:t>
            </a:r>
            <a:r>
              <a:rPr lang="en" dirty="0"/>
              <a:t>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lvl="0" algn="ctr"/>
            <a:r>
              <a:rPr lang="en-US" sz="2400" b="1" dirty="0">
                <a:solidFill>
                  <a:srgbClr val="3C78D8"/>
                </a:solidFill>
                <a:latin typeface="Oswald"/>
                <a:ea typeface="Oswald"/>
                <a:cs typeface="Oswald"/>
                <a:sym typeface="Oswald"/>
              </a:rPr>
              <a:t>Analysis </a:t>
            </a:r>
            <a:r>
              <a:rPr lang="en" sz="12000" b="1" dirty="0">
                <a:solidFill>
                  <a:srgbClr val="3C78D8"/>
                </a:solidFill>
                <a:latin typeface="Oswald"/>
                <a:sym typeface="Oswald"/>
              </a:rPr>
              <a:t>2</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08213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00CEF6"/>
                </a:solidFill>
              </a:rPr>
              <a:t>13</a:t>
            </a:fld>
            <a:endParaRPr>
              <a:solidFill>
                <a:srgbClr val="00CEF6"/>
              </a:solidFill>
            </a:endParaRPr>
          </a:p>
        </p:txBody>
      </p:sp>
      <p:pic>
        <p:nvPicPr>
          <p:cNvPr id="4" name="Picture 3">
            <a:extLst>
              <a:ext uri="{FF2B5EF4-FFF2-40B4-BE49-F238E27FC236}">
                <a16:creationId xmlns:a16="http://schemas.microsoft.com/office/drawing/2014/main" id="{8628C4F8-B876-405B-B2EF-86C2401983E1}"/>
              </a:ext>
            </a:extLst>
          </p:cNvPr>
          <p:cNvPicPr/>
          <p:nvPr/>
        </p:nvPicPr>
        <p:blipFill>
          <a:blip r:embed="rId3"/>
          <a:stretch>
            <a:fillRect/>
          </a:stretch>
        </p:blipFill>
        <p:spPr>
          <a:xfrm>
            <a:off x="146039" y="114516"/>
            <a:ext cx="8645331" cy="4862999"/>
          </a:xfrm>
          <a:prstGeom prst="rect">
            <a:avLst/>
          </a:prstGeom>
        </p:spPr>
      </p:pic>
      <p:sp>
        <p:nvSpPr>
          <p:cNvPr id="2" name="Oval 1">
            <a:extLst>
              <a:ext uri="{FF2B5EF4-FFF2-40B4-BE49-F238E27FC236}">
                <a16:creationId xmlns:a16="http://schemas.microsoft.com/office/drawing/2014/main" id="{A895E585-B7AF-44D7-AF4A-15B3229130FC}"/>
              </a:ext>
            </a:extLst>
          </p:cNvPr>
          <p:cNvSpPr/>
          <p:nvPr/>
        </p:nvSpPr>
        <p:spPr>
          <a:xfrm>
            <a:off x="1391478" y="1351721"/>
            <a:ext cx="6361043" cy="20832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SRS icon">
            <a:extLst>
              <a:ext uri="{FF2B5EF4-FFF2-40B4-BE49-F238E27FC236}">
                <a16:creationId xmlns:a16="http://schemas.microsoft.com/office/drawing/2014/main" id="{C18B3066-C537-43EC-9D7E-2D0A27EFEB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54358" y="4028912"/>
            <a:ext cx="1897879" cy="6518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695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00CEF6"/>
                </a:solidFill>
              </a:rPr>
              <a:t>14</a:t>
            </a:fld>
            <a:endParaRPr>
              <a:solidFill>
                <a:srgbClr val="00CEF6"/>
              </a:solidFill>
            </a:endParaRPr>
          </a:p>
        </p:txBody>
      </p:sp>
      <p:pic>
        <p:nvPicPr>
          <p:cNvPr id="6" name="Picture 5">
            <a:extLst>
              <a:ext uri="{FF2B5EF4-FFF2-40B4-BE49-F238E27FC236}">
                <a16:creationId xmlns:a16="http://schemas.microsoft.com/office/drawing/2014/main" id="{6EB17419-C5C7-4872-AAE8-42E9478BCF0F}"/>
              </a:ext>
            </a:extLst>
          </p:cNvPr>
          <p:cNvPicPr/>
          <p:nvPr/>
        </p:nvPicPr>
        <p:blipFill>
          <a:blip r:embed="rId3"/>
          <a:stretch>
            <a:fillRect/>
          </a:stretch>
        </p:blipFill>
        <p:spPr>
          <a:xfrm>
            <a:off x="158363" y="95539"/>
            <a:ext cx="8635780" cy="4850172"/>
          </a:xfrm>
          <a:prstGeom prst="rect">
            <a:avLst/>
          </a:prstGeom>
        </p:spPr>
      </p:pic>
      <p:sp>
        <p:nvSpPr>
          <p:cNvPr id="2" name="Rectangle 1">
            <a:extLst>
              <a:ext uri="{FF2B5EF4-FFF2-40B4-BE49-F238E27FC236}">
                <a16:creationId xmlns:a16="http://schemas.microsoft.com/office/drawing/2014/main" id="{60441800-2353-482E-B3B3-FCE52BF60437}"/>
              </a:ext>
            </a:extLst>
          </p:cNvPr>
          <p:cNvSpPr/>
          <p:nvPr/>
        </p:nvSpPr>
        <p:spPr>
          <a:xfrm>
            <a:off x="1781092" y="1001863"/>
            <a:ext cx="2083242" cy="286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F2B914C-890D-46EF-A5E5-CB47F53D70FD}"/>
              </a:ext>
            </a:extLst>
          </p:cNvPr>
          <p:cNvSpPr/>
          <p:nvPr/>
        </p:nvSpPr>
        <p:spPr>
          <a:xfrm>
            <a:off x="1622066" y="1566408"/>
            <a:ext cx="5963478" cy="18765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70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8"/>
          <p:cNvSpPr txBox="1">
            <a:spLocks noGrp="1"/>
          </p:cNvSpPr>
          <p:nvPr>
            <p:ph type="ctrTitle" idx="4294967295"/>
          </p:nvPr>
        </p:nvSpPr>
        <p:spPr>
          <a:xfrm>
            <a:off x="155050" y="1304009"/>
            <a:ext cx="8833900" cy="3260027"/>
          </a:xfrm>
          <a:prstGeom prst="rect">
            <a:avLst/>
          </a:prstGeom>
        </p:spPr>
        <p:txBody>
          <a:bodyPr spcFirstLastPara="1" wrap="square" lIns="91425" tIns="91425" rIns="91425" bIns="91425" anchor="b" anchorCtr="0">
            <a:noAutofit/>
          </a:bodyPr>
          <a:lstStyle/>
          <a:p>
            <a:pPr algn="l"/>
            <a:r>
              <a:rPr lang="en-US" sz="2800" dirty="0">
                <a:solidFill>
                  <a:schemeClr val="accent1"/>
                </a:solidFill>
              </a:rPr>
              <a:t>SSRS result 2 : </a:t>
            </a:r>
            <a:br>
              <a:rPr lang="en-US" sz="2800" dirty="0">
                <a:solidFill>
                  <a:schemeClr val="tx1"/>
                </a:solidFill>
              </a:rPr>
            </a:br>
            <a:br>
              <a:rPr lang="en-US" b="0" dirty="0">
                <a:solidFill>
                  <a:srgbClr val="28324A"/>
                </a:solidFill>
                <a:latin typeface="Source Sans Pro"/>
              </a:rPr>
            </a:br>
            <a:r>
              <a:rPr lang="en-US" b="0" dirty="0">
                <a:solidFill>
                  <a:srgbClr val="28324A"/>
                </a:solidFill>
                <a:latin typeface="Source Sans Pro"/>
              </a:rPr>
              <a:t>X-axis = Regions, Y-axis = Total Quantity.</a:t>
            </a:r>
            <a:br>
              <a:rPr lang="en-US" b="0" dirty="0">
                <a:solidFill>
                  <a:srgbClr val="28324A"/>
                </a:solidFill>
                <a:latin typeface="Source Sans Pro"/>
              </a:rPr>
            </a:br>
            <a:br>
              <a:rPr lang="en-US" b="0" dirty="0">
                <a:solidFill>
                  <a:srgbClr val="28324A"/>
                </a:solidFill>
                <a:latin typeface="Source Sans Pro"/>
              </a:rPr>
            </a:br>
            <a:r>
              <a:rPr lang="en-US" b="0" dirty="0">
                <a:solidFill>
                  <a:srgbClr val="28324A"/>
                </a:solidFill>
                <a:latin typeface="Source Sans Pro"/>
              </a:rPr>
              <a:t>After using a matrix table format the reader can get the exact view about total quantity produced in different regions.</a:t>
            </a:r>
            <a:br>
              <a:rPr lang="en-US" b="0" dirty="0">
                <a:solidFill>
                  <a:srgbClr val="28324A"/>
                </a:solidFill>
                <a:latin typeface="Source Sans Pro"/>
              </a:rPr>
            </a:br>
            <a:br>
              <a:rPr lang="en-US" b="0" dirty="0">
                <a:solidFill>
                  <a:srgbClr val="28324A"/>
                </a:solidFill>
                <a:latin typeface="Source Sans Pro"/>
              </a:rPr>
            </a:br>
            <a:r>
              <a:rPr lang="en-US" b="0" dirty="0">
                <a:solidFill>
                  <a:srgbClr val="28324A"/>
                </a:solidFill>
                <a:latin typeface="Source Sans Pro"/>
              </a:rPr>
              <a:t>With the help of multi-selector for regions the difference can be made easily.</a:t>
            </a:r>
            <a:br>
              <a:rPr lang="en-US" b="0" dirty="0">
                <a:solidFill>
                  <a:srgbClr val="28324A"/>
                </a:solidFill>
                <a:latin typeface="Source Sans Pro"/>
              </a:rPr>
            </a:br>
            <a:r>
              <a:rPr lang="en-US" b="0" dirty="0">
                <a:solidFill>
                  <a:srgbClr val="28324A"/>
                </a:solidFill>
                <a:latin typeface="Source Sans Pro"/>
              </a:rPr>
              <a:t>For an instance, ‘Technology’ products produced in ‘South’ region is low.</a:t>
            </a:r>
            <a:br>
              <a:rPr lang="en-US" b="0" dirty="0">
                <a:solidFill>
                  <a:srgbClr val="28324A"/>
                </a:solidFill>
                <a:latin typeface="Source Sans Pro"/>
                <a:sym typeface="Source Sans Pro"/>
              </a:rPr>
            </a:br>
            <a:endParaRPr b="0" dirty="0">
              <a:solidFill>
                <a:srgbClr val="28324A"/>
              </a:solidFill>
              <a:latin typeface="Source Sans Pro"/>
              <a:sym typeface="Source Sans Pro"/>
            </a:endParaRPr>
          </a:p>
        </p:txBody>
      </p:sp>
      <p:sp>
        <p:nvSpPr>
          <p:cNvPr id="669" name="Google Shape;669;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58631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77439" y="2953411"/>
            <a:ext cx="5192169" cy="2254450"/>
          </a:xfrm>
          <a:prstGeom prst="rect">
            <a:avLst/>
          </a:prstGeom>
        </p:spPr>
        <p:txBody>
          <a:bodyPr spcFirstLastPara="1" wrap="square" lIns="91425" tIns="91425" rIns="91425" bIns="91425" anchor="b" anchorCtr="0">
            <a:noAutofit/>
          </a:bodyPr>
          <a:lstStyle/>
          <a:p>
            <a:r>
              <a:rPr lang="en-US" dirty="0"/>
              <a:t>How will the company know about maximum sales to build </a:t>
            </a:r>
            <a:r>
              <a:rPr lang="en-US" dirty="0">
                <a:effectLst>
                  <a:outerShdw blurRad="38100" dist="38100" dir="2700000" algn="tl">
                    <a:srgbClr val="000000">
                      <a:alpha val="43137"/>
                    </a:srgbClr>
                  </a:outerShdw>
                </a:effectLst>
              </a:rPr>
              <a:t>strategies</a:t>
            </a:r>
            <a:r>
              <a:rPr lang="en-US" dirty="0"/>
              <a:t>? </a:t>
            </a:r>
            <a:br>
              <a:rPr lang="en-US" dirty="0"/>
            </a:br>
            <a:r>
              <a:rPr lang="en" dirty="0"/>
              <a:t>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lvl="0" algn="ctr"/>
            <a:r>
              <a:rPr lang="en-US" sz="2400" b="1" dirty="0">
                <a:solidFill>
                  <a:srgbClr val="3C78D8"/>
                </a:solidFill>
                <a:latin typeface="Oswald"/>
                <a:ea typeface="Oswald"/>
                <a:cs typeface="Oswald"/>
                <a:sym typeface="Oswald"/>
              </a:rPr>
              <a:t>Analysis </a:t>
            </a: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81980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00CEF6"/>
                </a:solidFill>
              </a:rPr>
              <a:t>17</a:t>
            </a:fld>
            <a:endParaRPr>
              <a:solidFill>
                <a:srgbClr val="00CEF6"/>
              </a:solidFill>
            </a:endParaRPr>
          </a:p>
        </p:txBody>
      </p:sp>
      <p:pic>
        <p:nvPicPr>
          <p:cNvPr id="6" name="Picture 5">
            <a:extLst>
              <a:ext uri="{FF2B5EF4-FFF2-40B4-BE49-F238E27FC236}">
                <a16:creationId xmlns:a16="http://schemas.microsoft.com/office/drawing/2014/main" id="{C589FEF9-2FEE-4460-8905-15817E60366A}"/>
              </a:ext>
            </a:extLst>
          </p:cNvPr>
          <p:cNvPicPr/>
          <p:nvPr/>
        </p:nvPicPr>
        <p:blipFill>
          <a:blip r:embed="rId3"/>
          <a:stretch>
            <a:fillRect/>
          </a:stretch>
        </p:blipFill>
        <p:spPr>
          <a:xfrm>
            <a:off x="3482752" y="138360"/>
            <a:ext cx="5507239" cy="3097822"/>
          </a:xfrm>
          <a:prstGeom prst="rect">
            <a:avLst/>
          </a:prstGeom>
        </p:spPr>
      </p:pic>
      <p:pic>
        <p:nvPicPr>
          <p:cNvPr id="8" name="Picture 7">
            <a:extLst>
              <a:ext uri="{FF2B5EF4-FFF2-40B4-BE49-F238E27FC236}">
                <a16:creationId xmlns:a16="http://schemas.microsoft.com/office/drawing/2014/main" id="{08212E0F-71B5-473D-94AC-572E8553FFE2}"/>
              </a:ext>
            </a:extLst>
          </p:cNvPr>
          <p:cNvPicPr/>
          <p:nvPr/>
        </p:nvPicPr>
        <p:blipFill>
          <a:blip r:embed="rId4"/>
          <a:stretch>
            <a:fillRect/>
          </a:stretch>
        </p:blipFill>
        <p:spPr>
          <a:xfrm>
            <a:off x="238539" y="1620311"/>
            <a:ext cx="5064981" cy="3285075"/>
          </a:xfrm>
          <a:prstGeom prst="rect">
            <a:avLst/>
          </a:prstGeom>
        </p:spPr>
      </p:pic>
      <p:pic>
        <p:nvPicPr>
          <p:cNvPr id="9" name="Picture 8" descr="Related image">
            <a:extLst>
              <a:ext uri="{FF2B5EF4-FFF2-40B4-BE49-F238E27FC236}">
                <a16:creationId xmlns:a16="http://schemas.microsoft.com/office/drawing/2014/main" id="{5879829B-7888-41F2-9234-19151453D282}"/>
              </a:ext>
            </a:extLst>
          </p:cNvPr>
          <p:cNvPicPr/>
          <p:nvPr/>
        </p:nvPicPr>
        <p:blipFill rotWithShape="1">
          <a:blip r:embed="rId5">
            <a:extLst>
              <a:ext uri="{28A0092B-C50C-407E-A947-70E740481C1C}">
                <a14:useLocalDpi xmlns:a14="http://schemas.microsoft.com/office/drawing/2010/main" val="0"/>
              </a:ext>
            </a:extLst>
          </a:blip>
          <a:srcRect t="25297" b="25352"/>
          <a:stretch/>
        </p:blipFill>
        <p:spPr bwMode="auto">
          <a:xfrm>
            <a:off x="238539" y="238114"/>
            <a:ext cx="1589935" cy="7160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
        <p:nvSpPr>
          <p:cNvPr id="3" name="Oval 2">
            <a:extLst>
              <a:ext uri="{FF2B5EF4-FFF2-40B4-BE49-F238E27FC236}">
                <a16:creationId xmlns:a16="http://schemas.microsoft.com/office/drawing/2014/main" id="{940CF722-7B7B-4DB2-BFB8-66E224496159}"/>
              </a:ext>
            </a:extLst>
          </p:cNvPr>
          <p:cNvSpPr/>
          <p:nvPr/>
        </p:nvSpPr>
        <p:spPr>
          <a:xfrm>
            <a:off x="4405021" y="779225"/>
            <a:ext cx="1431234" cy="127221"/>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8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00CEF6"/>
                </a:solidFill>
              </a:rPr>
              <a:t>18</a:t>
            </a:fld>
            <a:endParaRPr>
              <a:solidFill>
                <a:srgbClr val="00CEF6"/>
              </a:solidFill>
            </a:endParaRPr>
          </a:p>
        </p:txBody>
      </p:sp>
      <p:pic>
        <p:nvPicPr>
          <p:cNvPr id="8" name="Picture 7">
            <a:extLst>
              <a:ext uri="{FF2B5EF4-FFF2-40B4-BE49-F238E27FC236}">
                <a16:creationId xmlns:a16="http://schemas.microsoft.com/office/drawing/2014/main" id="{4B0A28AC-EC3E-4907-BEF7-4F3372BE670C}"/>
              </a:ext>
            </a:extLst>
          </p:cNvPr>
          <p:cNvPicPr/>
          <p:nvPr/>
        </p:nvPicPr>
        <p:blipFill>
          <a:blip r:embed="rId3"/>
          <a:stretch>
            <a:fillRect/>
          </a:stretch>
        </p:blipFill>
        <p:spPr>
          <a:xfrm>
            <a:off x="355220" y="86909"/>
            <a:ext cx="8433560" cy="4969682"/>
          </a:xfrm>
          <a:prstGeom prst="rect">
            <a:avLst/>
          </a:prstGeom>
        </p:spPr>
      </p:pic>
    </p:spTree>
    <p:extLst>
      <p:ext uri="{BB962C8B-B14F-4D97-AF65-F5344CB8AC3E}">
        <p14:creationId xmlns:p14="http://schemas.microsoft.com/office/powerpoint/2010/main" val="343358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8"/>
          <p:cNvSpPr txBox="1">
            <a:spLocks noGrp="1"/>
          </p:cNvSpPr>
          <p:nvPr>
            <p:ph type="ctrTitle" idx="4294967295"/>
          </p:nvPr>
        </p:nvSpPr>
        <p:spPr>
          <a:xfrm>
            <a:off x="155050" y="763325"/>
            <a:ext cx="8401725" cy="4380175"/>
          </a:xfrm>
          <a:prstGeom prst="rect">
            <a:avLst/>
          </a:prstGeom>
        </p:spPr>
        <p:txBody>
          <a:bodyPr spcFirstLastPara="1" wrap="square" lIns="91425" tIns="91425" rIns="91425" bIns="91425" anchor="b" anchorCtr="0">
            <a:noAutofit/>
          </a:bodyPr>
          <a:lstStyle/>
          <a:p>
            <a:pPr algn="l"/>
            <a:r>
              <a:rPr lang="en-US" sz="2800" dirty="0">
                <a:solidFill>
                  <a:schemeClr val="accent1"/>
                </a:solidFill>
              </a:rPr>
              <a:t>Power BI result 2 : </a:t>
            </a:r>
            <a:br>
              <a:rPr lang="en-US" sz="2800" dirty="0">
                <a:solidFill>
                  <a:schemeClr val="tx1"/>
                </a:solidFill>
              </a:rPr>
            </a:br>
            <a:br>
              <a:rPr lang="en-US" b="0" dirty="0">
                <a:solidFill>
                  <a:srgbClr val="28324A"/>
                </a:solidFill>
                <a:latin typeface="Source Sans Pro"/>
              </a:rPr>
            </a:br>
            <a:r>
              <a:rPr lang="en-US" b="0" dirty="0">
                <a:solidFill>
                  <a:srgbClr val="28324A"/>
                </a:solidFill>
                <a:latin typeface="Source Sans Pro"/>
              </a:rPr>
              <a:t>X-axis = Sub-Categories, Y-axis = Sales.</a:t>
            </a:r>
            <a:br>
              <a:rPr lang="en-US" b="0" dirty="0">
                <a:solidFill>
                  <a:srgbClr val="28324A"/>
                </a:solidFill>
                <a:latin typeface="Source Sans Pro"/>
              </a:rPr>
            </a:br>
            <a:br>
              <a:rPr lang="en-US" b="0" dirty="0">
                <a:solidFill>
                  <a:srgbClr val="28324A"/>
                </a:solidFill>
                <a:latin typeface="Source Sans Pro"/>
              </a:rPr>
            </a:br>
            <a:r>
              <a:rPr lang="en-US" b="0" dirty="0">
                <a:solidFill>
                  <a:srgbClr val="28324A"/>
                </a:solidFill>
                <a:latin typeface="Source Sans Pro"/>
              </a:rPr>
              <a:t>Understanding about product sold and interpret assumptions for future is important.</a:t>
            </a:r>
            <a:br>
              <a:rPr lang="en-US" b="0" dirty="0">
                <a:solidFill>
                  <a:srgbClr val="28324A"/>
                </a:solidFill>
                <a:latin typeface="Source Sans Pro"/>
              </a:rPr>
            </a:br>
            <a:br>
              <a:rPr lang="en-US" b="0" dirty="0">
                <a:solidFill>
                  <a:srgbClr val="28324A"/>
                </a:solidFill>
                <a:latin typeface="Source Sans Pro"/>
              </a:rPr>
            </a:br>
            <a:r>
              <a:rPr lang="en-US" b="0" dirty="0">
                <a:solidFill>
                  <a:srgbClr val="28324A"/>
                </a:solidFill>
                <a:latin typeface="Source Sans Pro"/>
              </a:rPr>
              <a:t>This is accomplished by using Power BI various filters and labels.</a:t>
            </a:r>
            <a:br>
              <a:rPr lang="en-US" b="0" dirty="0">
                <a:solidFill>
                  <a:srgbClr val="28324A"/>
                </a:solidFill>
                <a:latin typeface="Source Sans Pro"/>
              </a:rPr>
            </a:br>
            <a:br>
              <a:rPr lang="en-US" b="0" dirty="0">
                <a:solidFill>
                  <a:srgbClr val="28324A"/>
                </a:solidFill>
                <a:latin typeface="Source Sans Pro"/>
              </a:rPr>
            </a:br>
            <a:r>
              <a:rPr lang="en-US" b="0" dirty="0">
                <a:solidFill>
                  <a:srgbClr val="28324A"/>
                </a:solidFill>
                <a:latin typeface="Source Sans Pro"/>
              </a:rPr>
              <a:t>By looking at the previous screenshot one can immediately tell that the maximum sold products are machines which can help company to persist that amount and put efforts to take it to the next level.</a:t>
            </a:r>
            <a:endParaRPr b="0" dirty="0">
              <a:solidFill>
                <a:srgbClr val="28324A"/>
              </a:solidFill>
              <a:latin typeface="Source Sans Pro"/>
              <a:sym typeface="Source Sans Pro"/>
            </a:endParaRPr>
          </a:p>
        </p:txBody>
      </p:sp>
      <p:sp>
        <p:nvSpPr>
          <p:cNvPr id="669" name="Google Shape;669;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22272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10000" dirty="0"/>
              <a:t>HELLO!</a:t>
            </a:r>
            <a:endParaRPr sz="10000" dirty="0"/>
          </a:p>
        </p:txBody>
      </p:sp>
      <p:sp>
        <p:nvSpPr>
          <p:cNvPr id="479" name="Google Shape;479;p1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I am </a:t>
            </a:r>
            <a:r>
              <a:rPr lang="en-US" sz="3600" b="1" dirty="0"/>
              <a:t>Alvira Narshidani</a:t>
            </a:r>
            <a:endParaRPr sz="3600" b="1" dirty="0"/>
          </a:p>
          <a:p>
            <a:pPr marL="0" lvl="0" indent="0" algn="ctr" rtl="0">
              <a:spcBef>
                <a:spcPts val="600"/>
              </a:spcBef>
              <a:spcAft>
                <a:spcPts val="0"/>
              </a:spcAft>
              <a:buClr>
                <a:schemeClr val="dk1"/>
              </a:buClr>
              <a:buSzPts val="1100"/>
              <a:buFont typeface="Arial"/>
              <a:buNone/>
            </a:pPr>
            <a:r>
              <a:rPr lang="en-US" dirty="0"/>
              <a:t>Student ID: 200394236</a:t>
            </a:r>
            <a:endParaRPr dirty="0"/>
          </a:p>
          <a:p>
            <a:pPr marL="0" lvl="0" indent="0" algn="ctr">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19"/>
          <p:cNvSpPr txBox="1">
            <a:spLocks noGrp="1"/>
          </p:cNvSpPr>
          <p:nvPr>
            <p:ph type="subTitle" idx="4294967295"/>
          </p:nvPr>
        </p:nvSpPr>
        <p:spPr>
          <a:xfrm>
            <a:off x="1636491" y="1119340"/>
            <a:ext cx="5874750" cy="2639290"/>
          </a:xfrm>
          <a:prstGeom prst="rect">
            <a:avLst/>
          </a:prstGeom>
        </p:spPr>
        <p:txBody>
          <a:bodyPr spcFirstLastPara="1" wrap="square" lIns="91425" tIns="91425" rIns="91425" bIns="91425" anchor="t" anchorCtr="0">
            <a:noAutofit/>
          </a:bodyPr>
          <a:lstStyle/>
          <a:p>
            <a:pPr marL="0" indent="0">
              <a:buNone/>
            </a:pPr>
            <a:r>
              <a:rPr lang="en-US" sz="1800" dirty="0">
                <a:effectLst>
                  <a:outerShdw blurRad="38100" dist="38100" dir="2700000" algn="tl">
                    <a:srgbClr val="000000">
                      <a:alpha val="43137"/>
                    </a:srgbClr>
                  </a:outerShdw>
                </a:effectLst>
              </a:rPr>
              <a:t>Cleaning data </a:t>
            </a:r>
            <a:r>
              <a:rPr lang="en-US" sz="1800" dirty="0"/>
              <a:t>and finding </a:t>
            </a:r>
            <a:r>
              <a:rPr lang="en-US" sz="1800" i="1" dirty="0"/>
              <a:t>outliers</a:t>
            </a:r>
            <a:r>
              <a:rPr lang="en-US" sz="1800" dirty="0"/>
              <a:t> helps to do the analysis effectively.</a:t>
            </a:r>
            <a:br>
              <a:rPr lang="en-US" sz="1800" dirty="0"/>
            </a:br>
            <a:r>
              <a:rPr lang="en-US" sz="1800" dirty="0"/>
              <a:t>From a fresh data a </a:t>
            </a:r>
            <a:r>
              <a:rPr lang="en-US" sz="1800" dirty="0">
                <a:effectLst>
                  <a:outerShdw blurRad="38100" dist="38100" dir="2700000" algn="tl">
                    <a:srgbClr val="000000">
                      <a:alpha val="43137"/>
                    </a:srgbClr>
                  </a:outerShdw>
                </a:effectLst>
              </a:rPr>
              <a:t>systematic table</a:t>
            </a:r>
            <a:r>
              <a:rPr lang="en-US" sz="1800" dirty="0"/>
              <a:t> can be formed for better </a:t>
            </a:r>
            <a:r>
              <a:rPr lang="en-US" sz="1800" i="1" dirty="0"/>
              <a:t>assessment</a:t>
            </a:r>
            <a:r>
              <a:rPr lang="en-US" sz="1800" dirty="0"/>
              <a:t>.</a:t>
            </a:r>
            <a:br>
              <a:rPr lang="en-US" sz="1800" dirty="0"/>
            </a:br>
            <a:r>
              <a:rPr lang="en-US" sz="1800" dirty="0"/>
              <a:t>This further can benefit a </a:t>
            </a:r>
            <a:r>
              <a:rPr lang="en-US" sz="1800" dirty="0">
                <a:effectLst>
                  <a:outerShdw blurRad="38100" dist="38100" dir="2700000" algn="tl">
                    <a:srgbClr val="000000">
                      <a:alpha val="43137"/>
                    </a:srgbClr>
                  </a:outerShdw>
                </a:effectLst>
              </a:rPr>
              <a:t>decision</a:t>
            </a:r>
            <a:r>
              <a:rPr lang="en-US" sz="1800" dirty="0"/>
              <a:t> maker by building up a </a:t>
            </a:r>
            <a:r>
              <a:rPr lang="en-US" sz="1800" dirty="0">
                <a:effectLst>
                  <a:outerShdw blurRad="38100" dist="38100" dir="2700000" algn="tl">
                    <a:srgbClr val="000000">
                      <a:alpha val="43137"/>
                    </a:srgbClr>
                  </a:outerShdw>
                </a:effectLst>
              </a:rPr>
              <a:t>decent and expressive </a:t>
            </a:r>
            <a:r>
              <a:rPr lang="en-US" sz="1800" dirty="0"/>
              <a:t>chart.</a:t>
            </a:r>
            <a:br>
              <a:rPr lang="en-US" sz="1800" dirty="0"/>
            </a:br>
            <a:endParaRPr lang="en-US" sz="1800" dirty="0"/>
          </a:p>
          <a:p>
            <a:pPr marL="0" indent="0">
              <a:buNone/>
            </a:pPr>
            <a:r>
              <a:rPr lang="en-US" sz="1800" dirty="0"/>
              <a:t>Lastly, all Business Intelligence tools are specific in their own way therefore, it depends on an </a:t>
            </a:r>
            <a:r>
              <a:rPr lang="en-US" sz="1800" b="1" dirty="0"/>
              <a:t>individual</a:t>
            </a:r>
            <a:r>
              <a:rPr lang="en-US" sz="1800" dirty="0"/>
              <a:t> to select them for different purposes.</a:t>
            </a:r>
          </a:p>
        </p:txBody>
      </p:sp>
      <p:sp>
        <p:nvSpPr>
          <p:cNvPr id="516" name="Google Shape;516;p19"/>
          <p:cNvSpPr/>
          <p:nvPr/>
        </p:nvSpPr>
        <p:spPr>
          <a:xfrm>
            <a:off x="7352986" y="172724"/>
            <a:ext cx="316510"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19"/>
          <p:cNvSpPr/>
          <p:nvPr/>
        </p:nvSpPr>
        <p:spPr>
          <a:xfrm rot="1793658">
            <a:off x="8841810" y="834399"/>
            <a:ext cx="225078" cy="21493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20</a:t>
            </a:fld>
            <a:endParaRPr/>
          </a:p>
        </p:txBody>
      </p:sp>
      <p:sp>
        <p:nvSpPr>
          <p:cNvPr id="15" name="Title 5">
            <a:extLst>
              <a:ext uri="{FF2B5EF4-FFF2-40B4-BE49-F238E27FC236}">
                <a16:creationId xmlns:a16="http://schemas.microsoft.com/office/drawing/2014/main" id="{42F71ECC-EFC4-4355-A897-4D11DF892A6F}"/>
              </a:ext>
            </a:extLst>
          </p:cNvPr>
          <p:cNvSpPr txBox="1">
            <a:spLocks/>
          </p:cNvSpPr>
          <p:nvPr/>
        </p:nvSpPr>
        <p:spPr>
          <a:xfrm>
            <a:off x="1047750" y="634125"/>
            <a:ext cx="6996600" cy="715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0CEF6"/>
              </a:buClr>
              <a:buSzPts val="2000"/>
            </a:pPr>
            <a:r>
              <a:rPr lang="en-US" sz="2000" b="1" dirty="0">
                <a:solidFill>
                  <a:srgbClr val="00CEF6"/>
                </a:solidFill>
                <a:latin typeface="Oswald"/>
                <a:sym typeface="Oswald"/>
              </a:rPr>
              <a:t>CONCLUSION</a:t>
            </a:r>
          </a:p>
        </p:txBody>
      </p:sp>
      <p:grpSp>
        <p:nvGrpSpPr>
          <p:cNvPr id="16" name="Google Shape;942;p40">
            <a:extLst>
              <a:ext uri="{FF2B5EF4-FFF2-40B4-BE49-F238E27FC236}">
                <a16:creationId xmlns:a16="http://schemas.microsoft.com/office/drawing/2014/main" id="{92B4B80E-3852-4C0C-A140-DB68843209C9}"/>
              </a:ext>
            </a:extLst>
          </p:cNvPr>
          <p:cNvGrpSpPr/>
          <p:nvPr/>
        </p:nvGrpSpPr>
        <p:grpSpPr>
          <a:xfrm>
            <a:off x="4814328" y="4085600"/>
            <a:ext cx="427781" cy="316489"/>
            <a:chOff x="5255200" y="3006475"/>
            <a:chExt cx="511700" cy="378575"/>
          </a:xfrm>
        </p:grpSpPr>
        <p:sp>
          <p:nvSpPr>
            <p:cNvPr id="17" name="Google Shape;943;p40">
              <a:extLst>
                <a:ext uri="{FF2B5EF4-FFF2-40B4-BE49-F238E27FC236}">
                  <a16:creationId xmlns:a16="http://schemas.microsoft.com/office/drawing/2014/main" id="{13FE3313-AB72-447E-B4F2-E02E98589267}"/>
                </a:ext>
              </a:extLst>
            </p:cNvPr>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944;p40">
              <a:extLst>
                <a:ext uri="{FF2B5EF4-FFF2-40B4-BE49-F238E27FC236}">
                  <a16:creationId xmlns:a16="http://schemas.microsoft.com/office/drawing/2014/main" id="{CA5D4B53-6A04-42C9-9628-48E2B4B4B74E}"/>
                </a:ext>
              </a:extLst>
            </p:cNvPr>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 name="Google Shape;979;p40">
            <a:extLst>
              <a:ext uri="{FF2B5EF4-FFF2-40B4-BE49-F238E27FC236}">
                <a16:creationId xmlns:a16="http://schemas.microsoft.com/office/drawing/2014/main" id="{E41F04AC-CAE3-4100-88BC-C8B14EB2F4EB}"/>
              </a:ext>
            </a:extLst>
          </p:cNvPr>
          <p:cNvGrpSpPr/>
          <p:nvPr/>
        </p:nvGrpSpPr>
        <p:grpSpPr>
          <a:xfrm>
            <a:off x="7669496" y="3277271"/>
            <a:ext cx="352207" cy="333836"/>
            <a:chOff x="5300400" y="3670175"/>
            <a:chExt cx="421300" cy="399325"/>
          </a:xfrm>
        </p:grpSpPr>
        <p:sp>
          <p:nvSpPr>
            <p:cNvPr id="20" name="Google Shape;980;p40">
              <a:extLst>
                <a:ext uri="{FF2B5EF4-FFF2-40B4-BE49-F238E27FC236}">
                  <a16:creationId xmlns:a16="http://schemas.microsoft.com/office/drawing/2014/main" id="{94E59280-D9CA-4C5B-9CDF-85C0842F8660}"/>
                </a:ext>
              </a:extLst>
            </p:cNvPr>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981;p40">
              <a:extLst>
                <a:ext uri="{FF2B5EF4-FFF2-40B4-BE49-F238E27FC236}">
                  <a16:creationId xmlns:a16="http://schemas.microsoft.com/office/drawing/2014/main" id="{88B02A87-1958-4F59-B4FA-A80126726403}"/>
                </a:ext>
              </a:extLst>
            </p:cNvPr>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982;p40">
              <a:extLst>
                <a:ext uri="{FF2B5EF4-FFF2-40B4-BE49-F238E27FC236}">
                  <a16:creationId xmlns:a16="http://schemas.microsoft.com/office/drawing/2014/main" id="{18625697-EA0E-4FA5-A751-8F9369F3921A}"/>
                </a:ext>
              </a:extLst>
            </p:cNvPr>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983;p40">
              <a:extLst>
                <a:ext uri="{FF2B5EF4-FFF2-40B4-BE49-F238E27FC236}">
                  <a16:creationId xmlns:a16="http://schemas.microsoft.com/office/drawing/2014/main" id="{B89C2E0B-C134-4F58-A4B5-8601C16DCEEE}"/>
                </a:ext>
              </a:extLst>
            </p:cNvPr>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984;p40">
              <a:extLst>
                <a:ext uri="{FF2B5EF4-FFF2-40B4-BE49-F238E27FC236}">
                  <a16:creationId xmlns:a16="http://schemas.microsoft.com/office/drawing/2014/main" id="{DBDFBF7E-C938-4F0C-A1CD-200C8FE31E92}"/>
                </a:ext>
              </a:extLst>
            </p:cNvPr>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5" name="Google Shape;788;p40">
            <a:extLst>
              <a:ext uri="{FF2B5EF4-FFF2-40B4-BE49-F238E27FC236}">
                <a16:creationId xmlns:a16="http://schemas.microsoft.com/office/drawing/2014/main" id="{7BC0924D-84CE-4EDE-984D-28F125D2B4B6}"/>
              </a:ext>
            </a:extLst>
          </p:cNvPr>
          <p:cNvGrpSpPr/>
          <p:nvPr/>
        </p:nvGrpSpPr>
        <p:grpSpPr>
          <a:xfrm>
            <a:off x="5702246" y="600763"/>
            <a:ext cx="347107" cy="438984"/>
            <a:chOff x="584925" y="238125"/>
            <a:chExt cx="415200" cy="525100"/>
          </a:xfrm>
        </p:grpSpPr>
        <p:sp>
          <p:nvSpPr>
            <p:cNvPr id="46" name="Google Shape;789;p40">
              <a:extLst>
                <a:ext uri="{FF2B5EF4-FFF2-40B4-BE49-F238E27FC236}">
                  <a16:creationId xmlns:a16="http://schemas.microsoft.com/office/drawing/2014/main" id="{43ACFC9D-33AE-402E-9B43-CAB4D16C30A0}"/>
                </a:ext>
              </a:extLst>
            </p:cNvPr>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790;p40">
              <a:extLst>
                <a:ext uri="{FF2B5EF4-FFF2-40B4-BE49-F238E27FC236}">
                  <a16:creationId xmlns:a16="http://schemas.microsoft.com/office/drawing/2014/main" id="{FCF39B84-E555-4BB9-8CE0-9EF3C74E23E2}"/>
                </a:ext>
              </a:extLst>
            </p:cNvPr>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791;p40">
              <a:extLst>
                <a:ext uri="{FF2B5EF4-FFF2-40B4-BE49-F238E27FC236}">
                  <a16:creationId xmlns:a16="http://schemas.microsoft.com/office/drawing/2014/main" id="{40189E26-6397-4B84-84B6-C0D26F85428B}"/>
                </a:ext>
              </a:extLst>
            </p:cNvPr>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792;p40">
              <a:extLst>
                <a:ext uri="{FF2B5EF4-FFF2-40B4-BE49-F238E27FC236}">
                  <a16:creationId xmlns:a16="http://schemas.microsoft.com/office/drawing/2014/main" id="{C98126DE-1F3B-4602-A137-94222F44E8F6}"/>
                </a:ext>
              </a:extLst>
            </p:cNvPr>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793;p40">
              <a:extLst>
                <a:ext uri="{FF2B5EF4-FFF2-40B4-BE49-F238E27FC236}">
                  <a16:creationId xmlns:a16="http://schemas.microsoft.com/office/drawing/2014/main" id="{E09BE9B8-1688-4984-ADD2-A2D8C27BAFEB}"/>
                </a:ext>
              </a:extLst>
            </p:cNvPr>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794;p40">
              <a:extLst>
                <a:ext uri="{FF2B5EF4-FFF2-40B4-BE49-F238E27FC236}">
                  <a16:creationId xmlns:a16="http://schemas.microsoft.com/office/drawing/2014/main" id="{49E4FEAE-3156-4ED6-8E37-8B45CB2AC8A0}"/>
                </a:ext>
              </a:extLst>
            </p:cNvPr>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2" name="Google Shape;966;p40">
            <a:extLst>
              <a:ext uri="{FF2B5EF4-FFF2-40B4-BE49-F238E27FC236}">
                <a16:creationId xmlns:a16="http://schemas.microsoft.com/office/drawing/2014/main" id="{97A96F73-BDB0-4A1E-A71A-8CE16387389E}"/>
              </a:ext>
            </a:extLst>
          </p:cNvPr>
          <p:cNvGrpSpPr/>
          <p:nvPr/>
        </p:nvGrpSpPr>
        <p:grpSpPr>
          <a:xfrm>
            <a:off x="8019502" y="2215321"/>
            <a:ext cx="324661" cy="338956"/>
            <a:chOff x="3294650" y="3652450"/>
            <a:chExt cx="388350" cy="405450"/>
          </a:xfrm>
        </p:grpSpPr>
        <p:sp>
          <p:nvSpPr>
            <p:cNvPr id="53" name="Google Shape;967;p40">
              <a:extLst>
                <a:ext uri="{FF2B5EF4-FFF2-40B4-BE49-F238E27FC236}">
                  <a16:creationId xmlns:a16="http://schemas.microsoft.com/office/drawing/2014/main" id="{7F307DEC-6D84-4CA7-821B-99F35CBA0EA7}"/>
                </a:ext>
              </a:extLst>
            </p:cNvPr>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968;p40">
              <a:extLst>
                <a:ext uri="{FF2B5EF4-FFF2-40B4-BE49-F238E27FC236}">
                  <a16:creationId xmlns:a16="http://schemas.microsoft.com/office/drawing/2014/main" id="{7C64831D-188B-4955-9A50-2AD3DA4126F3}"/>
                </a:ext>
              </a:extLst>
            </p:cNvPr>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969;p40">
              <a:extLst>
                <a:ext uri="{FF2B5EF4-FFF2-40B4-BE49-F238E27FC236}">
                  <a16:creationId xmlns:a16="http://schemas.microsoft.com/office/drawing/2014/main" id="{CAA1ED70-51EA-432E-8143-933D14357258}"/>
                </a:ext>
              </a:extLst>
            </p:cNvPr>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6" name="Google Shape;970;p40">
            <a:extLst>
              <a:ext uri="{FF2B5EF4-FFF2-40B4-BE49-F238E27FC236}">
                <a16:creationId xmlns:a16="http://schemas.microsoft.com/office/drawing/2014/main" id="{AEBC1DBD-2164-4779-858A-2DE66E3BEC2C}"/>
              </a:ext>
            </a:extLst>
          </p:cNvPr>
          <p:cNvGrpSpPr/>
          <p:nvPr/>
        </p:nvGrpSpPr>
        <p:grpSpPr>
          <a:xfrm>
            <a:off x="415407" y="3525649"/>
            <a:ext cx="378750" cy="277698"/>
            <a:chOff x="3936375" y="3703750"/>
            <a:chExt cx="453050" cy="332175"/>
          </a:xfrm>
        </p:grpSpPr>
        <p:sp>
          <p:nvSpPr>
            <p:cNvPr id="57" name="Google Shape;971;p40">
              <a:extLst>
                <a:ext uri="{FF2B5EF4-FFF2-40B4-BE49-F238E27FC236}">
                  <a16:creationId xmlns:a16="http://schemas.microsoft.com/office/drawing/2014/main" id="{F2834217-8222-422C-B54D-252D55058FD1}"/>
                </a:ext>
              </a:extLst>
            </p:cNvPr>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972;p40">
              <a:extLst>
                <a:ext uri="{FF2B5EF4-FFF2-40B4-BE49-F238E27FC236}">
                  <a16:creationId xmlns:a16="http://schemas.microsoft.com/office/drawing/2014/main" id="{E34F3880-920B-48DF-A73D-CC5073F4FE22}"/>
                </a:ext>
              </a:extLst>
            </p:cNvPr>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973;p40">
              <a:extLst>
                <a:ext uri="{FF2B5EF4-FFF2-40B4-BE49-F238E27FC236}">
                  <a16:creationId xmlns:a16="http://schemas.microsoft.com/office/drawing/2014/main" id="{47332CD8-98A6-473B-97B0-D8B6F4F17D62}"/>
                </a:ext>
              </a:extLst>
            </p:cNvPr>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974;p40">
              <a:extLst>
                <a:ext uri="{FF2B5EF4-FFF2-40B4-BE49-F238E27FC236}">
                  <a16:creationId xmlns:a16="http://schemas.microsoft.com/office/drawing/2014/main" id="{1E77CAC7-FF7D-4882-887E-09D7D4B0F4F7}"/>
                </a:ext>
              </a:extLst>
            </p:cNvPr>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975;p40">
              <a:extLst>
                <a:ext uri="{FF2B5EF4-FFF2-40B4-BE49-F238E27FC236}">
                  <a16:creationId xmlns:a16="http://schemas.microsoft.com/office/drawing/2014/main" id="{08BC8A3F-E562-4731-B931-BE73618FC958}"/>
                </a:ext>
              </a:extLst>
            </p:cNvPr>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2" name="Google Shape;976;p40">
            <a:extLst>
              <a:ext uri="{FF2B5EF4-FFF2-40B4-BE49-F238E27FC236}">
                <a16:creationId xmlns:a16="http://schemas.microsoft.com/office/drawing/2014/main" id="{633F20AF-342C-4BE3-9CC3-F0FF429BCA5D}"/>
              </a:ext>
            </a:extLst>
          </p:cNvPr>
          <p:cNvGrpSpPr/>
          <p:nvPr/>
        </p:nvGrpSpPr>
        <p:grpSpPr>
          <a:xfrm>
            <a:off x="794157" y="1811298"/>
            <a:ext cx="378750" cy="277698"/>
            <a:chOff x="4610450" y="3703750"/>
            <a:chExt cx="453050" cy="332175"/>
          </a:xfrm>
        </p:grpSpPr>
        <p:sp>
          <p:nvSpPr>
            <p:cNvPr id="63" name="Google Shape;977;p40">
              <a:extLst>
                <a:ext uri="{FF2B5EF4-FFF2-40B4-BE49-F238E27FC236}">
                  <a16:creationId xmlns:a16="http://schemas.microsoft.com/office/drawing/2014/main" id="{5DBBEC81-59C3-46EB-8E5A-26B1A2FC47D9}"/>
                </a:ext>
              </a:extLst>
            </p:cNvPr>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978;p40">
              <a:extLst>
                <a:ext uri="{FF2B5EF4-FFF2-40B4-BE49-F238E27FC236}">
                  <a16:creationId xmlns:a16="http://schemas.microsoft.com/office/drawing/2014/main" id="{3D602A37-6545-4AD8-914E-6C69B5C312FA}"/>
                </a:ext>
              </a:extLst>
            </p:cNvPr>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92113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339925"/>
            <a:ext cx="6996600" cy="715800"/>
          </a:xfrm>
          <a:prstGeom prst="rect">
            <a:avLst/>
          </a:prstGeom>
        </p:spPr>
        <p:txBody>
          <a:bodyPr spcFirstLastPara="1" wrap="square" lIns="91425" tIns="91425" rIns="91425" bIns="91425" anchor="b" anchorCtr="0">
            <a:noAutofit/>
          </a:bodyPr>
          <a:lstStyle/>
          <a:p>
            <a:pPr marL="0" lvl="0" indent="0">
              <a:buFont typeface="Arial"/>
              <a:buNone/>
            </a:pPr>
            <a:r>
              <a:rPr lang="en-US" dirty="0">
                <a:cs typeface="Arial"/>
                <a:sym typeface="Arial"/>
              </a:rPr>
              <a:t>REFERENCES</a:t>
            </a:r>
            <a:endParaRPr dirty="0">
              <a:cs typeface="Arial"/>
              <a:sym typeface="Arial"/>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21</a:t>
            </a:fld>
            <a:endParaRPr/>
          </a:p>
        </p:txBody>
      </p:sp>
      <p:sp>
        <p:nvSpPr>
          <p:cNvPr id="3" name="Rectangle 2">
            <a:extLst>
              <a:ext uri="{FF2B5EF4-FFF2-40B4-BE49-F238E27FC236}">
                <a16:creationId xmlns:a16="http://schemas.microsoft.com/office/drawing/2014/main" id="{A0B5359D-D9D6-4E18-9BA9-4842A818EEA3}"/>
              </a:ext>
            </a:extLst>
          </p:cNvPr>
          <p:cNvSpPr/>
          <p:nvPr/>
        </p:nvSpPr>
        <p:spPr>
          <a:xfrm>
            <a:off x="909676" y="1526352"/>
            <a:ext cx="3821880" cy="2267224"/>
          </a:xfrm>
          <a:prstGeom prst="rect">
            <a:avLst/>
          </a:prstGeom>
        </p:spPr>
        <p:txBody>
          <a:bodyPr wrap="none">
            <a:spAutoFit/>
          </a:bodyPr>
          <a:lstStyle/>
          <a:p>
            <a:pPr marL="457200" lvl="0" indent="-381000">
              <a:lnSpc>
                <a:spcPct val="115000"/>
              </a:lnSpc>
              <a:spcBef>
                <a:spcPts val="600"/>
              </a:spcBef>
              <a:buClr>
                <a:srgbClr val="28324A"/>
              </a:buClr>
              <a:buSzPts val="2400"/>
              <a:buChar char="◉"/>
            </a:pPr>
            <a:r>
              <a:rPr lang="en-US" dirty="0">
                <a:solidFill>
                  <a:srgbClr val="28324A"/>
                </a:solidFill>
              </a:rPr>
              <a:t>Presentation template by </a:t>
            </a:r>
            <a:r>
              <a:rPr lang="en-US" u="sng" dirty="0" err="1">
                <a:solidFill>
                  <a:srgbClr val="28324A"/>
                </a:solidFill>
                <a:hlinkClick r:id="rId3"/>
              </a:rPr>
              <a:t>SlidesCarnival</a:t>
            </a:r>
            <a:endParaRPr lang="en-US" u="sng" dirty="0">
              <a:solidFill>
                <a:srgbClr val="28324A"/>
              </a:solidFill>
            </a:endParaRPr>
          </a:p>
          <a:p>
            <a:pPr marL="457200" indent="-381000">
              <a:lnSpc>
                <a:spcPct val="115000"/>
              </a:lnSpc>
              <a:spcBef>
                <a:spcPts val="600"/>
              </a:spcBef>
              <a:buClr>
                <a:srgbClr val="28324A"/>
              </a:buClr>
              <a:buSzPts val="2400"/>
              <a:buFont typeface="Arial"/>
              <a:buChar char="◉"/>
            </a:pPr>
            <a:r>
              <a:rPr lang="en-US" u="sng" dirty="0">
                <a:hlinkClick r:id="rId4"/>
              </a:rPr>
              <a:t>Super Store Dataset</a:t>
            </a:r>
            <a:endParaRPr lang="en-US" u="sng" dirty="0"/>
          </a:p>
          <a:p>
            <a:pPr marL="457200" indent="-381000">
              <a:lnSpc>
                <a:spcPct val="115000"/>
              </a:lnSpc>
              <a:spcBef>
                <a:spcPts val="600"/>
              </a:spcBef>
              <a:buClr>
                <a:srgbClr val="28324A"/>
              </a:buClr>
              <a:buSzPts val="2400"/>
              <a:buFont typeface="Arial"/>
              <a:buChar char="◉"/>
            </a:pPr>
            <a:r>
              <a:rPr lang="en-US" u="sng" dirty="0">
                <a:hlinkClick r:id="rId5"/>
              </a:rPr>
              <a:t>www.wikipedia.com</a:t>
            </a:r>
            <a:endParaRPr lang="en-US" u="sng" dirty="0"/>
          </a:p>
          <a:p>
            <a:pPr marL="457200" indent="-381000">
              <a:lnSpc>
                <a:spcPct val="115000"/>
              </a:lnSpc>
              <a:spcBef>
                <a:spcPts val="600"/>
              </a:spcBef>
              <a:buClr>
                <a:srgbClr val="28324A"/>
              </a:buClr>
              <a:buSzPts val="2400"/>
              <a:buFont typeface="Arial"/>
              <a:buChar char="◉"/>
            </a:pPr>
            <a:r>
              <a:rPr lang="en-US" u="sng" dirty="0">
                <a:hlinkClick r:id="rId6"/>
              </a:rPr>
              <a:t>www.youtube.com</a:t>
            </a:r>
            <a:endParaRPr lang="en-US" u="sng" dirty="0"/>
          </a:p>
          <a:p>
            <a:pPr marL="457200" indent="-381000">
              <a:lnSpc>
                <a:spcPct val="115000"/>
              </a:lnSpc>
              <a:spcBef>
                <a:spcPts val="600"/>
              </a:spcBef>
              <a:buClr>
                <a:srgbClr val="28324A"/>
              </a:buClr>
              <a:buSzPts val="2400"/>
              <a:buFont typeface="Arial"/>
              <a:buChar char="◉"/>
            </a:pPr>
            <a:r>
              <a:rPr lang="en-US" u="sng" dirty="0">
                <a:hlinkClick r:id="rId7"/>
              </a:rPr>
              <a:t>www.google.com</a:t>
            </a:r>
            <a:endParaRPr lang="en-US" u="sng" dirty="0"/>
          </a:p>
          <a:p>
            <a:pPr marL="76200">
              <a:lnSpc>
                <a:spcPct val="115000"/>
              </a:lnSpc>
              <a:spcBef>
                <a:spcPts val="600"/>
              </a:spcBef>
              <a:buClr>
                <a:srgbClr val="28324A"/>
              </a:buClr>
              <a:buSzPts val="2400"/>
            </a:pPr>
            <a:endParaRPr lang="en-US" u="sng" dirty="0"/>
          </a:p>
          <a:p>
            <a:pPr marL="457200" lvl="0" indent="-381000">
              <a:lnSpc>
                <a:spcPct val="115000"/>
              </a:lnSpc>
              <a:spcBef>
                <a:spcPts val="600"/>
              </a:spcBef>
              <a:buClr>
                <a:srgbClr val="28324A"/>
              </a:buClr>
              <a:buSzPts val="2400"/>
              <a:buChar char="◉"/>
            </a:pPr>
            <a:endParaRPr lang="en-US" dirty="0">
              <a:solidFill>
                <a:srgbClr val="28324A"/>
              </a:solidFill>
            </a:endParaRPr>
          </a:p>
        </p:txBody>
      </p:sp>
    </p:spTree>
    <p:extLst>
      <p:ext uri="{BB962C8B-B14F-4D97-AF65-F5344CB8AC3E}">
        <p14:creationId xmlns:p14="http://schemas.microsoft.com/office/powerpoint/2010/main" val="996925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0000"/>
              <a:t>THANKS!</a:t>
            </a:r>
            <a:endParaRPr sz="10000"/>
          </a:p>
        </p:txBody>
      </p:sp>
      <p:sp>
        <p:nvSpPr>
          <p:cNvPr id="767" name="Google Shape;767;p37"/>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r>
              <a:rPr lang="en" dirty="0"/>
              <a:t>You can find me at</a:t>
            </a:r>
            <a:endParaRPr dirty="0"/>
          </a:p>
          <a:p>
            <a:pPr marL="0" lvl="0" indent="0" algn="ctr" rtl="0">
              <a:spcBef>
                <a:spcPts val="600"/>
              </a:spcBef>
              <a:spcAft>
                <a:spcPts val="0"/>
              </a:spcAft>
              <a:buNone/>
            </a:pPr>
            <a:r>
              <a:rPr lang="en-US" dirty="0"/>
              <a:t>alvira.narshidani</a:t>
            </a:r>
            <a:r>
              <a:rPr lang="en" dirty="0"/>
              <a:t>@</a:t>
            </a:r>
            <a:r>
              <a:rPr lang="en-US" dirty="0"/>
              <a:t>mygeorgian.ca</a:t>
            </a:r>
            <a:endParaRPr dirty="0"/>
          </a:p>
          <a:p>
            <a:pPr marL="0" lvl="0" indent="0" algn="ctr" rtl="0">
              <a:spcBef>
                <a:spcPts val="600"/>
              </a:spcBef>
              <a:spcAft>
                <a:spcPts val="0"/>
              </a:spcAft>
              <a:buNone/>
            </a:pP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solidFill>
                  <a:srgbClr val="3C78D8"/>
                </a:solidFill>
              </a:rPr>
              <a:t>DIRECTORY</a:t>
            </a:r>
            <a:endParaRPr dirty="0">
              <a:solidFill>
                <a:srgbClr val="3C78D8"/>
              </a:solidFill>
            </a:endParaRPr>
          </a:p>
        </p:txBody>
      </p:sp>
      <p:sp>
        <p:nvSpPr>
          <p:cNvPr id="500" name="Google Shape;500;p18"/>
          <p:cNvSpPr txBox="1">
            <a:spLocks noGrp="1"/>
          </p:cNvSpPr>
          <p:nvPr>
            <p:ph type="body" idx="1"/>
          </p:nvPr>
        </p:nvSpPr>
        <p:spPr>
          <a:xfrm>
            <a:off x="1075850" y="1540174"/>
            <a:ext cx="6996600" cy="2519207"/>
          </a:xfrm>
          <a:prstGeom prst="rect">
            <a:avLst/>
          </a:prstGeom>
        </p:spPr>
        <p:txBody>
          <a:bodyPr spcFirstLastPara="1" wrap="square" lIns="91425" tIns="91425" rIns="91425" bIns="91425" anchor="t" anchorCtr="0">
            <a:noAutofit/>
          </a:bodyPr>
          <a:lstStyle/>
          <a:p>
            <a:r>
              <a:rPr lang="en-US" dirty="0"/>
              <a:t>Introduction to the topic</a:t>
            </a:r>
          </a:p>
          <a:p>
            <a:r>
              <a:rPr lang="en-US" dirty="0"/>
              <a:t>Description of data</a:t>
            </a:r>
          </a:p>
          <a:p>
            <a:r>
              <a:rPr lang="en-US" dirty="0"/>
              <a:t>Questions</a:t>
            </a:r>
          </a:p>
          <a:p>
            <a:r>
              <a:rPr lang="en-US" dirty="0"/>
              <a:t>Analysis</a:t>
            </a:r>
          </a:p>
          <a:p>
            <a:r>
              <a:rPr lang="en-US" dirty="0"/>
              <a:t>Results</a:t>
            </a:r>
          </a:p>
          <a:p>
            <a:r>
              <a:rPr lang="en-US" dirty="0"/>
              <a:t>Conclusion </a:t>
            </a:r>
          </a:p>
          <a:p>
            <a:pPr marL="457200" lvl="0" indent="-355600" rtl="0">
              <a:spcBef>
                <a:spcPts val="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9" name="Picture 8" descr="Image result for SSRS icon">
            <a:extLst>
              <a:ext uri="{FF2B5EF4-FFF2-40B4-BE49-F238E27FC236}">
                <a16:creationId xmlns:a16="http://schemas.microsoft.com/office/drawing/2014/main" id="{A9382343-5E03-4A5D-94AF-9720B631B2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59882" y="1651433"/>
            <a:ext cx="2172335" cy="7461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INTRODUCTION</a:t>
            </a: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pic>
        <p:nvPicPr>
          <p:cNvPr id="8" name="Picture 7" descr="Related image">
            <a:extLst>
              <a:ext uri="{FF2B5EF4-FFF2-40B4-BE49-F238E27FC236}">
                <a16:creationId xmlns:a16="http://schemas.microsoft.com/office/drawing/2014/main" id="{A366E43B-BDC0-4C4E-932B-078320B60B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6507" y="2630047"/>
            <a:ext cx="1757680" cy="9232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descr="Related image">
            <a:extLst>
              <a:ext uri="{FF2B5EF4-FFF2-40B4-BE49-F238E27FC236}">
                <a16:creationId xmlns:a16="http://schemas.microsoft.com/office/drawing/2014/main" id="{AC865A6F-E5BD-436B-9C0C-EB27455DA18A}"/>
              </a:ext>
            </a:extLst>
          </p:cNvPr>
          <p:cNvPicPr/>
          <p:nvPr/>
        </p:nvPicPr>
        <p:blipFill rotWithShape="1">
          <a:blip r:embed="rId5">
            <a:extLst>
              <a:ext uri="{28A0092B-C50C-407E-A947-70E740481C1C}">
                <a14:useLocalDpi xmlns:a14="http://schemas.microsoft.com/office/drawing/2010/main" val="0"/>
              </a:ext>
            </a:extLst>
          </a:blip>
          <a:srcRect t="25297" b="25352"/>
          <a:stretch/>
        </p:blipFill>
        <p:spPr bwMode="auto">
          <a:xfrm>
            <a:off x="6468797" y="2695897"/>
            <a:ext cx="1757681" cy="7915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952021" y="1757902"/>
            <a:ext cx="4740594" cy="715801"/>
          </a:xfrm>
          <a:prstGeom prst="rect">
            <a:avLst/>
          </a:prstGeom>
          <a:noFill/>
          <a:ln>
            <a:noFill/>
          </a:ln>
        </p:spPr>
        <p:txBody>
          <a:bodyPr spcFirstLastPara="1" wrap="square" lIns="91425" tIns="91425" rIns="91425" bIns="91425" anchor="t" anchorCtr="0">
            <a:noAutofit/>
          </a:bodyPr>
          <a:lstStyle/>
          <a:p>
            <a:pPr lvl="0">
              <a:spcBef>
                <a:spcPts val="600"/>
              </a:spcBef>
            </a:pPr>
            <a:r>
              <a:rPr lang="en-US" sz="1200" dirty="0">
                <a:solidFill>
                  <a:srgbClr val="28324A"/>
                </a:solidFill>
                <a:latin typeface="Source Sans Pro"/>
              </a:rPr>
              <a:t>The </a:t>
            </a:r>
            <a:r>
              <a:rPr lang="en-US" sz="1200" dirty="0">
                <a:solidFill>
                  <a:srgbClr val="28324A"/>
                </a:solidFill>
                <a:effectLst>
                  <a:outerShdw blurRad="38100" dist="38100" dir="2700000" algn="tl">
                    <a:srgbClr val="000000">
                      <a:alpha val="43137"/>
                    </a:srgbClr>
                  </a:outerShdw>
                </a:effectLst>
                <a:latin typeface="Source Sans Pro"/>
              </a:rPr>
              <a:t>Super Store Sale </a:t>
            </a:r>
            <a:r>
              <a:rPr lang="en-US" sz="1200" dirty="0">
                <a:solidFill>
                  <a:srgbClr val="28324A"/>
                </a:solidFill>
                <a:latin typeface="Source Sans Pro"/>
              </a:rPr>
              <a:t>dataset relates the shopping sample records for testing. It gives an idea to enhance the company databases.</a:t>
            </a: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
        <p:nvSpPr>
          <p:cNvPr id="8" name="Google Shape;850;p40">
            <a:extLst>
              <a:ext uri="{FF2B5EF4-FFF2-40B4-BE49-F238E27FC236}">
                <a16:creationId xmlns:a16="http://schemas.microsoft.com/office/drawing/2014/main" id="{3355DA11-C6F5-4998-B22D-3F1A35ECD4B5}"/>
              </a:ext>
            </a:extLst>
          </p:cNvPr>
          <p:cNvSpPr/>
          <p:nvPr/>
        </p:nvSpPr>
        <p:spPr>
          <a:xfrm>
            <a:off x="1114905" y="1190039"/>
            <a:ext cx="350200" cy="348152"/>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 name="Google Shape;959;p40">
            <a:extLst>
              <a:ext uri="{FF2B5EF4-FFF2-40B4-BE49-F238E27FC236}">
                <a16:creationId xmlns:a16="http://schemas.microsoft.com/office/drawing/2014/main" id="{7AE9583B-D847-4556-83DC-EBAAFCEFB7D7}"/>
              </a:ext>
            </a:extLst>
          </p:cNvPr>
          <p:cNvGrpSpPr/>
          <p:nvPr/>
        </p:nvGrpSpPr>
        <p:grpSpPr>
          <a:xfrm>
            <a:off x="389846" y="1990153"/>
            <a:ext cx="366502" cy="292496"/>
            <a:chOff x="1921475" y="3695200"/>
            <a:chExt cx="438400" cy="349875"/>
          </a:xfrm>
        </p:grpSpPr>
        <p:sp>
          <p:nvSpPr>
            <p:cNvPr id="13" name="Google Shape;960;p40">
              <a:extLst>
                <a:ext uri="{FF2B5EF4-FFF2-40B4-BE49-F238E27FC236}">
                  <a16:creationId xmlns:a16="http://schemas.microsoft.com/office/drawing/2014/main" id="{7BA56966-E28C-4E6D-A731-70E9EF272BE3}"/>
                </a:ext>
              </a:extLst>
            </p:cNvPr>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961;p40">
              <a:extLst>
                <a:ext uri="{FF2B5EF4-FFF2-40B4-BE49-F238E27FC236}">
                  <a16:creationId xmlns:a16="http://schemas.microsoft.com/office/drawing/2014/main" id="{7382A5B4-406B-490D-8D32-69DB8366456A}"/>
                </a:ext>
              </a:extLst>
            </p:cNvPr>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962;p40">
              <a:extLst>
                <a:ext uri="{FF2B5EF4-FFF2-40B4-BE49-F238E27FC236}">
                  <a16:creationId xmlns:a16="http://schemas.microsoft.com/office/drawing/2014/main" id="{DF659F9A-8FEE-49AD-836B-F910FB6E036D}"/>
                </a:ext>
              </a:extLst>
            </p:cNvPr>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 name="Google Shape;1022;p40">
            <a:extLst>
              <a:ext uri="{FF2B5EF4-FFF2-40B4-BE49-F238E27FC236}">
                <a16:creationId xmlns:a16="http://schemas.microsoft.com/office/drawing/2014/main" id="{0C2440D9-6368-40DA-BC08-31FE4C1C9529}"/>
              </a:ext>
            </a:extLst>
          </p:cNvPr>
          <p:cNvGrpSpPr/>
          <p:nvPr/>
        </p:nvGrpSpPr>
        <p:grpSpPr>
          <a:xfrm>
            <a:off x="1051325" y="2767263"/>
            <a:ext cx="305265" cy="388970"/>
            <a:chOff x="1958100" y="4985350"/>
            <a:chExt cx="365150" cy="465275"/>
          </a:xfrm>
        </p:grpSpPr>
        <p:sp>
          <p:nvSpPr>
            <p:cNvPr id="17" name="Google Shape;1023;p40">
              <a:extLst>
                <a:ext uri="{FF2B5EF4-FFF2-40B4-BE49-F238E27FC236}">
                  <a16:creationId xmlns:a16="http://schemas.microsoft.com/office/drawing/2014/main" id="{B40F8235-D5EE-449A-B33B-A1DD1D8D9047}"/>
                </a:ext>
              </a:extLst>
            </p:cNvPr>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024;p40">
              <a:extLst>
                <a:ext uri="{FF2B5EF4-FFF2-40B4-BE49-F238E27FC236}">
                  <a16:creationId xmlns:a16="http://schemas.microsoft.com/office/drawing/2014/main" id="{2A12E9B1-6561-43F3-9D4F-CD6BC13EBE63}"/>
                </a:ext>
              </a:extLst>
            </p:cNvPr>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025;p40">
              <a:extLst>
                <a:ext uri="{FF2B5EF4-FFF2-40B4-BE49-F238E27FC236}">
                  <a16:creationId xmlns:a16="http://schemas.microsoft.com/office/drawing/2014/main" id="{98F1EACE-7BB4-4CA0-A308-53CB76C65BBD}"/>
                </a:ext>
              </a:extLst>
            </p:cNvPr>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8" name="Table 27">
            <a:extLst>
              <a:ext uri="{FF2B5EF4-FFF2-40B4-BE49-F238E27FC236}">
                <a16:creationId xmlns:a16="http://schemas.microsoft.com/office/drawing/2014/main" id="{1CEFC4E7-41B3-4BD3-AA0B-5BE612A99E78}"/>
              </a:ext>
            </a:extLst>
          </p:cNvPr>
          <p:cNvGraphicFramePr>
            <a:graphicFrameLocks noGrp="1"/>
          </p:cNvGraphicFramePr>
          <p:nvPr>
            <p:extLst>
              <p:ext uri="{D42A27DB-BD31-4B8C-83A1-F6EECF244321}">
                <p14:modId xmlns:p14="http://schemas.microsoft.com/office/powerpoint/2010/main" val="437929123"/>
              </p:ext>
            </p:extLst>
          </p:nvPr>
        </p:nvGraphicFramePr>
        <p:xfrm>
          <a:off x="6313536" y="887739"/>
          <a:ext cx="2440618" cy="3109680"/>
        </p:xfrm>
        <a:graphic>
          <a:graphicData uri="http://schemas.openxmlformats.org/drawingml/2006/table">
            <a:tbl>
              <a:tblPr firstRow="1" bandRow="1">
                <a:tableStyleId>{68D230F3-CF80-4859-8CE7-A43EE81993B5}</a:tableStyleId>
              </a:tblPr>
              <a:tblGrid>
                <a:gridCol w="1220309">
                  <a:extLst>
                    <a:ext uri="{9D8B030D-6E8A-4147-A177-3AD203B41FA5}">
                      <a16:colId xmlns:a16="http://schemas.microsoft.com/office/drawing/2014/main" val="3681652627"/>
                    </a:ext>
                  </a:extLst>
                </a:gridCol>
                <a:gridCol w="1220309">
                  <a:extLst>
                    <a:ext uri="{9D8B030D-6E8A-4147-A177-3AD203B41FA5}">
                      <a16:colId xmlns:a16="http://schemas.microsoft.com/office/drawing/2014/main" val="1804872685"/>
                    </a:ext>
                  </a:extLst>
                </a:gridCol>
              </a:tblGrid>
              <a:tr h="14116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70C0"/>
                          </a:solidFill>
                          <a:latin typeface="Oswald"/>
                          <a:sym typeface="Oswald"/>
                        </a:rPr>
                        <a:t>Attribute Name</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70C0"/>
                          </a:solidFill>
                          <a:latin typeface="Oswald"/>
                          <a:sym typeface="Oswald"/>
                        </a:rPr>
                        <a:t>Data Type</a:t>
                      </a: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extLst>
                  <a:ext uri="{0D108BD9-81ED-4DB2-BD59-A6C34878D82A}">
                    <a16:rowId xmlns:a16="http://schemas.microsoft.com/office/drawing/2014/main" val="2735602994"/>
                  </a:ext>
                </a:extLst>
              </a:tr>
              <a:tr h="1411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28324A"/>
                          </a:solidFill>
                          <a:latin typeface="Source Sans Pro"/>
                          <a:sym typeface="Oswald"/>
                        </a:rPr>
                        <a:t>State</a:t>
                      </a:r>
                      <a:endParaRPr lang="en" sz="1200" b="0" i="0" u="none" strike="noStrike" cap="none" dirty="0">
                        <a:solidFill>
                          <a:srgbClr val="28324A"/>
                        </a:solidFill>
                        <a:latin typeface="Source Sans Pro"/>
                        <a:ea typeface="Source Sans Pro"/>
                        <a:cs typeface="Source Sans Pro"/>
                        <a:sym typeface="Source Sans Pro"/>
                      </a:endParaRP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String</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extLst>
                  <a:ext uri="{0D108BD9-81ED-4DB2-BD59-A6C34878D82A}">
                    <a16:rowId xmlns:a16="http://schemas.microsoft.com/office/drawing/2014/main" val="1205353225"/>
                  </a:ext>
                </a:extLst>
              </a:tr>
              <a:tr h="141162">
                <a:tc>
                  <a:txBody>
                    <a:bodyPr/>
                    <a:lstStyle/>
                    <a:p>
                      <a:r>
                        <a:rPr lang="en-US" sz="1200" b="0" i="0" u="none" strike="noStrike" cap="none" dirty="0">
                          <a:solidFill>
                            <a:srgbClr val="28324A"/>
                          </a:solidFill>
                          <a:latin typeface="Source Sans Pro"/>
                          <a:sym typeface="Oswald"/>
                        </a:rPr>
                        <a:t>Postal Code</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String</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extLst>
                  <a:ext uri="{0D108BD9-81ED-4DB2-BD59-A6C34878D82A}">
                    <a16:rowId xmlns:a16="http://schemas.microsoft.com/office/drawing/2014/main" val="2865434137"/>
                  </a:ext>
                </a:extLst>
              </a:tr>
              <a:tr h="141162">
                <a:tc>
                  <a:txBody>
                    <a:bodyPr/>
                    <a:lstStyle/>
                    <a:p>
                      <a:r>
                        <a:rPr lang="en-US" sz="1200" b="0" i="0" u="none" strike="noStrike" cap="none" dirty="0">
                          <a:solidFill>
                            <a:srgbClr val="28324A"/>
                          </a:solidFill>
                          <a:latin typeface="Source Sans Pro"/>
                          <a:sym typeface="Oswald"/>
                        </a:rPr>
                        <a:t>Region</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String</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extLst>
                  <a:ext uri="{0D108BD9-81ED-4DB2-BD59-A6C34878D82A}">
                    <a16:rowId xmlns:a16="http://schemas.microsoft.com/office/drawing/2014/main" val="4006744263"/>
                  </a:ext>
                </a:extLst>
              </a:tr>
              <a:tr h="141162">
                <a:tc>
                  <a:txBody>
                    <a:bodyPr/>
                    <a:lstStyle/>
                    <a:p>
                      <a:r>
                        <a:rPr lang="en-US" sz="1200" b="0" i="0" u="none" strike="noStrike" cap="none" dirty="0">
                          <a:solidFill>
                            <a:srgbClr val="28324A"/>
                          </a:solidFill>
                          <a:latin typeface="Source Sans Pro"/>
                          <a:sym typeface="Oswald"/>
                        </a:rPr>
                        <a:t>Product ID</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String</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extLst>
                  <a:ext uri="{0D108BD9-81ED-4DB2-BD59-A6C34878D82A}">
                    <a16:rowId xmlns:a16="http://schemas.microsoft.com/office/drawing/2014/main" val="1988059114"/>
                  </a:ext>
                </a:extLst>
              </a:tr>
              <a:tr h="141162">
                <a:tc>
                  <a:txBody>
                    <a:bodyPr/>
                    <a:lstStyle/>
                    <a:p>
                      <a:r>
                        <a:rPr lang="en-US" sz="1200" b="0" i="0" u="none" strike="noStrike" cap="none" dirty="0">
                          <a:solidFill>
                            <a:srgbClr val="28324A"/>
                          </a:solidFill>
                          <a:latin typeface="Source Sans Pro"/>
                          <a:sym typeface="Oswald"/>
                        </a:rPr>
                        <a:t>Category</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String</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extLst>
                  <a:ext uri="{0D108BD9-81ED-4DB2-BD59-A6C34878D82A}">
                    <a16:rowId xmlns:a16="http://schemas.microsoft.com/office/drawing/2014/main" val="786964201"/>
                  </a:ext>
                </a:extLst>
              </a:tr>
              <a:tr h="141162">
                <a:tc>
                  <a:txBody>
                    <a:bodyPr/>
                    <a:lstStyle/>
                    <a:p>
                      <a:r>
                        <a:rPr lang="en-US" sz="1200" b="0" i="0" u="none" strike="noStrike" cap="none" dirty="0">
                          <a:solidFill>
                            <a:srgbClr val="28324A"/>
                          </a:solidFill>
                          <a:latin typeface="Source Sans Pro"/>
                          <a:sym typeface="Oswald"/>
                        </a:rPr>
                        <a:t>Sub – Category</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String</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extLst>
                  <a:ext uri="{0D108BD9-81ED-4DB2-BD59-A6C34878D82A}">
                    <a16:rowId xmlns:a16="http://schemas.microsoft.com/office/drawing/2014/main" val="2461333792"/>
                  </a:ext>
                </a:extLst>
              </a:tr>
              <a:tr h="141162">
                <a:tc>
                  <a:txBody>
                    <a:bodyPr/>
                    <a:lstStyle/>
                    <a:p>
                      <a:r>
                        <a:rPr lang="en-US" sz="1200" b="0" i="0" u="none" strike="noStrike" cap="none" dirty="0">
                          <a:solidFill>
                            <a:srgbClr val="28324A"/>
                          </a:solidFill>
                          <a:latin typeface="Source Sans Pro"/>
                          <a:sym typeface="Oswald"/>
                        </a:rPr>
                        <a:t>Product Name</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String</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extLst>
                  <a:ext uri="{0D108BD9-81ED-4DB2-BD59-A6C34878D82A}">
                    <a16:rowId xmlns:a16="http://schemas.microsoft.com/office/drawing/2014/main" val="554493119"/>
                  </a:ext>
                </a:extLst>
              </a:tr>
              <a:tr h="141162">
                <a:tc>
                  <a:txBody>
                    <a:bodyPr/>
                    <a:lstStyle/>
                    <a:p>
                      <a:r>
                        <a:rPr lang="en-US" sz="1200" b="0" i="0" u="none" strike="noStrike" cap="none" dirty="0">
                          <a:solidFill>
                            <a:srgbClr val="28324A"/>
                          </a:solidFill>
                          <a:latin typeface="Source Sans Pro"/>
                          <a:sym typeface="Oswald"/>
                        </a:rPr>
                        <a:t>Sales</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Numeric</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extLst>
                  <a:ext uri="{0D108BD9-81ED-4DB2-BD59-A6C34878D82A}">
                    <a16:rowId xmlns:a16="http://schemas.microsoft.com/office/drawing/2014/main" val="1323944051"/>
                  </a:ext>
                </a:extLst>
              </a:tr>
              <a:tr h="141162">
                <a:tc>
                  <a:txBody>
                    <a:bodyPr/>
                    <a:lstStyle/>
                    <a:p>
                      <a:r>
                        <a:rPr lang="en-US" sz="1200" b="0" i="0" u="none" strike="noStrike" cap="none" dirty="0">
                          <a:solidFill>
                            <a:srgbClr val="28324A"/>
                          </a:solidFill>
                          <a:latin typeface="Source Sans Pro"/>
                          <a:sym typeface="Oswald"/>
                        </a:rPr>
                        <a:t>Quantity</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Numeric</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extLst>
                  <a:ext uri="{0D108BD9-81ED-4DB2-BD59-A6C34878D82A}">
                    <a16:rowId xmlns:a16="http://schemas.microsoft.com/office/drawing/2014/main" val="3553608750"/>
                  </a:ext>
                </a:extLst>
              </a:tr>
              <a:tr h="141162">
                <a:tc>
                  <a:txBody>
                    <a:bodyPr/>
                    <a:lstStyle/>
                    <a:p>
                      <a:r>
                        <a:rPr lang="en-US" sz="1200" b="0" i="0" u="none" strike="noStrike" cap="none" dirty="0">
                          <a:solidFill>
                            <a:srgbClr val="28324A"/>
                          </a:solidFill>
                          <a:latin typeface="Source Sans Pro"/>
                          <a:sym typeface="Oswald"/>
                        </a:rPr>
                        <a:t>Discount</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Numeric</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tcPr>
                </a:tc>
                <a:extLst>
                  <a:ext uri="{0D108BD9-81ED-4DB2-BD59-A6C34878D82A}">
                    <a16:rowId xmlns:a16="http://schemas.microsoft.com/office/drawing/2014/main" val="1889955280"/>
                  </a:ext>
                </a:extLst>
              </a:tr>
              <a:tr h="141162">
                <a:tc>
                  <a:txBody>
                    <a:bodyPr/>
                    <a:lstStyle/>
                    <a:p>
                      <a:r>
                        <a:rPr lang="en-US" sz="1200" b="0" i="0" u="none" strike="noStrike" cap="none" dirty="0">
                          <a:solidFill>
                            <a:srgbClr val="28324A"/>
                          </a:solidFill>
                          <a:latin typeface="Source Sans Pro"/>
                          <a:sym typeface="Oswald"/>
                        </a:rPr>
                        <a:t>Profit</a:t>
                      </a:r>
                    </a:p>
                  </a:txBody>
                  <a:tcPr marL="76261" marR="76261" marT="38130" marB="38130">
                    <a:lnL w="19050" cap="flat" cmpd="sng" algn="ctr">
                      <a:noFill/>
                      <a:prstDash val="solid"/>
                      <a:round/>
                      <a:headEnd type="none" w="med" len="med"/>
                      <a:tailEnd type="none" w="med" len="med"/>
                    </a:lnL>
                    <a:lnR w="12700" cap="flat" cmpd="sng" algn="ctr">
                      <a:solidFill>
                        <a:srgbClr val="B2F707"/>
                      </a:solid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noProof="0" dirty="0">
                          <a:solidFill>
                            <a:srgbClr val="28324A"/>
                          </a:solidFill>
                          <a:latin typeface="Source Sans Pro"/>
                          <a:sym typeface="Arial"/>
                        </a:rPr>
                        <a:t>Numeric</a:t>
                      </a:r>
                      <a:endParaRPr lang="en-US" sz="1200" b="0" i="0" u="none" strike="noStrike" cap="none" noProof="0" dirty="0">
                        <a:solidFill>
                          <a:srgbClr val="28324A"/>
                        </a:solidFill>
                        <a:latin typeface="Source Sans Pro"/>
                        <a:cs typeface="Arial"/>
                        <a:sym typeface="Arial"/>
                      </a:endParaRPr>
                    </a:p>
                  </a:txBody>
                  <a:tcPr marL="76261" marR="76261" marT="38130" marB="38130">
                    <a:lnL w="12700" cap="flat" cmpd="sng" algn="ctr">
                      <a:solidFill>
                        <a:srgbClr val="B2F707"/>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2F707"/>
                      </a:solidFill>
                      <a:prstDash val="solid"/>
                      <a:round/>
                      <a:headEnd type="none" w="med" len="med"/>
                      <a:tailEnd type="none" w="med" len="med"/>
                    </a:lnT>
                    <a:lnB w="12700" cap="flat" cmpd="sng" algn="ctr">
                      <a:solidFill>
                        <a:srgbClr val="B2F707"/>
                      </a:solidFill>
                      <a:prstDash val="solid"/>
                      <a:round/>
                      <a:headEnd type="none" w="med" len="med"/>
                      <a:tailEnd type="none" w="med" len="med"/>
                    </a:lnB>
                    <a:solidFill>
                      <a:schemeClr val="accent4">
                        <a:lumMod val="60000"/>
                        <a:lumOff val="40000"/>
                        <a:alpha val="20000"/>
                      </a:schemeClr>
                    </a:solidFill>
                  </a:tcPr>
                </a:tc>
                <a:extLst>
                  <a:ext uri="{0D108BD9-81ED-4DB2-BD59-A6C34878D82A}">
                    <a16:rowId xmlns:a16="http://schemas.microsoft.com/office/drawing/2014/main" val="1968055950"/>
                  </a:ext>
                </a:extLst>
              </a:tr>
            </a:tbl>
          </a:graphicData>
        </a:graphic>
      </p:graphicFrame>
      <p:sp>
        <p:nvSpPr>
          <p:cNvPr id="29" name="Rectangle 28">
            <a:extLst>
              <a:ext uri="{FF2B5EF4-FFF2-40B4-BE49-F238E27FC236}">
                <a16:creationId xmlns:a16="http://schemas.microsoft.com/office/drawing/2014/main" id="{BC7FF022-D9DA-4953-84FA-571FC6D117C3}"/>
              </a:ext>
            </a:extLst>
          </p:cNvPr>
          <p:cNvSpPr/>
          <p:nvPr/>
        </p:nvSpPr>
        <p:spPr>
          <a:xfrm>
            <a:off x="5801132" y="3985510"/>
            <a:ext cx="1882997" cy="600164"/>
          </a:xfrm>
          <a:prstGeom prst="rect">
            <a:avLst/>
          </a:prstGeom>
        </p:spPr>
        <p:txBody>
          <a:bodyPr wrap="square">
            <a:spAutoFit/>
          </a:bodyPr>
          <a:lstStyle/>
          <a:p>
            <a:pPr marL="457200" lvl="0" indent="-342900">
              <a:spcBef>
                <a:spcPts val="600"/>
              </a:spcBef>
              <a:buSzPts val="1800"/>
              <a:buChar char="◂"/>
            </a:pPr>
            <a:r>
              <a:rPr lang="en-US" dirty="0"/>
              <a:t>21 Fields</a:t>
            </a:r>
          </a:p>
          <a:p>
            <a:pPr marL="457200" lvl="0" indent="-342900">
              <a:spcBef>
                <a:spcPts val="600"/>
              </a:spcBef>
              <a:buSzPts val="1800"/>
              <a:buChar char="◂"/>
            </a:pPr>
            <a:r>
              <a:rPr lang="en-US" dirty="0"/>
              <a:t>9995 Records</a:t>
            </a:r>
          </a:p>
        </p:txBody>
      </p:sp>
      <p:sp>
        <p:nvSpPr>
          <p:cNvPr id="6" name="Title 5">
            <a:extLst>
              <a:ext uri="{FF2B5EF4-FFF2-40B4-BE49-F238E27FC236}">
                <a16:creationId xmlns:a16="http://schemas.microsoft.com/office/drawing/2014/main" id="{A1F29E17-696E-4413-ABCE-93033E529671}"/>
              </a:ext>
            </a:extLst>
          </p:cNvPr>
          <p:cNvSpPr>
            <a:spLocks noGrp="1"/>
          </p:cNvSpPr>
          <p:nvPr>
            <p:ph type="title"/>
          </p:nvPr>
        </p:nvSpPr>
        <p:spPr/>
        <p:txBody>
          <a:bodyPr/>
          <a:lstStyle/>
          <a:p>
            <a:r>
              <a:rPr lang="en-US" dirty="0"/>
              <a:t>DESCRIPTION OF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19"/>
          <p:cNvSpPr txBox="1">
            <a:spLocks noGrp="1"/>
          </p:cNvSpPr>
          <p:nvPr>
            <p:ph type="subTitle" idx="4294967295"/>
          </p:nvPr>
        </p:nvSpPr>
        <p:spPr>
          <a:xfrm>
            <a:off x="1636491" y="1349925"/>
            <a:ext cx="5874750" cy="2639290"/>
          </a:xfrm>
          <a:prstGeom prst="rect">
            <a:avLst/>
          </a:prstGeom>
        </p:spPr>
        <p:txBody>
          <a:bodyPr spcFirstLastPara="1" wrap="square" lIns="91425" tIns="91425" rIns="91425" bIns="91425" anchor="t" anchorCtr="0">
            <a:noAutofit/>
          </a:bodyPr>
          <a:lstStyle/>
          <a:p>
            <a:pPr marL="400050" indent="-400050">
              <a:buFont typeface="+mj-lt"/>
              <a:buAutoNum type="romanUcPeriod"/>
            </a:pPr>
            <a:r>
              <a:rPr lang="en-US" sz="1800" dirty="0"/>
              <a:t>How will the company know the </a:t>
            </a:r>
            <a:r>
              <a:rPr lang="en-US" sz="1800" dirty="0">
                <a:effectLst>
                  <a:outerShdw blurRad="38100" dist="38100" dir="2700000" algn="tl">
                    <a:srgbClr val="000000">
                      <a:alpha val="43137"/>
                    </a:srgbClr>
                  </a:outerShdw>
                </a:effectLst>
              </a:rPr>
              <a:t>outliers</a:t>
            </a:r>
            <a:r>
              <a:rPr lang="en-US" sz="1800" dirty="0"/>
              <a:t> in the data?</a:t>
            </a:r>
          </a:p>
          <a:p>
            <a:pPr marL="400050" indent="-400050">
              <a:buFont typeface="+mj-lt"/>
              <a:buAutoNum type="romanUcPeriod"/>
            </a:pPr>
            <a:endParaRPr lang="en-US" sz="1800" dirty="0"/>
          </a:p>
          <a:p>
            <a:pPr marL="400050" indent="-400050">
              <a:buFont typeface="+mj-lt"/>
              <a:buAutoNum type="romanUcPeriod"/>
            </a:pPr>
            <a:r>
              <a:rPr lang="en-US" sz="1800" dirty="0"/>
              <a:t>How will the manufacturing department realize about their production </a:t>
            </a:r>
            <a:r>
              <a:rPr lang="en-US" sz="1800" dirty="0">
                <a:effectLst>
                  <a:outerShdw blurRad="38100" dist="38100" dir="2700000" algn="tl">
                    <a:srgbClr val="000000">
                      <a:alpha val="43137"/>
                    </a:srgbClr>
                  </a:outerShdw>
                </a:effectLst>
              </a:rPr>
              <a:t>quantity</a:t>
            </a:r>
            <a:r>
              <a:rPr lang="en-US" sz="1800" dirty="0"/>
              <a:t>?</a:t>
            </a:r>
          </a:p>
          <a:p>
            <a:pPr marL="400050" indent="-400050">
              <a:buFont typeface="+mj-lt"/>
              <a:buAutoNum type="romanUcPeriod"/>
            </a:pPr>
            <a:endParaRPr lang="en-US" sz="1800" dirty="0"/>
          </a:p>
          <a:p>
            <a:pPr marL="400050" indent="-400050">
              <a:buFont typeface="+mj-lt"/>
              <a:buAutoNum type="romanUcPeriod"/>
            </a:pPr>
            <a:r>
              <a:rPr lang="en-US" sz="1800" dirty="0"/>
              <a:t>How will the company know about maximum sales to build </a:t>
            </a:r>
            <a:r>
              <a:rPr lang="en-US" sz="1800" dirty="0">
                <a:effectLst>
                  <a:outerShdw blurRad="38100" dist="38100" dir="2700000" algn="tl">
                    <a:srgbClr val="000000">
                      <a:alpha val="43137"/>
                    </a:srgbClr>
                  </a:outerShdw>
                </a:effectLst>
              </a:rPr>
              <a:t>strategies</a:t>
            </a:r>
            <a:r>
              <a:rPr lang="en-US" sz="1800" dirty="0"/>
              <a:t>? </a:t>
            </a:r>
            <a:endParaRPr sz="1800" dirty="0"/>
          </a:p>
        </p:txBody>
      </p:sp>
      <p:sp>
        <p:nvSpPr>
          <p:cNvPr id="516" name="Google Shape;516;p19"/>
          <p:cNvSpPr/>
          <p:nvPr/>
        </p:nvSpPr>
        <p:spPr>
          <a:xfrm>
            <a:off x="7352986" y="172724"/>
            <a:ext cx="316510"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19"/>
          <p:cNvSpPr/>
          <p:nvPr/>
        </p:nvSpPr>
        <p:spPr>
          <a:xfrm rot="1793658">
            <a:off x="8841810" y="834399"/>
            <a:ext cx="225078" cy="21493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
        <p:nvSpPr>
          <p:cNvPr id="15" name="Title 5">
            <a:extLst>
              <a:ext uri="{FF2B5EF4-FFF2-40B4-BE49-F238E27FC236}">
                <a16:creationId xmlns:a16="http://schemas.microsoft.com/office/drawing/2014/main" id="{42F71ECC-EFC4-4355-A897-4D11DF892A6F}"/>
              </a:ext>
            </a:extLst>
          </p:cNvPr>
          <p:cNvSpPr txBox="1">
            <a:spLocks/>
          </p:cNvSpPr>
          <p:nvPr/>
        </p:nvSpPr>
        <p:spPr>
          <a:xfrm>
            <a:off x="1047750" y="634125"/>
            <a:ext cx="6996600" cy="715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0CEF6"/>
              </a:buClr>
              <a:buSzPts val="2000"/>
            </a:pPr>
            <a:r>
              <a:rPr lang="en-US" sz="2000" b="1" dirty="0">
                <a:solidFill>
                  <a:srgbClr val="00CEF6"/>
                </a:solidFill>
                <a:latin typeface="Oswald"/>
                <a:sym typeface="Oswald"/>
              </a:rPr>
              <a:t>QUESTIONS</a:t>
            </a:r>
          </a:p>
        </p:txBody>
      </p:sp>
      <p:grpSp>
        <p:nvGrpSpPr>
          <p:cNvPr id="16" name="Google Shape;942;p40">
            <a:extLst>
              <a:ext uri="{FF2B5EF4-FFF2-40B4-BE49-F238E27FC236}">
                <a16:creationId xmlns:a16="http://schemas.microsoft.com/office/drawing/2014/main" id="{92B4B80E-3852-4C0C-A140-DB68843209C9}"/>
              </a:ext>
            </a:extLst>
          </p:cNvPr>
          <p:cNvGrpSpPr/>
          <p:nvPr/>
        </p:nvGrpSpPr>
        <p:grpSpPr>
          <a:xfrm>
            <a:off x="700449" y="2511325"/>
            <a:ext cx="427781" cy="316489"/>
            <a:chOff x="5255200" y="3006475"/>
            <a:chExt cx="511700" cy="378575"/>
          </a:xfrm>
        </p:grpSpPr>
        <p:sp>
          <p:nvSpPr>
            <p:cNvPr id="17" name="Google Shape;943;p40">
              <a:extLst>
                <a:ext uri="{FF2B5EF4-FFF2-40B4-BE49-F238E27FC236}">
                  <a16:creationId xmlns:a16="http://schemas.microsoft.com/office/drawing/2014/main" id="{13FE3313-AB72-447E-B4F2-E02E98589267}"/>
                </a:ext>
              </a:extLst>
            </p:cNvPr>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944;p40">
              <a:extLst>
                <a:ext uri="{FF2B5EF4-FFF2-40B4-BE49-F238E27FC236}">
                  <a16:creationId xmlns:a16="http://schemas.microsoft.com/office/drawing/2014/main" id="{CA5D4B53-6A04-42C9-9628-48E2B4B4B74E}"/>
                </a:ext>
              </a:extLst>
            </p:cNvPr>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 name="Google Shape;979;p40">
            <a:extLst>
              <a:ext uri="{FF2B5EF4-FFF2-40B4-BE49-F238E27FC236}">
                <a16:creationId xmlns:a16="http://schemas.microsoft.com/office/drawing/2014/main" id="{E41F04AC-CAE3-4100-88BC-C8B14EB2F4EB}"/>
              </a:ext>
            </a:extLst>
          </p:cNvPr>
          <p:cNvGrpSpPr/>
          <p:nvPr/>
        </p:nvGrpSpPr>
        <p:grpSpPr>
          <a:xfrm>
            <a:off x="7507509" y="3406928"/>
            <a:ext cx="352207" cy="333836"/>
            <a:chOff x="5300400" y="3670175"/>
            <a:chExt cx="421300" cy="399325"/>
          </a:xfrm>
        </p:grpSpPr>
        <p:sp>
          <p:nvSpPr>
            <p:cNvPr id="20" name="Google Shape;980;p40">
              <a:extLst>
                <a:ext uri="{FF2B5EF4-FFF2-40B4-BE49-F238E27FC236}">
                  <a16:creationId xmlns:a16="http://schemas.microsoft.com/office/drawing/2014/main" id="{94E59280-D9CA-4C5B-9CDF-85C0842F8660}"/>
                </a:ext>
              </a:extLst>
            </p:cNvPr>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981;p40">
              <a:extLst>
                <a:ext uri="{FF2B5EF4-FFF2-40B4-BE49-F238E27FC236}">
                  <a16:creationId xmlns:a16="http://schemas.microsoft.com/office/drawing/2014/main" id="{88B02A87-1958-4F59-B4FA-A80126726403}"/>
                </a:ext>
              </a:extLst>
            </p:cNvPr>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982;p40">
              <a:extLst>
                <a:ext uri="{FF2B5EF4-FFF2-40B4-BE49-F238E27FC236}">
                  <a16:creationId xmlns:a16="http://schemas.microsoft.com/office/drawing/2014/main" id="{18625697-EA0E-4FA5-A751-8F9369F3921A}"/>
                </a:ext>
              </a:extLst>
            </p:cNvPr>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983;p40">
              <a:extLst>
                <a:ext uri="{FF2B5EF4-FFF2-40B4-BE49-F238E27FC236}">
                  <a16:creationId xmlns:a16="http://schemas.microsoft.com/office/drawing/2014/main" id="{B89C2E0B-C134-4F58-A4B5-8601C16DCEEE}"/>
                </a:ext>
              </a:extLst>
            </p:cNvPr>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984;p40">
              <a:extLst>
                <a:ext uri="{FF2B5EF4-FFF2-40B4-BE49-F238E27FC236}">
                  <a16:creationId xmlns:a16="http://schemas.microsoft.com/office/drawing/2014/main" id="{DBDFBF7E-C938-4F0C-A1CD-200C8FE31E92}"/>
                </a:ext>
              </a:extLst>
            </p:cNvPr>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23205" y="3661925"/>
            <a:ext cx="5214600" cy="875832"/>
          </a:xfrm>
          <a:prstGeom prst="rect">
            <a:avLst/>
          </a:prstGeom>
        </p:spPr>
        <p:txBody>
          <a:bodyPr spcFirstLastPara="1" wrap="square" lIns="91425" tIns="91425" rIns="91425" bIns="91425" anchor="b" anchorCtr="0">
            <a:noAutofit/>
          </a:bodyPr>
          <a:lstStyle/>
          <a:p>
            <a:pPr lvl="0"/>
            <a:r>
              <a:rPr lang="en-US" dirty="0"/>
              <a:t>How will the company know the </a:t>
            </a:r>
            <a:r>
              <a:rPr lang="en-US" dirty="0">
                <a:effectLst>
                  <a:outerShdw blurRad="38100" dist="38100" dir="2700000" algn="tl">
                    <a:srgbClr val="000000">
                      <a:alpha val="43137"/>
                    </a:srgbClr>
                  </a:outerShdw>
                </a:effectLst>
              </a:rPr>
              <a:t>outliers</a:t>
            </a:r>
            <a:r>
              <a:rPr lang="en-US" dirty="0"/>
              <a:t> in the data?</a:t>
            </a:r>
            <a:r>
              <a:rPr lang="en" dirty="0"/>
              <a:t> </a:t>
            </a:r>
            <a:endParaRPr dirty="0"/>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dirty="0"/>
          </a:p>
        </p:txBody>
      </p:sp>
      <p:sp>
        <p:nvSpPr>
          <p:cNvPr id="9" name="Google Shape;487;p16">
            <a:extLst>
              <a:ext uri="{FF2B5EF4-FFF2-40B4-BE49-F238E27FC236}">
                <a16:creationId xmlns:a16="http://schemas.microsoft.com/office/drawing/2014/main" id="{FC17AAC5-385C-461E-A87D-B19840D5C97D}"/>
              </a:ext>
            </a:extLst>
          </p:cNvPr>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lvl="0" algn="ctr"/>
            <a:r>
              <a:rPr lang="en-US" sz="3000" b="1" dirty="0">
                <a:solidFill>
                  <a:srgbClr val="3C78D8"/>
                </a:solidFill>
                <a:latin typeface="Oswald"/>
                <a:ea typeface="Oswald"/>
                <a:cs typeface="Oswald"/>
                <a:sym typeface="Oswald"/>
              </a:rPr>
              <a:t> </a:t>
            </a:r>
            <a:r>
              <a:rPr lang="en-US" sz="2400" b="1" dirty="0">
                <a:solidFill>
                  <a:srgbClr val="3C78D8"/>
                </a:solidFill>
                <a:latin typeface="Oswald"/>
                <a:ea typeface="Oswald"/>
                <a:cs typeface="Oswald"/>
                <a:sym typeface="Oswald"/>
              </a:rPr>
              <a:t>Analysis</a:t>
            </a:r>
            <a:r>
              <a:rPr lang="en" sz="12000" b="1" dirty="0">
                <a:solidFill>
                  <a:srgbClr val="3C78D8"/>
                </a:solidFill>
                <a:latin typeface="Oswald"/>
                <a:ea typeface="Oswald"/>
                <a:cs typeface="Oswald"/>
                <a:sym typeface="Oswald"/>
              </a:rPr>
              <a:t>1</a:t>
            </a:r>
            <a:endParaRPr sz="3600" dirty="0">
              <a:solidFill>
                <a:srgbClr val="3C78D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00CEF6"/>
                </a:solidFill>
              </a:rPr>
              <a:t>8</a:t>
            </a:fld>
            <a:endParaRPr>
              <a:solidFill>
                <a:srgbClr val="00CEF6"/>
              </a:solidFill>
            </a:endParaRPr>
          </a:p>
        </p:txBody>
      </p:sp>
      <p:pic>
        <p:nvPicPr>
          <p:cNvPr id="6" name="Picture 5">
            <a:extLst>
              <a:ext uri="{FF2B5EF4-FFF2-40B4-BE49-F238E27FC236}">
                <a16:creationId xmlns:a16="http://schemas.microsoft.com/office/drawing/2014/main" id="{85A39686-A830-496D-8AEB-784696D54FEE}"/>
              </a:ext>
            </a:extLst>
          </p:cNvPr>
          <p:cNvPicPr/>
          <p:nvPr/>
        </p:nvPicPr>
        <p:blipFill>
          <a:blip r:embed="rId3"/>
          <a:stretch>
            <a:fillRect/>
          </a:stretch>
        </p:blipFill>
        <p:spPr>
          <a:xfrm>
            <a:off x="762844" y="312822"/>
            <a:ext cx="7618311" cy="4513378"/>
          </a:xfrm>
          <a:prstGeom prst="rect">
            <a:avLst/>
          </a:prstGeom>
        </p:spPr>
      </p:pic>
    </p:spTree>
    <p:extLst>
      <p:ext uri="{BB962C8B-B14F-4D97-AF65-F5344CB8AC3E}">
        <p14:creationId xmlns:p14="http://schemas.microsoft.com/office/powerpoint/2010/main" val="130570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00CEF6"/>
                </a:solidFill>
              </a:rPr>
              <a:t>9</a:t>
            </a:fld>
            <a:endParaRPr>
              <a:solidFill>
                <a:srgbClr val="00CEF6"/>
              </a:solidFill>
            </a:endParaRPr>
          </a:p>
        </p:txBody>
      </p:sp>
      <p:pic>
        <p:nvPicPr>
          <p:cNvPr id="3" name="Picture 2">
            <a:extLst>
              <a:ext uri="{FF2B5EF4-FFF2-40B4-BE49-F238E27FC236}">
                <a16:creationId xmlns:a16="http://schemas.microsoft.com/office/drawing/2014/main" id="{554D7F23-EE1D-4BDC-9461-0F54578C347E}"/>
              </a:ext>
            </a:extLst>
          </p:cNvPr>
          <p:cNvPicPr/>
          <p:nvPr/>
        </p:nvPicPr>
        <p:blipFill>
          <a:blip r:embed="rId3"/>
          <a:stretch>
            <a:fillRect/>
          </a:stretch>
        </p:blipFill>
        <p:spPr>
          <a:xfrm>
            <a:off x="415078" y="128859"/>
            <a:ext cx="5943600" cy="3343275"/>
          </a:xfrm>
          <a:prstGeom prst="rect">
            <a:avLst/>
          </a:prstGeom>
        </p:spPr>
      </p:pic>
      <p:pic>
        <p:nvPicPr>
          <p:cNvPr id="4" name="Picture 3">
            <a:extLst>
              <a:ext uri="{FF2B5EF4-FFF2-40B4-BE49-F238E27FC236}">
                <a16:creationId xmlns:a16="http://schemas.microsoft.com/office/drawing/2014/main" id="{3322F623-4B73-45B9-82EA-5D46B70D6492}"/>
              </a:ext>
            </a:extLst>
          </p:cNvPr>
          <p:cNvPicPr/>
          <p:nvPr/>
        </p:nvPicPr>
        <p:blipFill rotWithShape="1">
          <a:blip r:embed="rId4"/>
          <a:srcRect r="46581" b="29725"/>
          <a:stretch/>
        </p:blipFill>
        <p:spPr bwMode="auto">
          <a:xfrm>
            <a:off x="5012082" y="2064909"/>
            <a:ext cx="3654839" cy="2704581"/>
          </a:xfrm>
          <a:prstGeom prst="rect">
            <a:avLst/>
          </a:prstGeom>
          <a:ln>
            <a:noFill/>
          </a:ln>
          <a:extLst>
            <a:ext uri="{53640926-AAD7-44D8-BBD7-CCE9431645EC}">
              <a14:shadowObscured xmlns:a14="http://schemas.microsoft.com/office/drawing/2010/main"/>
            </a:ext>
          </a:extLst>
        </p:spPr>
      </p:pic>
      <p:pic>
        <p:nvPicPr>
          <p:cNvPr id="5" name="Picture 4" descr="Related image">
            <a:extLst>
              <a:ext uri="{FF2B5EF4-FFF2-40B4-BE49-F238E27FC236}">
                <a16:creationId xmlns:a16="http://schemas.microsoft.com/office/drawing/2014/main" id="{1EA1A6AC-4A7B-49BF-8525-50839609E55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073445" y="239778"/>
            <a:ext cx="1757680" cy="9232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2331546"/>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487</Words>
  <Application>Microsoft Office PowerPoint</Application>
  <PresentationFormat>On-screen Show (16:9)</PresentationFormat>
  <Paragraphs>106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Arial</vt:lpstr>
      <vt:lpstr>Source Sans Pro</vt:lpstr>
      <vt:lpstr>Oswald</vt:lpstr>
      <vt:lpstr>Calibri</vt:lpstr>
      <vt:lpstr>Quince template</vt:lpstr>
      <vt:lpstr>Data Analysis</vt:lpstr>
      <vt:lpstr>HELLO!</vt:lpstr>
      <vt:lpstr>DIRECTORY</vt:lpstr>
      <vt:lpstr>INTRODUCTION</vt:lpstr>
      <vt:lpstr>DESCRIPTION OF DATASET</vt:lpstr>
      <vt:lpstr>PowerPoint Presentation</vt:lpstr>
      <vt:lpstr>How will the company know the outliers in the data? </vt:lpstr>
      <vt:lpstr>PowerPoint Presentation</vt:lpstr>
      <vt:lpstr>PowerPoint Presentation</vt:lpstr>
      <vt:lpstr>PowerPoint Presentation</vt:lpstr>
      <vt:lpstr>WEKA result 1 :   X-axis = Sub-Categories, Y-axis = Sales.  Looking at ‘Office Supplies’ in red colour and ‘Binders’ as the sub-category appears to have a long stack.  After clicking the last outlier, it mentions the details of outliers. This way company can know outliers and find the exact sale of a product. </vt:lpstr>
      <vt:lpstr>How will the manufacturing department realize about their production quantity? </vt:lpstr>
      <vt:lpstr>PowerPoint Presentation</vt:lpstr>
      <vt:lpstr>PowerPoint Presentation</vt:lpstr>
      <vt:lpstr>SSRS result 2 :   X-axis = Regions, Y-axis = Total Quantity.  After using a matrix table format the reader can get the exact view about total quantity produced in different regions.  With the help of multi-selector for regions the difference can be made easily. For an instance, ‘Technology’ products produced in ‘South’ region is low. </vt:lpstr>
      <vt:lpstr>How will the company know about maximum sales to build strategies?   </vt:lpstr>
      <vt:lpstr>PowerPoint Presentation</vt:lpstr>
      <vt:lpstr>PowerPoint Presentation</vt:lpstr>
      <vt:lpstr>Power BI result 2 :   X-axis = Sub-Categories, Y-axis = Sales.  Understanding about product sold and interpret assumptions for future is important.  This is accomplished by using Power BI various filters and labels.  By looking at the previous screenshot one can immediately tell that the maximum sold products are machines which can help company to persist that amount and put efforts to take it to the next level.</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cp:lastModifiedBy>Alvira Narshidani</cp:lastModifiedBy>
  <cp:revision>32</cp:revision>
  <dcterms:modified xsi:type="dcterms:W3CDTF">2018-08-01T06:48:27Z</dcterms:modified>
</cp:coreProperties>
</file>