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Ex1.xml" ContentType="application/vnd.ms-office.chartex+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9" r:id="rId3"/>
    <p:sldId id="276" r:id="rId4"/>
    <p:sldId id="295" r:id="rId5"/>
    <p:sldId id="283" r:id="rId6"/>
    <p:sldId id="285" r:id="rId7"/>
    <p:sldId id="284" r:id="rId8"/>
    <p:sldId id="286" r:id="rId9"/>
    <p:sldId id="293" r:id="rId10"/>
    <p:sldId id="289" r:id="rId11"/>
    <p:sldId id="292" r:id="rId12"/>
    <p:sldId id="294" r:id="rId13"/>
    <p:sldId id="290" r:id="rId14"/>
    <p:sldId id="291" r:id="rId15"/>
    <p:sldId id="259"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FF9411-54DF-465B-A4DF-8A763663E805}">
          <p14:sldIdLst>
            <p14:sldId id="256"/>
            <p14:sldId id="279"/>
            <p14:sldId id="276"/>
            <p14:sldId id="295"/>
            <p14:sldId id="283"/>
            <p14:sldId id="285"/>
            <p14:sldId id="284"/>
            <p14:sldId id="286"/>
            <p14:sldId id="293"/>
            <p14:sldId id="289"/>
            <p14:sldId id="292"/>
            <p14:sldId id="294"/>
            <p14:sldId id="290"/>
            <p14:sldId id="291"/>
            <p14:sldId id="259"/>
          </p14:sldIdLst>
        </p14:section>
        <p14:section name="Untitled Section" id="{44B6C08F-D793-4E8F-ADA8-4FC5CE20214E}">
          <p14:sldIdLst>
            <p14:sldId id="27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m Pekturk" initials="CP" lastIdx="1" clrIdx="0">
    <p:extLst>
      <p:ext uri="{19B8F6BF-5375-455C-9EA6-DF929625EA0E}">
        <p15:presenceInfo xmlns:p15="http://schemas.microsoft.com/office/powerpoint/2012/main" userId="Cem Pektur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384E"/>
    <a:srgbClr val="85CC18"/>
    <a:srgbClr val="07A3D9"/>
    <a:srgbClr val="FE5F64"/>
    <a:srgbClr val="F657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63022" autoAdjust="0"/>
  </p:normalViewPr>
  <p:slideViewPr>
    <p:cSldViewPr snapToGrid="0">
      <p:cViewPr varScale="1">
        <p:scale>
          <a:sx n="46" d="100"/>
          <a:sy n="46" d="100"/>
        </p:scale>
        <p:origin x="1328" y="3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G:\BDAT_studies\math%20for%20analytics\Assignment2\math%20assignment%20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em\Desktop\Math%20Final%20Assignment\math%20assignment%20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G:\BDAT_studies\math%20for%20analytics\Assignment2\math%20assignment%202.xlsx" TargetMode="External"/><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G:\BDAT_studies\math%20for%20analytics\Assignment2\math%20assignment%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dLbls>
          <c:dLblPos val="outEnd"/>
          <c:showLegendKey val="0"/>
          <c:showVal val="1"/>
          <c:showCatName val="0"/>
          <c:showSerName val="0"/>
          <c:showPercent val="0"/>
          <c:showBubbleSize val="0"/>
        </c:dLbls>
        <c:gapWidth val="219"/>
        <c:overlap val="-27"/>
        <c:axId val="539912696"/>
        <c:axId val="539915320"/>
      </c:barChart>
      <c:catAx>
        <c:axId val="539912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9915320"/>
        <c:crosses val="autoZero"/>
        <c:auto val="1"/>
        <c:lblAlgn val="ctr"/>
        <c:lblOffset val="100"/>
        <c:noMultiLvlLbl val="0"/>
      </c:catAx>
      <c:valAx>
        <c:axId val="539915320"/>
        <c:scaling>
          <c:orientation val="minMax"/>
        </c:scaling>
        <c:delete val="1"/>
        <c:axPos val="l"/>
        <c:numFmt formatCode="0%" sourceLinked="1"/>
        <c:majorTickMark val="none"/>
        <c:minorTickMark val="none"/>
        <c:tickLblPos val="nextTo"/>
        <c:crossAx val="5399126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a:t>The Average</a:t>
            </a:r>
            <a:r>
              <a:rPr lang="en-US" sz="1800" b="1" baseline="0" dirty="0"/>
              <a:t> Number of Rooms</a:t>
            </a:r>
            <a:endParaRPr lang="en-US" sz="18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probability_rooms!$S$7:$W$7</c:f>
              <c:numCache>
                <c:formatCode>0%</c:formatCode>
                <c:ptCount val="5"/>
                <c:pt idx="0">
                  <c:v>4.0117994100294985E-2</c:v>
                </c:pt>
                <c:pt idx="1">
                  <c:v>0.22572271386430678</c:v>
                </c:pt>
                <c:pt idx="2">
                  <c:v>0.44436578171091445</c:v>
                </c:pt>
                <c:pt idx="3">
                  <c:v>0.23952802359882006</c:v>
                </c:pt>
                <c:pt idx="4">
                  <c:v>5.0265486725663715E-2</c:v>
                </c:pt>
              </c:numCache>
            </c:numRef>
          </c:val>
          <c:extLst>
            <c:ext xmlns:c16="http://schemas.microsoft.com/office/drawing/2014/chart" uri="{C3380CC4-5D6E-409C-BE32-E72D297353CC}">
              <c16:uniqueId val="{00000000-9793-431B-A0D2-1EB3B70FF154}"/>
            </c:ext>
          </c:extLst>
        </c:ser>
        <c:dLbls>
          <c:dLblPos val="outEnd"/>
          <c:showLegendKey val="0"/>
          <c:showVal val="1"/>
          <c:showCatName val="0"/>
          <c:showSerName val="0"/>
          <c:showPercent val="0"/>
          <c:showBubbleSize val="0"/>
        </c:dLbls>
        <c:gapWidth val="219"/>
        <c:overlap val="-27"/>
        <c:axId val="745859504"/>
        <c:axId val="745861800"/>
      </c:barChart>
      <c:catAx>
        <c:axId val="745859504"/>
        <c:scaling>
          <c:orientation val="minMax"/>
        </c:scaling>
        <c:delete val="1"/>
        <c:axPos val="b"/>
        <c:numFmt formatCode="General" sourceLinked="1"/>
        <c:majorTickMark val="none"/>
        <c:minorTickMark val="none"/>
        <c:tickLblPos val="nextTo"/>
        <c:crossAx val="745861800"/>
        <c:crosses val="autoZero"/>
        <c:auto val="1"/>
        <c:lblAlgn val="ctr"/>
        <c:lblOffset val="100"/>
        <c:noMultiLvlLbl val="0"/>
      </c:catAx>
      <c:valAx>
        <c:axId val="745861800"/>
        <c:scaling>
          <c:orientation val="minMax"/>
        </c:scaling>
        <c:delete val="1"/>
        <c:axPos val="l"/>
        <c:numFmt formatCode="0%" sourceLinked="1"/>
        <c:majorTickMark val="none"/>
        <c:minorTickMark val="none"/>
        <c:tickLblPos val="nextTo"/>
        <c:crossAx val="7458595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Predicted future Prices from</a:t>
            </a:r>
            <a:r>
              <a:rPr lang="en-US" baseline="0"/>
              <a:t> 2020 to 2039</a:t>
            </a:r>
            <a:r>
              <a:rPr lang="en-US"/>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'Reg Sheet3'!$B$1</c:f>
              <c:strCache>
                <c:ptCount val="1"/>
                <c:pt idx="0">
                  <c:v> Price </c:v>
                </c:pt>
              </c:strCache>
            </c:strRef>
          </c:tx>
          <c:spPr>
            <a:ln w="28575" cap="rnd">
              <a:solidFill>
                <a:schemeClr val="accent1"/>
              </a:solidFill>
              <a:round/>
            </a:ln>
            <a:effectLst/>
          </c:spPr>
          <c:marker>
            <c:symbol val="none"/>
          </c:marker>
          <c:dPt>
            <c:idx val="38"/>
            <c:marker>
              <c:symbol val="none"/>
            </c:marker>
            <c:bubble3D val="0"/>
            <c:spPr>
              <a:ln w="28575" cap="rnd">
                <a:solidFill>
                  <a:srgbClr val="92D050"/>
                </a:solidFill>
                <a:round/>
              </a:ln>
              <a:effectLst/>
            </c:spPr>
            <c:extLst>
              <c:ext xmlns:c16="http://schemas.microsoft.com/office/drawing/2014/chart" uri="{C3380CC4-5D6E-409C-BE32-E72D297353CC}">
                <c16:uniqueId val="{00000001-A34A-4328-BD3E-7FA584A99217}"/>
              </c:ext>
            </c:extLst>
          </c:dPt>
          <c:dPt>
            <c:idx val="41"/>
            <c:marker>
              <c:symbol val="none"/>
            </c:marker>
            <c:bubble3D val="0"/>
            <c:spPr>
              <a:ln w="28575" cap="rnd">
                <a:solidFill>
                  <a:srgbClr val="92D050"/>
                </a:solidFill>
                <a:round/>
              </a:ln>
              <a:effectLst/>
            </c:spPr>
            <c:extLst>
              <c:ext xmlns:c16="http://schemas.microsoft.com/office/drawing/2014/chart" uri="{C3380CC4-5D6E-409C-BE32-E72D297353CC}">
                <c16:uniqueId val="{00000003-A34A-4328-BD3E-7FA584A99217}"/>
              </c:ext>
            </c:extLst>
          </c:dPt>
          <c:dPt>
            <c:idx val="44"/>
            <c:marker>
              <c:symbol val="none"/>
            </c:marker>
            <c:bubble3D val="0"/>
            <c:spPr>
              <a:ln w="28575" cap="rnd">
                <a:solidFill>
                  <a:srgbClr val="92D050"/>
                </a:solidFill>
                <a:round/>
              </a:ln>
              <a:effectLst/>
            </c:spPr>
            <c:extLst>
              <c:ext xmlns:c16="http://schemas.microsoft.com/office/drawing/2014/chart" uri="{C3380CC4-5D6E-409C-BE32-E72D297353CC}">
                <c16:uniqueId val="{00000005-A34A-4328-BD3E-7FA584A99217}"/>
              </c:ext>
            </c:extLst>
          </c:dPt>
          <c:dPt>
            <c:idx val="49"/>
            <c:marker>
              <c:symbol val="none"/>
            </c:marker>
            <c:bubble3D val="0"/>
            <c:spPr>
              <a:ln w="28575" cap="rnd">
                <a:solidFill>
                  <a:srgbClr val="92D050"/>
                </a:solidFill>
                <a:round/>
              </a:ln>
              <a:effectLst/>
            </c:spPr>
            <c:extLst>
              <c:ext xmlns:c16="http://schemas.microsoft.com/office/drawing/2014/chart" uri="{C3380CC4-5D6E-409C-BE32-E72D297353CC}">
                <c16:uniqueId val="{00000007-A34A-4328-BD3E-7FA584A99217}"/>
              </c:ext>
            </c:extLst>
          </c:dPt>
          <c:dPt>
            <c:idx val="51"/>
            <c:marker>
              <c:symbol val="none"/>
            </c:marker>
            <c:bubble3D val="0"/>
            <c:spPr>
              <a:ln w="28575" cap="rnd">
                <a:solidFill>
                  <a:srgbClr val="92D050"/>
                </a:solidFill>
                <a:round/>
              </a:ln>
              <a:effectLst/>
            </c:spPr>
            <c:extLst>
              <c:ext xmlns:c16="http://schemas.microsoft.com/office/drawing/2014/chart" uri="{C3380CC4-5D6E-409C-BE32-E72D297353CC}">
                <c16:uniqueId val="{00000009-A34A-4328-BD3E-7FA584A99217}"/>
              </c:ext>
            </c:extLst>
          </c:dPt>
          <c:cat>
            <c:numRef>
              <c:f>'Reg Sheet3'!$A$2:$A$56</c:f>
              <c:numCache>
                <c:formatCode>General</c:formatCode>
                <c:ptCount val="55"/>
                <c:pt idx="0">
                  <c:v>1985</c:v>
                </c:pt>
                <c:pt idx="1">
                  <c:v>1986</c:v>
                </c:pt>
                <c:pt idx="2">
                  <c:v>1987</c:v>
                </c:pt>
                <c:pt idx="3">
                  <c:v>1988</c:v>
                </c:pt>
                <c:pt idx="4">
                  <c:v>1989</c:v>
                </c:pt>
                <c:pt idx="5">
                  <c:v>1990</c:v>
                </c:pt>
                <c:pt idx="6">
                  <c:v>1991</c:v>
                </c:pt>
                <c:pt idx="7">
                  <c:v>1992</c:v>
                </c:pt>
                <c:pt idx="8">
                  <c:v>1993</c:v>
                </c:pt>
                <c:pt idx="9">
                  <c:v>1994</c:v>
                </c:pt>
                <c:pt idx="10">
                  <c:v>1995</c:v>
                </c:pt>
                <c:pt idx="11">
                  <c:v>1996</c:v>
                </c:pt>
                <c:pt idx="12">
                  <c:v>1997</c:v>
                </c:pt>
                <c:pt idx="13">
                  <c:v>1998</c:v>
                </c:pt>
                <c:pt idx="14">
                  <c:v>1999</c:v>
                </c:pt>
                <c:pt idx="15">
                  <c:v>2000</c:v>
                </c:pt>
                <c:pt idx="16">
                  <c:v>2001</c:v>
                </c:pt>
                <c:pt idx="17">
                  <c:v>2002</c:v>
                </c:pt>
                <c:pt idx="18">
                  <c:v>2003</c:v>
                </c:pt>
                <c:pt idx="19">
                  <c:v>2004</c:v>
                </c:pt>
                <c:pt idx="20">
                  <c:v>2005</c:v>
                </c:pt>
                <c:pt idx="21">
                  <c:v>2006</c:v>
                </c:pt>
                <c:pt idx="22">
                  <c:v>2007</c:v>
                </c:pt>
                <c:pt idx="23">
                  <c:v>2008</c:v>
                </c:pt>
                <c:pt idx="24">
                  <c:v>2009</c:v>
                </c:pt>
                <c:pt idx="25">
                  <c:v>2010</c:v>
                </c:pt>
                <c:pt idx="26">
                  <c:v>2011</c:v>
                </c:pt>
                <c:pt idx="27">
                  <c:v>2012</c:v>
                </c:pt>
                <c:pt idx="28">
                  <c:v>2013</c:v>
                </c:pt>
                <c:pt idx="29">
                  <c:v>2014</c:v>
                </c:pt>
                <c:pt idx="30">
                  <c:v>2015</c:v>
                </c:pt>
                <c:pt idx="31">
                  <c:v>2016</c:v>
                </c:pt>
                <c:pt idx="32">
                  <c:v>2017</c:v>
                </c:pt>
                <c:pt idx="33">
                  <c:v>2018</c:v>
                </c:pt>
                <c:pt idx="34">
                  <c:v>2019</c:v>
                </c:pt>
                <c:pt idx="35">
                  <c:v>2020</c:v>
                </c:pt>
                <c:pt idx="36">
                  <c:v>2021</c:v>
                </c:pt>
                <c:pt idx="37">
                  <c:v>2022</c:v>
                </c:pt>
                <c:pt idx="38">
                  <c:v>2023</c:v>
                </c:pt>
                <c:pt idx="39">
                  <c:v>2024</c:v>
                </c:pt>
                <c:pt idx="40">
                  <c:v>2025</c:v>
                </c:pt>
                <c:pt idx="41">
                  <c:v>2026</c:v>
                </c:pt>
                <c:pt idx="42">
                  <c:v>2027</c:v>
                </c:pt>
                <c:pt idx="43">
                  <c:v>2028</c:v>
                </c:pt>
                <c:pt idx="44">
                  <c:v>2029</c:v>
                </c:pt>
                <c:pt idx="45">
                  <c:v>2030</c:v>
                </c:pt>
                <c:pt idx="46">
                  <c:v>2031</c:v>
                </c:pt>
                <c:pt idx="47">
                  <c:v>2032</c:v>
                </c:pt>
                <c:pt idx="48">
                  <c:v>2033</c:v>
                </c:pt>
                <c:pt idx="49">
                  <c:v>2034</c:v>
                </c:pt>
                <c:pt idx="50">
                  <c:v>2035</c:v>
                </c:pt>
                <c:pt idx="51">
                  <c:v>2036</c:v>
                </c:pt>
                <c:pt idx="52">
                  <c:v>2037</c:v>
                </c:pt>
                <c:pt idx="53">
                  <c:v>2038</c:v>
                </c:pt>
                <c:pt idx="54">
                  <c:v>2039</c:v>
                </c:pt>
              </c:numCache>
            </c:numRef>
          </c:cat>
          <c:val>
            <c:numRef>
              <c:f>'Reg Sheet3'!$B$2:$B$56</c:f>
              <c:numCache>
                <c:formatCode>_([$$-409]* #,##0.00_);_([$$-409]* \(#,##0.00\);_([$$-409]* "-"??_);_(@_)</c:formatCode>
                <c:ptCount val="55"/>
                <c:pt idx="0">
                  <c:v>902304.96453900705</c:v>
                </c:pt>
                <c:pt idx="1">
                  <c:v>640857.14285714284</c:v>
                </c:pt>
                <c:pt idx="2">
                  <c:v>675767.85714285716</c:v>
                </c:pt>
                <c:pt idx="3">
                  <c:v>800454.54545454541</c:v>
                </c:pt>
                <c:pt idx="4">
                  <c:v>767222.22222222225</c:v>
                </c:pt>
                <c:pt idx="5">
                  <c:v>852899.93548387091</c:v>
                </c:pt>
                <c:pt idx="6">
                  <c:v>829250</c:v>
                </c:pt>
                <c:pt idx="7">
                  <c:v>789980.76923076925</c:v>
                </c:pt>
                <c:pt idx="8">
                  <c:v>896523.80952380947</c:v>
                </c:pt>
                <c:pt idx="9">
                  <c:v>859773.4375</c:v>
                </c:pt>
                <c:pt idx="10">
                  <c:v>825540.87301587302</c:v>
                </c:pt>
                <c:pt idx="11">
                  <c:v>949180.52380952379</c:v>
                </c:pt>
                <c:pt idx="12">
                  <c:v>1017086.7346938775</c:v>
                </c:pt>
                <c:pt idx="13">
                  <c:v>991589.55223880592</c:v>
                </c:pt>
                <c:pt idx="14">
                  <c:v>997240.67796610168</c:v>
                </c:pt>
                <c:pt idx="15">
                  <c:v>888943.64261168381</c:v>
                </c:pt>
                <c:pt idx="16">
                  <c:v>894893.94285714289</c:v>
                </c:pt>
                <c:pt idx="17">
                  <c:v>839296.81012658228</c:v>
                </c:pt>
                <c:pt idx="18">
                  <c:v>836369.4444444445</c:v>
                </c:pt>
                <c:pt idx="19">
                  <c:v>787914.77272727271</c:v>
                </c:pt>
                <c:pt idx="20">
                  <c:v>835182.11920529802</c:v>
                </c:pt>
                <c:pt idx="21">
                  <c:v>897469.36470588238</c:v>
                </c:pt>
                <c:pt idx="22">
                  <c:v>930214.6226415094</c:v>
                </c:pt>
                <c:pt idx="23">
                  <c:v>872552.49514563102</c:v>
                </c:pt>
                <c:pt idx="24">
                  <c:v>806297.4561403509</c:v>
                </c:pt>
                <c:pt idx="25">
                  <c:v>844379.62085308053</c:v>
                </c:pt>
                <c:pt idx="26">
                  <c:v>762776.2295081967</c:v>
                </c:pt>
                <c:pt idx="27">
                  <c:v>797545.11290322582</c:v>
                </c:pt>
                <c:pt idx="28">
                  <c:v>819174.82517482515</c:v>
                </c:pt>
                <c:pt idx="29">
                  <c:v>882370.17543859652</c:v>
                </c:pt>
                <c:pt idx="30">
                  <c:v>955623.59550561802</c:v>
                </c:pt>
                <c:pt idx="31">
                  <c:v>1185232.0512820513</c:v>
                </c:pt>
                <c:pt idx="32">
                  <c:v>1015425.2</c:v>
                </c:pt>
                <c:pt idx="33">
                  <c:v>1099500</c:v>
                </c:pt>
                <c:pt idx="34">
                  <c:v>1100000</c:v>
                </c:pt>
                <c:pt idx="35">
                  <c:v>984546.06405941397</c:v>
                </c:pt>
                <c:pt idx="36">
                  <c:v>990279.83821041323</c:v>
                </c:pt>
                <c:pt idx="37">
                  <c:v>996013.6123614125</c:v>
                </c:pt>
                <c:pt idx="38">
                  <c:v>1001747.3865124118</c:v>
                </c:pt>
                <c:pt idx="39">
                  <c:v>1007481.160663411</c:v>
                </c:pt>
                <c:pt idx="40">
                  <c:v>1013214.9348144103</c:v>
                </c:pt>
                <c:pt idx="41">
                  <c:v>1018948.7089654095</c:v>
                </c:pt>
                <c:pt idx="42">
                  <c:v>1024682.4831164088</c:v>
                </c:pt>
                <c:pt idx="43">
                  <c:v>1030416.2572674081</c:v>
                </c:pt>
                <c:pt idx="44">
                  <c:v>1036150.0314184073</c:v>
                </c:pt>
                <c:pt idx="45">
                  <c:v>1041883.8055694066</c:v>
                </c:pt>
                <c:pt idx="46">
                  <c:v>1047617.5797204059</c:v>
                </c:pt>
                <c:pt idx="47">
                  <c:v>1053351.353871407</c:v>
                </c:pt>
                <c:pt idx="48">
                  <c:v>1059085.1280224063</c:v>
                </c:pt>
                <c:pt idx="49">
                  <c:v>1064818.9021734055</c:v>
                </c:pt>
                <c:pt idx="50">
                  <c:v>1070552.6763244048</c:v>
                </c:pt>
                <c:pt idx="51">
                  <c:v>1076286.450475404</c:v>
                </c:pt>
                <c:pt idx="52">
                  <c:v>1082020.2246264033</c:v>
                </c:pt>
                <c:pt idx="53">
                  <c:v>1087753.9987774026</c:v>
                </c:pt>
                <c:pt idx="54">
                  <c:v>1093487.7729284018</c:v>
                </c:pt>
              </c:numCache>
            </c:numRef>
          </c:val>
          <c:smooth val="0"/>
          <c:extLst>
            <c:ext xmlns:c16="http://schemas.microsoft.com/office/drawing/2014/chart" uri="{C3380CC4-5D6E-409C-BE32-E72D297353CC}">
              <c16:uniqueId val="{0000000A-A34A-4328-BD3E-7FA584A99217}"/>
            </c:ext>
          </c:extLst>
        </c:ser>
        <c:dLbls>
          <c:showLegendKey val="0"/>
          <c:showVal val="0"/>
          <c:showCatName val="0"/>
          <c:showSerName val="0"/>
          <c:showPercent val="0"/>
          <c:showBubbleSize val="0"/>
        </c:dLbls>
        <c:smooth val="0"/>
        <c:axId val="511691840"/>
        <c:axId val="511690200"/>
      </c:lineChart>
      <c:catAx>
        <c:axId val="5116918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1690200"/>
        <c:crosses val="autoZero"/>
        <c:auto val="1"/>
        <c:lblAlgn val="ctr"/>
        <c:lblOffset val="100"/>
        <c:noMultiLvlLbl val="0"/>
      </c:catAx>
      <c:valAx>
        <c:axId val="511690200"/>
        <c:scaling>
          <c:orientation val="minMax"/>
        </c:scaling>
        <c:delete val="0"/>
        <c:axPos val="l"/>
        <c:majorGridlines>
          <c:spPr>
            <a:ln w="9525" cap="flat" cmpd="sng" algn="ctr">
              <a:solidFill>
                <a:schemeClr val="accent1">
                  <a:alpha val="10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Price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409]* #,##0.00_);_([$$-409]* \(#,##0.00\);_([$$-409]*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16918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'pareto chart'!$A$2:$A$245</cx:f>
        <cx:lvl ptCount="244">
          <cx:pt idx="0">Nelson</cx:pt>
          <cx:pt idx="1">Jellis</cx:pt>
          <cx:pt idx="2">Barry</cx:pt>
          <cx:pt idx="3">hockingstuart</cx:pt>
          <cx:pt idx="4">Ray</cx:pt>
          <cx:pt idx="5">Buxton</cx:pt>
          <cx:pt idx="6">Marshall</cx:pt>
          <cx:pt idx="7">Biggin</cx:pt>
          <cx:pt idx="8">Brad</cx:pt>
          <cx:pt idx="9">Fletchers</cx:pt>
          <cx:pt idx="10">Greg</cx:pt>
          <cx:pt idx="11">Woodards</cx:pt>
          <cx:pt idx="12">Jas</cx:pt>
          <cx:pt idx="13">YPA</cx:pt>
          <cx:pt idx="14">McGrath</cx:pt>
          <cx:pt idx="15">Sweeney</cx:pt>
          <cx:pt idx="16">Noel</cx:pt>
          <cx:pt idx="17">Harcourts</cx:pt>
          <cx:pt idx="18">Stockdale</cx:pt>
          <cx:pt idx="19">Gary</cx:pt>
          <cx:pt idx="20">Raine</cx:pt>
          <cx:pt idx="21">Miles</cx:pt>
          <cx:pt idx="22">Village</cx:pt>
          <cx:pt idx="23">Hodges</cx:pt>
          <cx:pt idx="24">HAR</cx:pt>
          <cx:pt idx="25">RT</cx:pt>
          <cx:pt idx="26">Love</cx:pt>
          <cx:pt idx="27">RW</cx:pt>
          <cx:pt idx="28">Williams</cx:pt>
          <cx:pt idx="29">Douglas</cx:pt>
          <cx:pt idx="30">O'Brien</cx:pt>
          <cx:pt idx="31">Kay</cx:pt>
          <cx:pt idx="32">Rendina</cx:pt>
          <cx:pt idx="33">Chisholm</cx:pt>
          <cx:pt idx="34">Eview</cx:pt>
          <cx:pt idx="35">Buckingham</cx:pt>
          <cx:pt idx="36">C21</cx:pt>
          <cx:pt idx="37">Morrison</cx:pt>
          <cx:pt idx="38">LJ</cx:pt>
          <cx:pt idx="39">Purplebricks</cx:pt>
          <cx:pt idx="40">Philip</cx:pt>
          <cx:pt idx="41">Collins</cx:pt>
          <cx:pt idx="42">McDonald</cx:pt>
          <cx:pt idx="43">Alexkarbon</cx:pt>
          <cx:pt idx="44">Bells</cx:pt>
          <cx:pt idx="45">Burnham</cx:pt>
          <cx:pt idx="46">Darren</cx:pt>
          <cx:pt idx="47">LITTLE</cx:pt>
          <cx:pt idx="48">Cayzer</cx:pt>
          <cx:pt idx="49">Edward</cx:pt>
          <cx:pt idx="50">Thomson</cx:pt>
          <cx:pt idx="51">Peter</cx:pt>
          <cx:pt idx="52">Frank</cx:pt>
          <cx:pt idx="53">FN</cx:pt>
          <cx:pt idx="54">Moonee</cx:pt>
          <cx:pt idx="55">One</cx:pt>
          <cx:pt idx="56">Nick</cx:pt>
          <cx:pt idx="57">Considine</cx:pt>
          <cx:pt idx="58">Reliance</cx:pt>
          <cx:pt idx="59">MICM</cx:pt>
          <cx:pt idx="60">Harrington</cx:pt>
          <cx:pt idx="61">Walshe</cx:pt>
          <cx:pt idx="62">Re</cx:pt>
          <cx:pt idx="63">Barlow</cx:pt>
          <cx:pt idx="64">Jason</cx:pt>
          <cx:pt idx="65">Whiting</cx:pt>
          <cx:pt idx="66">iTRAK</cx:pt>
          <cx:pt idx="67">Wilson</cx:pt>
          <cx:pt idx="68">Haughton</cx:pt>
          <cx:pt idx="69">Dingle</cx:pt>
          <cx:pt idx="70">Prof.</cx:pt>
          <cx:pt idx="71">Pagan</cx:pt>
          <cx:pt idx="72">PRDNationwide</cx:pt>
          <cx:pt idx="73">Lindellas</cx:pt>
          <cx:pt idx="74">Castran</cx:pt>
          <cx:pt idx="75">Millership</cx:pt>
          <cx:pt idx="76">Ryder</cx:pt>
          <cx:pt idx="77">Iconek</cx:pt>
          <cx:pt idx="78">Abercromby's</cx:pt>
          <cx:pt idx="79">Win</cx:pt>
          <cx:pt idx="80">Chambers</cx:pt>
          <cx:pt idx="81">Beller</cx:pt>
          <cx:pt idx="82">Point</cx:pt>
          <cx:pt idx="83">William</cx:pt>
          <cx:pt idx="84">Caine</cx:pt>
          <cx:pt idx="85">S&amp;L</cx:pt>
          <cx:pt idx="86">iSell</cx:pt>
          <cx:pt idx="87">Gunn&amp;Co</cx:pt>
          <cx:pt idx="88">Obrien</cx:pt>
          <cx:pt idx="89">GL</cx:pt>
          <cx:pt idx="90">Schroeder</cx:pt>
          <cx:pt idx="91">Mason</cx:pt>
          <cx:pt idx="92">Bekdon</cx:pt>
          <cx:pt idx="93">Charlton</cx:pt>
          <cx:pt idx="94">Nicholson</cx:pt>
          <cx:pt idx="95">Pride</cx:pt>
          <cx:pt idx="96">LLC</cx:pt>
          <cx:pt idx="97">Melbourne</cx:pt>
          <cx:pt idx="98">W.B.</cx:pt>
          <cx:pt idx="99">Rodney</cx:pt>
          <cx:pt idx="100">Trimson</cx:pt>
          <cx:pt idx="101">Paul</cx:pt>
          <cx:pt idx="102">Hoskins</cx:pt>
          <cx:pt idx="103">Hunter</cx:pt>
          <cx:pt idx="104">Bowman</cx:pt>
          <cx:pt idx="105">@Realty</cx:pt>
          <cx:pt idx="106">J</cx:pt>
          <cx:pt idx="107">D'Aprano</cx:pt>
          <cx:pt idx="108">O'Donoghues</cx:pt>
          <cx:pt idx="109">The</cx:pt>
          <cx:pt idx="110">Holland</cx:pt>
          <cx:pt idx="111">Mandy</cx:pt>
          <cx:pt idx="112">Max</cx:pt>
          <cx:pt idx="113">Area</cx:pt>
          <cx:pt idx="114">Carter</cx:pt>
          <cx:pt idx="115">First</cx:pt>
          <cx:pt idx="116">Le</cx:pt>
          <cx:pt idx="117">Morleys</cx:pt>
          <cx:pt idx="118">Raine&amp;Horne</cx:pt>
          <cx:pt idx="119">McLennan</cx:pt>
          <cx:pt idx="120">Maddison</cx:pt>
          <cx:pt idx="121">Tim</cx:pt>
          <cx:pt idx="122">Anderson</cx:pt>
          <cx:pt idx="123">Christopher</cx:pt>
          <cx:pt idx="124">hockingstuart/hockingstuart</cx:pt>
          <cx:pt idx="125">Gardiner</cx:pt>
          <cx:pt idx="126">Scott</cx:pt>
          <cx:pt idx="127">Skad</cx:pt>
          <cx:pt idx="128">Matthew</cx:pt>
          <cx:pt idx="129">R&amp;H</cx:pt>
          <cx:pt idx="130">Triwest</cx:pt>
          <cx:pt idx="131">Flannagan</cx:pt>
          <cx:pt idx="132">Wyndham</cx:pt>
          <cx:pt idx="133">Property</cx:pt>
          <cx:pt idx="134">Appleby</cx:pt>
          <cx:pt idx="135">Ascend</cx:pt>
          <cx:pt idx="136">Real</cx:pt>
          <cx:pt idx="137">Hall</cx:pt>
          <cx:pt idx="138">Besser</cx:pt>
          <cx:pt idx="139">VICPROP</cx:pt>
          <cx:pt idx="140">REMAX</cx:pt>
          <cx:pt idx="141">Del</cx:pt>
          <cx:pt idx="142">Daniel</cx:pt>
          <cx:pt idx="143">Bullen</cx:pt>
          <cx:pt idx="144">Ristic</cx:pt>
          <cx:pt idx="145">Domain</cx:pt>
          <cx:pt idx="146">Bayside</cx:pt>
          <cx:pt idx="147">Boutique</cx:pt>
          <cx:pt idx="148">JMRE</cx:pt>
          <cx:pt idx="149">Aquire</cx:pt>
          <cx:pt idx="150">Parkes</cx:pt>
          <cx:pt idx="151">U</cx:pt>
          <cx:pt idx="152">buyMyplace</cx:pt>
          <cx:pt idx="153">Ash</cx:pt>
          <cx:pt idx="154">Century</cx:pt>
          <cx:pt idx="155">Australian</cx:pt>
          <cx:pt idx="156">Compton</cx:pt>
          <cx:pt idx="157">Galldon</cx:pt>
          <cx:pt idx="158">Grantham</cx:pt>
          <cx:pt idx="159">Garvey</cx:pt>
          <cx:pt idx="160">Leeburn</cx:pt>
          <cx:pt idx="161">Crane</cx:pt>
          <cx:pt idx="162">Leyton</cx:pt>
          <cx:pt idx="163">Rounds</cx:pt>
          <cx:pt idx="164">Ken</cx:pt>
          <cx:pt idx="165">Leading</cx:pt>
          <cx:pt idx="166">Johnston</cx:pt>
          <cx:pt idx="167">Mitchell</cx:pt>
          <cx:pt idx="168">McNaughton</cx:pt>
          <cx:pt idx="169">Kelly</cx:pt>
          <cx:pt idx="170">Upside</cx:pt>
          <cx:pt idx="171">Brace</cx:pt>
          <cx:pt idx="172">Justin</cx:pt>
          <cx:pt idx="173">L</cx:pt>
          <cx:pt idx="174">Sotheby's</cx:pt>
          <cx:pt idx="175">Peake</cx:pt>
          <cx:pt idx="176">Buxton/Find</cx:pt>
          <cx:pt idx="177">Langwell</cx:pt>
          <cx:pt idx="178">Victory</cx:pt>
          <cx:pt idx="179">H</cx:pt>
          <cx:pt idx="180">Joseph</cx:pt>
          <cx:pt idx="181">Allens</cx:pt>
          <cx:pt idx="182">Only</cx:pt>
          <cx:pt idx="183">Clairmont</cx:pt>
          <cx:pt idx="184">Sell</cx:pt>
          <cx:pt idx="185">Eric</cx:pt>
          <cx:pt idx="186">Darras</cx:pt>
          <cx:pt idx="187">Prime</cx:pt>
          <cx:pt idx="188">Tiernan's</cx:pt>
          <cx:pt idx="189">Private/Tiernan's</cx:pt>
          <cx:pt idx="190">Naison</cx:pt>
          <cx:pt idx="191">Collings</cx:pt>
          <cx:pt idx="192">Nardella</cx:pt>
          <cx:pt idx="193">Ace</cx:pt>
          <cx:pt idx="194">New</cx:pt>
          <cx:pt idx="195">Prowse</cx:pt>
          <cx:pt idx="196">Westside</cx:pt>
          <cx:pt idx="197">PSP</cx:pt>
          <cx:pt idx="198">Oak</cx:pt>
          <cx:pt idx="199">Hayeswinckle</cx:pt>
          <cx:pt idx="200">Dixon</cx:pt>
          <cx:pt idx="201">LJH</cx:pt>
          <cx:pt idx="202">TRUE</cx:pt>
          <cx:pt idx="203">Commercial</cx:pt>
          <cx:pt idx="204">iOne</cx:pt>
          <cx:pt idx="205">hockingstuart/Advantage</cx:pt>
          <cx:pt idx="206">iProperty</cx:pt>
          <cx:pt idx="207">Luxton</cx:pt>
          <cx:pt idx="208">Benlor</cx:pt>
          <cx:pt idx="209">hockingstuart/Biggin</cx:pt>
          <cx:pt idx="210">Sweeney/Advantage</cx:pt>
          <cx:pt idx="211">Maitland</cx:pt>
          <cx:pt idx="212">Buxton/Advantage</cx:pt>
          <cx:pt idx="213">Red</cx:pt>
          <cx:pt idx="214">Geoff</cx:pt>
          <cx:pt idx="215">Redina</cx:pt>
          <cx:pt idx="216">Munn</cx:pt>
          <cx:pt idx="217">Reed</cx:pt>
          <cx:pt idx="218">Upper</cx:pt>
          <cx:pt idx="219">Calder</cx:pt>
          <cx:pt idx="220">Veitch</cx:pt>
          <cx:pt idx="221">hockingstuart/Village</cx:pt>
          <cx:pt idx="222">Vic</cx:pt>
          <cx:pt idx="223">Fletchers/One</cx:pt>
          <cx:pt idx="224">Charter</cx:pt>
          <cx:pt idx="225">Rexhepi</cx:pt>
          <cx:pt idx="226">Walsh</cx:pt>
          <cx:pt idx="227">Boran</cx:pt>
          <cx:pt idx="228">Weston</cx:pt>
          <cx:pt idx="229">Homes</cx:pt>
          <cx:pt idx="230">WHITEFOX</cx:pt>
          <cx:pt idx="231">Ross</cx:pt>
          <cx:pt idx="232">JRW</cx:pt>
          <cx:pt idx="233">Follett</cx:pt>
          <cx:pt idx="234">Just</cx:pt>
          <cx:pt idx="235">Avion</cx:pt>
          <cx:pt idx="236">Wood</cx:pt>
          <cx:pt idx="237">McGrath/First</cx:pt>
          <cx:pt idx="238">Kaye</cx:pt>
          <cx:pt idx="239">McGrath/Langwell</cx:pt>
          <cx:pt idx="240">Zahn</cx:pt>
          <cx:pt idx="241">Burns</cx:pt>
          <cx:pt idx="242">Owen</cx:pt>
          <cx:pt idx="243">Sanctuary</cx:pt>
        </cx:lvl>
      </cx:strDim>
      <cx:numDim type="val">
        <cx:f>'pareto chart'!$B$2:$B$245</cx:f>
        <cx:lvl ptCount="244" formatCode="General">
          <cx:pt idx="0">972</cx:pt>
          <cx:pt idx="1">796</cx:pt>
          <cx:pt idx="2">739</cx:pt>
          <cx:pt idx="3">667</cx:pt>
          <cx:pt idx="4">508</cx:pt>
          <cx:pt idx="5">392</cx:pt>
          <cx:pt idx="6">305</cx:pt>
          <cx:pt idx="7">224</cx:pt>
          <cx:pt idx="8">208</cx:pt>
          <cx:pt idx="9">177</cx:pt>
          <cx:pt idx="10">162</cx:pt>
          <cx:pt idx="11">161</cx:pt>
          <cx:pt idx="12">161</cx:pt>
          <cx:pt idx="13">142</cx:pt>
          <cx:pt idx="14">140</cx:pt>
          <cx:pt idx="15">128</cx:pt>
          <cx:pt idx="16">117</cx:pt>
          <cx:pt idx="17">115</cx:pt>
          <cx:pt idx="18">107</cx:pt>
          <cx:pt idx="19">98</cx:pt>
          <cx:pt idx="20">95</cx:pt>
          <cx:pt idx="21">91</cx:pt>
          <cx:pt idx="22">88</cx:pt>
          <cx:pt idx="23">82</cx:pt>
          <cx:pt idx="24">77</cx:pt>
          <cx:pt idx="25">77</cx:pt>
          <cx:pt idx="26">74</cx:pt>
          <cx:pt idx="27">71</cx:pt>
          <cx:pt idx="28">65</cx:pt>
          <cx:pt idx="29">54</cx:pt>
          <cx:pt idx="30">52</cx:pt>
          <cx:pt idx="31">44</cx:pt>
          <cx:pt idx="32">43</cx:pt>
          <cx:pt idx="33">41</cx:pt>
          <cx:pt idx="34">39</cx:pt>
          <cx:pt idx="35">35</cx:pt>
          <cx:pt idx="36">35</cx:pt>
          <cx:pt idx="37">32</cx:pt>
          <cx:pt idx="38">30</cx:pt>
          <cx:pt idx="39">30</cx:pt>
          <cx:pt idx="40">28</cx:pt>
          <cx:pt idx="41">28</cx:pt>
          <cx:pt idx="42">27</cx:pt>
          <cx:pt idx="43">27</cx:pt>
          <cx:pt idx="44">25</cx:pt>
          <cx:pt idx="45">22</cx:pt>
          <cx:pt idx="46">20</cx:pt>
          <cx:pt idx="47">20</cx:pt>
          <cx:pt idx="48">20</cx:pt>
          <cx:pt idx="49">19</cx:pt>
          <cx:pt idx="50">19</cx:pt>
          <cx:pt idx="51">18</cx:pt>
          <cx:pt idx="52">18</cx:pt>
          <cx:pt idx="53">17</cx:pt>
          <cx:pt idx="54">17</cx:pt>
          <cx:pt idx="55">16</cx:pt>
          <cx:pt idx="56">15</cx:pt>
          <cx:pt idx="57">15</cx:pt>
          <cx:pt idx="58">15</cx:pt>
          <cx:pt idx="59">15</cx:pt>
          <cx:pt idx="60">14</cx:pt>
          <cx:pt idx="61">13</cx:pt>
          <cx:pt idx="62">13</cx:pt>
          <cx:pt idx="63">12</cx:pt>
          <cx:pt idx="64">12</cx:pt>
          <cx:pt idx="65">12</cx:pt>
          <cx:pt idx="66">12</cx:pt>
          <cx:pt idx="67">12</cx:pt>
          <cx:pt idx="68">11</cx:pt>
          <cx:pt idx="69">11</cx:pt>
          <cx:pt idx="70">11</cx:pt>
          <cx:pt idx="71">10</cx:pt>
          <cx:pt idx="72">10</cx:pt>
          <cx:pt idx="73">10</cx:pt>
          <cx:pt idx="74">9</cx:pt>
          <cx:pt idx="75">9</cx:pt>
          <cx:pt idx="76">9</cx:pt>
          <cx:pt idx="77">9</cx:pt>
          <cx:pt idx="78">8</cx:pt>
          <cx:pt idx="79">8</cx:pt>
          <cx:pt idx="80">8</cx:pt>
          <cx:pt idx="81">8</cx:pt>
          <cx:pt idx="82">8</cx:pt>
          <cx:pt idx="83">7</cx:pt>
          <cx:pt idx="84">7</cx:pt>
          <cx:pt idx="85">7</cx:pt>
          <cx:pt idx="86">7</cx:pt>
          <cx:pt idx="87">7</cx:pt>
          <cx:pt idx="88">7</cx:pt>
          <cx:pt idx="89">7</cx:pt>
          <cx:pt idx="90">7</cx:pt>
          <cx:pt idx="91">6</cx:pt>
          <cx:pt idx="92">6</cx:pt>
          <cx:pt idx="93">6</cx:pt>
          <cx:pt idx="94">6</cx:pt>
          <cx:pt idx="95">6</cx:pt>
          <cx:pt idx="96">5</cx:pt>
          <cx:pt idx="97">5</cx:pt>
          <cx:pt idx="98">5</cx:pt>
          <cx:pt idx="99">5</cx:pt>
          <cx:pt idx="100">5</cx:pt>
          <cx:pt idx="101">5</cx:pt>
          <cx:pt idx="102">5</cx:pt>
          <cx:pt idx="103">4</cx:pt>
          <cx:pt idx="104">4</cx:pt>
          <cx:pt idx="105">4</cx:pt>
          <cx:pt idx="106">4</cx:pt>
          <cx:pt idx="107">4</cx:pt>
          <cx:pt idx="108">4</cx:pt>
          <cx:pt idx="109">4</cx:pt>
          <cx:pt idx="110">4</cx:pt>
          <cx:pt idx="111">4</cx:pt>
          <cx:pt idx="112">4</cx:pt>
          <cx:pt idx="113">3</cx:pt>
          <cx:pt idx="114">3</cx:pt>
          <cx:pt idx="115">3</cx:pt>
          <cx:pt idx="116">3</cx:pt>
          <cx:pt idx="117">3</cx:pt>
          <cx:pt idx="118">3</cx:pt>
          <cx:pt idx="119">3</cx:pt>
          <cx:pt idx="120">3</cx:pt>
          <cx:pt idx="121">3</cx:pt>
          <cx:pt idx="122">3</cx:pt>
          <cx:pt idx="123">3</cx:pt>
          <cx:pt idx="124">3</cx:pt>
          <cx:pt idx="125">3</cx:pt>
          <cx:pt idx="126">3</cx:pt>
          <cx:pt idx="127">3</cx:pt>
          <cx:pt idx="128">3</cx:pt>
          <cx:pt idx="129">2</cx:pt>
          <cx:pt idx="130">2</cx:pt>
          <cx:pt idx="131">2</cx:pt>
          <cx:pt idx="132">2</cx:pt>
          <cx:pt idx="133">2</cx:pt>
          <cx:pt idx="134">2</cx:pt>
          <cx:pt idx="135">2</cx:pt>
          <cx:pt idx="136">2</cx:pt>
          <cx:pt idx="137">2</cx:pt>
          <cx:pt idx="138">2</cx:pt>
          <cx:pt idx="139">2</cx:pt>
          <cx:pt idx="140">2</cx:pt>
          <cx:pt idx="141">2</cx:pt>
          <cx:pt idx="142">2</cx:pt>
          <cx:pt idx="143">2</cx:pt>
          <cx:pt idx="144">2</cx:pt>
          <cx:pt idx="145">2</cx:pt>
          <cx:pt idx="146">2</cx:pt>
          <cx:pt idx="147">2</cx:pt>
          <cx:pt idx="148">2</cx:pt>
          <cx:pt idx="149">2</cx:pt>
          <cx:pt idx="150">2</cx:pt>
          <cx:pt idx="151">2</cx:pt>
          <cx:pt idx="152">2</cx:pt>
          <cx:pt idx="153">2</cx:pt>
          <cx:pt idx="154">2</cx:pt>
          <cx:pt idx="155">2</cx:pt>
          <cx:pt idx="156">2</cx:pt>
          <cx:pt idx="157">2</cx:pt>
          <cx:pt idx="158">2</cx:pt>
          <cx:pt idx="159">2</cx:pt>
          <cx:pt idx="160">2</cx:pt>
          <cx:pt idx="161">2</cx:pt>
          <cx:pt idx="162">2</cx:pt>
          <cx:pt idx="163">2</cx:pt>
          <cx:pt idx="164">2</cx:pt>
          <cx:pt idx="165">2</cx:pt>
          <cx:pt idx="166">1</cx:pt>
          <cx:pt idx="167">1</cx:pt>
          <cx:pt idx="168">1</cx:pt>
          <cx:pt idx="169">1</cx:pt>
          <cx:pt idx="170">1</cx:pt>
          <cx:pt idx="171">1</cx:pt>
          <cx:pt idx="172">1</cx:pt>
          <cx:pt idx="173">1</cx:pt>
          <cx:pt idx="174">1</cx:pt>
          <cx:pt idx="175">1</cx:pt>
          <cx:pt idx="176">1</cx:pt>
          <cx:pt idx="177">1</cx:pt>
          <cx:pt idx="178">1</cx:pt>
          <cx:pt idx="179">1</cx:pt>
          <cx:pt idx="180">1</cx:pt>
          <cx:pt idx="181">1</cx:pt>
          <cx:pt idx="182">1</cx:pt>
          <cx:pt idx="183">1</cx:pt>
          <cx:pt idx="184">1</cx:pt>
          <cx:pt idx="185">1</cx:pt>
          <cx:pt idx="186">1</cx:pt>
          <cx:pt idx="187">1</cx:pt>
          <cx:pt idx="188">1</cx:pt>
          <cx:pt idx="189">1</cx:pt>
          <cx:pt idx="190">1</cx:pt>
          <cx:pt idx="191">1</cx:pt>
          <cx:pt idx="192">1</cx:pt>
          <cx:pt idx="193">1</cx:pt>
          <cx:pt idx="194">1</cx:pt>
          <cx:pt idx="195">1</cx:pt>
          <cx:pt idx="196">1</cx:pt>
          <cx:pt idx="197">1</cx:pt>
          <cx:pt idx="198">1</cx:pt>
          <cx:pt idx="199">1</cx:pt>
          <cx:pt idx="200">1</cx:pt>
          <cx:pt idx="201">1</cx:pt>
          <cx:pt idx="202">1</cx:pt>
          <cx:pt idx="203">1</cx:pt>
          <cx:pt idx="204">1</cx:pt>
          <cx:pt idx="205">1</cx:pt>
          <cx:pt idx="206">1</cx:pt>
          <cx:pt idx="207">1</cx:pt>
          <cx:pt idx="208">1</cx:pt>
          <cx:pt idx="209">1</cx:pt>
          <cx:pt idx="210">1</cx:pt>
          <cx:pt idx="211">1</cx:pt>
          <cx:pt idx="212">1</cx:pt>
          <cx:pt idx="213">1</cx:pt>
          <cx:pt idx="214">1</cx:pt>
          <cx:pt idx="215">1</cx:pt>
          <cx:pt idx="216">1</cx:pt>
          <cx:pt idx="217">1</cx:pt>
          <cx:pt idx="218">1</cx:pt>
          <cx:pt idx="219">1</cx:pt>
          <cx:pt idx="220">1</cx:pt>
          <cx:pt idx="221">1</cx:pt>
          <cx:pt idx="222">1</cx:pt>
          <cx:pt idx="223">1</cx:pt>
          <cx:pt idx="224">1</cx:pt>
          <cx:pt idx="225">1</cx:pt>
          <cx:pt idx="226">1</cx:pt>
          <cx:pt idx="227">1</cx:pt>
          <cx:pt idx="228">1</cx:pt>
          <cx:pt idx="229">1</cx:pt>
          <cx:pt idx="230">1</cx:pt>
          <cx:pt idx="231">1</cx:pt>
          <cx:pt idx="232">1</cx:pt>
          <cx:pt idx="233">1</cx:pt>
          <cx:pt idx="234">1</cx:pt>
          <cx:pt idx="235">1</cx:pt>
          <cx:pt idx="236">1</cx:pt>
          <cx:pt idx="237">1</cx:pt>
          <cx:pt idx="238">1</cx:pt>
          <cx:pt idx="239">1</cx:pt>
          <cx:pt idx="240">1</cx:pt>
          <cx:pt idx="241">1</cx:pt>
          <cx:pt idx="242">1</cx:pt>
          <cx:pt idx="243">1</cx:pt>
        </cx:lvl>
      </cx:numDim>
    </cx:data>
  </cx:chartData>
  <cx:chart>
    <cx:title pos="t" align="ctr" overlay="0">
      <cx:tx>
        <cx:txData>
          <cx:v>Pareto Analysis of house Sellers</cx:v>
        </cx:txData>
      </cx:tx>
      <cx:txPr>
        <a:bodyPr spcFirstLastPara="1" vertOverflow="ellipsis" horzOverflow="overflow" wrap="square" lIns="0" tIns="0" rIns="0" bIns="0" anchor="ctr" anchorCtr="1"/>
        <a:lstStyle/>
        <a:p>
          <a:pPr algn="ctr" rtl="0">
            <a:defRPr sz="1800"/>
          </a:pPr>
          <a:r>
            <a:rPr lang="en-US" sz="1800" b="0" i="0" u="none" strike="noStrike" baseline="0">
              <a:solidFill>
                <a:sysClr val="windowText" lastClr="000000">
                  <a:lumMod val="65000"/>
                  <a:lumOff val="35000"/>
                </a:sysClr>
              </a:solidFill>
              <a:latin typeface="Calibri" panose="020F0502020204030204"/>
            </a:rPr>
            <a:t>Pareto Analysis of house Sellers</a:t>
          </a:r>
        </a:p>
      </cx:txPr>
    </cx:title>
    <cx:plotArea>
      <cx:plotAreaRegion>
        <cx:series layoutId="clusteredColumn" uniqueId="{1B8CD9EF-3563-4FB9-B8D4-E2FC543A8B8C}">
          <cx:tx>
            <cx:txData>
              <cx:f>'pareto chart'!$B$1</cx:f>
              <cx:v>Count of Address</cx:v>
            </cx:txData>
          </cx:tx>
          <cx:dataId val="0"/>
          <cx:layoutPr>
            <cx:aggregation/>
          </cx:layoutPr>
          <cx:axisId val="1"/>
        </cx:series>
        <cx:series layoutId="paretoLine" ownerIdx="0" uniqueId="{C50FFA48-F732-411C-BB16-1A0274B91B7B}">
          <cx:axisId val="2"/>
        </cx:series>
      </cx:plotAreaRegion>
      <cx:axis id="0">
        <cx:catScaling gapWidth="0"/>
        <cx:title>
          <cx:tx>
            <cx:rich>
              <a:bodyPr spcFirstLastPara="1" vertOverflow="ellipsis" horzOverflow="overflow" wrap="square" lIns="0" tIns="0" rIns="0" bIns="0" anchor="ctr" anchorCtr="1"/>
              <a:lstStyle/>
              <a:p>
                <a:pPr algn="ctr" rtl="0">
                  <a:defRPr/>
                </a:pPr>
                <a:r>
                  <a:rPr lang="en-US" sz="1200" b="0" i="0" u="none" strike="noStrike" baseline="0" dirty="0">
                    <a:solidFill>
                      <a:sysClr val="windowText" lastClr="000000">
                        <a:lumMod val="65000"/>
                        <a:lumOff val="35000"/>
                      </a:sysClr>
                    </a:solidFill>
                    <a:latin typeface="Calibri" panose="020F0502020204030204"/>
                  </a:rPr>
                  <a:t>Sellers</a:t>
                </a:r>
                <a:endParaRPr lang="en-US" sz="900" b="0" i="0" u="none" strike="noStrike" baseline="0" dirty="0">
                  <a:solidFill>
                    <a:sysClr val="windowText" lastClr="000000">
                      <a:lumMod val="65000"/>
                      <a:lumOff val="35000"/>
                    </a:sysClr>
                  </a:solidFill>
                  <a:latin typeface="Calibri" panose="020F0502020204030204"/>
                </a:endParaRPr>
              </a:p>
            </cx:rich>
          </cx:tx>
        </cx:title>
        <cx:tickLabels/>
        <cx:txPr>
          <a:bodyPr spcFirstLastPara="1" vertOverflow="ellipsis" horzOverflow="overflow" wrap="square" lIns="0" tIns="0" rIns="0" bIns="0" anchor="ctr" anchorCtr="1"/>
          <a:lstStyle/>
          <a:p>
            <a:pPr algn="ctr" rtl="0">
              <a:defRPr sz="1200"/>
            </a:pPr>
            <a:endParaRPr lang="en-US" sz="1200" b="0" i="0" u="none" strike="noStrike" baseline="0">
              <a:solidFill>
                <a:prstClr val="black">
                  <a:lumMod val="65000"/>
                  <a:lumOff val="35000"/>
                </a:prstClr>
              </a:solidFill>
              <a:latin typeface="Gill Sans MT"/>
            </a:endParaRPr>
          </a:p>
        </cx:txPr>
      </cx:axis>
      <cx:axis id="1" hidden="1">
        <cx:valScaling/>
        <cx:tickLabels/>
      </cx:axis>
      <cx:axis id="2">
        <cx:valScaling max="1" min="0"/>
        <cx:title>
          <cx:tx>
            <cx:rich>
              <a:bodyPr spcFirstLastPara="1" vertOverflow="ellipsis" horzOverflow="overflow" wrap="square" lIns="0" tIns="0" rIns="0" bIns="0" anchor="ctr" anchorCtr="1"/>
              <a:lstStyle/>
              <a:p>
                <a:pPr algn="ctr" rtl="0">
                  <a:defRPr/>
                </a:pPr>
                <a:r>
                  <a:rPr lang="en-US" sz="1200" b="0" i="0" u="none" strike="noStrike" baseline="0" dirty="0">
                    <a:solidFill>
                      <a:sysClr val="windowText" lastClr="000000">
                        <a:lumMod val="65000"/>
                        <a:lumOff val="35000"/>
                      </a:sysClr>
                    </a:solidFill>
                    <a:latin typeface="Calibri" panose="020F0502020204030204"/>
                  </a:rPr>
                  <a:t>Percentage</a:t>
                </a:r>
                <a:endParaRPr lang="en-US" sz="900" b="0" i="0" u="none" strike="noStrike" baseline="0" dirty="0">
                  <a:solidFill>
                    <a:sysClr val="windowText" lastClr="000000">
                      <a:lumMod val="65000"/>
                      <a:lumOff val="35000"/>
                    </a:sysClr>
                  </a:solidFill>
                  <a:latin typeface="Calibri" panose="020F0502020204030204"/>
                </a:endParaRPr>
              </a:p>
            </cx:rich>
          </cx:tx>
        </cx:title>
        <cx:units unit="percentage"/>
        <cx:tickLabels/>
      </cx:axis>
    </cx:plotArea>
  </cx:chart>
</cx: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EE206F-AEAE-4FF6-B922-BDFE5D95A223}" type="datetimeFigureOut">
              <a:rPr lang="en-US" smtClean="0"/>
              <a:t>8/7/2018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70F5FD-C375-44B2-8A85-2859F2C92E63}" type="slidenum">
              <a:rPr lang="en-US" smtClean="0"/>
              <a:t>‹#›</a:t>
            </a:fld>
            <a:endParaRPr lang="en-US"/>
          </a:p>
        </p:txBody>
      </p:sp>
    </p:spTree>
    <p:extLst>
      <p:ext uri="{BB962C8B-B14F-4D97-AF65-F5344CB8AC3E}">
        <p14:creationId xmlns:p14="http://schemas.microsoft.com/office/powerpoint/2010/main" val="3323200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70F5FD-C375-44B2-8A85-2859F2C92E63}" type="slidenum">
              <a:rPr lang="en-US" smtClean="0"/>
              <a:t>2</a:t>
            </a:fld>
            <a:endParaRPr lang="en-US"/>
          </a:p>
        </p:txBody>
      </p:sp>
    </p:spTree>
    <p:extLst>
      <p:ext uri="{BB962C8B-B14F-4D97-AF65-F5344CB8AC3E}">
        <p14:creationId xmlns:p14="http://schemas.microsoft.com/office/powerpoint/2010/main" val="86022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As a result of our </a:t>
            </a:r>
            <a:r>
              <a:rPr lang="en-US" sz="1200" kern="1200" dirty="0" err="1">
                <a:solidFill>
                  <a:schemeClr val="tx1"/>
                </a:solidFill>
                <a:effectLst/>
                <a:latin typeface="+mn-lt"/>
                <a:ea typeface="+mn-ea"/>
                <a:cs typeface="+mn-cs"/>
              </a:rPr>
              <a:t>anova</a:t>
            </a:r>
            <a:r>
              <a:rPr lang="en-US" sz="1200" kern="1200" dirty="0">
                <a:solidFill>
                  <a:schemeClr val="tx1"/>
                </a:solidFill>
                <a:effectLst/>
                <a:latin typeface="+mn-lt"/>
                <a:ea typeface="+mn-ea"/>
                <a:cs typeface="+mn-cs"/>
              </a:rPr>
              <a:t> test, our p value is less than 0.05, so we can say that the differences between houses are statistically significant. As well as p value, our F value is 8.65 which is higher than F ratio for 2 degrees of freedom which is around 3.0</a:t>
            </a:r>
            <a:endParaRPr lang="en-US" dirty="0"/>
          </a:p>
        </p:txBody>
      </p:sp>
      <p:sp>
        <p:nvSpPr>
          <p:cNvPr id="4" name="Slide Number Placeholder 3"/>
          <p:cNvSpPr>
            <a:spLocks noGrp="1"/>
          </p:cNvSpPr>
          <p:nvPr>
            <p:ph type="sldNum" sz="quarter" idx="10"/>
          </p:nvPr>
        </p:nvSpPr>
        <p:spPr/>
        <p:txBody>
          <a:bodyPr/>
          <a:lstStyle/>
          <a:p>
            <a:fld id="{9F70F5FD-C375-44B2-8A85-2859F2C92E63}" type="slidenum">
              <a:rPr lang="en-US" smtClean="0"/>
              <a:t>11</a:t>
            </a:fld>
            <a:endParaRPr lang="en-US"/>
          </a:p>
        </p:txBody>
      </p:sp>
    </p:spTree>
    <p:extLst>
      <p:ext uri="{BB962C8B-B14F-4D97-AF65-F5344CB8AC3E}">
        <p14:creationId xmlns:p14="http://schemas.microsoft.com/office/powerpoint/2010/main" val="2216139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70F5FD-C375-44B2-8A85-2859F2C92E63}" type="slidenum">
              <a:rPr lang="en-US" smtClean="0"/>
              <a:t>12</a:t>
            </a:fld>
            <a:endParaRPr lang="en-US"/>
          </a:p>
        </p:txBody>
      </p:sp>
    </p:spTree>
    <p:extLst>
      <p:ext uri="{BB962C8B-B14F-4D97-AF65-F5344CB8AC3E}">
        <p14:creationId xmlns:p14="http://schemas.microsoft.com/office/powerpoint/2010/main" val="774892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For regression test, we created pivot table to find average of houses in terms of years. And then, we implement regression test to create our model. Hence, according to our test, the houses prices increase around 5,700 AUD every year, and our model is </a:t>
            </a:r>
          </a:p>
          <a:p>
            <a:r>
              <a:rPr lang="en-US" sz="1200" kern="1200" dirty="0">
                <a:solidFill>
                  <a:schemeClr val="tx1"/>
                </a:solidFill>
                <a:effectLst/>
                <a:latin typeface="+mn-lt"/>
                <a:ea typeface="+mn-ea"/>
                <a:cs typeface="+mn-cs"/>
              </a:rPr>
              <a:t>(5733.77*x) -10597677.7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F70F5FD-C375-44B2-8A85-2859F2C92E63}" type="slidenum">
              <a:rPr lang="en-US" smtClean="0"/>
              <a:t>13</a:t>
            </a:fld>
            <a:endParaRPr lang="en-US"/>
          </a:p>
        </p:txBody>
      </p:sp>
    </p:spTree>
    <p:extLst>
      <p:ext uri="{BB962C8B-B14F-4D97-AF65-F5344CB8AC3E}">
        <p14:creationId xmlns:p14="http://schemas.microsoft.com/office/powerpoint/2010/main" val="1244955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Thanks to our regression model, we forecast how much the average house prices will increase until 2039 in Melbourne.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In addition, we forecast the average house prices with excel forecast function.</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F70F5FD-C375-44B2-8A85-2859F2C92E63}" type="slidenum">
              <a:rPr lang="en-US" smtClean="0"/>
              <a:t>14</a:t>
            </a:fld>
            <a:endParaRPr lang="en-US"/>
          </a:p>
        </p:txBody>
      </p:sp>
    </p:spTree>
    <p:extLst>
      <p:ext uri="{BB962C8B-B14F-4D97-AF65-F5344CB8AC3E}">
        <p14:creationId xmlns:p14="http://schemas.microsoft.com/office/powerpoint/2010/main" val="1008081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data is about Melbourne housing prices updated from January 2016.It contains 21 variables( including address, rooms, type, price, method, Seller G, date, distance, postcode, bedroom2, bathroom, car, </a:t>
            </a:r>
            <a:r>
              <a:rPr lang="en-US" sz="1200" kern="1200" dirty="0" err="1">
                <a:solidFill>
                  <a:schemeClr val="tx1"/>
                </a:solidFill>
                <a:effectLst/>
                <a:latin typeface="+mn-lt"/>
                <a:ea typeface="+mn-ea"/>
                <a:cs typeface="+mn-cs"/>
              </a:rPr>
              <a:t>landsize</a:t>
            </a:r>
            <a:r>
              <a:rPr lang="en-US" sz="1200" kern="1200" dirty="0">
                <a:solidFill>
                  <a:schemeClr val="tx1"/>
                </a:solidFill>
                <a:effectLst/>
                <a:latin typeface="+mn-lt"/>
                <a:ea typeface="+mn-ea"/>
                <a:cs typeface="+mn-cs"/>
              </a:rPr>
              <a:t>, building area, year built, council area, latitude, longitude, region name and property count), and has sample size of 34,858 records. We have decided to analyze </a:t>
            </a:r>
            <a:r>
              <a:rPr lang="en-US" sz="1200" kern="1200" dirty="0" err="1">
                <a:solidFill>
                  <a:schemeClr val="tx1"/>
                </a:solidFill>
                <a:effectLst/>
                <a:latin typeface="+mn-lt"/>
                <a:ea typeface="+mn-ea"/>
                <a:cs typeface="+mn-cs"/>
              </a:rPr>
              <a:t>Melbourne_housing_FULL</a:t>
            </a:r>
            <a:r>
              <a:rPr lang="en-US" sz="1200" kern="1200" dirty="0">
                <a:solidFill>
                  <a:schemeClr val="tx1"/>
                </a:solidFill>
                <a:effectLst/>
                <a:latin typeface="+mn-lt"/>
                <a:ea typeface="+mn-ea"/>
                <a:cs typeface="+mn-cs"/>
              </a:rPr>
              <a:t> data.</a:t>
            </a:r>
          </a:p>
          <a:p>
            <a:endParaRPr lang="en-US" dirty="0"/>
          </a:p>
        </p:txBody>
      </p:sp>
      <p:sp>
        <p:nvSpPr>
          <p:cNvPr id="4" name="Slide Number Placeholder 3"/>
          <p:cNvSpPr>
            <a:spLocks noGrp="1"/>
          </p:cNvSpPr>
          <p:nvPr>
            <p:ph type="sldNum" sz="quarter" idx="10"/>
          </p:nvPr>
        </p:nvSpPr>
        <p:spPr/>
        <p:txBody>
          <a:bodyPr/>
          <a:lstStyle/>
          <a:p>
            <a:fld id="{9F70F5FD-C375-44B2-8A85-2859F2C92E63}" type="slidenum">
              <a:rPr lang="en-US" smtClean="0"/>
              <a:t>3</a:t>
            </a:fld>
            <a:endParaRPr lang="en-US"/>
          </a:p>
        </p:txBody>
      </p:sp>
    </p:spTree>
    <p:extLst>
      <p:ext uri="{BB962C8B-B14F-4D97-AF65-F5344CB8AC3E}">
        <p14:creationId xmlns:p14="http://schemas.microsoft.com/office/powerpoint/2010/main" val="1975528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70F5FD-C375-44B2-8A85-2859F2C92E63}" type="slidenum">
              <a:rPr lang="en-US" smtClean="0"/>
              <a:t>4</a:t>
            </a:fld>
            <a:endParaRPr lang="en-US"/>
          </a:p>
        </p:txBody>
      </p:sp>
    </p:spTree>
    <p:extLst>
      <p:ext uri="{BB962C8B-B14F-4D97-AF65-F5344CB8AC3E}">
        <p14:creationId xmlns:p14="http://schemas.microsoft.com/office/powerpoint/2010/main" val="3515771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We analyzed skewness and kurtosis and decided to check the outliers for price, </a:t>
            </a:r>
            <a:r>
              <a:rPr lang="en-US" sz="1200" kern="1200" dirty="0" err="1">
                <a:solidFill>
                  <a:schemeClr val="tx1"/>
                </a:solidFill>
                <a:effectLst/>
                <a:latin typeface="+mn-lt"/>
                <a:ea typeface="+mn-ea"/>
                <a:cs typeface="+mn-cs"/>
              </a:rPr>
              <a:t>landsize</a:t>
            </a:r>
            <a:r>
              <a:rPr lang="en-US" sz="1200" kern="1200" dirty="0">
                <a:solidFill>
                  <a:schemeClr val="tx1"/>
                </a:solidFill>
                <a:effectLst/>
                <a:latin typeface="+mn-lt"/>
                <a:ea typeface="+mn-ea"/>
                <a:cs typeface="+mn-cs"/>
              </a:rPr>
              <a:t> and building area. The outlier function is located in “numeric data” tab. </a:t>
            </a:r>
          </a:p>
          <a:p>
            <a:pPr lvl="0"/>
            <a:r>
              <a:rPr lang="en-US" sz="1200" kern="1200" dirty="0">
                <a:solidFill>
                  <a:schemeClr val="tx1"/>
                </a:solidFill>
                <a:effectLst/>
                <a:latin typeface="+mn-lt"/>
                <a:ea typeface="+mn-ea"/>
                <a:cs typeface="+mn-cs"/>
              </a:rPr>
              <a:t>After finding the outlier we removed the outliers from datasets which is now located in “cleaned and removed” tab.</a:t>
            </a:r>
          </a:p>
          <a:p>
            <a:pPr lvl="0"/>
            <a:r>
              <a:rPr lang="en-US" sz="1200" kern="1200" dirty="0">
                <a:solidFill>
                  <a:schemeClr val="tx1"/>
                </a:solidFill>
                <a:effectLst/>
                <a:latin typeface="+mn-lt"/>
                <a:ea typeface="+mn-ea"/>
                <a:cs typeface="+mn-cs"/>
              </a:rPr>
              <a:t>We created new “Descriptive statistics 2” tab and we saw that the amount of skewness and kurtosis decreased slightly. So price variable has normal distribution.</a:t>
            </a:r>
          </a:p>
          <a:p>
            <a:endParaRPr lang="en-US" dirty="0"/>
          </a:p>
        </p:txBody>
      </p:sp>
      <p:sp>
        <p:nvSpPr>
          <p:cNvPr id="4" name="Slide Number Placeholder 3"/>
          <p:cNvSpPr>
            <a:spLocks noGrp="1"/>
          </p:cNvSpPr>
          <p:nvPr>
            <p:ph type="sldNum" sz="quarter" idx="10"/>
          </p:nvPr>
        </p:nvSpPr>
        <p:spPr/>
        <p:txBody>
          <a:bodyPr/>
          <a:lstStyle/>
          <a:p>
            <a:fld id="{9F70F5FD-C375-44B2-8A85-2859F2C92E63}" type="slidenum">
              <a:rPr lang="en-US" smtClean="0"/>
              <a:t>5</a:t>
            </a:fld>
            <a:endParaRPr lang="en-US"/>
          </a:p>
        </p:txBody>
      </p:sp>
    </p:spTree>
    <p:extLst>
      <p:ext uri="{BB962C8B-B14F-4D97-AF65-F5344CB8AC3E}">
        <p14:creationId xmlns:p14="http://schemas.microsoft.com/office/powerpoint/2010/main" val="1516304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70F5FD-C375-44B2-8A85-2859F2C92E63}" type="slidenum">
              <a:rPr lang="en-US" smtClean="0"/>
              <a:t>6</a:t>
            </a:fld>
            <a:endParaRPr lang="en-US"/>
          </a:p>
        </p:txBody>
      </p:sp>
    </p:spTree>
    <p:extLst>
      <p:ext uri="{BB962C8B-B14F-4D97-AF65-F5344CB8AC3E}">
        <p14:creationId xmlns:p14="http://schemas.microsoft.com/office/powerpoint/2010/main" val="2142828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We created a pivot table based on no. of rooms and condition of houses(New house, Old house, Really old house).</a:t>
            </a:r>
          </a:p>
          <a:p>
            <a:pPr marL="628650" lvl="1"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For an instance, if a family is looking for a 3 bedroom house which has a very good condition and seems new (therefore, 38% is the available probability)</a:t>
            </a:r>
            <a:endParaRPr lang="en-US" sz="1100" kern="1200" dirty="0">
              <a:solidFill>
                <a:schemeClr val="tx1"/>
              </a:solidFill>
              <a:effectLst/>
              <a:latin typeface="+mn-lt"/>
              <a:ea typeface="+mn-ea"/>
              <a:cs typeface="+mn-cs"/>
            </a:endParaRPr>
          </a:p>
          <a:p>
            <a:pPr marL="628650" lvl="1" indent="-171450">
              <a:buFont typeface="Arial" panose="020B0604020202020204" pitchFamily="34" charset="0"/>
              <a:buChar char="•"/>
            </a:pPr>
            <a:endParaRPr lang="en-US" sz="1200" kern="120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a:solidFill>
                  <a:schemeClr val="tx1"/>
                </a:solidFill>
                <a:effectLst/>
                <a:latin typeface="+mn-lt"/>
                <a:ea typeface="+mn-ea"/>
                <a:cs typeface="+mn-cs"/>
              </a:rPr>
              <a:t>The </a:t>
            </a:r>
            <a:r>
              <a:rPr lang="en-US" sz="1200" kern="1200" dirty="0">
                <a:solidFill>
                  <a:schemeClr val="tx1"/>
                </a:solidFill>
                <a:effectLst/>
                <a:latin typeface="+mn-lt"/>
                <a:ea typeface="+mn-ea"/>
                <a:cs typeface="+mn-cs"/>
              </a:rPr>
              <a:t>chart also displays if someone wants to buy a house with more than 5 rooms.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According to these numbers, we can say that there are just 5 percent new houses that has more than 5 rooms.</a:t>
            </a:r>
            <a:endParaRPr lang="en-US" sz="110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F70F5FD-C375-44B2-8A85-2859F2C92E63}" type="slidenum">
              <a:rPr lang="en-US" smtClean="0"/>
              <a:t>7</a:t>
            </a:fld>
            <a:endParaRPr lang="en-US"/>
          </a:p>
        </p:txBody>
      </p:sp>
    </p:spTree>
    <p:extLst>
      <p:ext uri="{BB962C8B-B14F-4D97-AF65-F5344CB8AC3E}">
        <p14:creationId xmlns:p14="http://schemas.microsoft.com/office/powerpoint/2010/main" val="877463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As per pareto 80-20 rule, around 20% of sellers put efforts to sell houses but rest of the sellers need to produce income out of their businesses.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F70F5FD-C375-44B2-8A85-2859F2C92E63}" type="slidenum">
              <a:rPr lang="en-US" smtClean="0"/>
              <a:t>8</a:t>
            </a:fld>
            <a:endParaRPr lang="en-US"/>
          </a:p>
        </p:txBody>
      </p:sp>
    </p:spTree>
    <p:extLst>
      <p:ext uri="{BB962C8B-B14F-4D97-AF65-F5344CB8AC3E}">
        <p14:creationId xmlns:p14="http://schemas.microsoft.com/office/powerpoint/2010/main" val="863767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0" i="0" kern="1200" dirty="0">
                <a:solidFill>
                  <a:schemeClr val="tx1"/>
                </a:solidFill>
                <a:effectLst/>
                <a:latin typeface="+mn-lt"/>
                <a:ea typeface="+mn-ea"/>
                <a:cs typeface="+mn-cs"/>
              </a:rPr>
              <a:t>Statistical Package for the Social Sciences </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Significance… correlation between car and house.</a:t>
            </a:r>
          </a:p>
          <a:p>
            <a:pPr lvl="0"/>
            <a:r>
              <a:rPr lang="en-US" sz="1200" kern="1200" dirty="0">
                <a:solidFill>
                  <a:schemeClr val="tx1"/>
                </a:solidFill>
                <a:effectLst/>
                <a:latin typeface="+mn-lt"/>
                <a:ea typeface="+mn-ea"/>
                <a:cs typeface="+mn-cs"/>
              </a:rPr>
              <a:t>Based on observed and expected data the following Chi</a:t>
            </a:r>
            <a:r>
              <a:rPr lang="en-US" sz="1200" kern="1200" baseline="300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 is created.</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Our Chi Square value is 81.1 and Our degrees of freedom value is (2-1)*(2-1)</a:t>
            </a:r>
          </a:p>
          <a:p>
            <a:r>
              <a:rPr lang="en-US" sz="1200" kern="1200" dirty="0">
                <a:solidFill>
                  <a:schemeClr val="tx1"/>
                </a:solidFill>
                <a:effectLst/>
                <a:latin typeface="+mn-lt"/>
                <a:ea typeface="+mn-ea"/>
                <a:cs typeface="+mn-cs"/>
              </a:rPr>
              <a:t>and in terms of </a:t>
            </a:r>
            <a:r>
              <a:rPr lang="en-US" sz="1200" kern="1200" dirty="0" err="1">
                <a:solidFill>
                  <a:schemeClr val="tx1"/>
                </a:solidFill>
                <a:effectLst/>
                <a:latin typeface="+mn-lt"/>
                <a:ea typeface="+mn-ea"/>
                <a:cs typeface="+mn-cs"/>
              </a:rPr>
              <a:t>df</a:t>
            </a:r>
            <a:r>
              <a:rPr lang="en-US" sz="1200" kern="1200" dirty="0">
                <a:solidFill>
                  <a:schemeClr val="tx1"/>
                </a:solidFill>
                <a:effectLst/>
                <a:latin typeface="+mn-lt"/>
                <a:ea typeface="+mn-ea"/>
                <a:cs typeface="+mn-cs"/>
              </a:rPr>
              <a:t>, our table chi square value is 3.84. Hence, we can say that the variables have a statistically significant association.</a:t>
            </a:r>
            <a:endParaRPr lang="en-US" dirty="0"/>
          </a:p>
        </p:txBody>
      </p:sp>
      <p:sp>
        <p:nvSpPr>
          <p:cNvPr id="4" name="Slide Number Placeholder 3"/>
          <p:cNvSpPr>
            <a:spLocks noGrp="1"/>
          </p:cNvSpPr>
          <p:nvPr>
            <p:ph type="sldNum" sz="quarter" idx="10"/>
          </p:nvPr>
        </p:nvSpPr>
        <p:spPr/>
        <p:txBody>
          <a:bodyPr/>
          <a:lstStyle/>
          <a:p>
            <a:fld id="{9F70F5FD-C375-44B2-8A85-2859F2C92E63}" type="slidenum">
              <a:rPr lang="en-US" smtClean="0"/>
              <a:t>9</a:t>
            </a:fld>
            <a:endParaRPr lang="en-US"/>
          </a:p>
        </p:txBody>
      </p:sp>
    </p:spTree>
    <p:extLst>
      <p:ext uri="{BB962C8B-B14F-4D97-AF65-F5344CB8AC3E}">
        <p14:creationId xmlns:p14="http://schemas.microsoft.com/office/powerpoint/2010/main" val="2047786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For </a:t>
            </a:r>
            <a:r>
              <a:rPr lang="en-US" sz="1200" kern="1200" dirty="0" err="1">
                <a:solidFill>
                  <a:schemeClr val="tx1"/>
                </a:solidFill>
                <a:effectLst/>
                <a:latin typeface="+mn-lt"/>
                <a:ea typeface="+mn-ea"/>
                <a:cs typeface="+mn-cs"/>
              </a:rPr>
              <a:t>anova</a:t>
            </a:r>
            <a:r>
              <a:rPr lang="en-US" sz="1200" kern="1200" dirty="0">
                <a:solidFill>
                  <a:schemeClr val="tx1"/>
                </a:solidFill>
                <a:effectLst/>
                <a:latin typeface="+mn-lt"/>
                <a:ea typeface="+mn-ea"/>
                <a:cs typeface="+mn-cs"/>
              </a:rPr>
              <a:t> test, we choose to 3 different suburbs where are located in downtown of Melbourne and are close each others. In this test, we try to find that is there difference between the houses that has 3 rooms.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As you can see below, we filtered our data and created pivot table. Hence, we retrieve 165 (55 houses from each of them) different houses has 3 rooms from Brunswick, Coburg, and Preston</a:t>
            </a:r>
            <a:endParaRPr lang="en-US" dirty="0"/>
          </a:p>
        </p:txBody>
      </p:sp>
      <p:sp>
        <p:nvSpPr>
          <p:cNvPr id="4" name="Slide Number Placeholder 3"/>
          <p:cNvSpPr>
            <a:spLocks noGrp="1"/>
          </p:cNvSpPr>
          <p:nvPr>
            <p:ph type="sldNum" sz="quarter" idx="10"/>
          </p:nvPr>
        </p:nvSpPr>
        <p:spPr/>
        <p:txBody>
          <a:bodyPr/>
          <a:lstStyle/>
          <a:p>
            <a:fld id="{9F70F5FD-C375-44B2-8A85-2859F2C92E63}" type="slidenum">
              <a:rPr lang="en-US" smtClean="0"/>
              <a:t>10</a:t>
            </a:fld>
            <a:endParaRPr lang="en-US"/>
          </a:p>
        </p:txBody>
      </p:sp>
    </p:spTree>
    <p:extLst>
      <p:ext uri="{BB962C8B-B14F-4D97-AF65-F5344CB8AC3E}">
        <p14:creationId xmlns:p14="http://schemas.microsoft.com/office/powerpoint/2010/main" val="2596293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oundRect">
            <a:avLst>
              <a:gd name="adj" fmla="val 0"/>
            </a:avLst>
          </a:prstGeom>
          <a:solidFill>
            <a:schemeClr val="accent1"/>
          </a:solidFill>
        </p:spPr>
        <p:txBody>
          <a:bodyPr anchor="ctr" anchorCtr="0"/>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11E54C4-0A8A-4D97-B146-55C7A81F58C4}" type="datetime1">
              <a:rPr lang="en-US" smtClean="0"/>
              <a:t>8/7/2018</a:t>
            </a:fld>
            <a:endParaRPr lang="en-US"/>
          </a:p>
        </p:txBody>
      </p:sp>
      <p:sp>
        <p:nvSpPr>
          <p:cNvPr id="5" name="Footer Placeholder 4"/>
          <p:cNvSpPr>
            <a:spLocks noGrp="1"/>
          </p:cNvSpPr>
          <p:nvPr>
            <p:ph type="ftr" sz="quarter" idx="11"/>
          </p:nvPr>
        </p:nvSpPr>
        <p:spPr/>
        <p:txBody>
          <a:bodyPr/>
          <a:lstStyle/>
          <a:p>
            <a:r>
              <a:rPr lang="en-US"/>
              <a:t>www.presentatiostemplate.com</a:t>
            </a:r>
          </a:p>
        </p:txBody>
      </p:sp>
      <p:sp>
        <p:nvSpPr>
          <p:cNvPr id="6" name="Slide Number Placeholder 5"/>
          <p:cNvSpPr>
            <a:spLocks noGrp="1"/>
          </p:cNvSpPr>
          <p:nvPr>
            <p:ph type="sldNum" sz="quarter" idx="12"/>
          </p:nvPr>
        </p:nvSpPr>
        <p:spPr/>
        <p:txBody>
          <a:bodyPr/>
          <a:lstStyle/>
          <a:p>
            <a:fld id="{3DE3E19F-02C1-4219-A00A-045ED18507E8}" type="slidenum">
              <a:rPr lang="en-US" smtClean="0"/>
              <a:t>‹#›</a:t>
            </a:fld>
            <a:endParaRPr lang="en-US"/>
          </a:p>
        </p:txBody>
      </p:sp>
    </p:spTree>
    <p:extLst>
      <p:ext uri="{BB962C8B-B14F-4D97-AF65-F5344CB8AC3E}">
        <p14:creationId xmlns:p14="http://schemas.microsoft.com/office/powerpoint/2010/main" val="1593024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DAA1319-8AD5-4B6E-874F-A279AF97F8B7}" type="datetime1">
              <a:rPr lang="en-US" smtClean="0"/>
              <a:t>8/7/2018</a:t>
            </a:fld>
            <a:endParaRPr lang="en-US"/>
          </a:p>
        </p:txBody>
      </p:sp>
      <p:sp>
        <p:nvSpPr>
          <p:cNvPr id="6" name="Footer Placeholder 5"/>
          <p:cNvSpPr>
            <a:spLocks noGrp="1"/>
          </p:cNvSpPr>
          <p:nvPr>
            <p:ph type="ftr" sz="quarter" idx="11"/>
          </p:nvPr>
        </p:nvSpPr>
        <p:spPr/>
        <p:txBody>
          <a:bodyPr/>
          <a:lstStyle/>
          <a:p>
            <a:r>
              <a:rPr lang="en-US"/>
              <a:t>www.presentatiostemplate.com</a:t>
            </a:r>
          </a:p>
        </p:txBody>
      </p:sp>
      <p:sp>
        <p:nvSpPr>
          <p:cNvPr id="7" name="Slide Number Placeholder 6"/>
          <p:cNvSpPr>
            <a:spLocks noGrp="1"/>
          </p:cNvSpPr>
          <p:nvPr>
            <p:ph type="sldNum" sz="quarter" idx="12"/>
          </p:nvPr>
        </p:nvSpPr>
        <p:spPr/>
        <p:txBody>
          <a:bodyPr/>
          <a:lstStyle/>
          <a:p>
            <a:fld id="{3DE3E19F-02C1-4219-A00A-045ED18507E8}" type="slidenum">
              <a:rPr lang="en-US" smtClean="0"/>
              <a:t>‹#›</a:t>
            </a:fld>
            <a:endParaRPr lang="en-US"/>
          </a:p>
        </p:txBody>
      </p:sp>
    </p:spTree>
    <p:extLst>
      <p:ext uri="{BB962C8B-B14F-4D97-AF65-F5344CB8AC3E}">
        <p14:creationId xmlns:p14="http://schemas.microsoft.com/office/powerpoint/2010/main" val="4117907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885146-6C40-42E3-9E19-967E4EF482F2}" type="datetime1">
              <a:rPr lang="en-US" smtClean="0"/>
              <a:t>8/7/2018</a:t>
            </a:fld>
            <a:endParaRPr lang="en-US"/>
          </a:p>
        </p:txBody>
      </p:sp>
      <p:sp>
        <p:nvSpPr>
          <p:cNvPr id="6" name="Footer Placeholder 5"/>
          <p:cNvSpPr>
            <a:spLocks noGrp="1"/>
          </p:cNvSpPr>
          <p:nvPr>
            <p:ph type="ftr" sz="quarter" idx="11"/>
          </p:nvPr>
        </p:nvSpPr>
        <p:spPr/>
        <p:txBody>
          <a:bodyPr/>
          <a:lstStyle/>
          <a:p>
            <a:r>
              <a:rPr lang="en-US"/>
              <a:t>www.presentatiostemplate.com</a:t>
            </a:r>
          </a:p>
        </p:txBody>
      </p:sp>
      <p:sp>
        <p:nvSpPr>
          <p:cNvPr id="7" name="Slide Number Placeholder 6"/>
          <p:cNvSpPr>
            <a:spLocks noGrp="1"/>
          </p:cNvSpPr>
          <p:nvPr>
            <p:ph type="sldNum" sz="quarter" idx="12"/>
          </p:nvPr>
        </p:nvSpPr>
        <p:spPr/>
        <p:txBody>
          <a:bodyPr/>
          <a:lstStyle/>
          <a:p>
            <a:fld id="{3DE3E19F-02C1-4219-A00A-045ED18507E8}" type="slidenum">
              <a:rPr lang="en-US" smtClean="0"/>
              <a:t>‹#›</a:t>
            </a:fld>
            <a:endParaRPr lang="en-US"/>
          </a:p>
        </p:txBody>
      </p:sp>
    </p:spTree>
    <p:extLst>
      <p:ext uri="{BB962C8B-B14F-4D97-AF65-F5344CB8AC3E}">
        <p14:creationId xmlns:p14="http://schemas.microsoft.com/office/powerpoint/2010/main" val="146755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7DEB98-74D2-4E45-ACDB-D88F9752B899}" type="datetime1">
              <a:rPr lang="en-US" smtClean="0"/>
              <a:t>8/7/2018</a:t>
            </a:fld>
            <a:endParaRPr lang="en-US"/>
          </a:p>
        </p:txBody>
      </p:sp>
      <p:sp>
        <p:nvSpPr>
          <p:cNvPr id="5" name="Footer Placeholder 4"/>
          <p:cNvSpPr>
            <a:spLocks noGrp="1"/>
          </p:cNvSpPr>
          <p:nvPr>
            <p:ph type="ftr" sz="quarter" idx="11"/>
          </p:nvPr>
        </p:nvSpPr>
        <p:spPr/>
        <p:txBody>
          <a:bodyPr/>
          <a:lstStyle/>
          <a:p>
            <a:r>
              <a:rPr lang="en-US"/>
              <a:t>www.presentatiostemplate.com</a:t>
            </a:r>
          </a:p>
        </p:txBody>
      </p:sp>
      <p:sp>
        <p:nvSpPr>
          <p:cNvPr id="6" name="Slide Number Placeholder 5"/>
          <p:cNvSpPr>
            <a:spLocks noGrp="1"/>
          </p:cNvSpPr>
          <p:nvPr>
            <p:ph type="sldNum" sz="quarter" idx="12"/>
          </p:nvPr>
        </p:nvSpPr>
        <p:spPr/>
        <p:txBody>
          <a:bodyPr/>
          <a:lstStyle/>
          <a:p>
            <a:fld id="{3DE3E19F-02C1-4219-A00A-045ED18507E8}" type="slidenum">
              <a:rPr lang="en-US" smtClean="0"/>
              <a:t>‹#›</a:t>
            </a:fld>
            <a:endParaRPr lang="en-US"/>
          </a:p>
        </p:txBody>
      </p:sp>
    </p:spTree>
    <p:extLst>
      <p:ext uri="{BB962C8B-B14F-4D97-AF65-F5344CB8AC3E}">
        <p14:creationId xmlns:p14="http://schemas.microsoft.com/office/powerpoint/2010/main" val="199702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6915DD-219A-4447-8683-9BD4C59B147C}" type="datetime1">
              <a:rPr lang="en-US" smtClean="0"/>
              <a:t>8/7/2018</a:t>
            </a:fld>
            <a:endParaRPr lang="en-US"/>
          </a:p>
        </p:txBody>
      </p:sp>
      <p:sp>
        <p:nvSpPr>
          <p:cNvPr id="5" name="Footer Placeholder 4"/>
          <p:cNvSpPr>
            <a:spLocks noGrp="1"/>
          </p:cNvSpPr>
          <p:nvPr>
            <p:ph type="ftr" sz="quarter" idx="11"/>
          </p:nvPr>
        </p:nvSpPr>
        <p:spPr/>
        <p:txBody>
          <a:bodyPr/>
          <a:lstStyle/>
          <a:p>
            <a:r>
              <a:rPr lang="en-US"/>
              <a:t>www.presentatiostemplate.com</a:t>
            </a:r>
          </a:p>
        </p:txBody>
      </p:sp>
      <p:sp>
        <p:nvSpPr>
          <p:cNvPr id="6" name="Slide Number Placeholder 5"/>
          <p:cNvSpPr>
            <a:spLocks noGrp="1"/>
          </p:cNvSpPr>
          <p:nvPr>
            <p:ph type="sldNum" sz="quarter" idx="12"/>
          </p:nvPr>
        </p:nvSpPr>
        <p:spPr/>
        <p:txBody>
          <a:bodyPr/>
          <a:lstStyle/>
          <a:p>
            <a:fld id="{3DE3E19F-02C1-4219-A00A-045ED18507E8}" type="slidenum">
              <a:rPr lang="en-US" smtClean="0"/>
              <a:t>‹#›</a:t>
            </a:fld>
            <a:endParaRPr lang="en-US"/>
          </a:p>
        </p:txBody>
      </p:sp>
    </p:spTree>
    <p:extLst>
      <p:ext uri="{BB962C8B-B14F-4D97-AF65-F5344CB8AC3E}">
        <p14:creationId xmlns:p14="http://schemas.microsoft.com/office/powerpoint/2010/main" val="4274406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423512"/>
            <a:ext cx="6673850" cy="583372"/>
          </a:xfrm>
          <a:prstGeom prst="roundRect">
            <a:avLst>
              <a:gd name="adj" fmla="val 50000"/>
            </a:avLst>
          </a:prstGeom>
          <a:solidFill>
            <a:srgbClr val="85CC18"/>
          </a:solidFill>
        </p:spPr>
        <p:txBody>
          <a:bodyPr lIns="182880" tIns="45720" rIns="182880" bIns="0">
            <a:normAutofit/>
          </a:bodyPr>
          <a:lstStyle>
            <a:lvl1pPr>
              <a:lnSpc>
                <a:spcPct val="100000"/>
              </a:lnSpc>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78A24D-52FD-4F8D-BEBC-2C131356AD11}" type="datetime1">
              <a:rPr lang="en-US" smtClean="0"/>
              <a:t>8/7/2018</a:t>
            </a:fld>
            <a:endParaRPr lang="en-US"/>
          </a:p>
        </p:txBody>
      </p:sp>
      <p:sp>
        <p:nvSpPr>
          <p:cNvPr id="5" name="Footer Placeholder 4"/>
          <p:cNvSpPr>
            <a:spLocks noGrp="1"/>
          </p:cNvSpPr>
          <p:nvPr>
            <p:ph type="ftr" sz="quarter" idx="11"/>
          </p:nvPr>
        </p:nvSpPr>
        <p:spPr/>
        <p:txBody>
          <a:bodyPr/>
          <a:lstStyle/>
          <a:p>
            <a:r>
              <a:rPr lang="en-US"/>
              <a:t>www.presentatiostemplate.com</a:t>
            </a:r>
          </a:p>
        </p:txBody>
      </p:sp>
      <p:sp>
        <p:nvSpPr>
          <p:cNvPr id="6" name="Slide Number Placeholder 5"/>
          <p:cNvSpPr>
            <a:spLocks noGrp="1"/>
          </p:cNvSpPr>
          <p:nvPr>
            <p:ph type="sldNum" sz="quarter" idx="12"/>
          </p:nvPr>
        </p:nvSpPr>
        <p:spPr>
          <a:xfrm>
            <a:off x="10925174" y="6356350"/>
            <a:ext cx="367666" cy="365125"/>
          </a:xfrm>
        </p:spPr>
        <p:txBody>
          <a:bodyPr lIns="0" rIns="0"/>
          <a:lstStyle>
            <a:lvl1pPr algn="ctr">
              <a:defRPr sz="900"/>
            </a:lvl1pPr>
          </a:lstStyle>
          <a:p>
            <a:fld id="{3DE3E19F-02C1-4219-A00A-045ED18507E8}" type="slidenum">
              <a:rPr lang="en-US" smtClean="0"/>
              <a:pPr/>
              <a:t>‹#›</a:t>
            </a:fld>
            <a:endParaRPr lang="en-US"/>
          </a:p>
        </p:txBody>
      </p:sp>
    </p:spTree>
    <p:extLst>
      <p:ext uri="{BB962C8B-B14F-4D97-AF65-F5344CB8AC3E}">
        <p14:creationId xmlns:p14="http://schemas.microsoft.com/office/powerpoint/2010/main" val="1613285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342105"/>
            <a:ext cx="6673850" cy="549275"/>
          </a:xfrm>
          <a:prstGeom prst="roundRect">
            <a:avLst>
              <a:gd name="adj" fmla="val 50000"/>
            </a:avLst>
          </a:prstGeom>
          <a:solidFill>
            <a:srgbClr val="85CC18"/>
          </a:solidFill>
        </p:spPr>
        <p:txBody>
          <a:bodyPr lIns="182880" tIns="182880" bIns="182880">
            <a:normAutofit/>
          </a:bodyPr>
          <a:lstStyle/>
          <a:p>
            <a:r>
              <a:rPr lang="en-US" dirty="0"/>
              <a:t>Click to edit Master title style</a:t>
            </a:r>
          </a:p>
        </p:txBody>
      </p:sp>
      <p:sp>
        <p:nvSpPr>
          <p:cNvPr id="4" name="Date Placeholder 3"/>
          <p:cNvSpPr>
            <a:spLocks noGrp="1"/>
          </p:cNvSpPr>
          <p:nvPr>
            <p:ph type="dt" sz="half" idx="10"/>
          </p:nvPr>
        </p:nvSpPr>
        <p:spPr/>
        <p:txBody>
          <a:bodyPr/>
          <a:lstStyle/>
          <a:p>
            <a:fld id="{9078A24D-52FD-4F8D-BEBC-2C131356AD11}" type="datetime1">
              <a:rPr lang="en-US" smtClean="0"/>
              <a:t>8/7/2018</a:t>
            </a:fld>
            <a:endParaRPr lang="en-US"/>
          </a:p>
        </p:txBody>
      </p:sp>
      <p:sp>
        <p:nvSpPr>
          <p:cNvPr id="5" name="Footer Placeholder 4"/>
          <p:cNvSpPr>
            <a:spLocks noGrp="1"/>
          </p:cNvSpPr>
          <p:nvPr>
            <p:ph type="ftr" sz="quarter" idx="11"/>
          </p:nvPr>
        </p:nvSpPr>
        <p:spPr/>
        <p:txBody>
          <a:bodyPr/>
          <a:lstStyle/>
          <a:p>
            <a:r>
              <a:rPr lang="en-US"/>
              <a:t>www.presentatiostemplate.com</a:t>
            </a:r>
          </a:p>
        </p:txBody>
      </p:sp>
      <p:sp>
        <p:nvSpPr>
          <p:cNvPr id="6" name="Slide Number Placeholder 5"/>
          <p:cNvSpPr>
            <a:spLocks noGrp="1"/>
          </p:cNvSpPr>
          <p:nvPr>
            <p:ph type="sldNum" sz="quarter" idx="12"/>
          </p:nvPr>
        </p:nvSpPr>
        <p:spPr>
          <a:xfrm>
            <a:off x="10925174" y="6356350"/>
            <a:ext cx="367666" cy="365125"/>
          </a:xfrm>
        </p:spPr>
        <p:txBody>
          <a:bodyPr lIns="0" rIns="0"/>
          <a:lstStyle>
            <a:lvl1pPr algn="ctr">
              <a:defRPr sz="900"/>
            </a:lvl1pPr>
          </a:lstStyle>
          <a:p>
            <a:fld id="{3DE3E19F-02C1-4219-A00A-045ED18507E8}" type="slidenum">
              <a:rPr lang="en-US" smtClean="0"/>
              <a:pPr/>
              <a:t>‹#›</a:t>
            </a:fld>
            <a:endParaRPr lang="en-US"/>
          </a:p>
        </p:txBody>
      </p:sp>
      <p:sp>
        <p:nvSpPr>
          <p:cNvPr id="9" name="Picture Placeholder 8"/>
          <p:cNvSpPr>
            <a:spLocks noGrp="1"/>
          </p:cNvSpPr>
          <p:nvPr>
            <p:ph type="pic" sz="quarter" idx="13"/>
          </p:nvPr>
        </p:nvSpPr>
        <p:spPr>
          <a:xfrm>
            <a:off x="523893" y="1353136"/>
            <a:ext cx="1920924" cy="1920924"/>
          </a:xfrm>
          <a:prstGeom prst="flowChartConnector">
            <a:avLst/>
          </a:prstGeom>
          <a:ln w="28575">
            <a:noFill/>
            <a:prstDash val="lgDashDot"/>
          </a:ln>
        </p:spPr>
        <p:txBody>
          <a:bodyPr/>
          <a:lstStyle/>
          <a:p>
            <a:endParaRPr lang="en-US"/>
          </a:p>
        </p:txBody>
      </p:sp>
      <p:sp>
        <p:nvSpPr>
          <p:cNvPr id="10" name="Picture Placeholder 8"/>
          <p:cNvSpPr>
            <a:spLocks noGrp="1"/>
          </p:cNvSpPr>
          <p:nvPr>
            <p:ph type="pic" sz="quarter" idx="14"/>
          </p:nvPr>
        </p:nvSpPr>
        <p:spPr>
          <a:xfrm>
            <a:off x="3284738" y="1404797"/>
            <a:ext cx="1920924" cy="1920924"/>
          </a:xfrm>
          <a:prstGeom prst="flowChartConnector">
            <a:avLst/>
          </a:prstGeom>
          <a:ln w="28575">
            <a:noFill/>
            <a:prstDash val="lgDashDot"/>
          </a:ln>
        </p:spPr>
        <p:txBody>
          <a:bodyPr/>
          <a:lstStyle/>
          <a:p>
            <a:endParaRPr lang="en-US"/>
          </a:p>
        </p:txBody>
      </p:sp>
      <p:sp>
        <p:nvSpPr>
          <p:cNvPr id="11" name="Picture Placeholder 8"/>
          <p:cNvSpPr>
            <a:spLocks noGrp="1"/>
          </p:cNvSpPr>
          <p:nvPr>
            <p:ph type="pic" sz="quarter" idx="15"/>
          </p:nvPr>
        </p:nvSpPr>
        <p:spPr>
          <a:xfrm>
            <a:off x="523893" y="3820880"/>
            <a:ext cx="1920924" cy="1920924"/>
          </a:xfrm>
          <a:prstGeom prst="flowChartConnector">
            <a:avLst/>
          </a:prstGeom>
          <a:ln w="28575">
            <a:noFill/>
            <a:prstDash val="lgDashDot"/>
          </a:ln>
        </p:spPr>
        <p:txBody>
          <a:bodyPr/>
          <a:lstStyle/>
          <a:p>
            <a:endParaRPr lang="en-US"/>
          </a:p>
        </p:txBody>
      </p:sp>
      <p:sp>
        <p:nvSpPr>
          <p:cNvPr id="12" name="Picture Placeholder 8"/>
          <p:cNvSpPr>
            <a:spLocks noGrp="1"/>
          </p:cNvSpPr>
          <p:nvPr>
            <p:ph type="pic" sz="quarter" idx="16"/>
          </p:nvPr>
        </p:nvSpPr>
        <p:spPr>
          <a:xfrm>
            <a:off x="3284738" y="3895609"/>
            <a:ext cx="1920924" cy="1920924"/>
          </a:xfrm>
          <a:prstGeom prst="flowChartConnector">
            <a:avLst/>
          </a:prstGeom>
          <a:ln w="28575">
            <a:noFill/>
            <a:prstDash val="lgDashDot"/>
          </a:ln>
        </p:spPr>
        <p:txBody>
          <a:bodyPr/>
          <a:lstStyle/>
          <a:p>
            <a:endParaRPr lang="en-US"/>
          </a:p>
        </p:txBody>
      </p:sp>
    </p:spTree>
    <p:extLst>
      <p:ext uri="{BB962C8B-B14F-4D97-AF65-F5344CB8AC3E}">
        <p14:creationId xmlns:p14="http://schemas.microsoft.com/office/powerpoint/2010/main" val="4920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F31C20-9D16-471F-AD8F-CA37ACF54B66}" type="datetime1">
              <a:rPr lang="en-US" smtClean="0"/>
              <a:t>8/7/2018</a:t>
            </a:fld>
            <a:endParaRPr lang="en-US"/>
          </a:p>
        </p:txBody>
      </p:sp>
      <p:sp>
        <p:nvSpPr>
          <p:cNvPr id="5" name="Footer Placeholder 4"/>
          <p:cNvSpPr>
            <a:spLocks noGrp="1"/>
          </p:cNvSpPr>
          <p:nvPr>
            <p:ph type="ftr" sz="quarter" idx="11"/>
          </p:nvPr>
        </p:nvSpPr>
        <p:spPr/>
        <p:txBody>
          <a:bodyPr/>
          <a:lstStyle/>
          <a:p>
            <a:r>
              <a:rPr lang="en-US"/>
              <a:t>www.presentatiostemplate.com</a:t>
            </a:r>
          </a:p>
        </p:txBody>
      </p:sp>
      <p:sp>
        <p:nvSpPr>
          <p:cNvPr id="6" name="Slide Number Placeholder 5"/>
          <p:cNvSpPr>
            <a:spLocks noGrp="1"/>
          </p:cNvSpPr>
          <p:nvPr>
            <p:ph type="sldNum" sz="quarter" idx="12"/>
          </p:nvPr>
        </p:nvSpPr>
        <p:spPr/>
        <p:txBody>
          <a:bodyPr/>
          <a:lstStyle/>
          <a:p>
            <a:fld id="{3DE3E19F-02C1-4219-A00A-045ED18507E8}" type="slidenum">
              <a:rPr lang="en-US" smtClean="0"/>
              <a:t>‹#›</a:t>
            </a:fld>
            <a:endParaRPr lang="en-US"/>
          </a:p>
        </p:txBody>
      </p:sp>
    </p:spTree>
    <p:extLst>
      <p:ext uri="{BB962C8B-B14F-4D97-AF65-F5344CB8AC3E}">
        <p14:creationId xmlns:p14="http://schemas.microsoft.com/office/powerpoint/2010/main" val="2301137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7AEC28-7FFC-49D9-85C4-BCCD1F3E0FBE}" type="datetime1">
              <a:rPr lang="en-US" smtClean="0"/>
              <a:t>8/7/2018</a:t>
            </a:fld>
            <a:endParaRPr lang="en-US"/>
          </a:p>
        </p:txBody>
      </p:sp>
      <p:sp>
        <p:nvSpPr>
          <p:cNvPr id="6" name="Footer Placeholder 5"/>
          <p:cNvSpPr>
            <a:spLocks noGrp="1"/>
          </p:cNvSpPr>
          <p:nvPr>
            <p:ph type="ftr" sz="quarter" idx="11"/>
          </p:nvPr>
        </p:nvSpPr>
        <p:spPr/>
        <p:txBody>
          <a:bodyPr/>
          <a:lstStyle/>
          <a:p>
            <a:r>
              <a:rPr lang="en-US"/>
              <a:t>www.presentatiostemplate.com</a:t>
            </a:r>
          </a:p>
        </p:txBody>
      </p:sp>
      <p:sp>
        <p:nvSpPr>
          <p:cNvPr id="7" name="Slide Number Placeholder 6"/>
          <p:cNvSpPr>
            <a:spLocks noGrp="1"/>
          </p:cNvSpPr>
          <p:nvPr>
            <p:ph type="sldNum" sz="quarter" idx="12"/>
          </p:nvPr>
        </p:nvSpPr>
        <p:spPr/>
        <p:txBody>
          <a:bodyPr/>
          <a:lstStyle/>
          <a:p>
            <a:fld id="{3DE3E19F-02C1-4219-A00A-045ED18507E8}" type="slidenum">
              <a:rPr lang="en-US" smtClean="0"/>
              <a:t>‹#›</a:t>
            </a:fld>
            <a:endParaRPr lang="en-US"/>
          </a:p>
        </p:txBody>
      </p:sp>
    </p:spTree>
    <p:extLst>
      <p:ext uri="{BB962C8B-B14F-4D97-AF65-F5344CB8AC3E}">
        <p14:creationId xmlns:p14="http://schemas.microsoft.com/office/powerpoint/2010/main" val="618145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467A59-CCF2-4DC1-91E3-8EDDA1EBCA8C}" type="datetime1">
              <a:rPr lang="en-US" smtClean="0"/>
              <a:t>8/7/2018</a:t>
            </a:fld>
            <a:endParaRPr lang="en-US"/>
          </a:p>
        </p:txBody>
      </p:sp>
      <p:sp>
        <p:nvSpPr>
          <p:cNvPr id="8" name="Footer Placeholder 7"/>
          <p:cNvSpPr>
            <a:spLocks noGrp="1"/>
          </p:cNvSpPr>
          <p:nvPr>
            <p:ph type="ftr" sz="quarter" idx="11"/>
          </p:nvPr>
        </p:nvSpPr>
        <p:spPr/>
        <p:txBody>
          <a:bodyPr/>
          <a:lstStyle/>
          <a:p>
            <a:r>
              <a:rPr lang="en-US"/>
              <a:t>www.presentatiostemplate.com</a:t>
            </a:r>
          </a:p>
        </p:txBody>
      </p:sp>
      <p:sp>
        <p:nvSpPr>
          <p:cNvPr id="9" name="Slide Number Placeholder 8"/>
          <p:cNvSpPr>
            <a:spLocks noGrp="1"/>
          </p:cNvSpPr>
          <p:nvPr>
            <p:ph type="sldNum" sz="quarter" idx="12"/>
          </p:nvPr>
        </p:nvSpPr>
        <p:spPr/>
        <p:txBody>
          <a:bodyPr/>
          <a:lstStyle/>
          <a:p>
            <a:fld id="{3DE3E19F-02C1-4219-A00A-045ED18507E8}" type="slidenum">
              <a:rPr lang="en-US" smtClean="0"/>
              <a:t>‹#›</a:t>
            </a:fld>
            <a:endParaRPr lang="en-US"/>
          </a:p>
        </p:txBody>
      </p:sp>
    </p:spTree>
    <p:extLst>
      <p:ext uri="{BB962C8B-B14F-4D97-AF65-F5344CB8AC3E}">
        <p14:creationId xmlns:p14="http://schemas.microsoft.com/office/powerpoint/2010/main" val="334926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22DB10-060E-461D-BAFD-7B5555B2CF31}" type="datetime1">
              <a:rPr lang="en-US" smtClean="0"/>
              <a:t>8/7/2018</a:t>
            </a:fld>
            <a:endParaRPr lang="en-US"/>
          </a:p>
        </p:txBody>
      </p:sp>
      <p:sp>
        <p:nvSpPr>
          <p:cNvPr id="4" name="Footer Placeholder 3"/>
          <p:cNvSpPr>
            <a:spLocks noGrp="1"/>
          </p:cNvSpPr>
          <p:nvPr>
            <p:ph type="ftr" sz="quarter" idx="11"/>
          </p:nvPr>
        </p:nvSpPr>
        <p:spPr/>
        <p:txBody>
          <a:bodyPr/>
          <a:lstStyle/>
          <a:p>
            <a:r>
              <a:rPr lang="en-US"/>
              <a:t>www.presentatiostemplate.com</a:t>
            </a:r>
          </a:p>
        </p:txBody>
      </p:sp>
      <p:sp>
        <p:nvSpPr>
          <p:cNvPr id="5" name="Slide Number Placeholder 4"/>
          <p:cNvSpPr>
            <a:spLocks noGrp="1"/>
          </p:cNvSpPr>
          <p:nvPr>
            <p:ph type="sldNum" sz="quarter" idx="12"/>
          </p:nvPr>
        </p:nvSpPr>
        <p:spPr/>
        <p:txBody>
          <a:bodyPr/>
          <a:lstStyle/>
          <a:p>
            <a:fld id="{3DE3E19F-02C1-4219-A00A-045ED18507E8}" type="slidenum">
              <a:rPr lang="en-US" smtClean="0"/>
              <a:t>‹#›</a:t>
            </a:fld>
            <a:endParaRPr lang="en-US"/>
          </a:p>
        </p:txBody>
      </p:sp>
    </p:spTree>
    <p:extLst>
      <p:ext uri="{BB962C8B-B14F-4D97-AF65-F5344CB8AC3E}">
        <p14:creationId xmlns:p14="http://schemas.microsoft.com/office/powerpoint/2010/main" val="3972588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A917B8-89B3-49BC-AED3-5BE962F4108E}" type="datetime1">
              <a:rPr lang="en-US" smtClean="0"/>
              <a:t>8/7/2018</a:t>
            </a:fld>
            <a:endParaRPr lang="en-US"/>
          </a:p>
        </p:txBody>
      </p:sp>
      <p:sp>
        <p:nvSpPr>
          <p:cNvPr id="3" name="Footer Placeholder 2"/>
          <p:cNvSpPr>
            <a:spLocks noGrp="1"/>
          </p:cNvSpPr>
          <p:nvPr>
            <p:ph type="ftr" sz="quarter" idx="11"/>
          </p:nvPr>
        </p:nvSpPr>
        <p:spPr/>
        <p:txBody>
          <a:bodyPr/>
          <a:lstStyle/>
          <a:p>
            <a:r>
              <a:rPr lang="en-US"/>
              <a:t>www.presentatiostemplate.com</a:t>
            </a:r>
          </a:p>
        </p:txBody>
      </p:sp>
      <p:sp>
        <p:nvSpPr>
          <p:cNvPr id="4" name="Slide Number Placeholder 3"/>
          <p:cNvSpPr>
            <a:spLocks noGrp="1"/>
          </p:cNvSpPr>
          <p:nvPr>
            <p:ph type="sldNum" sz="quarter" idx="12"/>
          </p:nvPr>
        </p:nvSpPr>
        <p:spPr/>
        <p:txBody>
          <a:bodyPr/>
          <a:lstStyle/>
          <a:p>
            <a:fld id="{3DE3E19F-02C1-4219-A00A-045ED18507E8}" type="slidenum">
              <a:rPr lang="en-US" smtClean="0"/>
              <a:t>‹#›</a:t>
            </a:fld>
            <a:endParaRPr lang="en-US"/>
          </a:p>
        </p:txBody>
      </p:sp>
    </p:spTree>
    <p:extLst>
      <p:ext uri="{BB962C8B-B14F-4D97-AF65-F5344CB8AC3E}">
        <p14:creationId xmlns:p14="http://schemas.microsoft.com/office/powerpoint/2010/main" val="3142656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FA7CF3-7656-44F7-820F-38601722D2CD}" type="datetime1">
              <a:rPr lang="en-US" smtClean="0"/>
              <a:t>8/7/2018</a:t>
            </a:fld>
            <a:endParaRPr lang="en-US"/>
          </a:p>
        </p:txBody>
      </p:sp>
      <p:sp>
        <p:nvSpPr>
          <p:cNvPr id="3" name="Footer Placeholder 2"/>
          <p:cNvSpPr>
            <a:spLocks noGrp="1"/>
          </p:cNvSpPr>
          <p:nvPr>
            <p:ph type="ftr" sz="quarter" idx="11"/>
          </p:nvPr>
        </p:nvSpPr>
        <p:spPr/>
        <p:txBody>
          <a:bodyPr/>
          <a:lstStyle/>
          <a:p>
            <a:r>
              <a:rPr lang="en-US"/>
              <a:t>www.presentatiostemplate.com</a:t>
            </a:r>
          </a:p>
        </p:txBody>
      </p:sp>
      <p:sp>
        <p:nvSpPr>
          <p:cNvPr id="4" name="Slide Number Placeholder 3"/>
          <p:cNvSpPr>
            <a:spLocks noGrp="1"/>
          </p:cNvSpPr>
          <p:nvPr>
            <p:ph type="sldNum" sz="quarter" idx="12"/>
          </p:nvPr>
        </p:nvSpPr>
        <p:spPr/>
        <p:txBody>
          <a:bodyPr/>
          <a:lstStyle/>
          <a:p>
            <a:fld id="{3DE3E19F-02C1-4219-A00A-045ED18507E8}" type="slidenum">
              <a:rPr lang="en-US" smtClean="0"/>
              <a:t>‹#›</a:t>
            </a:fld>
            <a:endParaRPr lang="en-US"/>
          </a:p>
        </p:txBody>
      </p:sp>
      <p:sp>
        <p:nvSpPr>
          <p:cNvPr id="6" name="Picture Placeholder 5"/>
          <p:cNvSpPr>
            <a:spLocks noGrp="1"/>
          </p:cNvSpPr>
          <p:nvPr>
            <p:ph type="pic" sz="quarter" idx="13"/>
          </p:nvPr>
        </p:nvSpPr>
        <p:spPr>
          <a:xfrm>
            <a:off x="5429250" y="1724025"/>
            <a:ext cx="1333500" cy="1333500"/>
          </a:xfrm>
          <a:prstGeom prst="flowChartConnector">
            <a:avLst/>
          </a:prstGeom>
        </p:spPr>
        <p:txBody>
          <a:bodyPr>
            <a:normAutofit/>
          </a:bodyPr>
          <a:lstStyle>
            <a:lvl1pPr marL="0" indent="0" algn="ctr">
              <a:buNone/>
              <a:defRPr sz="1600"/>
            </a:lvl1pPr>
          </a:lstStyle>
          <a:p>
            <a:endParaRPr lang="en-US"/>
          </a:p>
        </p:txBody>
      </p:sp>
    </p:spTree>
    <p:extLst>
      <p:ext uri="{BB962C8B-B14F-4D97-AF65-F5344CB8AC3E}">
        <p14:creationId xmlns:p14="http://schemas.microsoft.com/office/powerpoint/2010/main" val="2995182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400" y="418305"/>
            <a:ext cx="6435726" cy="648495"/>
          </a:xfrm>
          <a:prstGeom prst="roundRect">
            <a:avLst>
              <a:gd name="adj" fmla="val 50000"/>
            </a:avLst>
          </a:prstGeom>
          <a:solidFill>
            <a:schemeClr val="accent1"/>
          </a:solidFill>
          <a:effectLst>
            <a:outerShdw blurRad="152400" sx="102000" sy="102000" algn="ctr" rotWithShape="0">
              <a:prstClr val="black">
                <a:alpha val="14000"/>
              </a:prstClr>
            </a:outerShdw>
          </a:effectLst>
        </p:spPr>
        <p:txBody>
          <a:bodyPr vert="horz" lIns="182880" tIns="457200" rIns="91440" bIns="365760" rtlCol="0" anchor="ctr">
            <a:noAutofit/>
          </a:bodyPr>
          <a:lstStyle/>
          <a:p>
            <a:pPr lvl="0"/>
            <a:r>
              <a:rPr lang="en-US" dirty="0"/>
              <a:t>Click to edit Master</a:t>
            </a:r>
          </a:p>
        </p:txBody>
      </p:sp>
      <p:sp>
        <p:nvSpPr>
          <p:cNvPr id="3" name="Text Placeholder 2"/>
          <p:cNvSpPr>
            <a:spLocks noGrp="1"/>
          </p:cNvSpPr>
          <p:nvPr>
            <p:ph type="body" idx="1"/>
          </p:nvPr>
        </p:nvSpPr>
        <p:spPr>
          <a:xfrm>
            <a:off x="838200" y="17494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B1033A-9890-4229-AAE6-1CB03069F4AF}" type="datetime1">
              <a:rPr lang="en-US" smtClean="0"/>
              <a:t>8/7/2018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www.presentatiostemplate.com</a:t>
            </a:r>
          </a:p>
        </p:txBody>
      </p:sp>
      <p:sp>
        <p:nvSpPr>
          <p:cNvPr id="6" name="Slide Number Placeholder 5"/>
          <p:cNvSpPr>
            <a:spLocks noGrp="1"/>
          </p:cNvSpPr>
          <p:nvPr>
            <p:ph type="sldNum" sz="quarter" idx="4"/>
          </p:nvPr>
        </p:nvSpPr>
        <p:spPr>
          <a:xfrm>
            <a:off x="10925175" y="6356350"/>
            <a:ext cx="360046" cy="365125"/>
          </a:xfrm>
          <a:prstGeom prst="flowChartConnector">
            <a:avLst/>
          </a:prstGeom>
          <a:solidFill>
            <a:srgbClr val="85CC18"/>
          </a:solidFill>
        </p:spPr>
        <p:txBody>
          <a:bodyPr vert="horz" lIns="0" tIns="45720" rIns="0" bIns="45720" rtlCol="0" anchor="ctr"/>
          <a:lstStyle>
            <a:lvl1pPr algn="ctr">
              <a:defRPr sz="900">
                <a:solidFill>
                  <a:schemeClr val="bg1"/>
                </a:solidFill>
              </a:defRPr>
            </a:lvl1pPr>
          </a:lstStyle>
          <a:p>
            <a:fld id="{3DE3E19F-02C1-4219-A00A-045ED18507E8}" type="slidenum">
              <a:rPr lang="en-US" smtClean="0"/>
              <a:pPr/>
              <a:t>‹#›</a:t>
            </a:fld>
            <a:endParaRPr lang="en-US"/>
          </a:p>
        </p:txBody>
      </p:sp>
    </p:spTree>
    <p:extLst>
      <p:ext uri="{BB962C8B-B14F-4D97-AF65-F5344CB8AC3E}">
        <p14:creationId xmlns:p14="http://schemas.microsoft.com/office/powerpoint/2010/main" val="2953628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2" r:id="rId5"/>
    <p:sldLayoutId id="2147483653" r:id="rId6"/>
    <p:sldLayoutId id="2147483654" r:id="rId7"/>
    <p:sldLayoutId id="2147483655" r:id="rId8"/>
    <p:sldLayoutId id="2147483660" r:id="rId9"/>
    <p:sldLayoutId id="2147483656" r:id="rId10"/>
    <p:sldLayoutId id="2147483657" r:id="rId11"/>
    <p:sldLayoutId id="2147483658" r:id="rId12"/>
    <p:sldLayoutId id="2147483659" r:id="rId13"/>
  </p:sldLayoutIdLst>
  <p:hf hdr="0" dt="0"/>
  <p:txStyles>
    <p:titleStyle>
      <a:lvl1pPr algn="l" defTabSz="914400" rtl="0" eaLnBrk="1" latinLnBrk="0" hangingPunct="1">
        <a:lnSpc>
          <a:spcPct val="90000"/>
        </a:lnSpc>
        <a:spcBef>
          <a:spcPct val="0"/>
        </a:spcBef>
        <a:buNone/>
        <a:defRPr lang="en-US" sz="3600" kern="1200" dirty="0" smtClean="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kaggle.com/anthonypino/melbourne-housing-marke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5.xml.rels><?xml version="1.0" encoding="UTF-8" standalone="yes"?>
<Relationships xmlns="http://schemas.openxmlformats.org/package/2006/relationships"><Relationship Id="rId3" Type="http://schemas.openxmlformats.org/officeDocument/2006/relationships/hyperlink" Target="http://www.youtube.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4" Type="http://schemas.openxmlformats.org/officeDocument/2006/relationships/hyperlink" Target="http://www.ibm.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microsoft.com/office/2007/relationships/hdphoto" Target="../media/hdphoto2.wdp"/><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microsoft.com/office/2007/relationships/hdphoto" Target="../media/hdphoto1.wdp"/><Relationship Id="rId10"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rallelogram 7"/>
          <p:cNvSpPr/>
          <p:nvPr/>
        </p:nvSpPr>
        <p:spPr>
          <a:xfrm>
            <a:off x="0" y="5291321"/>
            <a:ext cx="12192000" cy="438920"/>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736780" y="4020191"/>
            <a:ext cx="9144000" cy="322372"/>
          </a:xfrm>
        </p:spPr>
        <p:txBody>
          <a:bodyPr>
            <a:normAutofit/>
          </a:bodyPr>
          <a:lstStyle/>
          <a:p>
            <a:pPr algn="l"/>
            <a:r>
              <a:rPr lang="en-US" sz="1600" dirty="0"/>
              <a:t>Updated from January 2016</a:t>
            </a:r>
          </a:p>
        </p:txBody>
      </p:sp>
      <p:sp>
        <p:nvSpPr>
          <p:cNvPr id="6" name="TextBox 5"/>
          <p:cNvSpPr txBox="1"/>
          <p:nvPr/>
        </p:nvSpPr>
        <p:spPr>
          <a:xfrm>
            <a:off x="345134" y="5326115"/>
            <a:ext cx="8830485" cy="369332"/>
          </a:xfrm>
          <a:prstGeom prst="rect">
            <a:avLst/>
          </a:prstGeom>
          <a:noFill/>
        </p:spPr>
        <p:txBody>
          <a:bodyPr wrap="square" rtlCol="0">
            <a:spAutoFit/>
          </a:bodyPr>
          <a:lstStyle/>
          <a:p>
            <a:r>
              <a:rPr lang="en-US" u="sng" dirty="0">
                <a:ln>
                  <a:solidFill>
                    <a:srgbClr val="002060"/>
                  </a:solidFill>
                </a:ln>
                <a:solidFill>
                  <a:srgbClr val="002060"/>
                </a:solidFill>
                <a:hlinkClick r:id="rId2"/>
              </a:rPr>
              <a:t>https://www.kaggle.com/anthonypino/melbourne-housing-market</a:t>
            </a:r>
            <a:endParaRPr lang="en-US" sz="1200" dirty="0">
              <a:ln>
                <a:solidFill>
                  <a:srgbClr val="002060"/>
                </a:solidFill>
              </a:ln>
              <a:solidFill>
                <a:srgbClr val="002060"/>
              </a:solidFill>
            </a:endParaRPr>
          </a:p>
        </p:txBody>
      </p:sp>
      <p:sp>
        <p:nvSpPr>
          <p:cNvPr id="5" name="Rectangle 4"/>
          <p:cNvSpPr/>
          <p:nvPr/>
        </p:nvSpPr>
        <p:spPr>
          <a:xfrm>
            <a:off x="2736780" y="3084346"/>
            <a:ext cx="7904728" cy="1015663"/>
          </a:xfrm>
          <a:prstGeom prst="rect">
            <a:avLst/>
          </a:prstGeom>
        </p:spPr>
        <p:txBody>
          <a:bodyPr wrap="none">
            <a:spAutoFit/>
          </a:bodyPr>
          <a:lstStyle/>
          <a:p>
            <a:r>
              <a:rPr lang="en-US" sz="6000" dirty="0"/>
              <a:t>Melbourne House Prices</a:t>
            </a:r>
          </a:p>
        </p:txBody>
      </p:sp>
    </p:spTree>
    <p:extLst>
      <p:ext uri="{BB962C8B-B14F-4D97-AF65-F5344CB8AC3E}">
        <p14:creationId xmlns:p14="http://schemas.microsoft.com/office/powerpoint/2010/main" val="2196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399" y="342105"/>
            <a:ext cx="5851237" cy="702738"/>
          </a:xfrm>
        </p:spPr>
        <p:txBody>
          <a:bodyPr>
            <a:normAutofit fontScale="90000"/>
          </a:bodyPr>
          <a:lstStyle/>
          <a:p>
            <a:r>
              <a:rPr lang="en-US" dirty="0"/>
              <a:t>4. ANOVA(</a:t>
            </a:r>
            <a:r>
              <a:rPr lang="en-US" dirty="0" err="1"/>
              <a:t>ANalysis</a:t>
            </a:r>
            <a:r>
              <a:rPr lang="en-US" dirty="0"/>
              <a:t> Of </a:t>
            </a:r>
            <a:r>
              <a:rPr lang="en-US" dirty="0" err="1"/>
              <a:t>VAraince</a:t>
            </a:r>
            <a:r>
              <a:rPr lang="en-US" dirty="0"/>
              <a:t>)</a:t>
            </a:r>
          </a:p>
        </p:txBody>
      </p:sp>
      <p:sp>
        <p:nvSpPr>
          <p:cNvPr id="5" name="Slide Number Placeholder 4"/>
          <p:cNvSpPr>
            <a:spLocks noGrp="1"/>
          </p:cNvSpPr>
          <p:nvPr>
            <p:ph type="sldNum" sz="quarter" idx="12"/>
          </p:nvPr>
        </p:nvSpPr>
        <p:spPr>
          <a:xfrm>
            <a:off x="10925174" y="6356350"/>
            <a:ext cx="367666" cy="365125"/>
          </a:xfrm>
        </p:spPr>
        <p:txBody>
          <a:bodyPr/>
          <a:lstStyle/>
          <a:p>
            <a:fld id="{3DE3E19F-02C1-4219-A00A-045ED18507E8}" type="slidenum">
              <a:rPr lang="en-US" smtClean="0"/>
              <a:pPr/>
              <a:t>10</a:t>
            </a:fld>
            <a:endParaRPr lang="en-US"/>
          </a:p>
        </p:txBody>
      </p:sp>
      <p:pic>
        <p:nvPicPr>
          <p:cNvPr id="3" name="Picture 2">
            <a:extLst>
              <a:ext uri="{FF2B5EF4-FFF2-40B4-BE49-F238E27FC236}">
                <a16:creationId xmlns:a16="http://schemas.microsoft.com/office/drawing/2014/main" id="{D080DEAF-0A13-4E67-8119-6BC851CBCF90}"/>
              </a:ext>
            </a:extLst>
          </p:cNvPr>
          <p:cNvPicPr>
            <a:picLocks noChangeAspect="1"/>
          </p:cNvPicPr>
          <p:nvPr/>
        </p:nvPicPr>
        <p:blipFill rotWithShape="1">
          <a:blip r:embed="rId3"/>
          <a:srcRect l="-54138" t="44598" r="132845" b="-19157"/>
          <a:stretch/>
        </p:blipFill>
        <p:spPr>
          <a:xfrm>
            <a:off x="0" y="1744716"/>
            <a:ext cx="2596055" cy="5113283"/>
          </a:xfrm>
          <a:prstGeom prst="rect">
            <a:avLst/>
          </a:prstGeom>
        </p:spPr>
      </p:pic>
      <p:pic>
        <p:nvPicPr>
          <p:cNvPr id="6" name="Picture 5">
            <a:extLst>
              <a:ext uri="{FF2B5EF4-FFF2-40B4-BE49-F238E27FC236}">
                <a16:creationId xmlns:a16="http://schemas.microsoft.com/office/drawing/2014/main" id="{8DB904D0-9AB3-416C-B2AB-1AA97F771AE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07812" y="1283462"/>
            <a:ext cx="9140234" cy="4801021"/>
          </a:xfrm>
          <a:prstGeom prst="ellipse">
            <a:avLst/>
          </a:prstGeom>
          <a:ln>
            <a:noFill/>
          </a:ln>
          <a:effectLst>
            <a:softEdge rad="112500"/>
          </a:effectLst>
        </p:spPr>
      </p:pic>
      <p:pic>
        <p:nvPicPr>
          <p:cNvPr id="4" name="Picture 3">
            <a:extLst>
              <a:ext uri="{FF2B5EF4-FFF2-40B4-BE49-F238E27FC236}">
                <a16:creationId xmlns:a16="http://schemas.microsoft.com/office/drawing/2014/main" id="{6BB74A58-EB1C-43F5-B2D3-FA93635FF487}"/>
              </a:ext>
            </a:extLst>
          </p:cNvPr>
          <p:cNvPicPr>
            <a:picLocks noChangeAspect="1"/>
          </p:cNvPicPr>
          <p:nvPr/>
        </p:nvPicPr>
        <p:blipFill rotWithShape="1">
          <a:blip r:embed="rId3"/>
          <a:srcRect l="2220" t="32143" r="82780" b="11153"/>
          <a:stretch/>
        </p:blipFill>
        <p:spPr>
          <a:xfrm>
            <a:off x="767255" y="1744715"/>
            <a:ext cx="1828800" cy="3888829"/>
          </a:xfrm>
          <a:prstGeom prst="rect">
            <a:avLst/>
          </a:prstGeom>
        </p:spPr>
      </p:pic>
      <p:sp>
        <p:nvSpPr>
          <p:cNvPr id="7" name="Oval 6">
            <a:extLst>
              <a:ext uri="{FF2B5EF4-FFF2-40B4-BE49-F238E27FC236}">
                <a16:creationId xmlns:a16="http://schemas.microsoft.com/office/drawing/2014/main" id="{ED8B2B05-832A-4F1B-8882-3CD054B22204}"/>
              </a:ext>
            </a:extLst>
          </p:cNvPr>
          <p:cNvSpPr/>
          <p:nvPr/>
        </p:nvSpPr>
        <p:spPr>
          <a:xfrm>
            <a:off x="767255" y="2503170"/>
            <a:ext cx="1987375" cy="20574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0A59E74-79AA-4306-83A4-B40C05913AB7}"/>
              </a:ext>
            </a:extLst>
          </p:cNvPr>
          <p:cNvSpPr/>
          <p:nvPr/>
        </p:nvSpPr>
        <p:spPr>
          <a:xfrm>
            <a:off x="761862" y="3600346"/>
            <a:ext cx="1987375" cy="20574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A2609D4-B66B-42E8-996E-EAA38C5C42D5}"/>
              </a:ext>
            </a:extLst>
          </p:cNvPr>
          <p:cNvSpPr/>
          <p:nvPr/>
        </p:nvSpPr>
        <p:spPr>
          <a:xfrm>
            <a:off x="761862" y="4895850"/>
            <a:ext cx="1987375" cy="20574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7239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413" y="342105"/>
            <a:ext cx="11213725" cy="1710140"/>
          </a:xfrm>
        </p:spPr>
        <p:txBody>
          <a:bodyPr>
            <a:noAutofit/>
          </a:bodyPr>
          <a:lstStyle/>
          <a:p>
            <a:pPr algn="ctr"/>
            <a:r>
              <a:rPr lang="en-US" sz="2400" dirty="0"/>
              <a:t>p value is less than 0.05, so we can say that the differences between houses are statistically significant. As well as our F value is 8.65 which is higher than F ratio for 2 degrees of freedom which is around 3.0</a:t>
            </a:r>
          </a:p>
        </p:txBody>
      </p:sp>
      <p:sp>
        <p:nvSpPr>
          <p:cNvPr id="5" name="Slide Number Placeholder 4"/>
          <p:cNvSpPr>
            <a:spLocks noGrp="1"/>
          </p:cNvSpPr>
          <p:nvPr>
            <p:ph type="sldNum" sz="quarter" idx="12"/>
          </p:nvPr>
        </p:nvSpPr>
        <p:spPr>
          <a:xfrm>
            <a:off x="10925174" y="6356350"/>
            <a:ext cx="367666" cy="365125"/>
          </a:xfrm>
        </p:spPr>
        <p:txBody>
          <a:bodyPr/>
          <a:lstStyle/>
          <a:p>
            <a:fld id="{3DE3E19F-02C1-4219-A00A-045ED18507E8}" type="slidenum">
              <a:rPr lang="en-US" smtClean="0"/>
              <a:pPr/>
              <a:t>11</a:t>
            </a:fld>
            <a:endParaRPr lang="en-US"/>
          </a:p>
        </p:txBody>
      </p:sp>
      <p:pic>
        <p:nvPicPr>
          <p:cNvPr id="3" name="Picture 2">
            <a:extLst>
              <a:ext uri="{FF2B5EF4-FFF2-40B4-BE49-F238E27FC236}">
                <a16:creationId xmlns:a16="http://schemas.microsoft.com/office/drawing/2014/main" id="{D080DEAF-0A13-4E67-8119-6BC851CBCF90}"/>
              </a:ext>
            </a:extLst>
          </p:cNvPr>
          <p:cNvPicPr>
            <a:picLocks noChangeAspect="1"/>
          </p:cNvPicPr>
          <p:nvPr/>
        </p:nvPicPr>
        <p:blipFill rotWithShape="1">
          <a:blip r:embed="rId3"/>
          <a:srcRect l="-54138" t="44598" r="132845" b="-19157"/>
          <a:stretch/>
        </p:blipFill>
        <p:spPr>
          <a:xfrm>
            <a:off x="0" y="1744716"/>
            <a:ext cx="2596055" cy="5113283"/>
          </a:xfrm>
          <a:prstGeom prst="rect">
            <a:avLst/>
          </a:prstGeom>
        </p:spPr>
      </p:pic>
      <p:pic>
        <p:nvPicPr>
          <p:cNvPr id="7" name="Picture 6">
            <a:extLst>
              <a:ext uri="{FF2B5EF4-FFF2-40B4-BE49-F238E27FC236}">
                <a16:creationId xmlns:a16="http://schemas.microsoft.com/office/drawing/2014/main" id="{C13FC575-9EA6-4DAF-AD74-D34273C90B9F}"/>
              </a:ext>
            </a:extLst>
          </p:cNvPr>
          <p:cNvPicPr/>
          <p:nvPr/>
        </p:nvPicPr>
        <p:blipFill rotWithShape="1">
          <a:blip r:embed="rId4" cstate="print">
            <a:extLst>
              <a:ext uri="{28A0092B-C50C-407E-A947-70E740481C1C}">
                <a14:useLocalDpi xmlns:a14="http://schemas.microsoft.com/office/drawing/2010/main" val="0"/>
              </a:ext>
            </a:extLst>
          </a:blip>
          <a:srcRect l="21858" t="30007" r="41158" b="6105"/>
          <a:stretch/>
        </p:blipFill>
        <p:spPr bwMode="auto">
          <a:xfrm>
            <a:off x="420412" y="2151329"/>
            <a:ext cx="4824249" cy="4105936"/>
          </a:xfrm>
          <a:prstGeom prst="rect">
            <a:avLst/>
          </a:prstGeom>
          <a:noFill/>
          <a:ln>
            <a:noFill/>
          </a:ln>
        </p:spPr>
      </p:pic>
      <p:pic>
        <p:nvPicPr>
          <p:cNvPr id="8" name="Picture 7">
            <a:extLst>
              <a:ext uri="{FF2B5EF4-FFF2-40B4-BE49-F238E27FC236}">
                <a16:creationId xmlns:a16="http://schemas.microsoft.com/office/drawing/2014/main" id="{A862D26A-427B-489B-9ECA-AA32D1F29E67}"/>
              </a:ext>
            </a:extLst>
          </p:cNvPr>
          <p:cNvPicPr/>
          <p:nvPr/>
        </p:nvPicPr>
        <p:blipFill rotWithShape="1">
          <a:blip r:embed="rId5" cstate="print">
            <a:extLst>
              <a:ext uri="{28A0092B-C50C-407E-A947-70E740481C1C}">
                <a14:useLocalDpi xmlns:a14="http://schemas.microsoft.com/office/drawing/2010/main" val="0"/>
              </a:ext>
            </a:extLst>
          </a:blip>
          <a:srcRect l="2468" t="26929" r="46307" b="25740"/>
          <a:stretch/>
        </p:blipFill>
        <p:spPr bwMode="auto">
          <a:xfrm>
            <a:off x="5665073" y="2513951"/>
            <a:ext cx="5864775" cy="2897146"/>
          </a:xfrm>
          <a:prstGeom prst="rect">
            <a:avLst/>
          </a:prstGeom>
          <a:noFill/>
          <a:ln>
            <a:noFill/>
          </a:ln>
        </p:spPr>
      </p:pic>
      <p:sp>
        <p:nvSpPr>
          <p:cNvPr id="9" name="Oval 8">
            <a:extLst>
              <a:ext uri="{FF2B5EF4-FFF2-40B4-BE49-F238E27FC236}">
                <a16:creationId xmlns:a16="http://schemas.microsoft.com/office/drawing/2014/main" id="{1E417A70-E147-48F9-BCB1-CC1A346F57DA}"/>
              </a:ext>
            </a:extLst>
          </p:cNvPr>
          <p:cNvSpPr/>
          <p:nvPr/>
        </p:nvSpPr>
        <p:spPr>
          <a:xfrm>
            <a:off x="8993744" y="4191596"/>
            <a:ext cx="1793826" cy="94832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9987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71ABC-9CC0-4180-969E-4C1D194E6C9B}"/>
              </a:ext>
            </a:extLst>
          </p:cNvPr>
          <p:cNvSpPr>
            <a:spLocks noGrp="1"/>
          </p:cNvSpPr>
          <p:nvPr>
            <p:ph type="title"/>
          </p:nvPr>
        </p:nvSpPr>
        <p:spPr/>
        <p:txBody>
          <a:bodyPr>
            <a:normAutofit fontScale="90000"/>
          </a:bodyPr>
          <a:lstStyle/>
          <a:p>
            <a:r>
              <a:rPr lang="en-US" dirty="0"/>
              <a:t>Correlation</a:t>
            </a:r>
          </a:p>
        </p:txBody>
      </p:sp>
      <p:sp>
        <p:nvSpPr>
          <p:cNvPr id="4" name="Footer Placeholder 3">
            <a:extLst>
              <a:ext uri="{FF2B5EF4-FFF2-40B4-BE49-F238E27FC236}">
                <a16:creationId xmlns:a16="http://schemas.microsoft.com/office/drawing/2014/main" id="{08A7FC99-0074-47AC-8F91-6EE674657E14}"/>
              </a:ext>
            </a:extLst>
          </p:cNvPr>
          <p:cNvSpPr>
            <a:spLocks noGrp="1"/>
          </p:cNvSpPr>
          <p:nvPr>
            <p:ph type="ftr" sz="quarter" idx="11"/>
          </p:nvPr>
        </p:nvSpPr>
        <p:spPr/>
        <p:txBody>
          <a:bodyPr/>
          <a:lstStyle/>
          <a:p>
            <a:r>
              <a:rPr lang="en-US"/>
              <a:t>www.presentatiostemplate.com</a:t>
            </a:r>
          </a:p>
        </p:txBody>
      </p:sp>
      <p:sp>
        <p:nvSpPr>
          <p:cNvPr id="5" name="Slide Number Placeholder 4">
            <a:extLst>
              <a:ext uri="{FF2B5EF4-FFF2-40B4-BE49-F238E27FC236}">
                <a16:creationId xmlns:a16="http://schemas.microsoft.com/office/drawing/2014/main" id="{2E785D7B-B6F3-4E72-961E-98F0C8ED08FF}"/>
              </a:ext>
            </a:extLst>
          </p:cNvPr>
          <p:cNvSpPr>
            <a:spLocks noGrp="1"/>
          </p:cNvSpPr>
          <p:nvPr>
            <p:ph type="sldNum" sz="quarter" idx="12"/>
          </p:nvPr>
        </p:nvSpPr>
        <p:spPr/>
        <p:txBody>
          <a:bodyPr/>
          <a:lstStyle/>
          <a:p>
            <a:fld id="{3DE3E19F-02C1-4219-A00A-045ED18507E8}" type="slidenum">
              <a:rPr lang="en-US" smtClean="0"/>
              <a:pPr/>
              <a:t>12</a:t>
            </a:fld>
            <a:endParaRPr lang="en-US"/>
          </a:p>
        </p:txBody>
      </p:sp>
      <p:pic>
        <p:nvPicPr>
          <p:cNvPr id="11" name="Content Placeholder 10">
            <a:extLst>
              <a:ext uri="{FF2B5EF4-FFF2-40B4-BE49-F238E27FC236}">
                <a16:creationId xmlns:a16="http://schemas.microsoft.com/office/drawing/2014/main" id="{E27A4B86-16CC-4964-88D5-D962A7E936B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846" t="24737" r="32668" b="50207"/>
          <a:stretch/>
        </p:blipFill>
        <p:spPr>
          <a:xfrm>
            <a:off x="956441" y="1376854"/>
            <a:ext cx="10499836" cy="2259725"/>
          </a:xfrm>
        </p:spPr>
      </p:pic>
      <p:sp>
        <p:nvSpPr>
          <p:cNvPr id="3" name="Oval 2">
            <a:extLst>
              <a:ext uri="{FF2B5EF4-FFF2-40B4-BE49-F238E27FC236}">
                <a16:creationId xmlns:a16="http://schemas.microsoft.com/office/drawing/2014/main" id="{463D1126-027B-476E-A25D-8D42C6D33EE3}"/>
              </a:ext>
            </a:extLst>
          </p:cNvPr>
          <p:cNvSpPr/>
          <p:nvPr/>
        </p:nvSpPr>
        <p:spPr>
          <a:xfrm>
            <a:off x="2811780" y="3177540"/>
            <a:ext cx="1143000" cy="251460"/>
          </a:xfrm>
          <a:prstGeom prst="ellipse">
            <a:avLst/>
          </a:prstGeom>
          <a:noFill/>
          <a:ln w="539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2080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399" y="342105"/>
            <a:ext cx="4573451" cy="549275"/>
          </a:xfrm>
        </p:spPr>
        <p:txBody>
          <a:bodyPr>
            <a:normAutofit fontScale="90000"/>
          </a:bodyPr>
          <a:lstStyle/>
          <a:p>
            <a:r>
              <a:rPr lang="en-US" dirty="0"/>
              <a:t>5. Regression</a:t>
            </a:r>
          </a:p>
        </p:txBody>
      </p:sp>
      <p:sp>
        <p:nvSpPr>
          <p:cNvPr id="5" name="Slide Number Placeholder 4"/>
          <p:cNvSpPr>
            <a:spLocks noGrp="1"/>
          </p:cNvSpPr>
          <p:nvPr>
            <p:ph type="sldNum" sz="quarter" idx="12"/>
          </p:nvPr>
        </p:nvSpPr>
        <p:spPr>
          <a:xfrm>
            <a:off x="10925174" y="6356350"/>
            <a:ext cx="367666" cy="365125"/>
          </a:xfrm>
        </p:spPr>
        <p:txBody>
          <a:bodyPr/>
          <a:lstStyle/>
          <a:p>
            <a:fld id="{3DE3E19F-02C1-4219-A00A-045ED18507E8}" type="slidenum">
              <a:rPr lang="en-US" smtClean="0"/>
              <a:pPr/>
              <a:t>13</a:t>
            </a:fld>
            <a:endParaRPr lang="en-US"/>
          </a:p>
        </p:txBody>
      </p:sp>
      <p:pic>
        <p:nvPicPr>
          <p:cNvPr id="7" name="Picture 6">
            <a:extLst>
              <a:ext uri="{FF2B5EF4-FFF2-40B4-BE49-F238E27FC236}">
                <a16:creationId xmlns:a16="http://schemas.microsoft.com/office/drawing/2014/main" id="{E2E626A7-90CE-48A4-8FBC-518547013BCA}"/>
              </a:ext>
            </a:extLst>
          </p:cNvPr>
          <p:cNvPicPr/>
          <p:nvPr/>
        </p:nvPicPr>
        <p:blipFill rotWithShape="1">
          <a:blip r:embed="rId3" cstate="print">
            <a:extLst>
              <a:ext uri="{28A0092B-C50C-407E-A947-70E740481C1C}">
                <a14:useLocalDpi xmlns:a14="http://schemas.microsoft.com/office/drawing/2010/main" val="0"/>
              </a:ext>
            </a:extLst>
          </a:blip>
          <a:srcRect t="22629"/>
          <a:stretch/>
        </p:blipFill>
        <p:spPr bwMode="auto">
          <a:xfrm>
            <a:off x="527897" y="1135117"/>
            <a:ext cx="11086033" cy="5002924"/>
          </a:xfrm>
          <a:prstGeom prst="rect">
            <a:avLst/>
          </a:prstGeom>
          <a:noFill/>
          <a:ln>
            <a:noFill/>
          </a:ln>
        </p:spPr>
      </p:pic>
    </p:spTree>
    <p:extLst>
      <p:ext uri="{BB962C8B-B14F-4D97-AF65-F5344CB8AC3E}">
        <p14:creationId xmlns:p14="http://schemas.microsoft.com/office/powerpoint/2010/main" val="109233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399" y="342105"/>
            <a:ext cx="4573451" cy="549275"/>
          </a:xfrm>
        </p:spPr>
        <p:txBody>
          <a:bodyPr>
            <a:normAutofit fontScale="90000"/>
          </a:bodyPr>
          <a:lstStyle/>
          <a:p>
            <a:r>
              <a:rPr lang="en-US" dirty="0"/>
              <a:t>5. Forecast</a:t>
            </a:r>
          </a:p>
        </p:txBody>
      </p:sp>
      <p:sp>
        <p:nvSpPr>
          <p:cNvPr id="5" name="Slide Number Placeholder 4"/>
          <p:cNvSpPr>
            <a:spLocks noGrp="1"/>
          </p:cNvSpPr>
          <p:nvPr>
            <p:ph type="sldNum" sz="quarter" idx="12"/>
          </p:nvPr>
        </p:nvSpPr>
        <p:spPr>
          <a:xfrm>
            <a:off x="10925174" y="6356350"/>
            <a:ext cx="367666" cy="365125"/>
          </a:xfrm>
        </p:spPr>
        <p:txBody>
          <a:bodyPr/>
          <a:lstStyle/>
          <a:p>
            <a:fld id="{3DE3E19F-02C1-4219-A00A-045ED18507E8}" type="slidenum">
              <a:rPr lang="en-US" smtClean="0"/>
              <a:pPr/>
              <a:t>14</a:t>
            </a:fld>
            <a:endParaRPr lang="en-US"/>
          </a:p>
        </p:txBody>
      </p:sp>
      <p:pic>
        <p:nvPicPr>
          <p:cNvPr id="4" name="Picture 3">
            <a:extLst>
              <a:ext uri="{FF2B5EF4-FFF2-40B4-BE49-F238E27FC236}">
                <a16:creationId xmlns:a16="http://schemas.microsoft.com/office/drawing/2014/main" id="{823FD01F-C5F5-4E8C-9316-9B2E8758D2E5}"/>
              </a:ext>
            </a:extLst>
          </p:cNvPr>
          <p:cNvPicPr/>
          <p:nvPr/>
        </p:nvPicPr>
        <p:blipFill rotWithShape="1">
          <a:blip r:embed="rId3" cstate="print">
            <a:extLst>
              <a:ext uri="{28A0092B-C50C-407E-A947-70E740481C1C}">
                <a14:useLocalDpi xmlns:a14="http://schemas.microsoft.com/office/drawing/2010/main" val="0"/>
              </a:ext>
            </a:extLst>
          </a:blip>
          <a:srcRect t="22003" r="69325"/>
          <a:stretch/>
        </p:blipFill>
        <p:spPr bwMode="auto">
          <a:xfrm>
            <a:off x="462192" y="1109065"/>
            <a:ext cx="4425118" cy="5612410"/>
          </a:xfrm>
          <a:prstGeom prst="rect">
            <a:avLst/>
          </a:prstGeom>
          <a:noFill/>
          <a:ln>
            <a:noFill/>
          </a:ln>
        </p:spPr>
      </p:pic>
      <p:graphicFrame>
        <p:nvGraphicFramePr>
          <p:cNvPr id="6" name="Chart 5">
            <a:extLst>
              <a:ext uri="{FF2B5EF4-FFF2-40B4-BE49-F238E27FC236}">
                <a16:creationId xmlns:a16="http://schemas.microsoft.com/office/drawing/2014/main" id="{C54E0D65-DF9E-4C64-92EB-2AA5630F42DB}"/>
              </a:ext>
            </a:extLst>
          </p:cNvPr>
          <p:cNvGraphicFramePr>
            <a:graphicFrameLocks/>
          </p:cNvGraphicFramePr>
          <p:nvPr>
            <p:extLst>
              <p:ext uri="{D42A27DB-BD31-4B8C-83A1-F6EECF244321}">
                <p14:modId xmlns:p14="http://schemas.microsoft.com/office/powerpoint/2010/main" val="884295972"/>
              </p:ext>
            </p:extLst>
          </p:nvPr>
        </p:nvGraphicFramePr>
        <p:xfrm>
          <a:off x="5233850" y="1383997"/>
          <a:ext cx="6297751" cy="4627920"/>
        </p:xfrm>
        <a:graphic>
          <a:graphicData uri="http://schemas.openxmlformats.org/drawingml/2006/chart">
            <c:chart xmlns:c="http://schemas.openxmlformats.org/drawingml/2006/chart" xmlns:r="http://schemas.openxmlformats.org/officeDocument/2006/relationships" r:id="rId4"/>
          </a:graphicData>
        </a:graphic>
      </p:graphicFrame>
      <p:cxnSp>
        <p:nvCxnSpPr>
          <p:cNvPr id="7" name="Straight Arrow Connector 6">
            <a:extLst>
              <a:ext uri="{FF2B5EF4-FFF2-40B4-BE49-F238E27FC236}">
                <a16:creationId xmlns:a16="http://schemas.microsoft.com/office/drawing/2014/main" id="{25811136-5CC8-4DDB-8F0A-CD3C582DA7FB}"/>
              </a:ext>
            </a:extLst>
          </p:cNvPr>
          <p:cNvCxnSpPr>
            <a:cxnSpLocks/>
          </p:cNvCxnSpPr>
          <p:nvPr/>
        </p:nvCxnSpPr>
        <p:spPr>
          <a:xfrm flipV="1">
            <a:off x="9743089" y="2722181"/>
            <a:ext cx="1560261" cy="273269"/>
          </a:xfrm>
          <a:prstGeom prst="straightConnector1">
            <a:avLst/>
          </a:prstGeom>
          <a:ln w="127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426976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solidFill>
            <a:srgbClr val="85CC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60400" y="342105"/>
            <a:ext cx="2524565" cy="549275"/>
          </a:xfrm>
        </p:spPr>
        <p:txBody>
          <a:bodyPr>
            <a:normAutofit fontScale="90000"/>
          </a:bodyPr>
          <a:lstStyle/>
          <a:p>
            <a:r>
              <a:rPr lang="en-US" dirty="0"/>
              <a:t>References</a:t>
            </a:r>
          </a:p>
        </p:txBody>
      </p:sp>
      <p:sp>
        <p:nvSpPr>
          <p:cNvPr id="4" name="Slide Number Placeholder 3"/>
          <p:cNvSpPr>
            <a:spLocks noGrp="1"/>
          </p:cNvSpPr>
          <p:nvPr>
            <p:ph type="sldNum" sz="quarter" idx="12"/>
          </p:nvPr>
        </p:nvSpPr>
        <p:spPr/>
        <p:txBody>
          <a:bodyPr/>
          <a:lstStyle/>
          <a:p>
            <a:fld id="{3DE3E19F-02C1-4219-A00A-045ED18507E8}" type="slidenum">
              <a:rPr lang="en-US" smtClean="0"/>
              <a:pPr/>
              <a:t>15</a:t>
            </a:fld>
            <a:endParaRPr lang="en-US"/>
          </a:p>
        </p:txBody>
      </p:sp>
      <p:sp>
        <p:nvSpPr>
          <p:cNvPr id="50" name="Rectangle 49"/>
          <p:cNvSpPr/>
          <p:nvPr/>
        </p:nvSpPr>
        <p:spPr>
          <a:xfrm>
            <a:off x="660400" y="2018958"/>
            <a:ext cx="4337819" cy="2277547"/>
          </a:xfrm>
          <a:prstGeom prst="rect">
            <a:avLst/>
          </a:prstGeom>
        </p:spPr>
        <p:txBody>
          <a:bodyPr wrap="square">
            <a:spAutoFit/>
          </a:bodyPr>
          <a:lstStyle/>
          <a:p>
            <a:pPr>
              <a:spcAft>
                <a:spcPts val="1200"/>
              </a:spcAft>
            </a:pPr>
            <a:r>
              <a:rPr lang="en-US" sz="2800" dirty="0">
                <a:solidFill>
                  <a:schemeClr val="bg1"/>
                </a:solidFill>
                <a:hlinkClick r:id="rId2"/>
              </a:rPr>
              <a:t>www.google.com</a:t>
            </a:r>
            <a:endParaRPr lang="en-US" sz="2800" dirty="0">
              <a:solidFill>
                <a:schemeClr val="bg1"/>
              </a:solidFill>
            </a:endParaRPr>
          </a:p>
          <a:p>
            <a:pPr>
              <a:spcAft>
                <a:spcPts val="1200"/>
              </a:spcAft>
            </a:pPr>
            <a:r>
              <a:rPr lang="en-US" sz="2800" dirty="0">
                <a:solidFill>
                  <a:schemeClr val="bg1"/>
                </a:solidFill>
                <a:hlinkClick r:id="rId3"/>
              </a:rPr>
              <a:t>www.youtube.com</a:t>
            </a:r>
            <a:endParaRPr lang="en-US" sz="2800" dirty="0">
              <a:solidFill>
                <a:schemeClr val="bg1"/>
              </a:solidFill>
            </a:endParaRPr>
          </a:p>
          <a:p>
            <a:pPr>
              <a:spcAft>
                <a:spcPts val="1200"/>
              </a:spcAft>
            </a:pPr>
            <a:r>
              <a:rPr lang="en-US" sz="2800" dirty="0">
                <a:solidFill>
                  <a:schemeClr val="bg1"/>
                </a:solidFill>
                <a:hlinkClick r:id="rId4"/>
              </a:rPr>
              <a:t>www.ibm.com</a:t>
            </a:r>
            <a:endParaRPr lang="en-US" sz="2800" dirty="0">
              <a:solidFill>
                <a:schemeClr val="bg1"/>
              </a:solidFill>
            </a:endParaRPr>
          </a:p>
          <a:p>
            <a:pPr>
              <a:spcAft>
                <a:spcPts val="1200"/>
              </a:spcAft>
            </a:pPr>
            <a:endParaRPr lang="en-US" sz="2800" dirty="0">
              <a:solidFill>
                <a:schemeClr val="bg1"/>
              </a:solidFill>
            </a:endParaRPr>
          </a:p>
        </p:txBody>
      </p:sp>
      <p:sp>
        <p:nvSpPr>
          <p:cNvPr id="51" name="Footer Placeholder 50"/>
          <p:cNvSpPr>
            <a:spLocks noGrp="1"/>
          </p:cNvSpPr>
          <p:nvPr>
            <p:ph type="ftr" sz="quarter" idx="11"/>
          </p:nvPr>
        </p:nvSpPr>
        <p:spPr/>
        <p:txBody>
          <a:bodyPr/>
          <a:lstStyle/>
          <a:p>
            <a:r>
              <a:rPr lang="en-US" dirty="0">
                <a:solidFill>
                  <a:schemeClr val="accent1">
                    <a:lumMod val="20000"/>
                    <a:lumOff val="80000"/>
                  </a:schemeClr>
                </a:solidFill>
              </a:rPr>
              <a:t>www.presentatiostemplate.com</a:t>
            </a:r>
          </a:p>
        </p:txBody>
      </p:sp>
    </p:spTree>
    <p:extLst>
      <p:ext uri="{BB962C8B-B14F-4D97-AF65-F5344CB8AC3E}">
        <p14:creationId xmlns:p14="http://schemas.microsoft.com/office/powerpoint/2010/main" val="1913207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62903" y="2497976"/>
            <a:ext cx="6466194" cy="1862048"/>
          </a:xfrm>
          <a:prstGeom prst="rect">
            <a:avLst/>
          </a:prstGeom>
          <a:noFill/>
        </p:spPr>
        <p:txBody>
          <a:bodyPr wrap="none" rtlCol="0" anchor="ctr">
            <a:spAutoFit/>
          </a:bodyPr>
          <a:lstStyle/>
          <a:p>
            <a:pPr algn="ctr"/>
            <a:r>
              <a:rPr lang="en-US" sz="11500" dirty="0">
                <a:solidFill>
                  <a:schemeClr val="accent2">
                    <a:lumMod val="60000"/>
                    <a:lumOff val="40000"/>
                  </a:schemeClr>
                </a:solidFill>
              </a:rPr>
              <a:t>Thank you</a:t>
            </a:r>
          </a:p>
        </p:txBody>
      </p:sp>
    </p:spTree>
    <p:extLst>
      <p:ext uri="{BB962C8B-B14F-4D97-AF65-F5344CB8AC3E}">
        <p14:creationId xmlns:p14="http://schemas.microsoft.com/office/powerpoint/2010/main" val="2131154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399" y="342105"/>
            <a:ext cx="2169428" cy="549275"/>
          </a:xfrm>
        </p:spPr>
        <p:txBody>
          <a:bodyPr>
            <a:normAutofit fontScale="90000"/>
          </a:bodyPr>
          <a:lstStyle/>
          <a:p>
            <a:r>
              <a:rPr lang="en-US" dirty="0"/>
              <a:t>Agenda</a:t>
            </a:r>
          </a:p>
        </p:txBody>
      </p:sp>
      <p:sp>
        <p:nvSpPr>
          <p:cNvPr id="5" name="Slide Number Placeholder 4"/>
          <p:cNvSpPr>
            <a:spLocks noGrp="1"/>
          </p:cNvSpPr>
          <p:nvPr>
            <p:ph type="sldNum" sz="quarter" idx="12"/>
          </p:nvPr>
        </p:nvSpPr>
        <p:spPr/>
        <p:txBody>
          <a:bodyPr/>
          <a:lstStyle/>
          <a:p>
            <a:fld id="{3DE3E19F-02C1-4219-A00A-045ED18507E8}" type="slidenum">
              <a:rPr lang="en-US" smtClean="0"/>
              <a:pPr/>
              <a:t>2</a:t>
            </a:fld>
            <a:endParaRPr lang="en-US"/>
          </a:p>
        </p:txBody>
      </p:sp>
      <p:sp>
        <p:nvSpPr>
          <p:cNvPr id="6" name="TextBox 5"/>
          <p:cNvSpPr txBox="1"/>
          <p:nvPr/>
        </p:nvSpPr>
        <p:spPr>
          <a:xfrm>
            <a:off x="2139864" y="1849551"/>
            <a:ext cx="4889633" cy="3908762"/>
          </a:xfrm>
          <a:prstGeom prst="rect">
            <a:avLst/>
          </a:prstGeom>
          <a:noFill/>
        </p:spPr>
        <p:txBody>
          <a:bodyPr wrap="square" rtlCol="0">
            <a:spAutoFit/>
          </a:bodyPr>
          <a:lstStyle/>
          <a:p>
            <a:pPr marL="285750" indent="-285750">
              <a:spcAft>
                <a:spcPts val="600"/>
              </a:spcAft>
              <a:buFont typeface="Wingdings" panose="05000000000000000000" pitchFamily="2" charset="2"/>
              <a:buChar char="§"/>
            </a:pPr>
            <a:r>
              <a:rPr lang="en-US" sz="2400" dirty="0"/>
              <a:t>Introduction to our dataset</a:t>
            </a:r>
          </a:p>
          <a:p>
            <a:pPr marL="285750" indent="-285750">
              <a:spcAft>
                <a:spcPts val="600"/>
              </a:spcAft>
              <a:buFont typeface="Wingdings" panose="05000000000000000000" pitchFamily="2" charset="2"/>
              <a:buChar char="§"/>
            </a:pPr>
            <a:r>
              <a:rPr lang="en-US" sz="2400" dirty="0"/>
              <a:t>Question Discussions:</a:t>
            </a:r>
          </a:p>
          <a:p>
            <a:pPr marL="742950" lvl="1" indent="-285750">
              <a:spcAft>
                <a:spcPts val="600"/>
              </a:spcAft>
              <a:buFont typeface="Courier New" panose="02070309020205020404" pitchFamily="49" charset="0"/>
              <a:buChar char="o"/>
            </a:pPr>
            <a:r>
              <a:rPr lang="en-US" sz="2400" dirty="0"/>
              <a:t>Probability</a:t>
            </a:r>
          </a:p>
          <a:p>
            <a:pPr marL="742950" lvl="1" indent="-285750">
              <a:spcAft>
                <a:spcPts val="600"/>
              </a:spcAft>
              <a:buFont typeface="Courier New" panose="02070309020205020404" pitchFamily="49" charset="0"/>
              <a:buChar char="o"/>
            </a:pPr>
            <a:r>
              <a:rPr lang="en-US" sz="2400" dirty="0"/>
              <a:t>Pareto Analysis</a:t>
            </a:r>
          </a:p>
          <a:p>
            <a:pPr marL="742950" lvl="1" indent="-285750">
              <a:spcAft>
                <a:spcPts val="600"/>
              </a:spcAft>
              <a:buFont typeface="Courier New" panose="02070309020205020404" pitchFamily="49" charset="0"/>
              <a:buChar char="o"/>
            </a:pPr>
            <a:r>
              <a:rPr lang="en-US" sz="2400" dirty="0"/>
              <a:t>Chi Squared</a:t>
            </a:r>
          </a:p>
          <a:p>
            <a:pPr marL="742950" lvl="1" indent="-285750">
              <a:spcAft>
                <a:spcPts val="600"/>
              </a:spcAft>
              <a:buFont typeface="Courier New" panose="02070309020205020404" pitchFamily="49" charset="0"/>
              <a:buChar char="o"/>
            </a:pPr>
            <a:r>
              <a:rPr lang="en-US" sz="2400" dirty="0"/>
              <a:t>ANOVA	</a:t>
            </a:r>
          </a:p>
          <a:p>
            <a:pPr marL="742950" lvl="1" indent="-285750">
              <a:spcAft>
                <a:spcPts val="600"/>
              </a:spcAft>
              <a:buFont typeface="Courier New" panose="02070309020205020404" pitchFamily="49" charset="0"/>
              <a:buChar char="o"/>
            </a:pPr>
            <a:r>
              <a:rPr lang="en-US" sz="2400" dirty="0"/>
              <a:t>Regression</a:t>
            </a:r>
          </a:p>
          <a:p>
            <a:pPr marL="742950" lvl="1" indent="-285750">
              <a:spcAft>
                <a:spcPts val="600"/>
              </a:spcAft>
              <a:buFont typeface="Courier New" panose="02070309020205020404" pitchFamily="49" charset="0"/>
              <a:buChar char="o"/>
            </a:pPr>
            <a:r>
              <a:rPr lang="en-US" sz="2400" dirty="0"/>
              <a:t>Forecast</a:t>
            </a:r>
          </a:p>
          <a:p>
            <a:pPr marL="285750" indent="-285750">
              <a:spcAft>
                <a:spcPts val="600"/>
              </a:spcAft>
              <a:buFont typeface="Arial" panose="020B0604020202020204" pitchFamily="34" charset="0"/>
              <a:buChar char="•"/>
            </a:pPr>
            <a:endParaRPr lang="en-US" sz="1600" dirty="0"/>
          </a:p>
        </p:txBody>
      </p:sp>
      <p:grpSp>
        <p:nvGrpSpPr>
          <p:cNvPr id="19" name="Group 18">
            <a:extLst>
              <a:ext uri="{FF2B5EF4-FFF2-40B4-BE49-F238E27FC236}">
                <a16:creationId xmlns:a16="http://schemas.microsoft.com/office/drawing/2014/main" id="{07EF15D1-8602-41A6-89C6-2DB34134415B}"/>
              </a:ext>
            </a:extLst>
          </p:cNvPr>
          <p:cNvGrpSpPr/>
          <p:nvPr/>
        </p:nvGrpSpPr>
        <p:grpSpPr>
          <a:xfrm>
            <a:off x="6912313" y="439797"/>
            <a:ext cx="4598012" cy="2238990"/>
            <a:chOff x="6912313" y="439797"/>
            <a:chExt cx="4598012" cy="2238990"/>
          </a:xfrm>
        </p:grpSpPr>
        <p:pic>
          <p:nvPicPr>
            <p:cNvPr id="7" name="Picture 6">
              <a:extLst>
                <a:ext uri="{FF2B5EF4-FFF2-40B4-BE49-F238E27FC236}">
                  <a16:creationId xmlns:a16="http://schemas.microsoft.com/office/drawing/2014/main" id="{1AD776CD-C330-44E1-B03E-927BC85E6C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6076" y="439797"/>
              <a:ext cx="3594249" cy="223899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3" name="Picture 12">
              <a:extLst>
                <a:ext uri="{FF2B5EF4-FFF2-40B4-BE49-F238E27FC236}">
                  <a16:creationId xmlns:a16="http://schemas.microsoft.com/office/drawing/2014/main" id="{C8DDF220-3FF5-476B-985B-A0F55AEF9762}"/>
                </a:ext>
              </a:extLst>
            </p:cNvPr>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1268991">
              <a:off x="6912313" y="1238432"/>
              <a:ext cx="1128085" cy="1128085"/>
            </a:xfrm>
            <a:prstGeom prst="rect">
              <a:avLst/>
            </a:prstGeom>
            <a:noFill/>
          </p:spPr>
        </p:pic>
        <p:sp>
          <p:nvSpPr>
            <p:cNvPr id="15" name="Rectangle 14">
              <a:extLst>
                <a:ext uri="{FF2B5EF4-FFF2-40B4-BE49-F238E27FC236}">
                  <a16:creationId xmlns:a16="http://schemas.microsoft.com/office/drawing/2014/main" id="{3C9B5762-BEC8-47B3-8A72-199D56C2E419}"/>
                </a:ext>
              </a:extLst>
            </p:cNvPr>
            <p:cNvSpPr/>
            <p:nvPr/>
          </p:nvSpPr>
          <p:spPr>
            <a:xfrm>
              <a:off x="7060328" y="1587546"/>
              <a:ext cx="766957" cy="400110"/>
            </a:xfrm>
            <a:prstGeom prst="rect">
              <a:avLst/>
            </a:prstGeom>
          </p:spPr>
          <p:txBody>
            <a:bodyPr wrap="square">
              <a:spAutoFit/>
            </a:bodyPr>
            <a:lstStyle/>
            <a:p>
              <a:r>
                <a:rPr lang="en-US" sz="2000" i="1" dirty="0">
                  <a:solidFill>
                    <a:srgbClr val="FFC000"/>
                  </a:solidFill>
                  <a:effectLst>
                    <a:outerShdw blurRad="38100" dist="38100" dir="2700000" algn="tl">
                      <a:srgbClr val="000000">
                        <a:alpha val="43137"/>
                      </a:srgbClr>
                    </a:outerShdw>
                  </a:effectLst>
                </a:rPr>
                <a:t>$8M</a:t>
              </a:r>
            </a:p>
          </p:txBody>
        </p:sp>
      </p:grpSp>
      <p:grpSp>
        <p:nvGrpSpPr>
          <p:cNvPr id="20" name="Group 19">
            <a:extLst>
              <a:ext uri="{FF2B5EF4-FFF2-40B4-BE49-F238E27FC236}">
                <a16:creationId xmlns:a16="http://schemas.microsoft.com/office/drawing/2014/main" id="{7272A991-76AA-473F-9FE1-5C0719F5CEDE}"/>
              </a:ext>
            </a:extLst>
          </p:cNvPr>
          <p:cNvGrpSpPr/>
          <p:nvPr/>
        </p:nvGrpSpPr>
        <p:grpSpPr>
          <a:xfrm>
            <a:off x="7077310" y="2425197"/>
            <a:ext cx="3868082" cy="1671297"/>
            <a:chOff x="7077310" y="2425197"/>
            <a:chExt cx="3868082" cy="1671297"/>
          </a:xfrm>
        </p:grpSpPr>
        <p:pic>
          <p:nvPicPr>
            <p:cNvPr id="8" name="Picture 7">
              <a:extLst>
                <a:ext uri="{FF2B5EF4-FFF2-40B4-BE49-F238E27FC236}">
                  <a16:creationId xmlns:a16="http://schemas.microsoft.com/office/drawing/2014/main" id="{D2F7A7E0-3100-4C14-9B4F-A9EEC8E8319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77310" y="2425197"/>
              <a:ext cx="2971193" cy="167129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2" name="Picture 11">
              <a:extLst>
                <a:ext uri="{FF2B5EF4-FFF2-40B4-BE49-F238E27FC236}">
                  <a16:creationId xmlns:a16="http://schemas.microsoft.com/office/drawing/2014/main" id="{0C03A2E5-A167-42EC-94B8-D81C98D00B85}"/>
                </a:ext>
              </a:extLst>
            </p:cNvPr>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12471621">
              <a:off x="9788822" y="2549041"/>
              <a:ext cx="1090897" cy="1090897"/>
            </a:xfrm>
            <a:prstGeom prst="rect">
              <a:avLst/>
            </a:prstGeom>
            <a:noFill/>
          </p:spPr>
        </p:pic>
        <p:sp>
          <p:nvSpPr>
            <p:cNvPr id="16" name="TextBox 15">
              <a:extLst>
                <a:ext uri="{FF2B5EF4-FFF2-40B4-BE49-F238E27FC236}">
                  <a16:creationId xmlns:a16="http://schemas.microsoft.com/office/drawing/2014/main" id="{3D2E48C3-62F2-48EE-8105-1AC0AFB99288}"/>
                </a:ext>
              </a:extLst>
            </p:cNvPr>
            <p:cNvSpPr txBox="1"/>
            <p:nvPr/>
          </p:nvSpPr>
          <p:spPr>
            <a:xfrm rot="1193154">
              <a:off x="10106619" y="2995924"/>
              <a:ext cx="838773" cy="307777"/>
            </a:xfrm>
            <a:prstGeom prst="rect">
              <a:avLst/>
            </a:prstGeom>
            <a:noFill/>
          </p:spPr>
          <p:txBody>
            <a:bodyPr wrap="square" rtlCol="0">
              <a:spAutoFit/>
            </a:bodyPr>
            <a:lstStyle/>
            <a:p>
              <a:r>
                <a:rPr lang="en-US" sz="1400" i="1" dirty="0">
                  <a:solidFill>
                    <a:srgbClr val="FFC000"/>
                  </a:solidFill>
                  <a:effectLst>
                    <a:outerShdw blurRad="38100" dist="38100" dir="2700000" algn="tl">
                      <a:srgbClr val="000000">
                        <a:alpha val="43137"/>
                      </a:srgbClr>
                    </a:outerShdw>
                  </a:effectLst>
                </a:rPr>
                <a:t>$7.65M</a:t>
              </a:r>
            </a:p>
          </p:txBody>
        </p:sp>
      </p:grpSp>
      <p:grpSp>
        <p:nvGrpSpPr>
          <p:cNvPr id="21" name="Group 20">
            <a:extLst>
              <a:ext uri="{FF2B5EF4-FFF2-40B4-BE49-F238E27FC236}">
                <a16:creationId xmlns:a16="http://schemas.microsoft.com/office/drawing/2014/main" id="{02543C7A-B757-4B80-A7D1-2D9D868BAB20}"/>
              </a:ext>
            </a:extLst>
          </p:cNvPr>
          <p:cNvGrpSpPr/>
          <p:nvPr/>
        </p:nvGrpSpPr>
        <p:grpSpPr>
          <a:xfrm>
            <a:off x="8271877" y="4037628"/>
            <a:ext cx="3259724" cy="1314308"/>
            <a:chOff x="8271877" y="4037628"/>
            <a:chExt cx="3259724" cy="1314308"/>
          </a:xfrm>
        </p:grpSpPr>
        <p:pic>
          <p:nvPicPr>
            <p:cNvPr id="9" name="Picture 8">
              <a:extLst>
                <a:ext uri="{FF2B5EF4-FFF2-40B4-BE49-F238E27FC236}">
                  <a16:creationId xmlns:a16="http://schemas.microsoft.com/office/drawing/2014/main" id="{552101CF-3AD5-47BE-B513-453ADB54BD1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95054" y="4037628"/>
              <a:ext cx="2336547" cy="131430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4" name="Picture 13">
              <a:extLst>
                <a:ext uri="{FF2B5EF4-FFF2-40B4-BE49-F238E27FC236}">
                  <a16:creationId xmlns:a16="http://schemas.microsoft.com/office/drawing/2014/main" id="{ED4C9444-61D4-437F-A2A8-226AC7E2D480}"/>
                </a:ext>
              </a:extLst>
            </p:cNvPr>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1551422">
              <a:off x="8271877" y="4118739"/>
              <a:ext cx="1090897" cy="1090897"/>
            </a:xfrm>
            <a:prstGeom prst="rect">
              <a:avLst/>
            </a:prstGeom>
            <a:noFill/>
          </p:spPr>
        </p:pic>
        <p:sp>
          <p:nvSpPr>
            <p:cNvPr id="17" name="TextBox 16">
              <a:extLst>
                <a:ext uri="{FF2B5EF4-FFF2-40B4-BE49-F238E27FC236}">
                  <a16:creationId xmlns:a16="http://schemas.microsoft.com/office/drawing/2014/main" id="{FF54EED7-2D1D-4A00-9CD1-201F48BA1CCF}"/>
                </a:ext>
              </a:extLst>
            </p:cNvPr>
            <p:cNvSpPr txBox="1"/>
            <p:nvPr/>
          </p:nvSpPr>
          <p:spPr>
            <a:xfrm rot="1076722">
              <a:off x="8451175" y="4529270"/>
              <a:ext cx="838773" cy="307777"/>
            </a:xfrm>
            <a:prstGeom prst="rect">
              <a:avLst/>
            </a:prstGeom>
            <a:noFill/>
          </p:spPr>
          <p:txBody>
            <a:bodyPr wrap="square" rtlCol="0">
              <a:spAutoFit/>
            </a:bodyPr>
            <a:lstStyle/>
            <a:p>
              <a:r>
                <a:rPr lang="en-US" sz="1400" i="1" dirty="0">
                  <a:solidFill>
                    <a:srgbClr val="FFC000"/>
                  </a:solidFill>
                  <a:effectLst>
                    <a:outerShdw blurRad="38100" dist="38100" dir="2700000" algn="tl">
                      <a:srgbClr val="000000">
                        <a:alpha val="43137"/>
                      </a:srgbClr>
                    </a:outerShdw>
                  </a:effectLst>
                </a:rPr>
                <a:t>$6.5M</a:t>
              </a:r>
            </a:p>
          </p:txBody>
        </p:sp>
      </p:grpSp>
      <p:grpSp>
        <p:nvGrpSpPr>
          <p:cNvPr id="22" name="Group 21">
            <a:extLst>
              <a:ext uri="{FF2B5EF4-FFF2-40B4-BE49-F238E27FC236}">
                <a16:creationId xmlns:a16="http://schemas.microsoft.com/office/drawing/2014/main" id="{779F2D98-8284-4599-B354-134CFAEC806C}"/>
              </a:ext>
            </a:extLst>
          </p:cNvPr>
          <p:cNvGrpSpPr/>
          <p:nvPr/>
        </p:nvGrpSpPr>
        <p:grpSpPr>
          <a:xfrm>
            <a:off x="7725288" y="5087152"/>
            <a:ext cx="2718919" cy="1289927"/>
            <a:chOff x="7725288" y="5087152"/>
            <a:chExt cx="2718919" cy="1289927"/>
          </a:xfrm>
        </p:grpSpPr>
        <p:pic>
          <p:nvPicPr>
            <p:cNvPr id="10" name="Picture 9">
              <a:extLst>
                <a:ext uri="{FF2B5EF4-FFF2-40B4-BE49-F238E27FC236}">
                  <a16:creationId xmlns:a16="http://schemas.microsoft.com/office/drawing/2014/main" id="{CE0B6E2E-E191-4A5A-9B59-DA8F9D91177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25288" y="5087152"/>
              <a:ext cx="1675236" cy="125642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1" name="Picture 10">
              <a:extLst>
                <a:ext uri="{FF2B5EF4-FFF2-40B4-BE49-F238E27FC236}">
                  <a16:creationId xmlns:a16="http://schemas.microsoft.com/office/drawing/2014/main" id="{267417EF-0475-4053-AC3D-FFB6BCD1421B}"/>
                </a:ext>
              </a:extLst>
            </p:cNvPr>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12556770">
              <a:off x="9270003" y="5286182"/>
              <a:ext cx="1090897" cy="1090897"/>
            </a:xfrm>
            <a:prstGeom prst="rect">
              <a:avLst/>
            </a:prstGeom>
            <a:noFill/>
          </p:spPr>
        </p:pic>
        <p:sp>
          <p:nvSpPr>
            <p:cNvPr id="18" name="TextBox 17">
              <a:extLst>
                <a:ext uri="{FF2B5EF4-FFF2-40B4-BE49-F238E27FC236}">
                  <a16:creationId xmlns:a16="http://schemas.microsoft.com/office/drawing/2014/main" id="{394DAD62-234A-4302-AF2A-F3FFC9F5B303}"/>
                </a:ext>
              </a:extLst>
            </p:cNvPr>
            <p:cNvSpPr txBox="1"/>
            <p:nvPr/>
          </p:nvSpPr>
          <p:spPr>
            <a:xfrm rot="1178915">
              <a:off x="9605434" y="5720959"/>
              <a:ext cx="838773" cy="307777"/>
            </a:xfrm>
            <a:prstGeom prst="rect">
              <a:avLst/>
            </a:prstGeom>
            <a:noFill/>
          </p:spPr>
          <p:txBody>
            <a:bodyPr wrap="square" rtlCol="0">
              <a:spAutoFit/>
            </a:bodyPr>
            <a:lstStyle/>
            <a:p>
              <a:r>
                <a:rPr lang="en-US" sz="1400" i="1" dirty="0">
                  <a:solidFill>
                    <a:srgbClr val="FFC000"/>
                  </a:solidFill>
                  <a:effectLst>
                    <a:outerShdw blurRad="38100" dist="38100" dir="2700000" algn="tl">
                      <a:srgbClr val="000000">
                        <a:alpha val="43137"/>
                      </a:srgbClr>
                    </a:outerShdw>
                  </a:effectLst>
                </a:rPr>
                <a:t>$6.4M</a:t>
              </a:r>
            </a:p>
          </p:txBody>
        </p:sp>
      </p:grpSp>
    </p:spTree>
    <p:extLst>
      <p:ext uri="{BB962C8B-B14F-4D97-AF65-F5344CB8AC3E}">
        <p14:creationId xmlns:p14="http://schemas.microsoft.com/office/powerpoint/2010/main" val="3415494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399" y="342105"/>
            <a:ext cx="4573451" cy="549275"/>
          </a:xfrm>
        </p:spPr>
        <p:txBody>
          <a:bodyPr>
            <a:normAutofit fontScale="90000"/>
          </a:bodyPr>
          <a:lstStyle/>
          <a:p>
            <a:r>
              <a:rPr lang="en-US" dirty="0"/>
              <a:t>Introduction to dataset</a:t>
            </a:r>
          </a:p>
        </p:txBody>
      </p:sp>
      <p:sp>
        <p:nvSpPr>
          <p:cNvPr id="5" name="Slide Number Placeholder 4"/>
          <p:cNvSpPr>
            <a:spLocks noGrp="1"/>
          </p:cNvSpPr>
          <p:nvPr>
            <p:ph type="sldNum" sz="quarter" idx="12"/>
          </p:nvPr>
        </p:nvSpPr>
        <p:spPr>
          <a:xfrm>
            <a:off x="10925174" y="6356350"/>
            <a:ext cx="367666" cy="365125"/>
          </a:xfrm>
        </p:spPr>
        <p:txBody>
          <a:bodyPr/>
          <a:lstStyle/>
          <a:p>
            <a:fld id="{3DE3E19F-02C1-4219-A00A-045ED18507E8}" type="slidenum">
              <a:rPr lang="en-US" smtClean="0"/>
              <a:pPr/>
              <a:t>3</a:t>
            </a:fld>
            <a:endParaRPr lang="en-US"/>
          </a:p>
        </p:txBody>
      </p:sp>
      <p:pic>
        <p:nvPicPr>
          <p:cNvPr id="8" name="Picture 7">
            <a:extLst>
              <a:ext uri="{FF2B5EF4-FFF2-40B4-BE49-F238E27FC236}">
                <a16:creationId xmlns:a16="http://schemas.microsoft.com/office/drawing/2014/main" id="{038B77C9-1734-4D23-AB29-70951FFA9DAB}"/>
              </a:ext>
            </a:extLst>
          </p:cNvPr>
          <p:cNvPicPr>
            <a:picLocks noChangeAspect="1"/>
          </p:cNvPicPr>
          <p:nvPr/>
        </p:nvPicPr>
        <p:blipFill rotWithShape="1">
          <a:blip r:embed="rId3">
            <a:extLst>
              <a:ext uri="{28A0092B-C50C-407E-A947-70E740481C1C}">
                <a14:useLocalDpi xmlns:a14="http://schemas.microsoft.com/office/drawing/2010/main" val="0"/>
              </a:ext>
            </a:extLst>
          </a:blip>
          <a:srcRect t="22200" b="6339"/>
          <a:stretch/>
        </p:blipFill>
        <p:spPr>
          <a:xfrm>
            <a:off x="660399" y="1473551"/>
            <a:ext cx="10589474" cy="4256690"/>
          </a:xfrm>
          <a:prstGeom prst="rect">
            <a:avLst/>
          </a:prstGeom>
        </p:spPr>
      </p:pic>
      <p:sp>
        <p:nvSpPr>
          <p:cNvPr id="15" name="Parallelogram 14">
            <a:extLst>
              <a:ext uri="{FF2B5EF4-FFF2-40B4-BE49-F238E27FC236}">
                <a16:creationId xmlns:a16="http://schemas.microsoft.com/office/drawing/2014/main" id="{B5D3E8D7-95CC-4DBC-8303-B68F4139C5E4}"/>
              </a:ext>
            </a:extLst>
          </p:cNvPr>
          <p:cNvSpPr/>
          <p:nvPr/>
        </p:nvSpPr>
        <p:spPr>
          <a:xfrm>
            <a:off x="10150764" y="4700196"/>
            <a:ext cx="2041236" cy="438920"/>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34,858 records</a:t>
            </a:r>
          </a:p>
        </p:txBody>
      </p:sp>
      <p:sp>
        <p:nvSpPr>
          <p:cNvPr id="14" name="Parallelogram 13">
            <a:extLst>
              <a:ext uri="{FF2B5EF4-FFF2-40B4-BE49-F238E27FC236}">
                <a16:creationId xmlns:a16="http://schemas.microsoft.com/office/drawing/2014/main" id="{24FBC9D6-FF70-4EAB-9A6E-0EDE7A0B7541}"/>
              </a:ext>
            </a:extLst>
          </p:cNvPr>
          <p:cNvSpPr/>
          <p:nvPr/>
        </p:nvSpPr>
        <p:spPr>
          <a:xfrm>
            <a:off x="10464800" y="5291321"/>
            <a:ext cx="1727199" cy="438920"/>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21 Variables</a:t>
            </a:r>
          </a:p>
        </p:txBody>
      </p:sp>
    </p:spTree>
    <p:extLst>
      <p:ext uri="{BB962C8B-B14F-4D97-AF65-F5344CB8AC3E}">
        <p14:creationId xmlns:p14="http://schemas.microsoft.com/office/powerpoint/2010/main" val="1647085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3F52C-E507-414E-B06A-8EE4D064DED0}"/>
              </a:ext>
            </a:extLst>
          </p:cNvPr>
          <p:cNvSpPr>
            <a:spLocks noGrp="1"/>
          </p:cNvSpPr>
          <p:nvPr>
            <p:ph type="title"/>
          </p:nvPr>
        </p:nvSpPr>
        <p:spPr/>
        <p:txBody>
          <a:bodyPr>
            <a:normAutofit fontScale="90000"/>
          </a:bodyPr>
          <a:lstStyle/>
          <a:p>
            <a:r>
              <a:rPr lang="en-US" dirty="0"/>
              <a:t>Categories</a:t>
            </a:r>
          </a:p>
        </p:txBody>
      </p:sp>
      <p:sp>
        <p:nvSpPr>
          <p:cNvPr id="4" name="Footer Placeholder 3">
            <a:extLst>
              <a:ext uri="{FF2B5EF4-FFF2-40B4-BE49-F238E27FC236}">
                <a16:creationId xmlns:a16="http://schemas.microsoft.com/office/drawing/2014/main" id="{ABC18CAE-800C-474C-8B9E-B0BA9EC43D6B}"/>
              </a:ext>
            </a:extLst>
          </p:cNvPr>
          <p:cNvSpPr>
            <a:spLocks noGrp="1"/>
          </p:cNvSpPr>
          <p:nvPr>
            <p:ph type="ftr" sz="quarter" idx="11"/>
          </p:nvPr>
        </p:nvSpPr>
        <p:spPr/>
        <p:txBody>
          <a:bodyPr/>
          <a:lstStyle/>
          <a:p>
            <a:r>
              <a:rPr lang="en-US"/>
              <a:t>www.presentatiostemplate.com</a:t>
            </a:r>
          </a:p>
        </p:txBody>
      </p:sp>
      <p:sp>
        <p:nvSpPr>
          <p:cNvPr id="5" name="Slide Number Placeholder 4">
            <a:extLst>
              <a:ext uri="{FF2B5EF4-FFF2-40B4-BE49-F238E27FC236}">
                <a16:creationId xmlns:a16="http://schemas.microsoft.com/office/drawing/2014/main" id="{9A6EE20B-A15E-4D44-8552-EB1B7954865F}"/>
              </a:ext>
            </a:extLst>
          </p:cNvPr>
          <p:cNvSpPr>
            <a:spLocks noGrp="1"/>
          </p:cNvSpPr>
          <p:nvPr>
            <p:ph type="sldNum" sz="quarter" idx="12"/>
          </p:nvPr>
        </p:nvSpPr>
        <p:spPr/>
        <p:txBody>
          <a:bodyPr/>
          <a:lstStyle/>
          <a:p>
            <a:fld id="{3DE3E19F-02C1-4219-A00A-045ED18507E8}" type="slidenum">
              <a:rPr lang="en-US" smtClean="0"/>
              <a:pPr/>
              <a:t>4</a:t>
            </a:fld>
            <a:endParaRPr lang="en-US"/>
          </a:p>
        </p:txBody>
      </p:sp>
      <p:pic>
        <p:nvPicPr>
          <p:cNvPr id="11" name="Picture 10">
            <a:extLst>
              <a:ext uri="{FF2B5EF4-FFF2-40B4-BE49-F238E27FC236}">
                <a16:creationId xmlns:a16="http://schemas.microsoft.com/office/drawing/2014/main" id="{9AF36600-3A68-463A-ACFE-CD578ACAEA95}"/>
              </a:ext>
            </a:extLst>
          </p:cNvPr>
          <p:cNvPicPr>
            <a:picLocks noChangeAspect="1"/>
          </p:cNvPicPr>
          <p:nvPr/>
        </p:nvPicPr>
        <p:blipFill rotWithShape="1">
          <a:blip r:embed="rId3">
            <a:extLst>
              <a:ext uri="{28A0092B-C50C-407E-A947-70E740481C1C}">
                <a14:useLocalDpi xmlns:a14="http://schemas.microsoft.com/office/drawing/2010/main" val="0"/>
              </a:ext>
            </a:extLst>
          </a:blip>
          <a:srcRect l="59664" t="25436" r="21124" b="10217"/>
          <a:stretch/>
        </p:blipFill>
        <p:spPr>
          <a:xfrm>
            <a:off x="811530" y="1449423"/>
            <a:ext cx="2628900" cy="4952577"/>
          </a:xfrm>
          <a:prstGeom prst="rect">
            <a:avLst/>
          </a:prstGeom>
        </p:spPr>
      </p:pic>
      <p:sp>
        <p:nvSpPr>
          <p:cNvPr id="12" name="TextBox 11">
            <a:extLst>
              <a:ext uri="{FF2B5EF4-FFF2-40B4-BE49-F238E27FC236}">
                <a16:creationId xmlns:a16="http://schemas.microsoft.com/office/drawing/2014/main" id="{0DC79AC7-289E-4D51-9718-FCFDAB0BEA0B}"/>
              </a:ext>
            </a:extLst>
          </p:cNvPr>
          <p:cNvSpPr txBox="1"/>
          <p:nvPr/>
        </p:nvSpPr>
        <p:spPr>
          <a:xfrm>
            <a:off x="3989071" y="1449422"/>
            <a:ext cx="6549389" cy="2585323"/>
          </a:xfrm>
          <a:prstGeom prst="rect">
            <a:avLst/>
          </a:prstGeom>
          <a:noFill/>
        </p:spPr>
        <p:txBody>
          <a:bodyPr wrap="square" rtlCol="0">
            <a:spAutoFit/>
          </a:bodyPr>
          <a:lstStyle/>
          <a:p>
            <a:r>
              <a:rPr lang="en-US" b="1" u="sng" dirty="0">
                <a:solidFill>
                  <a:srgbClr val="0070C0"/>
                </a:solidFill>
              </a:rPr>
              <a:t>Size of House</a:t>
            </a:r>
          </a:p>
          <a:p>
            <a:r>
              <a:rPr lang="en-US" dirty="0">
                <a:solidFill>
                  <a:srgbClr val="0070C0"/>
                </a:solidFill>
              </a:rPr>
              <a:t>	      &lt;1910      -  Really Old House</a:t>
            </a:r>
          </a:p>
          <a:p>
            <a:r>
              <a:rPr lang="en-US" dirty="0">
                <a:solidFill>
                  <a:srgbClr val="0070C0"/>
                </a:solidFill>
              </a:rPr>
              <a:t>1910&lt; House &lt;2000      -  Old House</a:t>
            </a:r>
          </a:p>
          <a:p>
            <a:r>
              <a:rPr lang="en-US" dirty="0">
                <a:solidFill>
                  <a:srgbClr val="0070C0"/>
                </a:solidFill>
              </a:rPr>
              <a:t>2000&lt; House&lt; ...           -  New House	</a:t>
            </a:r>
          </a:p>
          <a:p>
            <a:endParaRPr lang="en-US" dirty="0">
              <a:solidFill>
                <a:srgbClr val="0070C0"/>
              </a:solidFill>
            </a:endParaRPr>
          </a:p>
          <a:p>
            <a:r>
              <a:rPr lang="en-US" b="1" u="sng" dirty="0">
                <a:solidFill>
                  <a:srgbClr val="0070C0"/>
                </a:solidFill>
              </a:rPr>
              <a:t>Condition Of House</a:t>
            </a:r>
          </a:p>
          <a:p>
            <a:r>
              <a:rPr lang="en-US" dirty="0">
                <a:solidFill>
                  <a:srgbClr val="0070C0"/>
                </a:solidFill>
              </a:rPr>
              <a:t>Less than 2 Rooms			    -    Extra Small</a:t>
            </a:r>
          </a:p>
          <a:p>
            <a:r>
              <a:rPr lang="en-US" dirty="0">
                <a:solidFill>
                  <a:srgbClr val="0070C0"/>
                </a:solidFill>
              </a:rPr>
              <a:t>Between 2 - 3 Rooms 		    -    Small House</a:t>
            </a:r>
            <a:endParaRPr lang="en-US" b="1" u="sng" dirty="0">
              <a:solidFill>
                <a:srgbClr val="0070C0"/>
              </a:solidFill>
            </a:endParaRPr>
          </a:p>
          <a:p>
            <a:r>
              <a:rPr lang="en-US" dirty="0">
                <a:solidFill>
                  <a:srgbClr val="0070C0"/>
                </a:solidFill>
              </a:rPr>
              <a:t>More Than 4 Rooms and 2 Bathroom       -    Big House</a:t>
            </a:r>
          </a:p>
        </p:txBody>
      </p:sp>
    </p:spTree>
    <p:extLst>
      <p:ext uri="{BB962C8B-B14F-4D97-AF65-F5344CB8AC3E}">
        <p14:creationId xmlns:p14="http://schemas.microsoft.com/office/powerpoint/2010/main" val="1316558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399" y="342105"/>
            <a:ext cx="3967019" cy="549275"/>
          </a:xfrm>
        </p:spPr>
        <p:txBody>
          <a:bodyPr>
            <a:normAutofit fontScale="90000"/>
          </a:bodyPr>
          <a:lstStyle/>
          <a:p>
            <a:r>
              <a:rPr lang="en-US" dirty="0"/>
              <a:t>Descriptive Statistics</a:t>
            </a:r>
          </a:p>
        </p:txBody>
      </p:sp>
      <p:sp>
        <p:nvSpPr>
          <p:cNvPr id="5" name="Slide Number Placeholder 4"/>
          <p:cNvSpPr>
            <a:spLocks noGrp="1"/>
          </p:cNvSpPr>
          <p:nvPr>
            <p:ph type="sldNum" sz="quarter" idx="12"/>
          </p:nvPr>
        </p:nvSpPr>
        <p:spPr>
          <a:xfrm>
            <a:off x="10925174" y="6356350"/>
            <a:ext cx="367666" cy="365125"/>
          </a:xfrm>
        </p:spPr>
        <p:txBody>
          <a:bodyPr/>
          <a:lstStyle/>
          <a:p>
            <a:fld id="{3DE3E19F-02C1-4219-A00A-045ED18507E8}" type="slidenum">
              <a:rPr lang="en-US" smtClean="0"/>
              <a:pPr/>
              <a:t>5</a:t>
            </a:fld>
            <a:endParaRPr lang="en-US"/>
          </a:p>
        </p:txBody>
      </p:sp>
      <p:pic>
        <p:nvPicPr>
          <p:cNvPr id="8" name="Picture 7">
            <a:extLst>
              <a:ext uri="{FF2B5EF4-FFF2-40B4-BE49-F238E27FC236}">
                <a16:creationId xmlns:a16="http://schemas.microsoft.com/office/drawing/2014/main" id="{977E98F0-EA6F-47F5-A269-BB7D8E122232}"/>
              </a:ext>
            </a:extLst>
          </p:cNvPr>
          <p:cNvPicPr>
            <a:picLocks noChangeAspect="1"/>
          </p:cNvPicPr>
          <p:nvPr/>
        </p:nvPicPr>
        <p:blipFill rotWithShape="1">
          <a:blip r:embed="rId3">
            <a:extLst>
              <a:ext uri="{28A0092B-C50C-407E-A947-70E740481C1C}">
                <a14:useLocalDpi xmlns:a14="http://schemas.microsoft.com/office/drawing/2010/main" val="0"/>
              </a:ext>
            </a:extLst>
          </a:blip>
          <a:srcRect l="1637" t="25287" r="4396" b="41762"/>
          <a:stretch/>
        </p:blipFill>
        <p:spPr>
          <a:xfrm>
            <a:off x="627047" y="1152473"/>
            <a:ext cx="10937906" cy="2157478"/>
          </a:xfrm>
          <a:prstGeom prst="rect">
            <a:avLst/>
          </a:prstGeom>
        </p:spPr>
      </p:pic>
      <p:pic>
        <p:nvPicPr>
          <p:cNvPr id="28" name="Picture 27">
            <a:extLst>
              <a:ext uri="{FF2B5EF4-FFF2-40B4-BE49-F238E27FC236}">
                <a16:creationId xmlns:a16="http://schemas.microsoft.com/office/drawing/2014/main" id="{5F713C1A-BE65-47F0-A69D-BD8FA24605C2}"/>
              </a:ext>
            </a:extLst>
          </p:cNvPr>
          <p:cNvPicPr>
            <a:picLocks noChangeAspect="1"/>
          </p:cNvPicPr>
          <p:nvPr/>
        </p:nvPicPr>
        <p:blipFill>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colorTemperature colorTemp="8800"/>
                    </a14:imgEffect>
                    <a14:imgEffect>
                      <a14:saturation sat="0"/>
                    </a14:imgEffect>
                    <a14:imgEffect>
                      <a14:brightnessContrast bright="-5000" contrast="100000"/>
                    </a14:imgEffect>
                  </a14:imgLayer>
                </a14:imgProps>
              </a:ext>
              <a:ext uri="{28A0092B-C50C-407E-A947-70E740481C1C}">
                <a14:useLocalDpi xmlns:a14="http://schemas.microsoft.com/office/drawing/2010/main" val="0"/>
              </a:ext>
            </a:extLst>
          </a:blip>
          <a:stretch>
            <a:fillRect/>
          </a:stretch>
        </p:blipFill>
        <p:spPr>
          <a:xfrm>
            <a:off x="2519375" y="4633672"/>
            <a:ext cx="1402199" cy="1156100"/>
          </a:xfrm>
          <a:prstGeom prst="rect">
            <a:avLst/>
          </a:prstGeom>
        </p:spPr>
      </p:pic>
      <p:sp>
        <p:nvSpPr>
          <p:cNvPr id="29" name="TextBox 28">
            <a:extLst>
              <a:ext uri="{FF2B5EF4-FFF2-40B4-BE49-F238E27FC236}">
                <a16:creationId xmlns:a16="http://schemas.microsoft.com/office/drawing/2014/main" id="{B16A6130-8CB1-45BF-94EF-9F2854C357F6}"/>
              </a:ext>
            </a:extLst>
          </p:cNvPr>
          <p:cNvSpPr txBox="1"/>
          <p:nvPr/>
        </p:nvSpPr>
        <p:spPr>
          <a:xfrm>
            <a:off x="1536680" y="3752648"/>
            <a:ext cx="10775146" cy="369332"/>
          </a:xfrm>
          <a:prstGeom prst="rect">
            <a:avLst/>
          </a:prstGeom>
          <a:noFill/>
        </p:spPr>
        <p:txBody>
          <a:bodyPr wrap="square" rtlCol="0">
            <a:spAutoFit/>
          </a:bodyPr>
          <a:lstStyle/>
          <a:p>
            <a:r>
              <a:rPr lang="en-US" b="1" dirty="0">
                <a:solidFill>
                  <a:schemeClr val="tx1">
                    <a:lumMod val="75000"/>
                    <a:lumOff val="25000"/>
                  </a:schemeClr>
                </a:solidFill>
              </a:rPr>
              <a:t>         </a:t>
            </a:r>
            <a:r>
              <a:rPr lang="en-US" b="1" u="sng" dirty="0">
                <a:solidFill>
                  <a:schemeClr val="tx1">
                    <a:lumMod val="75000"/>
                    <a:lumOff val="25000"/>
                  </a:schemeClr>
                </a:solidFill>
              </a:rPr>
              <a:t>Price</a:t>
            </a:r>
            <a:r>
              <a:rPr lang="en-US" b="1" dirty="0">
                <a:solidFill>
                  <a:schemeClr val="tx1">
                    <a:lumMod val="75000"/>
                    <a:lumOff val="25000"/>
                  </a:schemeClr>
                </a:solidFill>
              </a:rPr>
              <a:t>  	                  </a:t>
            </a:r>
            <a:r>
              <a:rPr lang="en-US" b="1" u="sng" dirty="0">
                <a:solidFill>
                  <a:schemeClr val="tx1">
                    <a:lumMod val="75000"/>
                    <a:lumOff val="25000"/>
                  </a:schemeClr>
                </a:solidFill>
              </a:rPr>
              <a:t>Room</a:t>
            </a:r>
            <a:r>
              <a:rPr lang="en-US" b="1" dirty="0">
                <a:solidFill>
                  <a:schemeClr val="tx1">
                    <a:lumMod val="75000"/>
                    <a:lumOff val="25000"/>
                  </a:schemeClr>
                </a:solidFill>
              </a:rPr>
              <a:t>                   </a:t>
            </a:r>
            <a:r>
              <a:rPr lang="en-US" b="1" u="sng" dirty="0">
                <a:solidFill>
                  <a:schemeClr val="tx1">
                    <a:lumMod val="75000"/>
                    <a:lumOff val="25000"/>
                  </a:schemeClr>
                </a:solidFill>
              </a:rPr>
              <a:t>Bathroom</a:t>
            </a:r>
            <a:r>
              <a:rPr lang="en-US" b="1" dirty="0">
                <a:solidFill>
                  <a:schemeClr val="tx1">
                    <a:lumMod val="75000"/>
                    <a:lumOff val="25000"/>
                  </a:schemeClr>
                </a:solidFill>
              </a:rPr>
              <a:t>                    </a:t>
            </a:r>
            <a:r>
              <a:rPr lang="en-US" b="1" u="sng" dirty="0">
                <a:solidFill>
                  <a:schemeClr val="tx1">
                    <a:lumMod val="75000"/>
                    <a:lumOff val="25000"/>
                  </a:schemeClr>
                </a:solidFill>
              </a:rPr>
              <a:t>Car</a:t>
            </a:r>
          </a:p>
        </p:txBody>
      </p:sp>
      <p:sp>
        <p:nvSpPr>
          <p:cNvPr id="30" name="TextBox 29">
            <a:extLst>
              <a:ext uri="{FF2B5EF4-FFF2-40B4-BE49-F238E27FC236}">
                <a16:creationId xmlns:a16="http://schemas.microsoft.com/office/drawing/2014/main" id="{CEA07D6C-8F54-48A1-BBAF-1D573F22433D}"/>
              </a:ext>
            </a:extLst>
          </p:cNvPr>
          <p:cNvSpPr txBox="1"/>
          <p:nvPr/>
        </p:nvSpPr>
        <p:spPr>
          <a:xfrm>
            <a:off x="196011" y="4121559"/>
            <a:ext cx="11771171" cy="369332"/>
          </a:xfrm>
          <a:prstGeom prst="rect">
            <a:avLst/>
          </a:prstGeom>
          <a:noFill/>
          <a:effectLst>
            <a:glow rad="127000">
              <a:schemeClr val="bg1"/>
            </a:glow>
          </a:effectLst>
        </p:spPr>
        <p:txBody>
          <a:bodyPr wrap="square" rtlCol="0">
            <a:spAutoFit/>
          </a:bodyPr>
          <a:lstStyle/>
          <a:p>
            <a:r>
              <a:rPr lang="en-US" b="1" dirty="0">
                <a:solidFill>
                  <a:srgbClr val="FF0000"/>
                </a:solidFill>
                <a:effectLst>
                  <a:glow rad="152400">
                    <a:schemeClr val="bg1">
                      <a:lumMod val="95000"/>
                    </a:schemeClr>
                  </a:glow>
                </a:effectLst>
              </a:rPr>
              <a:t>Max	           $9,000,000                           12                     	  9	                    10   	</a:t>
            </a:r>
          </a:p>
        </p:txBody>
      </p:sp>
      <p:sp>
        <p:nvSpPr>
          <p:cNvPr id="31" name="Rectangle 30">
            <a:extLst>
              <a:ext uri="{FF2B5EF4-FFF2-40B4-BE49-F238E27FC236}">
                <a16:creationId xmlns:a16="http://schemas.microsoft.com/office/drawing/2014/main" id="{CBE6E1C8-084F-45FB-9CB0-8D27BD0FD501}"/>
              </a:ext>
            </a:extLst>
          </p:cNvPr>
          <p:cNvSpPr/>
          <p:nvPr/>
        </p:nvSpPr>
        <p:spPr>
          <a:xfrm>
            <a:off x="305897" y="5940216"/>
            <a:ext cx="12005929" cy="369332"/>
          </a:xfrm>
          <a:prstGeom prst="rect">
            <a:avLst/>
          </a:prstGeom>
        </p:spPr>
        <p:txBody>
          <a:bodyPr wrap="square">
            <a:spAutoFit/>
          </a:bodyPr>
          <a:lstStyle/>
          <a:p>
            <a:r>
              <a:rPr lang="en-US" b="1" dirty="0">
                <a:solidFill>
                  <a:srgbClr val="0070C0"/>
                </a:solidFill>
                <a:effectLst>
                  <a:glow rad="127000">
                    <a:schemeClr val="bg1"/>
                  </a:glow>
                </a:effectLst>
              </a:rPr>
              <a:t>Min	        $131,000		             1		  1		     0   		         </a:t>
            </a:r>
          </a:p>
        </p:txBody>
      </p:sp>
      <p:pic>
        <p:nvPicPr>
          <p:cNvPr id="32" name="Picture 31">
            <a:extLst>
              <a:ext uri="{FF2B5EF4-FFF2-40B4-BE49-F238E27FC236}">
                <a16:creationId xmlns:a16="http://schemas.microsoft.com/office/drawing/2014/main" id="{EE330D02-5F11-47C6-BD68-F2DBD026C056}"/>
              </a:ext>
            </a:extLst>
          </p:cNvPr>
          <p:cNvPicPr>
            <a:picLocks noChangeAspect="1"/>
          </p:cNvPicPr>
          <p:nvPr/>
        </p:nvPicPr>
        <p:blipFill rotWithShape="1">
          <a:blip r:embed="rId6" cstate="print">
            <a:duotone>
              <a:schemeClr val="accent6">
                <a:shade val="45000"/>
                <a:satMod val="135000"/>
              </a:schemeClr>
              <a:prstClr val="white"/>
            </a:duotone>
            <a:extLst>
              <a:ext uri="{BEBA8EAE-BF5A-486C-A8C5-ECC9F3942E4B}">
                <a14:imgProps xmlns:a14="http://schemas.microsoft.com/office/drawing/2010/main">
                  <a14:imgLayer r:embed="rId7">
                    <a14:imgEffect>
                      <a14:colorTemperature colorTemp="8800"/>
                    </a14:imgEffect>
                    <a14:imgEffect>
                      <a14:saturation sat="0"/>
                    </a14:imgEffect>
                    <a14:imgEffect>
                      <a14:brightnessContrast bright="-5000" contrast="100000"/>
                    </a14:imgEffect>
                  </a14:imgLayer>
                </a14:imgProps>
              </a:ext>
              <a:ext uri="{28A0092B-C50C-407E-A947-70E740481C1C}">
                <a14:useLocalDpi xmlns:a14="http://schemas.microsoft.com/office/drawing/2010/main" val="0"/>
              </a:ext>
            </a:extLst>
          </a:blip>
          <a:srcRect t="58344"/>
          <a:stretch/>
        </p:blipFill>
        <p:spPr>
          <a:xfrm>
            <a:off x="2519375" y="5301308"/>
            <a:ext cx="1402199" cy="488463"/>
          </a:xfrm>
          <a:prstGeom prst="rect">
            <a:avLst/>
          </a:prstGeom>
        </p:spPr>
      </p:pic>
      <p:sp>
        <p:nvSpPr>
          <p:cNvPr id="33" name="TextBox 32">
            <a:extLst>
              <a:ext uri="{FF2B5EF4-FFF2-40B4-BE49-F238E27FC236}">
                <a16:creationId xmlns:a16="http://schemas.microsoft.com/office/drawing/2014/main" id="{C9DFC62B-DCDA-42F5-94E9-DDD3AD2ED2A1}"/>
              </a:ext>
            </a:extLst>
          </p:cNvPr>
          <p:cNvSpPr txBox="1"/>
          <p:nvPr/>
        </p:nvSpPr>
        <p:spPr>
          <a:xfrm>
            <a:off x="0" y="5163011"/>
            <a:ext cx="11516294" cy="646331"/>
          </a:xfrm>
          <a:prstGeom prst="rect">
            <a:avLst/>
          </a:prstGeom>
          <a:noFill/>
          <a:effectLst>
            <a:glow>
              <a:schemeClr val="bg1">
                <a:alpha val="40000"/>
              </a:schemeClr>
            </a:glow>
            <a:softEdge rad="508000"/>
          </a:effectLst>
        </p:spPr>
        <p:txBody>
          <a:bodyPr wrap="square" rtlCol="0">
            <a:spAutoFit/>
          </a:bodyPr>
          <a:lstStyle/>
          <a:p>
            <a:r>
              <a:rPr lang="en-US" b="1" dirty="0">
                <a:ln w="0"/>
                <a:solidFill>
                  <a:srgbClr val="4A8522"/>
                </a:solidFill>
                <a:effectLst>
                  <a:glow rad="190500">
                    <a:schemeClr val="bg1"/>
                  </a:glow>
                  <a:outerShdw blurRad="38100" dist="25400" dir="5400000" algn="ctr" rotWithShape="0">
                    <a:srgbClr val="6E747A">
                      <a:alpha val="43000"/>
                    </a:srgbClr>
                  </a:outerShdw>
                </a:effectLst>
              </a:rPr>
              <a:t>Mean       </a:t>
            </a:r>
            <a:r>
              <a:rPr lang="en-US" b="1" dirty="0">
                <a:solidFill>
                  <a:srgbClr val="4A8522"/>
                </a:solidFill>
                <a:effectLst>
                  <a:glow rad="190500">
                    <a:schemeClr val="bg1"/>
                  </a:glow>
                </a:effectLst>
              </a:rPr>
              <a:t>989,208.95                           3.04                          1.59                         1.66</a:t>
            </a:r>
          </a:p>
          <a:p>
            <a:endParaRPr lang="en-US" b="1" dirty="0">
              <a:ln w="0"/>
              <a:solidFill>
                <a:srgbClr val="4A8522"/>
              </a:solidFill>
              <a:effectLst>
                <a:glow rad="190500">
                  <a:schemeClr val="bg1"/>
                </a:glow>
                <a:outerShdw blurRad="38100" dist="25400" dir="5400000" algn="ctr" rotWithShape="0">
                  <a:srgbClr val="6E747A">
                    <a:alpha val="43000"/>
                  </a:srgbClr>
                </a:outerShdw>
              </a:effectLst>
            </a:endParaRPr>
          </a:p>
        </p:txBody>
      </p:sp>
      <p:pic>
        <p:nvPicPr>
          <p:cNvPr id="34" name="Picture 33">
            <a:extLst>
              <a:ext uri="{FF2B5EF4-FFF2-40B4-BE49-F238E27FC236}">
                <a16:creationId xmlns:a16="http://schemas.microsoft.com/office/drawing/2014/main" id="{30CCC923-442E-40BC-AC19-581CCBECE458}"/>
              </a:ext>
            </a:extLst>
          </p:cNvPr>
          <p:cNvPicPr>
            <a:picLocks noChangeAspect="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590359" y="4710172"/>
            <a:ext cx="1304603" cy="1304603"/>
          </a:xfrm>
          <a:prstGeom prst="rect">
            <a:avLst/>
          </a:prstGeom>
        </p:spPr>
      </p:pic>
      <p:pic>
        <p:nvPicPr>
          <p:cNvPr id="35" name="Picture 34">
            <a:extLst>
              <a:ext uri="{FF2B5EF4-FFF2-40B4-BE49-F238E27FC236}">
                <a16:creationId xmlns:a16="http://schemas.microsoft.com/office/drawing/2014/main" id="{4C4B8279-7644-4258-A757-7FE0DAAE5F2A}"/>
              </a:ext>
            </a:extLst>
          </p:cNvPr>
          <p:cNvPicPr>
            <a:picLocks noChangeAspect="1"/>
          </p:cNvPicPr>
          <p:nvPr/>
        </p:nvPicPr>
        <p:blipFill rotWithShape="1">
          <a:blip r:embed="rId8" cstate="print">
            <a:duotone>
              <a:schemeClr val="accent6">
                <a:shade val="45000"/>
                <a:satMod val="135000"/>
              </a:schemeClr>
              <a:prstClr val="white"/>
            </a:duotone>
            <a:extLst>
              <a:ext uri="{28A0092B-C50C-407E-A947-70E740481C1C}">
                <a14:useLocalDpi xmlns:a14="http://schemas.microsoft.com/office/drawing/2010/main" val="0"/>
              </a:ext>
            </a:extLst>
          </a:blip>
          <a:srcRect t="50168" b="50"/>
          <a:stretch/>
        </p:blipFill>
        <p:spPr>
          <a:xfrm>
            <a:off x="4590359" y="5362186"/>
            <a:ext cx="1304603" cy="646331"/>
          </a:xfrm>
          <a:prstGeom prst="rect">
            <a:avLst/>
          </a:prstGeom>
        </p:spPr>
      </p:pic>
      <p:sp>
        <p:nvSpPr>
          <p:cNvPr id="36" name="Rectangle: Rounded Corners 35">
            <a:extLst>
              <a:ext uri="{FF2B5EF4-FFF2-40B4-BE49-F238E27FC236}">
                <a16:creationId xmlns:a16="http://schemas.microsoft.com/office/drawing/2014/main" id="{51F8BFAB-8A49-4339-B79F-653C383B0D3E}"/>
              </a:ext>
            </a:extLst>
          </p:cNvPr>
          <p:cNvSpPr/>
          <p:nvPr/>
        </p:nvSpPr>
        <p:spPr>
          <a:xfrm>
            <a:off x="3890760" y="3752648"/>
            <a:ext cx="2064988" cy="27714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C5027CDB-80FB-4C22-9D28-FDDF8A609795}"/>
              </a:ext>
            </a:extLst>
          </p:cNvPr>
          <p:cNvSpPr/>
          <p:nvPr/>
        </p:nvSpPr>
        <p:spPr>
          <a:xfrm>
            <a:off x="1097852" y="3785964"/>
            <a:ext cx="2804854" cy="27380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D2510921-FBEA-4D9C-84CD-3B16DAA7131F}"/>
              </a:ext>
            </a:extLst>
          </p:cNvPr>
          <p:cNvSpPr/>
          <p:nvPr/>
        </p:nvSpPr>
        <p:spPr>
          <a:xfrm>
            <a:off x="5955748" y="3752648"/>
            <a:ext cx="2064988" cy="27714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E8CC03CD-02C9-4C35-B41B-E3C920879EE4}"/>
              </a:ext>
            </a:extLst>
          </p:cNvPr>
          <p:cNvSpPr/>
          <p:nvPr/>
        </p:nvSpPr>
        <p:spPr>
          <a:xfrm>
            <a:off x="8020019" y="3752648"/>
            <a:ext cx="2064989" cy="27597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3E5A277B-FD4E-4DD8-88E6-B9B4B1134152}"/>
              </a:ext>
            </a:extLst>
          </p:cNvPr>
          <p:cNvPicPr>
            <a:picLocks noChangeAspect="1"/>
          </p:cNvPicPr>
          <p:nvPr/>
        </p:nvPicPr>
        <p:blipFill>
          <a:blip r:embed="rId9"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582515" y="5148795"/>
            <a:ext cx="1502492" cy="646332"/>
          </a:xfrm>
          <a:prstGeom prst="rect">
            <a:avLst/>
          </a:prstGeom>
        </p:spPr>
      </p:pic>
      <p:pic>
        <p:nvPicPr>
          <p:cNvPr id="41" name="Picture 40">
            <a:extLst>
              <a:ext uri="{FF2B5EF4-FFF2-40B4-BE49-F238E27FC236}">
                <a16:creationId xmlns:a16="http://schemas.microsoft.com/office/drawing/2014/main" id="{7BAA4EC5-6E38-4D19-A6E9-0AE379FCB32B}"/>
              </a:ext>
            </a:extLst>
          </p:cNvPr>
          <p:cNvPicPr>
            <a:picLocks noChangeAspect="1"/>
          </p:cNvPicPr>
          <p:nvPr/>
        </p:nvPicPr>
        <p:blipFill rotWithShape="1">
          <a:blip r:embed="rId9" cstate="print">
            <a:duotone>
              <a:schemeClr val="accent6">
                <a:shade val="45000"/>
                <a:satMod val="135000"/>
              </a:schemeClr>
              <a:prstClr val="white"/>
            </a:duotone>
            <a:extLst>
              <a:ext uri="{28A0092B-C50C-407E-A947-70E740481C1C}">
                <a14:useLocalDpi xmlns:a14="http://schemas.microsoft.com/office/drawing/2010/main" val="0"/>
              </a:ext>
            </a:extLst>
          </a:blip>
          <a:srcRect t="50002"/>
          <a:stretch/>
        </p:blipFill>
        <p:spPr>
          <a:xfrm>
            <a:off x="8582515" y="5466996"/>
            <a:ext cx="1502492" cy="323149"/>
          </a:xfrm>
          <a:prstGeom prst="rect">
            <a:avLst/>
          </a:prstGeom>
        </p:spPr>
      </p:pic>
      <p:pic>
        <p:nvPicPr>
          <p:cNvPr id="42" name="Picture 41">
            <a:extLst>
              <a:ext uri="{FF2B5EF4-FFF2-40B4-BE49-F238E27FC236}">
                <a16:creationId xmlns:a16="http://schemas.microsoft.com/office/drawing/2014/main" id="{C48FCBAD-BF85-4A43-B996-F92E37663314}"/>
              </a:ext>
            </a:extLst>
          </p:cNvPr>
          <p:cNvPicPr>
            <a:picLocks noChangeAspect="1"/>
          </p:cNvPicPr>
          <p:nvPr/>
        </p:nvPicPr>
        <p:blipFill>
          <a:blip r:embed="rId10"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777375" y="4673046"/>
            <a:ext cx="1105052" cy="1105052"/>
          </a:xfrm>
          <a:prstGeom prst="rect">
            <a:avLst/>
          </a:prstGeom>
        </p:spPr>
      </p:pic>
      <p:pic>
        <p:nvPicPr>
          <p:cNvPr id="43" name="Picture 42">
            <a:extLst>
              <a:ext uri="{FF2B5EF4-FFF2-40B4-BE49-F238E27FC236}">
                <a16:creationId xmlns:a16="http://schemas.microsoft.com/office/drawing/2014/main" id="{0D078032-E9BD-4736-93AF-BA56426DE272}"/>
              </a:ext>
            </a:extLst>
          </p:cNvPr>
          <p:cNvPicPr>
            <a:picLocks noChangeAspect="1"/>
          </p:cNvPicPr>
          <p:nvPr/>
        </p:nvPicPr>
        <p:blipFill rotWithShape="1">
          <a:blip r:embed="rId10" cstate="print">
            <a:duotone>
              <a:schemeClr val="accent6">
                <a:shade val="45000"/>
                <a:satMod val="135000"/>
              </a:schemeClr>
              <a:prstClr val="white"/>
            </a:duotone>
            <a:extLst>
              <a:ext uri="{28A0092B-C50C-407E-A947-70E740481C1C}">
                <a14:useLocalDpi xmlns:a14="http://schemas.microsoft.com/office/drawing/2010/main" val="0"/>
              </a:ext>
            </a:extLst>
          </a:blip>
          <a:srcRect t="61598"/>
          <a:stretch/>
        </p:blipFill>
        <p:spPr>
          <a:xfrm>
            <a:off x="6777375" y="5362187"/>
            <a:ext cx="1105052" cy="424362"/>
          </a:xfrm>
          <a:prstGeom prst="rect">
            <a:avLst/>
          </a:prstGeom>
        </p:spPr>
      </p:pic>
      <p:sp>
        <p:nvSpPr>
          <p:cNvPr id="21" name="Parallelogram 20">
            <a:extLst>
              <a:ext uri="{FF2B5EF4-FFF2-40B4-BE49-F238E27FC236}">
                <a16:creationId xmlns:a16="http://schemas.microsoft.com/office/drawing/2014/main" id="{E5E7E4AC-533B-4015-A992-99CBA6C28F26}"/>
              </a:ext>
            </a:extLst>
          </p:cNvPr>
          <p:cNvSpPr/>
          <p:nvPr/>
        </p:nvSpPr>
        <p:spPr>
          <a:xfrm>
            <a:off x="10150764" y="4700196"/>
            <a:ext cx="2041236" cy="438920"/>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8475 records</a:t>
            </a:r>
          </a:p>
        </p:txBody>
      </p:sp>
      <p:sp>
        <p:nvSpPr>
          <p:cNvPr id="22" name="Parallelogram 21">
            <a:extLst>
              <a:ext uri="{FF2B5EF4-FFF2-40B4-BE49-F238E27FC236}">
                <a16:creationId xmlns:a16="http://schemas.microsoft.com/office/drawing/2014/main" id="{05E6BF5A-8C8A-44E0-86F9-56BD46B9C3AE}"/>
              </a:ext>
            </a:extLst>
          </p:cNvPr>
          <p:cNvSpPr/>
          <p:nvPr/>
        </p:nvSpPr>
        <p:spPr>
          <a:xfrm>
            <a:off x="10464800" y="5291321"/>
            <a:ext cx="1727199" cy="438920"/>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24 Variables</a:t>
            </a:r>
          </a:p>
        </p:txBody>
      </p:sp>
    </p:spTree>
    <p:extLst>
      <p:ext uri="{BB962C8B-B14F-4D97-AF65-F5344CB8AC3E}">
        <p14:creationId xmlns:p14="http://schemas.microsoft.com/office/powerpoint/2010/main" val="4284231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par>
                                <p:cTn id="11" presetID="22" presetClass="entr" presetSubtype="4"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down)">
                                      <p:cBhvr>
                                        <p:cTn id="13" dur="500"/>
                                        <p:tgtEl>
                                          <p:spTgt spid="32"/>
                                        </p:tgtEl>
                                      </p:cBhvr>
                                    </p:animEffect>
                                  </p:childTnLst>
                                </p:cTn>
                              </p:par>
                              <p:par>
                                <p:cTn id="14" presetID="22" presetClass="entr" presetSubtype="4"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down)">
                                      <p:cBhvr>
                                        <p:cTn id="16" dur="500"/>
                                        <p:tgtEl>
                                          <p:spTgt spid="34"/>
                                        </p:tgtEl>
                                      </p:cBhvr>
                                    </p:animEffect>
                                  </p:childTnLst>
                                </p:cTn>
                              </p:par>
                              <p:par>
                                <p:cTn id="17" presetID="22" presetClass="entr" presetSubtype="4"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down)">
                                      <p:cBhvr>
                                        <p:cTn id="19" dur="500"/>
                                        <p:tgtEl>
                                          <p:spTgt spid="35"/>
                                        </p:tgtEl>
                                      </p:cBhvr>
                                    </p:animEffect>
                                  </p:childTnLst>
                                </p:cTn>
                              </p:par>
                              <p:par>
                                <p:cTn id="20" presetID="22" presetClass="entr" presetSubtype="4" fill="hold"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down)">
                                      <p:cBhvr>
                                        <p:cTn id="22" dur="500"/>
                                        <p:tgtEl>
                                          <p:spTgt spid="40"/>
                                        </p:tgtEl>
                                      </p:cBhvr>
                                    </p:animEffect>
                                  </p:childTnLst>
                                </p:cTn>
                              </p:par>
                              <p:par>
                                <p:cTn id="23" presetID="22" presetClass="entr" presetSubtype="4"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wipe(down)">
                                      <p:cBhvr>
                                        <p:cTn id="25" dur="500"/>
                                        <p:tgtEl>
                                          <p:spTgt spid="41"/>
                                        </p:tgtEl>
                                      </p:cBhvr>
                                    </p:animEffect>
                                  </p:childTnLst>
                                </p:cTn>
                              </p:par>
                              <p:par>
                                <p:cTn id="26" presetID="22" presetClass="entr" presetSubtype="4" fill="hold" nodeType="with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wipe(down)">
                                      <p:cBhvr>
                                        <p:cTn id="28" dur="500"/>
                                        <p:tgtEl>
                                          <p:spTgt spid="42"/>
                                        </p:tgtEl>
                                      </p:cBhvr>
                                    </p:animEffect>
                                  </p:childTnLst>
                                </p:cTn>
                              </p:par>
                              <p:par>
                                <p:cTn id="29" presetID="22" presetClass="entr" presetSubtype="4"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down)">
                                      <p:cBhvr>
                                        <p:cTn id="31" dur="500"/>
                                        <p:tgtEl>
                                          <p:spTgt spid="4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down)">
                                      <p:cBhvr>
                                        <p:cTn id="36" dur="500"/>
                                        <p:tgtEl>
                                          <p:spTgt spid="31"/>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down)">
                                      <p:cBhvr>
                                        <p:cTn id="39" dur="500"/>
                                        <p:tgtEl>
                                          <p:spTgt spid="30"/>
                                        </p:tgtEl>
                                      </p:cBhvr>
                                    </p:animEffect>
                                  </p:childTnLst>
                                </p:cTn>
                              </p:par>
                            </p:childTnLst>
                          </p:cTn>
                        </p:par>
                        <p:par>
                          <p:cTn id="40" fill="hold">
                            <p:stCondLst>
                              <p:cond delay="500"/>
                            </p:stCondLst>
                            <p:childTnLst>
                              <p:par>
                                <p:cTn id="41" presetID="22" presetClass="entr" presetSubtype="4"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down)">
                                      <p:cBhvr>
                                        <p:cTn id="4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0925174" y="6356350"/>
            <a:ext cx="367666" cy="365125"/>
          </a:xfrm>
        </p:spPr>
        <p:txBody>
          <a:bodyPr/>
          <a:lstStyle/>
          <a:p>
            <a:fld id="{3DE3E19F-02C1-4219-A00A-045ED18507E8}" type="slidenum">
              <a:rPr lang="en-US" smtClean="0"/>
              <a:pPr/>
              <a:t>6</a:t>
            </a:fld>
            <a:endParaRPr lang="en-US"/>
          </a:p>
        </p:txBody>
      </p:sp>
      <p:graphicFrame>
        <p:nvGraphicFramePr>
          <p:cNvPr id="4" name="Chart 3">
            <a:extLst>
              <a:ext uri="{FF2B5EF4-FFF2-40B4-BE49-F238E27FC236}">
                <a16:creationId xmlns:a16="http://schemas.microsoft.com/office/drawing/2014/main" id="{6A9DA37B-A8D6-4A8F-8F3B-59B36C930885}"/>
              </a:ext>
            </a:extLst>
          </p:cNvPr>
          <p:cNvGraphicFramePr>
            <a:graphicFrameLocks/>
          </p:cNvGraphicFramePr>
          <p:nvPr>
            <p:extLst>
              <p:ext uri="{D42A27DB-BD31-4B8C-83A1-F6EECF244321}">
                <p14:modId xmlns:p14="http://schemas.microsoft.com/office/powerpoint/2010/main" val="561044497"/>
              </p:ext>
            </p:extLst>
          </p:nvPr>
        </p:nvGraphicFramePr>
        <p:xfrm>
          <a:off x="1680778" y="1794010"/>
          <a:ext cx="7184843" cy="462266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4F9D66B7-DD6B-4DEF-87C1-5707A5D4308E}"/>
              </a:ext>
            </a:extLst>
          </p:cNvPr>
          <p:cNvGraphicFramePr>
            <a:graphicFrameLocks/>
          </p:cNvGraphicFramePr>
          <p:nvPr>
            <p:extLst>
              <p:ext uri="{D42A27DB-BD31-4B8C-83A1-F6EECF244321}">
                <p14:modId xmlns:p14="http://schemas.microsoft.com/office/powerpoint/2010/main" val="3028366284"/>
              </p:ext>
            </p:extLst>
          </p:nvPr>
        </p:nvGraphicFramePr>
        <p:xfrm>
          <a:off x="1145190" y="1397439"/>
          <a:ext cx="8608410" cy="4807650"/>
        </p:xfrm>
        <a:graphic>
          <a:graphicData uri="http://schemas.openxmlformats.org/drawingml/2006/chart">
            <c:chart xmlns:c="http://schemas.openxmlformats.org/drawingml/2006/chart" xmlns:r="http://schemas.openxmlformats.org/officeDocument/2006/relationships" r:id="rId4"/>
          </a:graphicData>
        </a:graphic>
      </p:graphicFrame>
      <p:sp>
        <p:nvSpPr>
          <p:cNvPr id="3" name="Oval 2">
            <a:extLst>
              <a:ext uri="{FF2B5EF4-FFF2-40B4-BE49-F238E27FC236}">
                <a16:creationId xmlns:a16="http://schemas.microsoft.com/office/drawing/2014/main" id="{2D45D0FC-5A76-4EAA-8B11-8070649D0B5D}"/>
              </a:ext>
            </a:extLst>
          </p:cNvPr>
          <p:cNvSpPr/>
          <p:nvPr/>
        </p:nvSpPr>
        <p:spPr>
          <a:xfrm>
            <a:off x="5133244" y="2032114"/>
            <a:ext cx="632301" cy="62963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ABD03136-D75F-4212-BDFE-2D00FCC57A82}"/>
              </a:ext>
            </a:extLst>
          </p:cNvPr>
          <p:cNvSpPr>
            <a:spLocks noGrp="1"/>
          </p:cNvSpPr>
          <p:nvPr>
            <p:ph type="title"/>
          </p:nvPr>
        </p:nvSpPr>
        <p:spPr>
          <a:xfrm>
            <a:off x="660400" y="441325"/>
            <a:ext cx="6673850" cy="583372"/>
          </a:xfrm>
        </p:spPr>
        <p:txBody>
          <a:bodyPr>
            <a:normAutofit fontScale="90000"/>
          </a:bodyPr>
          <a:lstStyle/>
          <a:p>
            <a:br>
              <a:rPr lang="en-US" dirty="0"/>
            </a:br>
            <a:r>
              <a:rPr lang="en-US" dirty="0"/>
              <a:t>Probability</a:t>
            </a:r>
            <a:br>
              <a:rPr lang="en-US" dirty="0"/>
            </a:br>
            <a:endParaRPr lang="en-US" dirty="0"/>
          </a:p>
        </p:txBody>
      </p:sp>
      <p:sp>
        <p:nvSpPr>
          <p:cNvPr id="2" name="TextBox 1">
            <a:extLst>
              <a:ext uri="{FF2B5EF4-FFF2-40B4-BE49-F238E27FC236}">
                <a16:creationId xmlns:a16="http://schemas.microsoft.com/office/drawing/2014/main" id="{A28C2C87-34F3-44FE-A437-B9B3E07A224E}"/>
              </a:ext>
            </a:extLst>
          </p:cNvPr>
          <p:cNvSpPr txBox="1"/>
          <p:nvPr/>
        </p:nvSpPr>
        <p:spPr>
          <a:xfrm>
            <a:off x="2175924" y="6134655"/>
            <a:ext cx="7516738" cy="307777"/>
          </a:xfrm>
          <a:prstGeom prst="rect">
            <a:avLst/>
          </a:prstGeom>
          <a:noFill/>
        </p:spPr>
        <p:txBody>
          <a:bodyPr wrap="none" rtlCol="0">
            <a:spAutoFit/>
          </a:bodyPr>
          <a:lstStyle/>
          <a:p>
            <a:r>
              <a:rPr lang="en-US" sz="1400" dirty="0"/>
              <a:t>1               	              2                               3                                4                  More than 5 rooms</a:t>
            </a:r>
          </a:p>
        </p:txBody>
      </p:sp>
    </p:spTree>
    <p:extLst>
      <p:ext uri="{BB962C8B-B14F-4D97-AF65-F5344CB8AC3E}">
        <p14:creationId xmlns:p14="http://schemas.microsoft.com/office/powerpoint/2010/main" val="749541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399" y="342105"/>
            <a:ext cx="4573451" cy="549275"/>
          </a:xfrm>
        </p:spPr>
        <p:txBody>
          <a:bodyPr>
            <a:normAutofit fontScale="90000"/>
          </a:bodyPr>
          <a:lstStyle/>
          <a:p>
            <a:r>
              <a:rPr lang="en-US" dirty="0"/>
              <a:t>1. Probability</a:t>
            </a:r>
          </a:p>
        </p:txBody>
      </p:sp>
      <p:sp>
        <p:nvSpPr>
          <p:cNvPr id="5" name="Slide Number Placeholder 4"/>
          <p:cNvSpPr>
            <a:spLocks noGrp="1"/>
          </p:cNvSpPr>
          <p:nvPr>
            <p:ph type="sldNum" sz="quarter" idx="12"/>
          </p:nvPr>
        </p:nvSpPr>
        <p:spPr>
          <a:xfrm>
            <a:off x="11248952" y="5988232"/>
            <a:ext cx="367666" cy="365125"/>
          </a:xfrm>
        </p:spPr>
        <p:txBody>
          <a:bodyPr/>
          <a:lstStyle/>
          <a:p>
            <a:fld id="{3DE3E19F-02C1-4219-A00A-045ED18507E8}" type="slidenum">
              <a:rPr lang="en-US" smtClean="0"/>
              <a:pPr/>
              <a:t>7</a:t>
            </a:fld>
            <a:endParaRPr lang="en-US"/>
          </a:p>
        </p:txBody>
      </p:sp>
      <p:graphicFrame>
        <p:nvGraphicFramePr>
          <p:cNvPr id="3" name="Table 2">
            <a:extLst>
              <a:ext uri="{FF2B5EF4-FFF2-40B4-BE49-F238E27FC236}">
                <a16:creationId xmlns:a16="http://schemas.microsoft.com/office/drawing/2014/main" id="{61602EAF-7683-490B-B1A5-DA0B68AF24BD}"/>
              </a:ext>
            </a:extLst>
          </p:cNvPr>
          <p:cNvGraphicFramePr>
            <a:graphicFrameLocks noGrp="1"/>
          </p:cNvGraphicFramePr>
          <p:nvPr>
            <p:extLst>
              <p:ext uri="{D42A27DB-BD31-4B8C-83A1-F6EECF244321}">
                <p14:modId xmlns:p14="http://schemas.microsoft.com/office/powerpoint/2010/main" val="861744502"/>
              </p:ext>
            </p:extLst>
          </p:nvPr>
        </p:nvGraphicFramePr>
        <p:xfrm>
          <a:off x="565010" y="3003432"/>
          <a:ext cx="7297270" cy="2984800"/>
        </p:xfrm>
        <a:graphic>
          <a:graphicData uri="http://schemas.openxmlformats.org/drawingml/2006/table">
            <a:tbl>
              <a:tblPr>
                <a:tableStyleId>{5C22544A-7EE6-4342-B048-85BDC9FD1C3A}</a:tableStyleId>
              </a:tblPr>
              <a:tblGrid>
                <a:gridCol w="1603090">
                  <a:extLst>
                    <a:ext uri="{9D8B030D-6E8A-4147-A177-3AD203B41FA5}">
                      <a16:colId xmlns:a16="http://schemas.microsoft.com/office/drawing/2014/main" val="4144640569"/>
                    </a:ext>
                  </a:extLst>
                </a:gridCol>
                <a:gridCol w="1397896">
                  <a:extLst>
                    <a:ext uri="{9D8B030D-6E8A-4147-A177-3AD203B41FA5}">
                      <a16:colId xmlns:a16="http://schemas.microsoft.com/office/drawing/2014/main" val="3857255637"/>
                    </a:ext>
                  </a:extLst>
                </a:gridCol>
                <a:gridCol w="1397896">
                  <a:extLst>
                    <a:ext uri="{9D8B030D-6E8A-4147-A177-3AD203B41FA5}">
                      <a16:colId xmlns:a16="http://schemas.microsoft.com/office/drawing/2014/main" val="2752011732"/>
                    </a:ext>
                  </a:extLst>
                </a:gridCol>
                <a:gridCol w="1449194">
                  <a:extLst>
                    <a:ext uri="{9D8B030D-6E8A-4147-A177-3AD203B41FA5}">
                      <a16:colId xmlns:a16="http://schemas.microsoft.com/office/drawing/2014/main" val="257833318"/>
                    </a:ext>
                  </a:extLst>
                </a:gridCol>
                <a:gridCol w="1449194">
                  <a:extLst>
                    <a:ext uri="{9D8B030D-6E8A-4147-A177-3AD203B41FA5}">
                      <a16:colId xmlns:a16="http://schemas.microsoft.com/office/drawing/2014/main" val="3991959597"/>
                    </a:ext>
                  </a:extLst>
                </a:gridCol>
              </a:tblGrid>
              <a:tr h="373100">
                <a:tc gridSpan="4">
                  <a:txBody>
                    <a:bodyPr/>
                    <a:lstStyle/>
                    <a:p>
                      <a:pPr algn="ctr" fontAlgn="b"/>
                      <a:r>
                        <a:rPr lang="en-US" sz="1700" u="none" strike="noStrike" dirty="0">
                          <a:effectLst/>
                        </a:rPr>
                        <a:t>probability</a:t>
                      </a:r>
                      <a:endParaRPr lang="en-US" sz="1700" b="1" i="0" u="none" strike="noStrike" dirty="0">
                        <a:solidFill>
                          <a:srgbClr val="85CC18"/>
                        </a:solidFill>
                        <a:effectLst/>
                        <a:latin typeface="Calibri" panose="020F0502020204030204" pitchFamily="34" charset="0"/>
                      </a:endParaRPr>
                    </a:p>
                  </a:txBody>
                  <a:tcPr marL="87532" marR="87532" marT="43766" marB="43766"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endParaRPr lang="en-US" sz="1700" b="1" i="0" u="none" strike="noStrike" dirty="0">
                        <a:solidFill>
                          <a:srgbClr val="85CC18"/>
                        </a:solidFill>
                        <a:effectLst/>
                        <a:latin typeface="Calibri" panose="020F0502020204030204" pitchFamily="34" charset="0"/>
                      </a:endParaRPr>
                    </a:p>
                  </a:txBody>
                  <a:tcPr marL="87532" marR="87532" marT="43766" marB="43766" anchor="ctr"/>
                </a:tc>
                <a:extLst>
                  <a:ext uri="{0D108BD9-81ED-4DB2-BD59-A6C34878D82A}">
                    <a16:rowId xmlns:a16="http://schemas.microsoft.com/office/drawing/2014/main" val="2251272820"/>
                  </a:ext>
                </a:extLst>
              </a:tr>
              <a:tr h="373100">
                <a:tc>
                  <a:txBody>
                    <a:bodyPr/>
                    <a:lstStyle/>
                    <a:p>
                      <a:pPr algn="ctr" fontAlgn="b"/>
                      <a:r>
                        <a:rPr lang="en-US" sz="1100" u="none" strike="noStrike" dirty="0">
                          <a:effectLst/>
                        </a:rPr>
                        <a:t>No. of Rooms</a:t>
                      </a:r>
                      <a:endParaRPr lang="en-US" sz="1100" b="1" i="0" u="none" strike="noStrike" dirty="0">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u="none" strike="noStrike" dirty="0">
                          <a:effectLst/>
                        </a:rPr>
                        <a:t>Really Old House</a:t>
                      </a:r>
                      <a:endParaRPr lang="en-US" sz="1100" b="1" i="0" u="none" strike="noStrike" dirty="0">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u="none" strike="noStrike" dirty="0">
                          <a:effectLst/>
                        </a:rPr>
                        <a:t>Old House</a:t>
                      </a:r>
                      <a:endParaRPr lang="en-US" sz="1100" b="1" i="0" u="none" strike="noStrike" dirty="0">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u="none" strike="noStrike" dirty="0">
                          <a:effectLst/>
                        </a:rPr>
                        <a:t>New House</a:t>
                      </a:r>
                      <a:endParaRPr lang="en-US" sz="1100" b="1" i="0" u="none" strike="noStrike" dirty="0">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b="1" i="0" u="none" strike="noStrike" dirty="0">
                          <a:solidFill>
                            <a:srgbClr val="F4384E"/>
                          </a:solidFill>
                          <a:effectLst/>
                          <a:latin typeface="Calibri" panose="020F0502020204030204" pitchFamily="34" charset="0"/>
                        </a:rPr>
                        <a:t>Change of Percentage</a:t>
                      </a:r>
                    </a:p>
                  </a:txBody>
                  <a:tcPr marL="6079" marR="6079" marT="6079" marB="0" anchor="ctr"/>
                </a:tc>
                <a:extLst>
                  <a:ext uri="{0D108BD9-81ED-4DB2-BD59-A6C34878D82A}">
                    <a16:rowId xmlns:a16="http://schemas.microsoft.com/office/drawing/2014/main" val="1982806869"/>
                  </a:ext>
                </a:extLst>
              </a:tr>
              <a:tr h="373100">
                <a:tc>
                  <a:txBody>
                    <a:bodyPr/>
                    <a:lstStyle/>
                    <a:p>
                      <a:pPr algn="ctr" fontAlgn="b"/>
                      <a:r>
                        <a:rPr lang="en-US" sz="1100" u="none" strike="noStrike" dirty="0">
                          <a:effectLst/>
                        </a:rPr>
                        <a:t>1 room</a:t>
                      </a:r>
                      <a:endParaRPr lang="en-US" sz="1100" b="0" i="0" u="none" strike="noStrike" dirty="0">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b="1" i="0" u="none" strike="noStrike" dirty="0">
                          <a:solidFill>
                            <a:srgbClr val="F4384E"/>
                          </a:solidFill>
                          <a:effectLst/>
                          <a:latin typeface="Calibri" panose="020F0502020204030204" pitchFamily="34" charset="0"/>
                        </a:rPr>
                        <a:t>+3%</a:t>
                      </a:r>
                    </a:p>
                  </a:txBody>
                  <a:tcPr marL="6079" marR="6079" marT="6079" marB="0" anchor="ctr"/>
                </a:tc>
                <a:extLst>
                  <a:ext uri="{0D108BD9-81ED-4DB2-BD59-A6C34878D82A}">
                    <a16:rowId xmlns:a16="http://schemas.microsoft.com/office/drawing/2014/main" val="1827621968"/>
                  </a:ext>
                </a:extLst>
              </a:tr>
              <a:tr h="373100">
                <a:tc>
                  <a:txBody>
                    <a:bodyPr/>
                    <a:lstStyle/>
                    <a:p>
                      <a:pPr algn="ctr" fontAlgn="b"/>
                      <a:r>
                        <a:rPr lang="en-US" sz="1100" u="none" strike="noStrike" dirty="0">
                          <a:effectLst/>
                        </a:rPr>
                        <a:t>2 room</a:t>
                      </a:r>
                      <a:endParaRPr lang="en-US" sz="1100" b="0" i="0" u="none" strike="noStrike" dirty="0">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u="none" strike="noStrike">
                          <a:effectLst/>
                        </a:rPr>
                        <a:t>33%</a:t>
                      </a:r>
                      <a:endParaRPr lang="en-US" sz="1100" b="0" i="0" u="none" strike="noStrike">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b="1" i="0" u="none" strike="noStrike" dirty="0">
                          <a:solidFill>
                            <a:srgbClr val="F4384E"/>
                          </a:solidFill>
                          <a:effectLst/>
                          <a:latin typeface="Calibri" panose="020F0502020204030204" pitchFamily="34" charset="0"/>
                        </a:rPr>
                        <a:t>-8%</a:t>
                      </a:r>
                    </a:p>
                  </a:txBody>
                  <a:tcPr marL="6079" marR="6079" marT="6079" marB="0" anchor="ctr"/>
                </a:tc>
                <a:extLst>
                  <a:ext uri="{0D108BD9-81ED-4DB2-BD59-A6C34878D82A}">
                    <a16:rowId xmlns:a16="http://schemas.microsoft.com/office/drawing/2014/main" val="485470183"/>
                  </a:ext>
                </a:extLst>
              </a:tr>
              <a:tr h="373100">
                <a:tc>
                  <a:txBody>
                    <a:bodyPr/>
                    <a:lstStyle/>
                    <a:p>
                      <a:pPr algn="ctr" fontAlgn="b"/>
                      <a:r>
                        <a:rPr lang="en-US" sz="1100" u="none" strike="noStrike" dirty="0">
                          <a:effectLst/>
                        </a:rPr>
                        <a:t>3 room</a:t>
                      </a:r>
                      <a:endParaRPr lang="en-US" sz="1100" b="0" i="0" u="none" strike="noStrike" dirty="0">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u="none" strike="noStrike" dirty="0">
                          <a:effectLst/>
                        </a:rPr>
                        <a:t>45%</a:t>
                      </a:r>
                      <a:endParaRPr lang="en-US" sz="1100" b="0" i="0" u="none" strike="noStrike" dirty="0">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u="none" strike="noStrike">
                          <a:effectLst/>
                        </a:rPr>
                        <a:t>47%</a:t>
                      </a:r>
                      <a:endParaRPr lang="en-US" sz="1100" b="0" i="0" u="none" strike="noStrike">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u="none" strike="noStrike">
                          <a:effectLst/>
                        </a:rPr>
                        <a:t>38%</a:t>
                      </a:r>
                      <a:endParaRPr lang="en-US" sz="1100" b="0" i="0" u="none" strike="noStrike">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b="1" i="0" u="none" strike="noStrike" dirty="0">
                          <a:solidFill>
                            <a:srgbClr val="F4384E"/>
                          </a:solidFill>
                          <a:effectLst/>
                          <a:latin typeface="Calibri" panose="020F0502020204030204" pitchFamily="34" charset="0"/>
                        </a:rPr>
                        <a:t>-7%</a:t>
                      </a:r>
                    </a:p>
                  </a:txBody>
                  <a:tcPr marL="6079" marR="6079" marT="6079" marB="0" anchor="ctr"/>
                </a:tc>
                <a:extLst>
                  <a:ext uri="{0D108BD9-81ED-4DB2-BD59-A6C34878D82A}">
                    <a16:rowId xmlns:a16="http://schemas.microsoft.com/office/drawing/2014/main" val="2397394393"/>
                  </a:ext>
                </a:extLst>
              </a:tr>
              <a:tr h="373100">
                <a:tc>
                  <a:txBody>
                    <a:bodyPr/>
                    <a:lstStyle/>
                    <a:p>
                      <a:pPr algn="ctr" fontAlgn="b"/>
                      <a:r>
                        <a:rPr lang="en-US" sz="1100" u="none" strike="noStrike" dirty="0">
                          <a:effectLst/>
                        </a:rPr>
                        <a:t>4 room</a:t>
                      </a:r>
                      <a:endParaRPr lang="en-US" sz="1100" b="0" i="0" u="none" strike="noStrike" dirty="0">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u="none" strike="noStrike">
                          <a:effectLst/>
                        </a:rPr>
                        <a:t>28%</a:t>
                      </a:r>
                      <a:endParaRPr lang="en-US" sz="1100" b="0" i="0" u="none" strike="noStrike">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b="1" i="0" u="none" strike="noStrike" dirty="0">
                          <a:solidFill>
                            <a:srgbClr val="F4384E"/>
                          </a:solidFill>
                          <a:effectLst/>
                          <a:latin typeface="Calibri" panose="020F0502020204030204" pitchFamily="34" charset="0"/>
                        </a:rPr>
                        <a:t>+10%</a:t>
                      </a:r>
                    </a:p>
                  </a:txBody>
                  <a:tcPr marL="6079" marR="6079" marT="6079" marB="0" anchor="ctr"/>
                </a:tc>
                <a:extLst>
                  <a:ext uri="{0D108BD9-81ED-4DB2-BD59-A6C34878D82A}">
                    <a16:rowId xmlns:a16="http://schemas.microsoft.com/office/drawing/2014/main" val="3263623308"/>
                  </a:ext>
                </a:extLst>
              </a:tr>
              <a:tr h="373100">
                <a:tc>
                  <a:txBody>
                    <a:bodyPr/>
                    <a:lstStyle/>
                    <a:p>
                      <a:pPr algn="ctr" fontAlgn="b"/>
                      <a:r>
                        <a:rPr lang="en-US" sz="1100" u="none" strike="noStrike" dirty="0">
                          <a:effectLst/>
                        </a:rPr>
                        <a:t>more than 5 rooms</a:t>
                      </a:r>
                      <a:endParaRPr lang="en-US" sz="1100" b="0" i="0" u="none" strike="noStrike" dirty="0">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b="1" i="0" u="none" strike="noStrike" dirty="0">
                          <a:solidFill>
                            <a:srgbClr val="F4384E"/>
                          </a:solidFill>
                          <a:effectLst/>
                          <a:latin typeface="Calibri" panose="020F0502020204030204" pitchFamily="34" charset="0"/>
                        </a:rPr>
                        <a:t>+3%</a:t>
                      </a:r>
                    </a:p>
                  </a:txBody>
                  <a:tcPr marL="6079" marR="6079" marT="6079" marB="0" anchor="ctr"/>
                </a:tc>
                <a:extLst>
                  <a:ext uri="{0D108BD9-81ED-4DB2-BD59-A6C34878D82A}">
                    <a16:rowId xmlns:a16="http://schemas.microsoft.com/office/drawing/2014/main" val="964744710"/>
                  </a:ext>
                </a:extLst>
              </a:tr>
              <a:tr h="373100">
                <a:tc>
                  <a:txBody>
                    <a:bodyPr/>
                    <a:lstStyle/>
                    <a:p>
                      <a:pPr algn="ctr" fontAlgn="b"/>
                      <a:r>
                        <a:rPr lang="en-US" sz="1100" u="none" strike="noStrike" dirty="0">
                          <a:effectLst/>
                        </a:rPr>
                        <a:t>Total</a:t>
                      </a:r>
                      <a:endParaRPr lang="en-US" sz="1100" b="1" i="0" u="none" strike="noStrike" dirty="0">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u="none" strike="noStrike" dirty="0">
                          <a:effectLst/>
                        </a:rPr>
                        <a:t>100%</a:t>
                      </a:r>
                      <a:endParaRPr lang="en-US" sz="1100" b="1" i="0" u="none" strike="noStrike" dirty="0">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u="none" strike="noStrike" dirty="0">
                          <a:effectLst/>
                        </a:rPr>
                        <a:t>100%</a:t>
                      </a:r>
                      <a:endParaRPr lang="en-US" sz="1100" b="1" i="0" u="none" strike="noStrike" dirty="0">
                        <a:solidFill>
                          <a:srgbClr val="000000"/>
                        </a:solidFill>
                        <a:effectLst/>
                        <a:latin typeface="Calibri" panose="020F0502020204030204" pitchFamily="34" charset="0"/>
                      </a:endParaRPr>
                    </a:p>
                  </a:txBody>
                  <a:tcPr marL="6079" marR="6079" marT="6079" marB="0" anchor="ctr"/>
                </a:tc>
                <a:tc>
                  <a:txBody>
                    <a:bodyPr/>
                    <a:lstStyle/>
                    <a:p>
                      <a:pPr algn="ctr" fontAlgn="b"/>
                      <a:r>
                        <a:rPr lang="en-US" sz="1100" u="none" strike="noStrike" dirty="0">
                          <a:effectLst/>
                        </a:rPr>
                        <a:t>100%</a:t>
                      </a:r>
                      <a:endParaRPr lang="en-US" sz="1100" b="1" i="0" u="none" strike="noStrike" dirty="0">
                        <a:solidFill>
                          <a:srgbClr val="000000"/>
                        </a:solidFill>
                        <a:effectLst/>
                        <a:latin typeface="Calibri" panose="020F0502020204030204" pitchFamily="34" charset="0"/>
                      </a:endParaRPr>
                    </a:p>
                  </a:txBody>
                  <a:tcPr marL="6079" marR="6079" marT="6079" marB="0" anchor="ctr"/>
                </a:tc>
                <a:tc>
                  <a:txBody>
                    <a:bodyPr/>
                    <a:lstStyle/>
                    <a:p>
                      <a:pPr algn="ctr" fontAlgn="b"/>
                      <a:endParaRPr lang="en-US" sz="1100" b="1" i="0" u="none" strike="noStrike" dirty="0">
                        <a:solidFill>
                          <a:srgbClr val="000000"/>
                        </a:solidFill>
                        <a:effectLst/>
                        <a:latin typeface="Calibri" panose="020F0502020204030204" pitchFamily="34" charset="0"/>
                      </a:endParaRPr>
                    </a:p>
                  </a:txBody>
                  <a:tcPr marL="6079" marR="6079" marT="6079" marB="0" anchor="ctr"/>
                </a:tc>
                <a:extLst>
                  <a:ext uri="{0D108BD9-81ED-4DB2-BD59-A6C34878D82A}">
                    <a16:rowId xmlns:a16="http://schemas.microsoft.com/office/drawing/2014/main" val="1000894382"/>
                  </a:ext>
                </a:extLst>
              </a:tr>
            </a:tbl>
          </a:graphicData>
        </a:graphic>
      </p:graphicFrame>
      <p:sp>
        <p:nvSpPr>
          <p:cNvPr id="4" name="Rectangle: Rounded Corners 3">
            <a:extLst>
              <a:ext uri="{FF2B5EF4-FFF2-40B4-BE49-F238E27FC236}">
                <a16:creationId xmlns:a16="http://schemas.microsoft.com/office/drawing/2014/main" id="{B59FDF20-78F7-4660-97B6-34BCF87A4496}"/>
              </a:ext>
            </a:extLst>
          </p:cNvPr>
          <p:cNvSpPr/>
          <p:nvPr/>
        </p:nvSpPr>
        <p:spPr>
          <a:xfrm>
            <a:off x="2173278" y="3364578"/>
            <a:ext cx="1387737" cy="2616668"/>
          </a:xfrm>
          <a:prstGeom prst="roundRect">
            <a:avLst/>
          </a:prstGeom>
          <a:noFill/>
          <a:ln w="38100">
            <a:solidFill>
              <a:srgbClr val="85CC18">
                <a:alpha val="5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00FA4AB8-C926-4595-B234-BA17DE4C7DBA}"/>
              </a:ext>
            </a:extLst>
          </p:cNvPr>
          <p:cNvSpPr txBox="1">
            <a:spLocks/>
          </p:cNvSpPr>
          <p:nvPr/>
        </p:nvSpPr>
        <p:spPr>
          <a:xfrm>
            <a:off x="565010" y="913310"/>
            <a:ext cx="11355893" cy="1764130"/>
          </a:xfrm>
          <a:prstGeom prst="roundRect">
            <a:avLst>
              <a:gd name="adj" fmla="val 50000"/>
            </a:avLst>
          </a:prstGeom>
          <a:solidFill>
            <a:srgbClr val="85CC18"/>
          </a:solidFill>
          <a:effectLst>
            <a:outerShdw blurRad="152400" sx="102000" sy="102000" algn="ctr" rotWithShape="0">
              <a:prstClr val="black">
                <a:alpha val="14000"/>
              </a:prstClr>
            </a:outerShdw>
          </a:effectLst>
        </p:spPr>
        <p:txBody>
          <a:bodyPr vert="horz" lIns="182880" tIns="45720" rIns="182880" bIns="0" rtlCol="0" anchor="ctr">
            <a:normAutofit fontScale="75000" lnSpcReduction="20000"/>
          </a:bodyPr>
          <a:lstStyle>
            <a:lvl1pPr algn="l" defTabSz="914400" rtl="0" eaLnBrk="1" latinLnBrk="0" hangingPunct="1">
              <a:lnSpc>
                <a:spcPct val="100000"/>
              </a:lnSpc>
              <a:spcBef>
                <a:spcPct val="0"/>
              </a:spcBef>
              <a:buNone/>
              <a:defRPr lang="en-US" sz="3600" kern="1200">
                <a:solidFill>
                  <a:schemeClr val="bg1"/>
                </a:solidFill>
                <a:latin typeface="+mj-lt"/>
                <a:ea typeface="+mj-ea"/>
                <a:cs typeface="+mj-cs"/>
              </a:defRPr>
            </a:lvl1pPr>
          </a:lstStyle>
          <a:p>
            <a:r>
              <a:rPr lang="en-US"/>
              <a:t>A construction company signs a contract to build houses based on room preferences.</a:t>
            </a:r>
            <a:br>
              <a:rPr lang="en-US"/>
            </a:br>
            <a:r>
              <a:rPr lang="en-US"/>
              <a:t>Therefore, what will be their maximum probability for no. of rooms?</a:t>
            </a:r>
            <a:endParaRPr lang="en-US" dirty="0"/>
          </a:p>
        </p:txBody>
      </p:sp>
      <p:sp>
        <p:nvSpPr>
          <p:cNvPr id="12" name="Arrow: Right 11">
            <a:extLst>
              <a:ext uri="{FF2B5EF4-FFF2-40B4-BE49-F238E27FC236}">
                <a16:creationId xmlns:a16="http://schemas.microsoft.com/office/drawing/2014/main" id="{C621C853-40B3-4B0A-A932-D9C51814AE4F}"/>
              </a:ext>
            </a:extLst>
          </p:cNvPr>
          <p:cNvSpPr/>
          <p:nvPr/>
        </p:nvSpPr>
        <p:spPr>
          <a:xfrm>
            <a:off x="3304218" y="4581708"/>
            <a:ext cx="493466" cy="2285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DF1B7236-ECB5-4303-9523-B31061E989B8}"/>
              </a:ext>
            </a:extLst>
          </p:cNvPr>
          <p:cNvSpPr/>
          <p:nvPr/>
        </p:nvSpPr>
        <p:spPr>
          <a:xfrm>
            <a:off x="4755641" y="4565597"/>
            <a:ext cx="493466" cy="2285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E2BF381B-0172-4596-810E-D48C10A0273E}"/>
              </a:ext>
            </a:extLst>
          </p:cNvPr>
          <p:cNvSpPr/>
          <p:nvPr/>
        </p:nvSpPr>
        <p:spPr>
          <a:xfrm>
            <a:off x="4732829" y="4973044"/>
            <a:ext cx="493466" cy="2285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0AA7F637-4694-42A7-AE25-5D5A11DFA022}"/>
              </a:ext>
            </a:extLst>
          </p:cNvPr>
          <p:cNvSpPr/>
          <p:nvPr/>
        </p:nvSpPr>
        <p:spPr>
          <a:xfrm>
            <a:off x="3314282" y="4956011"/>
            <a:ext cx="493466" cy="2285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90E6B53F-A6D2-4D67-B2A9-C6751B08D45F}"/>
              </a:ext>
            </a:extLst>
          </p:cNvPr>
          <p:cNvSpPr/>
          <p:nvPr/>
        </p:nvSpPr>
        <p:spPr>
          <a:xfrm>
            <a:off x="3564126" y="3364578"/>
            <a:ext cx="1415436" cy="2616668"/>
          </a:xfrm>
          <a:prstGeom prst="roundRect">
            <a:avLst/>
          </a:prstGeom>
          <a:noFill/>
          <a:ln w="38100">
            <a:solidFill>
              <a:srgbClr val="85CC18">
                <a:alpha val="5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3B51176B-BE65-4E7A-AAD9-EAAE46D7A03B}"/>
              </a:ext>
            </a:extLst>
          </p:cNvPr>
          <p:cNvSpPr/>
          <p:nvPr/>
        </p:nvSpPr>
        <p:spPr>
          <a:xfrm>
            <a:off x="4999263" y="3387673"/>
            <a:ext cx="1387737" cy="2616668"/>
          </a:xfrm>
          <a:prstGeom prst="roundRect">
            <a:avLst/>
          </a:prstGeom>
          <a:noFill/>
          <a:ln w="38100">
            <a:solidFill>
              <a:srgbClr val="85CC18">
                <a:alpha val="5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09C828BF-5335-4A8E-930C-675DABC99A1A}"/>
              </a:ext>
            </a:extLst>
          </p:cNvPr>
          <p:cNvGrpSpPr/>
          <p:nvPr/>
        </p:nvGrpSpPr>
        <p:grpSpPr>
          <a:xfrm>
            <a:off x="7825248" y="2607058"/>
            <a:ext cx="4621283" cy="3777548"/>
            <a:chOff x="7890559" y="2226793"/>
            <a:chExt cx="4621283" cy="3777548"/>
          </a:xfrm>
        </p:grpSpPr>
        <p:pic>
          <p:nvPicPr>
            <p:cNvPr id="16" name="Picture 15">
              <a:extLst>
                <a:ext uri="{FF2B5EF4-FFF2-40B4-BE49-F238E27FC236}">
                  <a16:creationId xmlns:a16="http://schemas.microsoft.com/office/drawing/2014/main" id="{9F939FFB-4FB3-4B27-AA9F-0957AF711975}"/>
                </a:ext>
              </a:extLst>
            </p:cNvPr>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062451" y="5081850"/>
              <a:ext cx="1600694" cy="922491"/>
            </a:xfrm>
            <a:prstGeom prst="rect">
              <a:avLst/>
            </a:prstGeom>
          </p:spPr>
        </p:pic>
        <p:pic>
          <p:nvPicPr>
            <p:cNvPr id="17" name="Picture 16">
              <a:extLst>
                <a:ext uri="{FF2B5EF4-FFF2-40B4-BE49-F238E27FC236}">
                  <a16:creationId xmlns:a16="http://schemas.microsoft.com/office/drawing/2014/main" id="{724E0F90-EC7D-4C4E-A4C3-465AC4284AB2}"/>
                </a:ext>
              </a:extLst>
            </p:cNvPr>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724198" y="3280489"/>
              <a:ext cx="763077" cy="671656"/>
            </a:xfrm>
            <a:prstGeom prst="rect">
              <a:avLst/>
            </a:prstGeom>
          </p:spPr>
        </p:pic>
        <p:pic>
          <p:nvPicPr>
            <p:cNvPr id="20" name="Picture 19">
              <a:extLst>
                <a:ext uri="{FF2B5EF4-FFF2-40B4-BE49-F238E27FC236}">
                  <a16:creationId xmlns:a16="http://schemas.microsoft.com/office/drawing/2014/main" id="{8F01C356-95B4-4A4F-9AEC-F0C8F7CB7278}"/>
                </a:ext>
              </a:extLst>
            </p:cNvPr>
            <p:cNvPicPr>
              <a:picLocks noChangeAspect="1"/>
            </p:cNvPicPr>
            <p:nvPr/>
          </p:nvPicPr>
          <p:blipFill>
            <a:blip r:embed="rId5" cstate="print">
              <a:duotone>
                <a:schemeClr val="accent1">
                  <a:shade val="45000"/>
                  <a:satMod val="135000"/>
                </a:schemeClr>
                <a:prstClr val="white"/>
              </a:duotone>
              <a:extLst>
                <a:ext uri="{BEBA8EAE-BF5A-486C-A8C5-ECC9F3942E4B}">
                  <a14:imgProps xmlns:a14="http://schemas.microsoft.com/office/drawing/2010/main">
                    <a14:imgLayer r:embed="rId6">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8719905" y="4045898"/>
              <a:ext cx="942199" cy="942199"/>
            </a:xfrm>
            <a:prstGeom prst="rect">
              <a:avLst/>
            </a:prstGeom>
          </p:spPr>
        </p:pic>
        <p:sp>
          <p:nvSpPr>
            <p:cNvPr id="6" name="Rectangle 5">
              <a:extLst>
                <a:ext uri="{FF2B5EF4-FFF2-40B4-BE49-F238E27FC236}">
                  <a16:creationId xmlns:a16="http://schemas.microsoft.com/office/drawing/2014/main" id="{233700BD-CF7F-4C63-8236-CDAF4CEAA97F}"/>
                </a:ext>
              </a:extLst>
            </p:cNvPr>
            <p:cNvSpPr/>
            <p:nvPr/>
          </p:nvSpPr>
          <p:spPr>
            <a:xfrm>
              <a:off x="9848773" y="2256924"/>
              <a:ext cx="1826346" cy="3539430"/>
            </a:xfrm>
            <a:prstGeom prst="rect">
              <a:avLst/>
            </a:prstGeom>
          </p:spPr>
          <p:txBody>
            <a:bodyPr wrap="square">
              <a:spAutoFit/>
            </a:bodyPr>
            <a:lstStyle/>
            <a:p>
              <a:r>
                <a:rPr lang="en-US" sz="1600" b="1" dirty="0">
                  <a:solidFill>
                    <a:srgbClr val="4472C4"/>
                  </a:solidFill>
                  <a:effectLst>
                    <a:glow rad="152400">
                      <a:schemeClr val="bg1">
                        <a:alpha val="40000"/>
                      </a:schemeClr>
                    </a:glow>
                  </a:effectLst>
                </a:rPr>
                <a:t>The </a:t>
              </a:r>
            </a:p>
            <a:p>
              <a:r>
                <a:rPr lang="en-US" sz="1600" b="1" dirty="0">
                  <a:solidFill>
                    <a:srgbClr val="4472C4"/>
                  </a:solidFill>
                  <a:effectLst>
                    <a:glow rad="152400">
                      <a:schemeClr val="bg1">
                        <a:alpha val="40000"/>
                      </a:schemeClr>
                    </a:glow>
                  </a:effectLst>
                </a:rPr>
                <a:t>Percentage </a:t>
              </a:r>
            </a:p>
            <a:p>
              <a:r>
                <a:rPr lang="en-US" sz="1600" b="1" dirty="0">
                  <a:solidFill>
                    <a:srgbClr val="4472C4"/>
                  </a:solidFill>
                  <a:effectLst>
                    <a:glow rad="152400">
                      <a:schemeClr val="bg1">
                        <a:alpha val="40000"/>
                      </a:schemeClr>
                    </a:glow>
                  </a:effectLst>
                </a:rPr>
                <a:t>Type of </a:t>
              </a:r>
            </a:p>
            <a:p>
              <a:r>
                <a:rPr lang="en-US" sz="1600" b="1" dirty="0">
                  <a:solidFill>
                    <a:srgbClr val="4472C4"/>
                  </a:solidFill>
                  <a:effectLst>
                    <a:glow rad="152400">
                      <a:schemeClr val="bg1">
                        <a:alpha val="40000"/>
                      </a:schemeClr>
                    </a:glow>
                  </a:effectLst>
                </a:rPr>
                <a:t>House</a:t>
              </a:r>
            </a:p>
            <a:p>
              <a:endParaRPr lang="en-US" sz="1600" b="1" dirty="0">
                <a:solidFill>
                  <a:srgbClr val="4472C4"/>
                </a:solidFill>
                <a:effectLst>
                  <a:glow rad="152400">
                    <a:schemeClr val="bg1">
                      <a:alpha val="40000"/>
                    </a:schemeClr>
                  </a:glow>
                </a:effectLst>
              </a:endParaRPr>
            </a:p>
            <a:p>
              <a:r>
                <a:rPr lang="en-US" sz="1600" b="1" dirty="0">
                  <a:solidFill>
                    <a:srgbClr val="4472C4"/>
                  </a:solidFill>
                  <a:effectLst>
                    <a:glow rad="152400">
                      <a:schemeClr val="bg1">
                        <a:alpha val="40000"/>
                      </a:schemeClr>
                    </a:glow>
                  </a:effectLst>
                </a:rPr>
                <a:t>%17                    </a:t>
              </a:r>
            </a:p>
            <a:p>
              <a:r>
                <a:rPr lang="en-US" sz="1600" b="1" dirty="0">
                  <a:solidFill>
                    <a:srgbClr val="4472C4"/>
                  </a:solidFill>
                  <a:effectLst>
                    <a:glow rad="152400">
                      <a:schemeClr val="bg1">
                        <a:alpha val="40000"/>
                      </a:schemeClr>
                    </a:glow>
                  </a:effectLst>
                </a:rPr>
                <a:t> </a:t>
              </a:r>
            </a:p>
            <a:p>
              <a:endParaRPr lang="en-US" sz="1600" b="1" dirty="0">
                <a:solidFill>
                  <a:srgbClr val="4472C4"/>
                </a:solidFill>
                <a:effectLst>
                  <a:glow rad="152400">
                    <a:schemeClr val="bg1">
                      <a:alpha val="40000"/>
                    </a:schemeClr>
                  </a:glow>
                </a:effectLst>
              </a:endParaRPr>
            </a:p>
            <a:p>
              <a:endParaRPr lang="en-US" sz="1600" b="1" dirty="0">
                <a:solidFill>
                  <a:srgbClr val="4472C4"/>
                </a:solidFill>
                <a:effectLst>
                  <a:glow rad="152400">
                    <a:schemeClr val="bg1">
                      <a:alpha val="40000"/>
                    </a:schemeClr>
                  </a:glow>
                </a:effectLst>
              </a:endParaRPr>
            </a:p>
            <a:p>
              <a:r>
                <a:rPr lang="en-US" sz="1600" b="1" dirty="0">
                  <a:solidFill>
                    <a:srgbClr val="4472C4"/>
                  </a:solidFill>
                  <a:effectLst>
                    <a:glow rad="152400">
                      <a:schemeClr val="bg1">
                        <a:alpha val="40000"/>
                      </a:schemeClr>
                    </a:glow>
                  </a:effectLst>
                </a:rPr>
                <a:t>%8</a:t>
              </a:r>
            </a:p>
            <a:p>
              <a:endParaRPr lang="en-US" sz="1600" b="1" dirty="0">
                <a:solidFill>
                  <a:srgbClr val="4472C4"/>
                </a:solidFill>
                <a:effectLst>
                  <a:glow rad="152400">
                    <a:schemeClr val="bg1">
                      <a:alpha val="40000"/>
                    </a:schemeClr>
                  </a:glow>
                </a:effectLst>
              </a:endParaRPr>
            </a:p>
            <a:p>
              <a:endParaRPr lang="en-US" sz="1600" b="1" dirty="0">
                <a:solidFill>
                  <a:srgbClr val="4472C4"/>
                </a:solidFill>
                <a:effectLst>
                  <a:glow rad="152400">
                    <a:schemeClr val="bg1">
                      <a:alpha val="40000"/>
                    </a:schemeClr>
                  </a:glow>
                </a:effectLst>
              </a:endParaRPr>
            </a:p>
            <a:p>
              <a:endParaRPr lang="en-US" sz="1600" b="1" dirty="0">
                <a:solidFill>
                  <a:srgbClr val="4472C4"/>
                </a:solidFill>
                <a:effectLst>
                  <a:glow rad="152400">
                    <a:schemeClr val="bg1">
                      <a:alpha val="40000"/>
                    </a:schemeClr>
                  </a:glow>
                </a:effectLst>
              </a:endParaRPr>
            </a:p>
            <a:p>
              <a:r>
                <a:rPr lang="en-US" sz="1600" b="1" dirty="0">
                  <a:solidFill>
                    <a:srgbClr val="4472C4"/>
                  </a:solidFill>
                  <a:effectLst>
                    <a:glow rad="152400">
                      <a:schemeClr val="bg1">
                        <a:alpha val="40000"/>
                      </a:schemeClr>
                    </a:glow>
                  </a:effectLst>
                </a:rPr>
                <a:t>%75</a:t>
              </a:r>
            </a:p>
          </p:txBody>
        </p:sp>
        <p:sp>
          <p:nvSpPr>
            <p:cNvPr id="21" name="TextBox 20">
              <a:extLst>
                <a:ext uri="{FF2B5EF4-FFF2-40B4-BE49-F238E27FC236}">
                  <a16:creationId xmlns:a16="http://schemas.microsoft.com/office/drawing/2014/main" id="{4A6FAC4F-8676-4B32-A2D9-9008D5315196}"/>
                </a:ext>
              </a:extLst>
            </p:cNvPr>
            <p:cNvSpPr txBox="1"/>
            <p:nvPr/>
          </p:nvSpPr>
          <p:spPr>
            <a:xfrm>
              <a:off x="10923742" y="2226793"/>
              <a:ext cx="1588100" cy="3539430"/>
            </a:xfrm>
            <a:prstGeom prst="rect">
              <a:avLst/>
            </a:prstGeom>
            <a:noFill/>
          </p:spPr>
          <p:txBody>
            <a:bodyPr wrap="square" rtlCol="0">
              <a:spAutoFit/>
            </a:bodyPr>
            <a:lstStyle/>
            <a:p>
              <a:r>
                <a:rPr lang="en-US" sz="1600" b="1" dirty="0">
                  <a:solidFill>
                    <a:srgbClr val="C00000">
                      <a:alpha val="99000"/>
                    </a:srgbClr>
                  </a:solidFill>
                  <a:effectLst>
                    <a:glow rad="152400">
                      <a:schemeClr val="bg1">
                        <a:alpha val="40000"/>
                      </a:schemeClr>
                    </a:glow>
                  </a:effectLst>
                </a:rPr>
                <a:t>Average </a:t>
              </a:r>
            </a:p>
            <a:p>
              <a:r>
                <a:rPr lang="en-US" sz="1600" b="1" dirty="0">
                  <a:solidFill>
                    <a:srgbClr val="C00000">
                      <a:alpha val="99000"/>
                    </a:srgbClr>
                  </a:solidFill>
                  <a:effectLst>
                    <a:glow rad="152400">
                      <a:schemeClr val="bg1">
                        <a:alpha val="40000"/>
                      </a:schemeClr>
                    </a:glow>
                  </a:effectLst>
                </a:rPr>
                <a:t>Number </a:t>
              </a:r>
            </a:p>
            <a:p>
              <a:r>
                <a:rPr lang="en-US" sz="1600" b="1" dirty="0">
                  <a:solidFill>
                    <a:srgbClr val="C00000">
                      <a:alpha val="99000"/>
                    </a:srgbClr>
                  </a:solidFill>
                  <a:effectLst>
                    <a:glow rad="152400">
                      <a:schemeClr val="bg1">
                        <a:alpha val="40000"/>
                      </a:schemeClr>
                    </a:glow>
                  </a:effectLst>
                </a:rPr>
                <a:t>Of Rooms</a:t>
              </a:r>
            </a:p>
            <a:p>
              <a:endParaRPr lang="en-US" sz="1600" b="1" dirty="0">
                <a:solidFill>
                  <a:srgbClr val="C00000">
                    <a:alpha val="99000"/>
                  </a:srgbClr>
                </a:solidFill>
                <a:effectLst>
                  <a:glow rad="152400">
                    <a:schemeClr val="bg1">
                      <a:alpha val="40000"/>
                    </a:schemeClr>
                  </a:glow>
                </a:effectLst>
              </a:endParaRPr>
            </a:p>
            <a:p>
              <a:endParaRPr lang="en-US" sz="1600" b="1" dirty="0">
                <a:solidFill>
                  <a:srgbClr val="C00000">
                    <a:alpha val="99000"/>
                  </a:srgbClr>
                </a:solidFill>
                <a:effectLst>
                  <a:glow rad="152400">
                    <a:schemeClr val="bg1">
                      <a:alpha val="40000"/>
                    </a:schemeClr>
                  </a:glow>
                </a:effectLst>
              </a:endParaRPr>
            </a:p>
            <a:p>
              <a:r>
                <a:rPr lang="en-US" sz="1600" b="1" dirty="0">
                  <a:solidFill>
                    <a:srgbClr val="C00000">
                      <a:alpha val="99000"/>
                    </a:srgbClr>
                  </a:solidFill>
                  <a:effectLst>
                    <a:glow rad="152400">
                      <a:schemeClr val="bg1">
                        <a:alpha val="40000"/>
                      </a:schemeClr>
                    </a:glow>
                  </a:effectLst>
                </a:rPr>
                <a:t>1.96                                    </a:t>
              </a:r>
            </a:p>
            <a:p>
              <a:endParaRPr lang="en-US" sz="1600" b="1" dirty="0">
                <a:solidFill>
                  <a:srgbClr val="C00000">
                    <a:alpha val="99000"/>
                  </a:srgbClr>
                </a:solidFill>
                <a:effectLst>
                  <a:glow rad="152400">
                    <a:schemeClr val="bg1">
                      <a:alpha val="40000"/>
                    </a:schemeClr>
                  </a:glow>
                </a:effectLst>
              </a:endParaRPr>
            </a:p>
            <a:p>
              <a:endParaRPr lang="en-US" sz="1600" b="1" dirty="0">
                <a:solidFill>
                  <a:srgbClr val="C00000">
                    <a:alpha val="99000"/>
                  </a:srgbClr>
                </a:solidFill>
                <a:effectLst>
                  <a:glow rad="152400">
                    <a:schemeClr val="bg1">
                      <a:alpha val="40000"/>
                    </a:schemeClr>
                  </a:glow>
                </a:effectLst>
              </a:endParaRPr>
            </a:p>
            <a:p>
              <a:endParaRPr lang="en-US" sz="1600" b="1" dirty="0">
                <a:solidFill>
                  <a:srgbClr val="C00000">
                    <a:alpha val="99000"/>
                  </a:srgbClr>
                </a:solidFill>
                <a:effectLst>
                  <a:glow rad="152400">
                    <a:schemeClr val="bg1">
                      <a:alpha val="40000"/>
                    </a:schemeClr>
                  </a:glow>
                </a:effectLst>
              </a:endParaRPr>
            </a:p>
            <a:p>
              <a:r>
                <a:rPr lang="en-US" sz="1600" b="1" dirty="0">
                  <a:solidFill>
                    <a:srgbClr val="C00000">
                      <a:alpha val="99000"/>
                    </a:srgbClr>
                  </a:solidFill>
                  <a:effectLst>
                    <a:glow rad="152400">
                      <a:schemeClr val="bg1">
                        <a:alpha val="40000"/>
                      </a:schemeClr>
                    </a:glow>
                  </a:effectLst>
                </a:rPr>
                <a:t>2.87	</a:t>
              </a:r>
            </a:p>
            <a:p>
              <a:endParaRPr lang="en-US" sz="1600" b="1" dirty="0">
                <a:solidFill>
                  <a:srgbClr val="C00000">
                    <a:alpha val="99000"/>
                  </a:srgbClr>
                </a:solidFill>
                <a:effectLst>
                  <a:glow rad="152400">
                    <a:schemeClr val="bg1">
                      <a:alpha val="40000"/>
                    </a:schemeClr>
                  </a:glow>
                </a:effectLst>
              </a:endParaRPr>
            </a:p>
            <a:p>
              <a:endParaRPr lang="en-US" sz="1600" b="1" dirty="0">
                <a:solidFill>
                  <a:srgbClr val="C00000">
                    <a:alpha val="99000"/>
                  </a:srgbClr>
                </a:solidFill>
                <a:effectLst>
                  <a:glow rad="152400">
                    <a:schemeClr val="bg1">
                      <a:alpha val="40000"/>
                    </a:schemeClr>
                  </a:glow>
                </a:effectLst>
              </a:endParaRPr>
            </a:p>
            <a:p>
              <a:endParaRPr lang="en-US" sz="1600" b="1" dirty="0">
                <a:solidFill>
                  <a:srgbClr val="C00000">
                    <a:alpha val="99000"/>
                  </a:srgbClr>
                </a:solidFill>
                <a:effectLst>
                  <a:glow rad="152400">
                    <a:schemeClr val="bg1">
                      <a:alpha val="40000"/>
                    </a:schemeClr>
                  </a:glow>
                </a:effectLst>
              </a:endParaRPr>
            </a:p>
            <a:p>
              <a:r>
                <a:rPr lang="en-US" sz="1600" b="1" dirty="0">
                  <a:solidFill>
                    <a:srgbClr val="C00000">
                      <a:alpha val="99000"/>
                    </a:srgbClr>
                  </a:solidFill>
                  <a:effectLst>
                    <a:glow rad="152400">
                      <a:schemeClr val="bg1">
                        <a:alpha val="40000"/>
                      </a:schemeClr>
                    </a:glow>
                  </a:effectLst>
                </a:rPr>
                <a:t>3.39</a:t>
              </a:r>
            </a:p>
          </p:txBody>
        </p:sp>
        <p:sp>
          <p:nvSpPr>
            <p:cNvPr id="7" name="TextBox 6">
              <a:extLst>
                <a:ext uri="{FF2B5EF4-FFF2-40B4-BE49-F238E27FC236}">
                  <a16:creationId xmlns:a16="http://schemas.microsoft.com/office/drawing/2014/main" id="{CB65BBD3-7CAE-4292-99BF-6E59EEBE34BD}"/>
                </a:ext>
              </a:extLst>
            </p:cNvPr>
            <p:cNvSpPr txBox="1"/>
            <p:nvPr/>
          </p:nvSpPr>
          <p:spPr>
            <a:xfrm>
              <a:off x="7890559" y="3480169"/>
              <a:ext cx="2059569" cy="2031325"/>
            </a:xfrm>
            <a:prstGeom prst="rect">
              <a:avLst/>
            </a:prstGeom>
            <a:noFill/>
          </p:spPr>
          <p:txBody>
            <a:bodyPr wrap="square" rtlCol="0">
              <a:spAutoFit/>
            </a:bodyPr>
            <a:lstStyle/>
            <a:p>
              <a:r>
                <a:rPr lang="en-US" sz="1400" dirty="0"/>
                <a:t>Duplex</a:t>
              </a:r>
            </a:p>
            <a:p>
              <a:endParaRPr lang="en-US" sz="1400" dirty="0"/>
            </a:p>
            <a:p>
              <a:endParaRPr lang="en-US" sz="1400" dirty="0"/>
            </a:p>
            <a:p>
              <a:endParaRPr lang="en-US" sz="1400" dirty="0"/>
            </a:p>
            <a:p>
              <a:r>
                <a:rPr lang="en-US" sz="1400" dirty="0"/>
                <a:t>Townhouse</a:t>
              </a:r>
            </a:p>
            <a:p>
              <a:endParaRPr lang="en-US" sz="1400" dirty="0"/>
            </a:p>
            <a:p>
              <a:endParaRPr lang="en-US" sz="1400" dirty="0"/>
            </a:p>
            <a:p>
              <a:endParaRPr lang="en-US" sz="1400" dirty="0"/>
            </a:p>
            <a:p>
              <a:r>
                <a:rPr lang="en-US" sz="1400" dirty="0"/>
                <a:t>Villa</a:t>
              </a:r>
            </a:p>
          </p:txBody>
        </p:sp>
      </p:grpSp>
    </p:spTree>
    <p:extLst>
      <p:ext uri="{BB962C8B-B14F-4D97-AF65-F5344CB8AC3E}">
        <p14:creationId xmlns:p14="http://schemas.microsoft.com/office/powerpoint/2010/main" val="1756343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267" y="342105"/>
            <a:ext cx="11899464" cy="549275"/>
          </a:xfrm>
        </p:spPr>
        <p:txBody>
          <a:bodyPr>
            <a:normAutofit fontScale="90000"/>
          </a:bodyPr>
          <a:lstStyle/>
          <a:p>
            <a:r>
              <a:rPr lang="en-US" dirty="0"/>
              <a:t>2. Pareto Analysis: Who is the best house seller in Melbourne?</a:t>
            </a:r>
          </a:p>
        </p:txBody>
      </p:sp>
      <p:sp>
        <p:nvSpPr>
          <p:cNvPr id="5" name="Slide Number Placeholder 4"/>
          <p:cNvSpPr>
            <a:spLocks noGrp="1"/>
          </p:cNvSpPr>
          <p:nvPr>
            <p:ph type="sldNum" sz="quarter" idx="12"/>
          </p:nvPr>
        </p:nvSpPr>
        <p:spPr>
          <a:xfrm>
            <a:off x="10925174" y="6356350"/>
            <a:ext cx="367666" cy="365125"/>
          </a:xfrm>
        </p:spPr>
        <p:txBody>
          <a:bodyPr/>
          <a:lstStyle/>
          <a:p>
            <a:fld id="{3DE3E19F-02C1-4219-A00A-045ED18507E8}" type="slidenum">
              <a:rPr lang="en-US" smtClean="0"/>
              <a:pPr/>
              <a:t>8</a:t>
            </a:fld>
            <a:endParaRPr lang="en-US"/>
          </a:p>
        </p:txBody>
      </p:sp>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76FD1A25-6D95-4E11-ADAE-F003140AF40A}"/>
                  </a:ext>
                </a:extLst>
              </p:cNvPr>
              <p:cNvGraphicFramePr/>
              <p:nvPr>
                <p:extLst>
                  <p:ext uri="{D42A27DB-BD31-4B8C-83A1-F6EECF244321}">
                    <p14:modId xmlns:p14="http://schemas.microsoft.com/office/powerpoint/2010/main" val="1045360232"/>
                  </p:ext>
                </p:extLst>
              </p:nvPr>
            </p:nvGraphicFramePr>
            <p:xfrm>
              <a:off x="146267" y="1112207"/>
              <a:ext cx="11899463" cy="560926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7" name="Chart 6">
                <a:extLst>
                  <a:ext uri="{FF2B5EF4-FFF2-40B4-BE49-F238E27FC236}">
                    <a16:creationId xmlns:a16="http://schemas.microsoft.com/office/drawing/2014/main" id="{76FD1A25-6D95-4E11-ADAE-F003140AF40A}"/>
                  </a:ext>
                </a:extLst>
              </p:cNvPr>
              <p:cNvPicPr>
                <a:picLocks noGrp="1" noRot="1" noChangeAspect="1" noMove="1" noResize="1" noEditPoints="1" noAdjustHandles="1" noChangeArrowheads="1" noChangeShapeType="1"/>
              </p:cNvPicPr>
              <p:nvPr/>
            </p:nvPicPr>
            <p:blipFill>
              <a:blip r:embed="rId4"/>
              <a:stretch>
                <a:fillRect/>
              </a:stretch>
            </p:blipFill>
            <p:spPr>
              <a:xfrm>
                <a:off x="146267" y="1112207"/>
                <a:ext cx="11899463" cy="5609268"/>
              </a:xfrm>
              <a:prstGeom prst="rect">
                <a:avLst/>
              </a:prstGeom>
            </p:spPr>
          </p:pic>
        </mc:Fallback>
      </mc:AlternateContent>
    </p:spTree>
    <p:extLst>
      <p:ext uri="{BB962C8B-B14F-4D97-AF65-F5344CB8AC3E}">
        <p14:creationId xmlns:p14="http://schemas.microsoft.com/office/powerpoint/2010/main" val="3753765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399" y="342105"/>
            <a:ext cx="4573451" cy="549275"/>
          </a:xfrm>
        </p:spPr>
        <p:txBody>
          <a:bodyPr>
            <a:normAutofit fontScale="90000"/>
          </a:bodyPr>
          <a:lstStyle/>
          <a:p>
            <a:r>
              <a:rPr lang="en-US"/>
              <a:t>3. Chi-Squared Test</a:t>
            </a:r>
            <a:endParaRPr lang="en-US" dirty="0"/>
          </a:p>
        </p:txBody>
      </p:sp>
      <p:sp>
        <p:nvSpPr>
          <p:cNvPr id="5" name="Slide Number Placeholder 4"/>
          <p:cNvSpPr>
            <a:spLocks noGrp="1"/>
          </p:cNvSpPr>
          <p:nvPr>
            <p:ph type="sldNum" sz="quarter" idx="12"/>
          </p:nvPr>
        </p:nvSpPr>
        <p:spPr>
          <a:xfrm>
            <a:off x="10925174" y="6356350"/>
            <a:ext cx="367666" cy="365125"/>
          </a:xfrm>
        </p:spPr>
        <p:txBody>
          <a:bodyPr/>
          <a:lstStyle/>
          <a:p>
            <a:fld id="{3DE3E19F-02C1-4219-A00A-045ED18507E8}" type="slidenum">
              <a:rPr lang="en-US" smtClean="0"/>
              <a:pPr/>
              <a:t>9</a:t>
            </a:fld>
            <a:endParaRPr lang="en-US"/>
          </a:p>
        </p:txBody>
      </p:sp>
      <p:pic>
        <p:nvPicPr>
          <p:cNvPr id="3" name="Picture 2" descr="A screenshot of a cell phone&#10;&#10;Description generated with very high confidence">
            <a:extLst>
              <a:ext uri="{FF2B5EF4-FFF2-40B4-BE49-F238E27FC236}">
                <a16:creationId xmlns:a16="http://schemas.microsoft.com/office/drawing/2014/main" id="{CDE51B48-71F1-4279-A8A8-7E6B57F501C3}"/>
              </a:ext>
            </a:extLst>
          </p:cNvPr>
          <p:cNvPicPr>
            <a:picLocks noChangeAspect="1"/>
          </p:cNvPicPr>
          <p:nvPr/>
        </p:nvPicPr>
        <p:blipFill>
          <a:blip r:embed="rId3"/>
          <a:stretch>
            <a:fillRect/>
          </a:stretch>
        </p:blipFill>
        <p:spPr>
          <a:xfrm>
            <a:off x="788276" y="922446"/>
            <a:ext cx="9984828" cy="5616466"/>
          </a:xfrm>
          <a:prstGeom prst="rect">
            <a:avLst/>
          </a:prstGeom>
        </p:spPr>
      </p:pic>
      <p:pic>
        <p:nvPicPr>
          <p:cNvPr id="8" name="Picture 2" descr="Image result for chi squared test">
            <a:extLst>
              <a:ext uri="{FF2B5EF4-FFF2-40B4-BE49-F238E27FC236}">
                <a16:creationId xmlns:a16="http://schemas.microsoft.com/office/drawing/2014/main" id="{ADBB0AE3-C7EB-4246-8D1A-536DFE9289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9690" y="136525"/>
            <a:ext cx="2438401" cy="137346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1332066-BCA3-49C6-9494-91A2EC7E4CE0}"/>
              </a:ext>
            </a:extLst>
          </p:cNvPr>
          <p:cNvPicPr>
            <a:picLocks noChangeAspect="1"/>
          </p:cNvPicPr>
          <p:nvPr/>
        </p:nvPicPr>
        <p:blipFill rotWithShape="1">
          <a:blip r:embed="rId5"/>
          <a:srcRect t="25747" r="80000" b="7315"/>
          <a:stretch/>
        </p:blipFill>
        <p:spPr>
          <a:xfrm>
            <a:off x="9399690" y="1750205"/>
            <a:ext cx="2438400" cy="4590612"/>
          </a:xfrm>
          <a:prstGeom prst="rect">
            <a:avLst/>
          </a:prstGeom>
        </p:spPr>
      </p:pic>
      <p:sp>
        <p:nvSpPr>
          <p:cNvPr id="6" name="Oval 5">
            <a:extLst>
              <a:ext uri="{FF2B5EF4-FFF2-40B4-BE49-F238E27FC236}">
                <a16:creationId xmlns:a16="http://schemas.microsoft.com/office/drawing/2014/main" id="{0D2994EA-3AEC-4F05-BFF3-BC211D4BE272}"/>
              </a:ext>
            </a:extLst>
          </p:cNvPr>
          <p:cNvSpPr/>
          <p:nvPr/>
        </p:nvSpPr>
        <p:spPr>
          <a:xfrm>
            <a:off x="4445876" y="4855779"/>
            <a:ext cx="557048" cy="26275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3997578"/>
      </p:ext>
    </p:extLst>
  </p:cSld>
  <p:clrMapOvr>
    <a:masterClrMapping/>
  </p:clrMapOvr>
</p:sld>
</file>

<file path=ppt/theme/theme1.xml><?xml version="1.0" encoding="utf-8"?>
<a:theme xmlns:a="http://schemas.openxmlformats.org/drawingml/2006/main" name="Office Theme">
  <a:themeElements>
    <a:clrScheme name="Custom 10">
      <a:dk1>
        <a:sysClr val="windowText" lastClr="000000"/>
      </a:dk1>
      <a:lt1>
        <a:sysClr val="window" lastClr="FFFFFF"/>
      </a:lt1>
      <a:dk2>
        <a:srgbClr val="44546A"/>
      </a:dk2>
      <a:lt2>
        <a:srgbClr val="E7E6E6"/>
      </a:lt2>
      <a:accent1>
        <a:srgbClr val="85CC18"/>
      </a:accent1>
      <a:accent2>
        <a:srgbClr val="00B050"/>
      </a:accent2>
      <a:accent3>
        <a:srgbClr val="757070"/>
      </a:accent3>
      <a:accent4>
        <a:srgbClr val="AEABAB"/>
      </a:accent4>
      <a:accent5>
        <a:srgbClr val="D0CECE"/>
      </a:accent5>
      <a:accent6>
        <a:srgbClr val="D8D8D8"/>
      </a:accent6>
      <a:hlink>
        <a:srgbClr val="7F7F7F"/>
      </a:hlink>
      <a:folHlink>
        <a:srgbClr val="538135"/>
      </a:folHlink>
    </a:clrScheme>
    <a:fontScheme name="Custom 6">
      <a:majorFont>
        <a:latin typeface="Nunito Sans Bold"/>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1725</TotalTime>
  <Words>850</Words>
  <Application>Microsoft Office PowerPoint</Application>
  <PresentationFormat>Widescreen</PresentationFormat>
  <Paragraphs>184</Paragraphs>
  <Slides>16</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Courier New</vt:lpstr>
      <vt:lpstr>Gill Sans MT</vt:lpstr>
      <vt:lpstr>Nunito Sans Bold</vt:lpstr>
      <vt:lpstr>Wingdings</vt:lpstr>
      <vt:lpstr>Office Theme</vt:lpstr>
      <vt:lpstr>PowerPoint Presentation</vt:lpstr>
      <vt:lpstr>Agenda</vt:lpstr>
      <vt:lpstr>Introduction to dataset</vt:lpstr>
      <vt:lpstr>Categories</vt:lpstr>
      <vt:lpstr>Descriptive Statistics</vt:lpstr>
      <vt:lpstr> Probability </vt:lpstr>
      <vt:lpstr>1. Probability</vt:lpstr>
      <vt:lpstr>2. Pareto Analysis: Who is the best house seller in Melbourne?</vt:lpstr>
      <vt:lpstr>3. Chi-Squared Test</vt:lpstr>
      <vt:lpstr>4. ANOVA(ANalysis Of VAraince)</vt:lpstr>
      <vt:lpstr>p value is less than 0.05, so we can say that the differences between houses are statistically significant. As well as our F value is 8.65 which is higher than F ratio for 2 degrees of freedom which is around 3.0</vt:lpstr>
      <vt:lpstr>Correlation</vt:lpstr>
      <vt:lpstr>5. Regression</vt:lpstr>
      <vt:lpstr>5. Forecast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TheCreative</dc:creator>
  <cp:lastModifiedBy>Alvira Narshidani</cp:lastModifiedBy>
  <cp:revision>112</cp:revision>
  <dcterms:created xsi:type="dcterms:W3CDTF">2017-10-01T10:28:27Z</dcterms:created>
  <dcterms:modified xsi:type="dcterms:W3CDTF">2018-08-07T19:08:35Z</dcterms:modified>
</cp:coreProperties>
</file>