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41C4-6125-459D-AA0F-9E24DCB5D38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317C-216E-49BD-8686-7BD266D0D7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618-5AD2-4E81-91E1-8E77D51497B2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1D91-AD3C-429E-B4F2-696184C90547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A403-C9B7-496C-8844-D006344900E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649C-76D8-4BDB-82BB-C86A168869D5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F63-23ED-4087-B39B-93227DFB02F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1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5B64-55EF-4B8A-8017-234EABF7F70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3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129-E622-4CE5-BE1E-154980EA2651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5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D99-16CA-4983-AB04-9095855C144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BDE7-6EAA-4F17-A893-9D34291A10D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B1D-D094-4D5F-88AB-F98F492F522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6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68C2-7561-4442-B35C-E08507BC1DF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4D2-3D68-4B09-BCD7-2DBAD2B1796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792C-083C-467D-95E0-4AAB854A04F6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909-1337-4345-B09A-F74396602793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8A7C-0BB2-4459-925F-9518570620CB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6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A34E-B1C6-4301-9D87-2395BFE50784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D39F-4FF7-48BE-8C27-F73DB8D72E1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1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25888-2203-4EE3-BA40-148BCAE3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026" y="1300567"/>
            <a:ext cx="8915399" cy="2262781"/>
          </a:xfrm>
        </p:spPr>
        <p:txBody>
          <a:bodyPr/>
          <a:lstStyle/>
          <a:p>
            <a:r>
              <a:rPr lang="zh-TW" altLang="en-US" dirty="0"/>
              <a:t>嵌入式期末專題</a:t>
            </a:r>
            <a:r>
              <a:rPr lang="en-US" altLang="zh-TW" dirty="0"/>
              <a:t>—</a:t>
            </a:r>
            <a:r>
              <a:rPr lang="zh-TW" altLang="en-US" dirty="0"/>
              <a:t>快速接龍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1B2C66-06C9-465E-B3CA-E153F6F0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833" y="4635336"/>
            <a:ext cx="8915399" cy="1126283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侯立昇</a:t>
            </a:r>
            <a:r>
              <a:rPr lang="en-US" altLang="zh-TW" dirty="0"/>
              <a:t>, </a:t>
            </a:r>
            <a:r>
              <a:rPr lang="zh-TW" altLang="en-US" dirty="0"/>
              <a:t>陳榮漢</a:t>
            </a:r>
            <a:r>
              <a:rPr lang="en-US" altLang="zh-TW" dirty="0"/>
              <a:t>, </a:t>
            </a:r>
            <a:r>
              <a:rPr lang="zh-TW" altLang="en-US" dirty="0"/>
              <a:t>劉柏誼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911EDD-F23D-49CB-9F15-9E702C7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.1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Socket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Server</a:t>
            </a:r>
            <a:r>
              <a:rPr lang="zh-TW" altLang="en-US" sz="1600" dirty="0" smtClean="0"/>
              <a:t>跟</a:t>
            </a:r>
            <a:r>
              <a:rPr lang="en-US" altLang="zh-TW" sz="1600" dirty="0"/>
              <a:t>C</a:t>
            </a:r>
            <a:r>
              <a:rPr lang="en-US" altLang="zh-TW" sz="1600" dirty="0" smtClean="0"/>
              <a:t>lient</a:t>
            </a:r>
            <a:r>
              <a:rPr lang="zh-TW" altLang="en-US" sz="1600" dirty="0" smtClean="0"/>
              <a:t>之間的訊息傳送。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.2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Thread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Client</a:t>
            </a:r>
            <a:r>
              <a:rPr lang="zh-TW" altLang="en-US" sz="1600" dirty="0" smtClean="0"/>
              <a:t>完成連線後，均進入</a:t>
            </a:r>
            <a:r>
              <a:rPr lang="en-US" altLang="zh-TW" sz="1600" dirty="0" smtClean="0"/>
              <a:t>Thread</a:t>
            </a:r>
            <a:r>
              <a:rPr lang="zh-TW" altLang="en-US" sz="1600" dirty="0" smtClean="0"/>
              <a:t>執行任務。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利用連線時傳遞的字串分辨不同的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端的任務是進行遊戲操作的判定，及更新遊戲狀況。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PC</a:t>
            </a:r>
            <a:r>
              <a:rPr lang="zh-TW" altLang="en-US" sz="1600" dirty="0" smtClean="0"/>
              <a:t>端的任務是將最新的遊戲狀況於</a:t>
            </a:r>
            <a:r>
              <a:rPr lang="en-US" altLang="zh-TW" sz="1600" dirty="0" smtClean="0"/>
              <a:t>UI</a:t>
            </a:r>
            <a:r>
              <a:rPr lang="zh-TW" altLang="en-US" sz="1600" dirty="0" smtClean="0"/>
              <a:t>介面中顯示。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.3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Mutex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避免兩位玩家在出手牌覆蓋底牌的過程中所發生</a:t>
            </a:r>
            <a:r>
              <a:rPr lang="zh-TW" altLang="en-US" sz="1600" dirty="0"/>
              <a:t>的</a:t>
            </a:r>
            <a:r>
              <a:rPr lang="en-US" altLang="zh-TW" sz="1600" dirty="0" smtClean="0"/>
              <a:t>race condition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因此</a:t>
            </a:r>
            <a:r>
              <a:rPr lang="zh-TW" altLang="en-US" sz="1600" dirty="0" smtClean="0"/>
              <a:t>將任一玩家在經判定可覆蓋底牌而替換底牌的過程中將底牌用</a:t>
            </a:r>
            <a:r>
              <a:rPr lang="en-US" altLang="zh-TW" sz="1600" dirty="0" smtClean="0"/>
              <a:t>mutex</a:t>
            </a:r>
            <a:r>
              <a:rPr lang="zh-TW" altLang="en-US" sz="1600" dirty="0" smtClean="0"/>
              <a:t>鎖住。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06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sz="1800" dirty="0" smtClean="0"/>
          </a:p>
          <a:p>
            <a:pPr marL="400050" lvl="1" indent="0">
              <a:buNone/>
            </a:pPr>
            <a:r>
              <a:rPr lang="en-US" altLang="zh-TW" sz="1800" dirty="0" smtClean="0"/>
              <a:t>2.4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Signal</a:t>
            </a:r>
            <a:endParaRPr lang="en-US" altLang="zh-TW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當前</a:t>
            </a:r>
            <a:r>
              <a:rPr lang="zh-TW" altLang="en-US" sz="1600" dirty="0"/>
              <a:t>場面的牌型發生變化時觸發，使</a:t>
            </a:r>
            <a:r>
              <a:rPr lang="en-US" altLang="zh-TW" sz="1600" dirty="0"/>
              <a:t>Server</a:t>
            </a:r>
            <a:r>
              <a:rPr lang="zh-TW" altLang="en-US" sz="1600" dirty="0"/>
              <a:t>將更新的資訊傳遞至</a:t>
            </a:r>
            <a:r>
              <a:rPr lang="en-US" altLang="zh-TW" sz="1600" dirty="0"/>
              <a:t>PC</a:t>
            </a:r>
            <a:r>
              <a:rPr lang="zh-TW" altLang="en-US" sz="1600" dirty="0"/>
              <a:t>端的</a:t>
            </a:r>
            <a:r>
              <a:rPr lang="en-US" altLang="zh-TW" sz="1600" dirty="0"/>
              <a:t>Client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 smtClean="0"/>
              <a:t>2.5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I/O(PXA270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玩家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七段顯示器</a:t>
            </a:r>
            <a:r>
              <a:rPr lang="en-US" altLang="zh-TW" sz="1600" dirty="0"/>
              <a:t>:</a:t>
            </a:r>
            <a:r>
              <a:rPr lang="zh-TW" altLang="en-US" sz="1600" dirty="0"/>
              <a:t> 顯示當前牌庫所剩的數目。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Keypad:</a:t>
            </a:r>
            <a:r>
              <a:rPr lang="zh-TW" altLang="en-US" sz="1600" dirty="0"/>
              <a:t> 作為選擇手牌及底牌的輸入。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LCD:</a:t>
            </a:r>
            <a:r>
              <a:rPr lang="zh-TW" altLang="en-US" sz="1600" dirty="0"/>
              <a:t> 顯示當前</a:t>
            </a:r>
            <a:r>
              <a:rPr lang="en-US" altLang="zh-TW" sz="1600" dirty="0"/>
              <a:t>Keypad</a:t>
            </a:r>
            <a:r>
              <a:rPr lang="zh-TW" altLang="en-US" sz="1600" dirty="0"/>
              <a:t>所按的按鈕。</a:t>
            </a:r>
            <a:endParaRPr lang="en-US" altLang="zh-TW" sz="1600" dirty="0"/>
          </a:p>
          <a:p>
            <a:pPr marL="400050" lvl="1" indent="0">
              <a:buNone/>
            </a:pPr>
            <a:r>
              <a:rPr lang="en-US" altLang="zh-TW" sz="1800" dirty="0" smtClean="0"/>
              <a:t>2.6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I/O(PC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顯示用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使用</a:t>
            </a:r>
            <a:r>
              <a:rPr lang="en-US" altLang="zh-TW" sz="1600" dirty="0"/>
              <a:t>QT</a:t>
            </a:r>
            <a:r>
              <a:rPr lang="zh-TW" altLang="en-US" sz="1600" dirty="0"/>
              <a:t>所製作的</a:t>
            </a:r>
            <a:r>
              <a:rPr lang="en-US" altLang="zh-TW" sz="1600" dirty="0"/>
              <a:t>UI</a:t>
            </a:r>
            <a:r>
              <a:rPr lang="zh-TW" altLang="en-US" sz="1600" dirty="0"/>
              <a:t>介面，將</a:t>
            </a:r>
            <a:r>
              <a:rPr lang="en-US" altLang="zh-TW" sz="1600" dirty="0"/>
              <a:t>Server</a:t>
            </a:r>
            <a:r>
              <a:rPr lang="zh-TW" altLang="en-US" sz="1600" dirty="0"/>
              <a:t>所傳遞的資訊使用圖像及文字表示出來。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08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遇到的困難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3.1</a:t>
            </a:r>
            <a:r>
              <a:rPr lang="zh-TW" altLang="en-US" dirty="0" smtClean="0"/>
              <a:t> 硬體問題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PXA</a:t>
            </a:r>
            <a:r>
              <a:rPr lang="zh-TW" altLang="en-US" sz="1600" dirty="0" smtClean="0"/>
              <a:t>之間的連線。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smtClean="0"/>
              <a:t>	3.2</a:t>
            </a:r>
            <a:r>
              <a:rPr lang="zh-TW" altLang="en-US" dirty="0" smtClean="0"/>
              <a:t> 軟體問題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區別各個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所需執行的任務部分。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如何洗牌及分牌。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511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解決方法 </a:t>
            </a:r>
            <a:endParaRPr lang="en-US" altLang="zh-TW" dirty="0" smtClean="0"/>
          </a:p>
          <a:p>
            <a:pPr marL="0" lvl="2" indent="0">
              <a:buNone/>
            </a:pPr>
            <a:r>
              <a:rPr lang="en-US" altLang="zh-TW" dirty="0" smtClean="0"/>
              <a:t>	</a:t>
            </a:r>
            <a:r>
              <a:rPr lang="en-US" altLang="zh-TW" sz="1800" dirty="0" smtClean="0"/>
              <a:t>4.1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PXA</a:t>
            </a:r>
            <a:r>
              <a:rPr lang="zh-TW" altLang="en-US" sz="1800" dirty="0"/>
              <a:t>與</a:t>
            </a:r>
            <a:r>
              <a:rPr lang="en-US" altLang="zh-TW" sz="1800" dirty="0"/>
              <a:t>PXA</a:t>
            </a:r>
            <a:r>
              <a:rPr lang="zh-TW" altLang="en-US" sz="1800" dirty="0"/>
              <a:t>之間的</a:t>
            </a:r>
            <a:r>
              <a:rPr lang="zh-TW" altLang="en-US" sz="1800" dirty="0" smtClean="0"/>
              <a:t>連線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將</a:t>
            </a:r>
            <a:r>
              <a:rPr lang="en-US" altLang="zh-TW" sz="1600" dirty="0"/>
              <a:t>3</a:t>
            </a:r>
            <a:r>
              <a:rPr lang="zh-TW" altLang="en-US" sz="1600" dirty="0"/>
              <a:t>個</a:t>
            </a:r>
            <a:r>
              <a:rPr lang="en-US" altLang="zh-TW" sz="1600" dirty="0"/>
              <a:t>PXA</a:t>
            </a:r>
            <a:r>
              <a:rPr lang="zh-TW" altLang="en-US" sz="1600" dirty="0"/>
              <a:t>及</a:t>
            </a:r>
            <a:r>
              <a:rPr lang="en-US" altLang="zh-TW" sz="1600" dirty="0"/>
              <a:t>1</a:t>
            </a:r>
            <a:r>
              <a:rPr lang="zh-TW" altLang="en-US" sz="1600" dirty="0"/>
              <a:t>台</a:t>
            </a:r>
            <a:r>
              <a:rPr lang="en-US" altLang="zh-TW" sz="1600" dirty="0"/>
              <a:t>PC</a:t>
            </a:r>
            <a:r>
              <a:rPr lang="zh-TW" altLang="en-US" sz="1600" dirty="0"/>
              <a:t>均連接至同一個路由器之下，並將</a:t>
            </a:r>
            <a:r>
              <a:rPr lang="en-US" altLang="zh-TW" sz="1600" dirty="0"/>
              <a:t>IP</a:t>
            </a:r>
            <a:r>
              <a:rPr lang="zh-TW" altLang="en-US" sz="1600" dirty="0"/>
              <a:t>設定為</a:t>
            </a:r>
            <a:r>
              <a:rPr lang="en-US" altLang="zh-TW" sz="1600" dirty="0"/>
              <a:t>192.168.1.XX</a:t>
            </a:r>
            <a:r>
              <a:rPr lang="zh-TW" altLang="en-US" sz="1600" dirty="0"/>
              <a:t>，遮罩設定為</a:t>
            </a:r>
            <a:r>
              <a:rPr lang="en-US" altLang="zh-TW" sz="1600" dirty="0"/>
              <a:t>255.255.255.0</a:t>
            </a:r>
            <a:r>
              <a:rPr lang="zh-TW" altLang="en-US" sz="1600" dirty="0"/>
              <a:t>，使全部裝置皆處於同個網域之下，可相互溝通</a:t>
            </a:r>
            <a:r>
              <a:rPr lang="zh-TW" altLang="en-US" sz="1600" dirty="0" smtClean="0"/>
              <a:t>。</a:t>
            </a:r>
            <a:endParaRPr lang="en-US" altLang="zh-TW" sz="1800" dirty="0" smtClean="0"/>
          </a:p>
          <a:p>
            <a:pPr marL="0" lvl="2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4.2</a:t>
            </a:r>
            <a:r>
              <a:rPr lang="zh-TW" altLang="en-US" sz="1800" dirty="0" smtClean="0"/>
              <a:t> 區別</a:t>
            </a:r>
            <a:r>
              <a:rPr lang="zh-TW" altLang="en-US" sz="1800" dirty="0"/>
              <a:t>各個</a:t>
            </a:r>
            <a:r>
              <a:rPr lang="en-US" altLang="zh-TW" sz="1800" dirty="0"/>
              <a:t>Client</a:t>
            </a:r>
            <a:r>
              <a:rPr lang="zh-TW" altLang="en-US" sz="1800" dirty="0"/>
              <a:t>所需執行的任務部分</a:t>
            </a:r>
            <a:endParaRPr lang="en-US" altLang="zh-TW" sz="1800" dirty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在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要連線至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傳遞特定字串的方式給予</a:t>
            </a:r>
            <a:r>
              <a:rPr lang="en-US" altLang="zh-TW" sz="1600" dirty="0" smtClean="0"/>
              <a:t>ID(</a:t>
            </a:r>
            <a:r>
              <a:rPr lang="zh-TW" altLang="en-US" sz="1600" dirty="0" smtClean="0"/>
              <a:t>如下圖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在</a:t>
            </a:r>
            <a:r>
              <a:rPr lang="zh-TW" altLang="en-US" sz="1600" dirty="0" smtClean="0"/>
              <a:t>將個別所需執行的任務部分，透過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的判別來區分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endParaRPr lang="en-US" altLang="zh-TW" sz="1600" dirty="0"/>
          </a:p>
          <a:p>
            <a:pPr marL="1200150" lvl="4" indent="-285750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  <a:p>
            <a:pPr marL="0" lvl="2" indent="0">
              <a:buNone/>
            </a:pPr>
            <a:r>
              <a:rPr lang="en-US" altLang="zh-TW" sz="1800" dirty="0" smtClean="0"/>
              <a:t>	4.3</a:t>
            </a:r>
            <a:r>
              <a:rPr lang="zh-TW" altLang="en-US" sz="1800" dirty="0" smtClean="0"/>
              <a:t> 如何</a:t>
            </a:r>
            <a:r>
              <a:rPr lang="zh-TW" altLang="en-US" sz="1800" dirty="0"/>
              <a:t>洗牌及分</a:t>
            </a:r>
            <a:r>
              <a:rPr lang="zh-TW" altLang="en-US" sz="1800" dirty="0" smtClean="0"/>
              <a:t>牌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將</a:t>
            </a:r>
            <a:r>
              <a:rPr lang="en-US" altLang="zh-TW" sz="1600" dirty="0" smtClean="0"/>
              <a:t>54</a:t>
            </a:r>
            <a:r>
              <a:rPr lang="zh-TW" altLang="en-US" sz="1600" dirty="0" smtClean="0"/>
              <a:t>張撲克牌給予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的編號，再將撲克牌依序與透過</a:t>
            </a:r>
            <a:r>
              <a:rPr lang="en-US" altLang="zh-TW" sz="1600" dirty="0" smtClean="0"/>
              <a:t>random</a:t>
            </a:r>
            <a:r>
              <a:rPr lang="zh-TW" altLang="en-US" sz="1600" dirty="0" smtClean="0"/>
              <a:t>選出介於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之間位置的牌進行交換。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洗完</a:t>
            </a:r>
            <a:r>
              <a:rPr lang="zh-TW" altLang="en-US" sz="1600" dirty="0" smtClean="0"/>
              <a:t>牌後，將</a:t>
            </a:r>
            <a:r>
              <a:rPr lang="en-US" altLang="zh-TW" sz="1600" dirty="0" smtClean="0"/>
              <a:t>1~26</a:t>
            </a:r>
            <a:r>
              <a:rPr lang="zh-TW" altLang="en-US" sz="1600" dirty="0" smtClean="0"/>
              <a:t>張牌分作第一堆視為第一位玩家的牌庫，</a:t>
            </a:r>
            <a:r>
              <a:rPr lang="en-US" altLang="zh-TW" sz="1600" dirty="0" smtClean="0"/>
              <a:t>27~54</a:t>
            </a:r>
            <a:r>
              <a:rPr lang="zh-TW" altLang="en-US" sz="1600" dirty="0" smtClean="0"/>
              <a:t>張分作第二堆視為第二位玩家的牌庫。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59" y="4169217"/>
            <a:ext cx="5088370" cy="7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BB0A1-1484-4702-B8EE-5C795E3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劉柏</a:t>
            </a:r>
            <a:r>
              <a:rPr lang="zh-TW" altLang="en-US" sz="2000" dirty="0" smtClean="0"/>
              <a:t>誼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PXA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Client</a:t>
            </a:r>
            <a:r>
              <a:rPr lang="zh-TW" altLang="en-US" sz="1800" dirty="0" smtClean="0"/>
              <a:t>的主體架構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連線、</a:t>
            </a:r>
            <a:r>
              <a:rPr lang="en-US" altLang="zh-TW" sz="1800" dirty="0" smtClean="0"/>
              <a:t>I/O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Thread)</a:t>
            </a:r>
            <a:r>
              <a:rPr lang="zh-TW" altLang="en-US" sz="1800" dirty="0" smtClean="0"/>
              <a:t>及訊息處理。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2000" dirty="0" smtClean="0"/>
              <a:t>陳榮漢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PXA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遊戲規則判定</a:t>
            </a:r>
            <a:r>
              <a:rPr lang="en-US" altLang="zh-TW" sz="1800" dirty="0" smtClean="0"/>
              <a:t>(Mutex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Signa</a:t>
            </a:r>
            <a:r>
              <a:rPr lang="en-US" altLang="zh-TW" sz="1800" dirty="0"/>
              <a:t>l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2000" dirty="0" smtClean="0"/>
              <a:t>侯立昇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PC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Client(QT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UI</a:t>
            </a:r>
            <a:r>
              <a:rPr lang="zh-TW" altLang="en-US" sz="1800" dirty="0" smtClean="0"/>
              <a:t>設計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與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傳遞</a:t>
            </a:r>
            <a:r>
              <a:rPr lang="zh-TW" altLang="en-US" sz="1800" dirty="0" smtClean="0"/>
              <a:t>至</a:t>
            </a:r>
            <a:r>
              <a:rPr lang="en-US" altLang="zh-TW" sz="1800" dirty="0" smtClean="0"/>
              <a:t>PC</a:t>
            </a:r>
            <a:r>
              <a:rPr lang="zh-TW" altLang="en-US" sz="1800" dirty="0" smtClean="0"/>
              <a:t>端</a:t>
            </a:r>
            <a:r>
              <a:rPr lang="zh-TW" altLang="en-US" sz="1800" dirty="0" smtClean="0"/>
              <a:t>的</a:t>
            </a:r>
            <a:r>
              <a:rPr lang="zh-TW" altLang="en-US" sz="1800" dirty="0" smtClean="0"/>
              <a:t>訊息</a:t>
            </a:r>
            <a:r>
              <a:rPr lang="zh-TW" altLang="en-US" sz="1800" dirty="0" smtClean="0"/>
              <a:t>處理。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9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專題展示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BB0A1-1484-4702-B8EE-5C795E3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123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2B3F-77B4-403D-A978-81020441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75A6-D9B3-4A74-B7CB-9BD177A1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功能說明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系統設計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軟硬體</a:t>
            </a:r>
            <a:r>
              <a:rPr lang="zh-TW" altLang="en-US" sz="1800" dirty="0" smtClean="0"/>
              <a:t>說明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使用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OS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Primitive</a:t>
            </a:r>
          </a:p>
          <a:p>
            <a:pPr lvl="1"/>
            <a:r>
              <a:rPr lang="zh-TW" altLang="en-US" sz="1800" dirty="0"/>
              <a:t>遭遇的</a:t>
            </a:r>
            <a:r>
              <a:rPr lang="zh-TW" altLang="en-US" sz="1800" dirty="0" smtClean="0"/>
              <a:t>困難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解決</a:t>
            </a:r>
            <a:r>
              <a:rPr lang="zh-TW" altLang="en-US" sz="1800" dirty="0" smtClean="0"/>
              <a:t>方式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zh-TW" altLang="en-US" sz="2000" dirty="0" smtClean="0"/>
              <a:t>分工與專題展示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C05523-4A85-4EBE-9C9E-8BF1BCB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F972-CDE1-4618-A550-607647BE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功能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02CBC-44B5-4EAF-974B-6D5A5E6E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572"/>
            <a:ext cx="8915400" cy="464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遊戲內容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製作</a:t>
            </a:r>
            <a:r>
              <a:rPr lang="zh-TW" altLang="en-US" dirty="0"/>
              <a:t>一款可雙人連線</a:t>
            </a:r>
            <a:r>
              <a:rPr lang="en-US" altLang="zh-TW" dirty="0"/>
              <a:t>(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玩家</a:t>
            </a:r>
            <a:r>
              <a:rPr lang="zh-TW" altLang="en-US" dirty="0"/>
              <a:t>與</a:t>
            </a:r>
            <a:r>
              <a:rPr lang="en-US" altLang="zh-TW" dirty="0"/>
              <a:t>PXA</a:t>
            </a:r>
            <a:r>
              <a:rPr lang="zh-TW" altLang="en-US" dirty="0"/>
              <a:t>玩家</a:t>
            </a:r>
            <a:r>
              <a:rPr lang="en-US" altLang="zh-TW" dirty="0"/>
              <a:t>)</a:t>
            </a:r>
            <a:r>
              <a:rPr lang="zh-TW" altLang="en-US" dirty="0"/>
              <a:t>對戰之卡</a:t>
            </a:r>
            <a:r>
              <a:rPr lang="zh-TW" altLang="en-US" dirty="0" smtClean="0"/>
              <a:t>牌接龍遊戲。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系統描述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本系統共有一個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，三個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由</a:t>
            </a:r>
            <a:r>
              <a:rPr lang="en-US" altLang="zh-TW" dirty="0" smtClean="0"/>
              <a:t>PXA</a:t>
            </a:r>
            <a:r>
              <a:rPr lang="zh-TW" altLang="en-US" dirty="0" smtClean="0"/>
              <a:t>負責作為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的承載端。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另外兩個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則作為兩個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的承載</a:t>
            </a:r>
            <a:r>
              <a:rPr lang="zh-TW" altLang="en-US" dirty="0" smtClean="0"/>
              <a:t>端，即為兩位玩家。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端則做為第三個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的乘載端，僅作為輸出遊戲畫面使用。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連線登入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會等候</a:t>
            </a:r>
            <a:r>
              <a:rPr lang="en-US" altLang="zh-TW" dirty="0" smtClean="0"/>
              <a:t>PC</a:t>
            </a:r>
            <a:r>
              <a:rPr lang="zh-TW" altLang="en-US" dirty="0" smtClean="0"/>
              <a:t>端及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完成連線後方可開始遊戲。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908B3C-B078-4176-B529-88F59BC8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4.1</a:t>
            </a:r>
            <a:r>
              <a:rPr lang="zh-TW" altLang="en-US" dirty="0" smtClean="0"/>
              <a:t>遊戲設置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總牌數為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張，四種花色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梅花、方塊、紅心、黑桃</a:t>
            </a:r>
            <a:r>
              <a:rPr lang="en-US" altLang="zh-TW" dirty="0" smtClean="0"/>
              <a:t>)</a:t>
            </a:r>
            <a:r>
              <a:rPr lang="zh-TW" altLang="en-US" dirty="0" smtClean="0"/>
              <a:t>各</a:t>
            </a:r>
            <a:r>
              <a:rPr lang="en-US" altLang="zh-TW" dirty="0" smtClean="0"/>
              <a:t>13</a:t>
            </a:r>
            <a:r>
              <a:rPr lang="zh-TW" altLang="en-US" dirty="0" smtClean="0"/>
              <a:t>張以及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張鬼牌。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遊戲開始前會將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張牌洗牌並放置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張隨機牌至場地正中間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稱作底牌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剩餘的</a:t>
            </a:r>
            <a:r>
              <a:rPr lang="en-US" altLang="zh-TW" dirty="0" smtClean="0"/>
              <a:t>52</a:t>
            </a:r>
            <a:r>
              <a:rPr lang="zh-TW" altLang="en-US" dirty="0" smtClean="0"/>
              <a:t>張牌會分為兩堆給予兩位玩家，每位皆有</a:t>
            </a:r>
            <a:r>
              <a:rPr lang="en-US" altLang="zh-TW" dirty="0" smtClean="0"/>
              <a:t>26</a:t>
            </a:r>
            <a:r>
              <a:rPr lang="zh-TW" altLang="en-US" dirty="0" smtClean="0"/>
              <a:t>張牌。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遊戲開始後會兩位玩家皆會從</a:t>
            </a:r>
            <a:r>
              <a:rPr lang="en-US" altLang="zh-TW" dirty="0"/>
              <a:t>26</a:t>
            </a:r>
            <a:r>
              <a:rPr lang="zh-TW" altLang="en-US" dirty="0"/>
              <a:t>張牌</a:t>
            </a:r>
            <a:r>
              <a:rPr lang="zh-TW" altLang="en-US" dirty="0" smtClean="0"/>
              <a:t>庫中抽取最上面的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張牌作為手牌。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09724"/>
            <a:ext cx="8915400" cy="422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4.2</a:t>
            </a:r>
            <a:r>
              <a:rPr lang="zh-TW" altLang="en-US" dirty="0" smtClean="0"/>
              <a:t>遊戲規則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</a:t>
            </a:r>
            <a:r>
              <a:rPr lang="zh-TW" altLang="en-US" dirty="0"/>
              <a:t>過程中會將雙方手牌及剩餘的牌庫數目展示出來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雙方玩家可</a:t>
            </a:r>
            <a:r>
              <a:rPr lang="zh-TW" altLang="en-US" dirty="0" smtClean="0"/>
              <a:t>出手的牌為底牌數字的</a:t>
            </a:r>
            <a:r>
              <a:rPr lang="en-US" altLang="zh-TW" dirty="0" smtClean="0"/>
              <a:t>+1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-1(</a:t>
            </a:r>
            <a:r>
              <a:rPr lang="zh-TW" altLang="en-US" dirty="0" smtClean="0"/>
              <a:t>無視花色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當判定出手的牌為合格牌後，便會覆蓋至目標底牌上。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每</a:t>
            </a:r>
            <a:r>
              <a:rPr lang="zh-TW" altLang="en-US" dirty="0" smtClean="0"/>
              <a:t>出一張手牌，便會從牌庫中補上一張，使手牌數目維持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張，直至牌庫歸零。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覆蓋底牌的先後順序是依據</a:t>
            </a:r>
            <a:r>
              <a:rPr lang="en-US" altLang="zh-TW" dirty="0"/>
              <a:t>Server</a:t>
            </a:r>
            <a:r>
              <a:rPr lang="zh-TW" altLang="en-US" dirty="0"/>
              <a:t>接收到</a:t>
            </a:r>
            <a:r>
              <a:rPr lang="en-US" altLang="zh-TW" dirty="0"/>
              <a:t>Client</a:t>
            </a:r>
            <a:r>
              <a:rPr lang="zh-TW" altLang="en-US" dirty="0"/>
              <a:t>輸入的順序來判定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鬼牌視為萬</a:t>
            </a:r>
            <a:r>
              <a:rPr lang="zh-TW" altLang="en-US" dirty="0" smtClean="0"/>
              <a:t>用牌，作為手牌時可覆蓋任意底牌，作為底牌時可被任意手牌覆蓋。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若雙方手</a:t>
            </a:r>
            <a:r>
              <a:rPr lang="zh-TW" altLang="en-US" dirty="0" smtClean="0"/>
              <a:t>牌皆無法覆蓋至任意底牌，則會從雙方牌庫中各抽取</a:t>
            </a:r>
            <a:r>
              <a:rPr lang="en-US" altLang="zh-TW" dirty="0" smtClean="0"/>
              <a:t>1</a:t>
            </a:r>
            <a:r>
              <a:rPr lang="zh-TW" altLang="en-US" dirty="0" smtClean="0"/>
              <a:t>張牌替換掉底牌，直至任一方有手牌可替換底牌。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承</a:t>
            </a:r>
            <a:r>
              <a:rPr lang="zh-TW" altLang="en-US" dirty="0" smtClean="0"/>
              <a:t>上條件，若其中一方牌庫為零，則只從牌庫不為零者抽牌替換底牌。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4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383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4.3</a:t>
            </a:r>
            <a:r>
              <a:rPr lang="zh-TW" altLang="en-US" dirty="0"/>
              <a:t>勝利條件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其一，其中一方手牌及牌庫皆歸零為勝者。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其二，雙方牌庫皆歸零，且雙方手牌皆無法覆蓋至任意底牌，此時手牌數目較少者為勝者。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其三，雙方牌庫皆歸零，且雙方手牌皆無法覆蓋至任意</a:t>
            </a:r>
            <a:r>
              <a:rPr lang="zh-TW" altLang="en-US" dirty="0" smtClean="0"/>
              <a:t>底牌，若雙方手牌數目相同為和局。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5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573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系統顯示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玩家會藉由</a:t>
            </a:r>
            <a:r>
              <a:rPr lang="en-US" altLang="zh-TW" dirty="0" smtClean="0"/>
              <a:t>LCD</a:t>
            </a:r>
            <a:r>
              <a:rPr lang="zh-TW" altLang="en-US" dirty="0" smtClean="0"/>
              <a:t>顯示當前所要出的手牌及將要覆蓋的底牌，也會藉由</a:t>
            </a:r>
            <a:r>
              <a:rPr lang="zh-TW" altLang="en-US" dirty="0"/>
              <a:t>七段顯示器</a:t>
            </a:r>
            <a:r>
              <a:rPr lang="zh-TW" altLang="en-US" dirty="0" smtClean="0"/>
              <a:t>顯示出當前牌庫的所剩數目，如下圖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會透過</a:t>
            </a:r>
            <a:r>
              <a:rPr lang="en-US" altLang="zh-TW" dirty="0" smtClean="0"/>
              <a:t>QT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</a:t>
            </a:r>
            <a:r>
              <a:rPr lang="zh-TW" altLang="en-US" dirty="0"/>
              <a:t>展示出</a:t>
            </a:r>
            <a:r>
              <a:rPr lang="zh-TW" altLang="en-US" dirty="0" smtClean="0"/>
              <a:t>遊戲畫面，如下圖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03" y="3308669"/>
            <a:ext cx="4994028" cy="2795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4725" y="3127243"/>
            <a:ext cx="2368444" cy="315792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21622" y="610374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05843" y="628840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6666" y="167389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1.1</a:t>
            </a:r>
            <a:r>
              <a:rPr lang="zh-TW" altLang="en-US" sz="1800" dirty="0" smtClean="0"/>
              <a:t>硬體架構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使用了</a:t>
            </a:r>
            <a:r>
              <a:rPr lang="en-US" altLang="zh-TW" dirty="0"/>
              <a:t>1</a:t>
            </a:r>
            <a:r>
              <a:rPr lang="zh-TW" altLang="en-US" dirty="0" smtClean="0"/>
              <a:t>台</a:t>
            </a:r>
            <a:r>
              <a:rPr lang="en-US" altLang="zh-TW" dirty="0" smtClean="0"/>
              <a:t>PC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，並透過路由器將它們設置於相同網域下以利彼此間的溝通。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3245632" y="3198254"/>
            <a:ext cx="6700642" cy="3087366"/>
            <a:chOff x="3198007" y="3542881"/>
            <a:chExt cx="6700642" cy="3087366"/>
          </a:xfrm>
        </p:grpSpPr>
        <p:pic>
          <p:nvPicPr>
            <p:cNvPr id="1028" name="Picture 4" descr="推薦十大無線路由器人氣排行榜【2021年最新版】 | mybes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748" y="3631478"/>
              <a:ext cx="1664988" cy="12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032" y="4020319"/>
              <a:ext cx="1397472" cy="73717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8007" y="3898482"/>
              <a:ext cx="1487445" cy="980851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7387" y="5645211"/>
              <a:ext cx="1487445" cy="980851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538" y="5649396"/>
              <a:ext cx="1487445" cy="980851"/>
            </a:xfrm>
            <a:prstGeom prst="rect">
              <a:avLst/>
            </a:prstGeom>
          </p:spPr>
        </p:pic>
        <p:cxnSp>
          <p:nvCxnSpPr>
            <p:cNvPr id="15" name="直線單箭頭接點 14"/>
            <p:cNvCxnSpPr>
              <a:endCxn id="12" idx="3"/>
            </p:cNvCxnSpPr>
            <p:nvPr/>
          </p:nvCxnSpPr>
          <p:spPr>
            <a:xfrm flipH="1" flipV="1">
              <a:off x="4685452" y="4388908"/>
              <a:ext cx="991296" cy="68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6" idx="0"/>
            </p:cNvCxnSpPr>
            <p:nvPr/>
          </p:nvCxnSpPr>
          <p:spPr>
            <a:xfrm flipH="1">
              <a:off x="5381110" y="4881426"/>
              <a:ext cx="743722" cy="763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7" idx="0"/>
            </p:cNvCxnSpPr>
            <p:nvPr/>
          </p:nvCxnSpPr>
          <p:spPr>
            <a:xfrm>
              <a:off x="6957731" y="4879333"/>
              <a:ext cx="753530" cy="770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11" idx="1"/>
            </p:cNvCxnSpPr>
            <p:nvPr/>
          </p:nvCxnSpPr>
          <p:spPr>
            <a:xfrm flipV="1">
              <a:off x="7341736" y="4388908"/>
              <a:ext cx="991296" cy="7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4634316" y="4096021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192.168.1.40</a:t>
              </a:r>
              <a:endParaRPr lang="zh-TW" altLang="en-US" sz="1200" b="1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173207" y="4950475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192.168.1.99</a:t>
              </a:r>
              <a:endParaRPr lang="zh-TW" altLang="en-US" sz="1200" b="1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28022" y="4980819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192.168.1.41</a:t>
              </a:r>
              <a:endParaRPr lang="zh-TW" altLang="en-US" sz="12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164475" y="412536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192.168.1.77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563027" y="354288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Client 3</a:t>
              </a:r>
            </a:p>
            <a:p>
              <a:pPr algn="ctr"/>
              <a:r>
                <a:rPr lang="en-US" altLang="zh-TW" sz="1200" b="1" dirty="0" smtClean="0"/>
                <a:t>(For Displaying)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454983" y="608017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2</a:t>
              </a:r>
            </a:p>
            <a:p>
              <a:r>
                <a:rPr lang="en-US" altLang="zh-TW" sz="1200" b="1" dirty="0" smtClean="0"/>
                <a:t>(Player 2)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843176" y="6082157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1</a:t>
              </a:r>
            </a:p>
            <a:p>
              <a:r>
                <a:rPr lang="en-US" altLang="zh-TW" sz="1200" b="1" dirty="0" smtClean="0"/>
                <a:t>(Player 1)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68870" y="37275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Server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1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1.2</a:t>
            </a:r>
            <a:r>
              <a:rPr lang="zh-TW" altLang="en-US" sz="1800" dirty="0" smtClean="0"/>
              <a:t>軟體架構</a:t>
            </a: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3124291" y="2038961"/>
            <a:ext cx="8541483" cy="4124661"/>
            <a:chOff x="3201203" y="2132152"/>
            <a:chExt cx="8541483" cy="4124661"/>
          </a:xfrm>
        </p:grpSpPr>
        <p:grpSp>
          <p:nvGrpSpPr>
            <p:cNvPr id="29" name="群組 28"/>
            <p:cNvGrpSpPr/>
            <p:nvPr/>
          </p:nvGrpSpPr>
          <p:grpSpPr>
            <a:xfrm>
              <a:off x="3201203" y="2132152"/>
              <a:ext cx="8541483" cy="4124661"/>
              <a:chOff x="3201203" y="2132152"/>
              <a:chExt cx="8541483" cy="4124661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3201204" y="2998367"/>
                <a:ext cx="1276865" cy="601362"/>
              </a:xfrm>
              <a:prstGeom prst="round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3201204" y="3893760"/>
                <a:ext cx="1276865" cy="601362"/>
              </a:xfrm>
              <a:prstGeom prst="roundRect">
                <a:avLst/>
              </a:prstGeom>
              <a:solidFill>
                <a:srgbClr val="92D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3201203" y="5026311"/>
                <a:ext cx="1276865" cy="6013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圓角矩形 27"/>
              <p:cNvSpPr/>
              <p:nvPr/>
            </p:nvSpPr>
            <p:spPr>
              <a:xfrm>
                <a:off x="5056135" y="2132152"/>
                <a:ext cx="6686551" cy="4115408"/>
              </a:xfrm>
              <a:prstGeom prst="roundRect">
                <a:avLst/>
              </a:prstGeom>
              <a:solidFill>
                <a:srgbClr val="FFC0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7660008" y="5795148"/>
                <a:ext cx="1095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Server</a:t>
                </a:r>
                <a:endParaRPr lang="zh-TW" altLang="en-US" sz="2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892942" y="2871811"/>
                <a:ext cx="2624780" cy="1472283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964903" y="3017124"/>
                <a:ext cx="24808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Resource:</a:t>
                </a:r>
              </a:p>
              <a:p>
                <a:pPr algn="ctr"/>
                <a:r>
                  <a:rPr lang="zh-TW" altLang="en-US" dirty="0"/>
                  <a:t>更動者、是否更動</a:t>
                </a:r>
                <a:r>
                  <a:rPr lang="zh-TW" altLang="en-US" dirty="0" smtClean="0"/>
                  <a:t>成功獲勝</a:t>
                </a:r>
                <a:r>
                  <a:rPr lang="zh-TW" altLang="en-US" dirty="0"/>
                  <a:t>者、底牌替換</a:t>
                </a:r>
                <a:r>
                  <a:rPr lang="zh-TW" altLang="en-US" dirty="0" smtClean="0"/>
                  <a:t>次數場面</a:t>
                </a:r>
                <a:r>
                  <a:rPr lang="zh-TW" altLang="en-US" dirty="0"/>
                  <a:t>情況、牌庫數量</a:t>
                </a:r>
              </a:p>
              <a:p>
                <a:pPr algn="ctr"/>
                <a:endParaRPr lang="en-US" altLang="zh-TW" dirty="0"/>
              </a:p>
              <a:p>
                <a:endParaRPr lang="zh-TW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7256" y="3120318"/>
                <a:ext cx="2091244" cy="369332"/>
              </a:xfrm>
              <a:prstGeom prst="rect">
                <a:avLst/>
              </a:prstGeom>
              <a:solidFill>
                <a:srgbClr val="00B0F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5453236" y="3114382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Thread1: Player1</a:t>
                </a:r>
                <a:endParaRPr lang="zh-TW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7257" y="4014403"/>
                <a:ext cx="2091244" cy="369332"/>
              </a:xfrm>
              <a:prstGeom prst="rect">
                <a:avLst/>
              </a:prstGeom>
              <a:solidFill>
                <a:srgbClr val="00B0F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5453236" y="4008467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Thread2: Player2</a:t>
                </a:r>
                <a:endParaRPr lang="zh-TW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417255" y="5139763"/>
                <a:ext cx="2091244" cy="369332"/>
              </a:xfrm>
              <a:prstGeom prst="rect">
                <a:avLst/>
              </a:prstGeom>
              <a:solidFill>
                <a:srgbClr val="7030A0">
                  <a:alpha val="6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5421125" y="5145152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Thread3: Display</a:t>
                </a:r>
                <a:endParaRPr lang="zh-TW" altLang="en-US" dirty="0"/>
              </a:p>
            </p:txBody>
          </p:sp>
          <p:sp>
            <p:nvSpPr>
              <p:cNvPr id="14" name="左-右雙向箭號 13"/>
              <p:cNvSpPr/>
              <p:nvPr/>
            </p:nvSpPr>
            <p:spPr>
              <a:xfrm>
                <a:off x="4496862" y="3214964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左-右雙向箭號 47"/>
              <p:cNvSpPr/>
              <p:nvPr/>
            </p:nvSpPr>
            <p:spPr>
              <a:xfrm>
                <a:off x="4488007" y="4109126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左-右雙向箭號 49"/>
              <p:cNvSpPr/>
              <p:nvPr/>
            </p:nvSpPr>
            <p:spPr>
              <a:xfrm>
                <a:off x="7502349" y="3182480"/>
                <a:ext cx="1361046" cy="184976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左-右雙向箭號 51"/>
              <p:cNvSpPr/>
              <p:nvPr/>
            </p:nvSpPr>
            <p:spPr>
              <a:xfrm>
                <a:off x="7531896" y="4085611"/>
                <a:ext cx="1361046" cy="184976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右彎箭號 20"/>
              <p:cNvSpPr/>
              <p:nvPr/>
            </p:nvSpPr>
            <p:spPr>
              <a:xfrm rot="10800000">
                <a:off x="9631109" y="4344094"/>
                <a:ext cx="636838" cy="1046421"/>
              </a:xfrm>
              <a:prstGeom prst="bentArrow">
                <a:avLst>
                  <a:gd name="adj1" fmla="val 15391"/>
                  <a:gd name="adj2" fmla="val 12720"/>
                  <a:gd name="adj3" fmla="val 16310"/>
                  <a:gd name="adj4" fmla="val 4353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左-右雙向箭號 53"/>
              <p:cNvSpPr/>
              <p:nvPr/>
            </p:nvSpPr>
            <p:spPr>
              <a:xfrm>
                <a:off x="4485970" y="5255127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25426" y="2861724"/>
                <a:ext cx="373985" cy="1709442"/>
              </a:xfrm>
              <a:prstGeom prst="rect">
                <a:avLst/>
              </a:prstGeom>
              <a:solidFill>
                <a:srgbClr val="FF000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7769012" y="451713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Mutex</a:t>
                </a:r>
                <a:endParaRPr lang="zh-TW" altLang="en-US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414272" y="4895719"/>
              <a:ext cx="1216837" cy="8221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向左箭號 11"/>
            <p:cNvSpPr/>
            <p:nvPr/>
          </p:nvSpPr>
          <p:spPr>
            <a:xfrm>
              <a:off x="7502809" y="5256453"/>
              <a:ext cx="905161" cy="16929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98872" y="4862470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Signal:</a:t>
              </a:r>
            </a:p>
            <a:p>
              <a:pPr algn="ctr"/>
              <a:r>
                <a:rPr lang="zh-TW" altLang="en-US" dirty="0" smtClean="0"/>
                <a:t>更新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遊戲</a:t>
              </a:r>
              <a:r>
                <a:rPr lang="zh-TW" altLang="en-US" dirty="0"/>
                <a:t>狀態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95905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604</Words>
  <Application>Microsoft Office PowerPoint</Application>
  <PresentationFormat>寬螢幕</PresentationFormat>
  <Paragraphs>155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嵌入式期末專題—快速接龍</vt:lpstr>
      <vt:lpstr>大綱</vt:lpstr>
      <vt:lpstr>功能說明</vt:lpstr>
      <vt:lpstr>功能說明</vt:lpstr>
      <vt:lpstr>功能說明</vt:lpstr>
      <vt:lpstr>功能說明</vt:lpstr>
      <vt:lpstr>功能說明</vt:lpstr>
      <vt:lpstr>系統設計</vt:lpstr>
      <vt:lpstr>系統設計</vt:lpstr>
      <vt:lpstr>系統設計</vt:lpstr>
      <vt:lpstr>系統設計</vt:lpstr>
      <vt:lpstr>系統設計</vt:lpstr>
      <vt:lpstr>系統設計</vt:lpstr>
      <vt:lpstr>分工</vt:lpstr>
      <vt:lpstr>專題展示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嵌入式期末專題—快速接龍</dc:title>
  <dc:creator>榮漢 陳</dc:creator>
  <cp:lastModifiedBy>鈞為 陳</cp:lastModifiedBy>
  <cp:revision>114</cp:revision>
  <dcterms:created xsi:type="dcterms:W3CDTF">2021-05-18T00:58:15Z</dcterms:created>
  <dcterms:modified xsi:type="dcterms:W3CDTF">2021-06-02T06:04:44Z</dcterms:modified>
</cp:coreProperties>
</file>