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08004-C759-4981-92FA-1A5BBB7EBAEA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3F94A-833F-4F02-9F9A-2542BD155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39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0D1F-98CD-4A67-BDAB-9638D14F4659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575-AD62-4CC4-8D74-821E10E1CE4F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108-1345-44E3-977A-8A0C989F57F8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3E22-FA24-43CD-A39D-8A7A6B838083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619-5414-4106-9CD1-5D7D4B415065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6C4D-F8FA-4BE6-A296-6328FC53FEBF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CF28-57B5-4DC2-9FE2-31C07412E4D1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CF22-FB3C-43C2-9053-12ABE31BEFC8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D99B-DAC5-4F38-94DE-3BC2D048EA13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96BF-1EB7-44D7-B9E6-E558F506341D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D0B5-3ADC-4939-AA10-05198A8FF809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2C3-4ECE-4797-B1A8-1164EEBAF6C9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462-8429-44BE-98D0-17D53F4C5E31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3A2B-0D7F-446F-8D7D-2A009E21A495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473-6A36-4B59-A076-D7A9B8DF8811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6B06-BC9E-4076-817B-46B8CE7C5A16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5C33-C49B-4B86-94B3-EE42AAFCD94C}" type="datetime1">
              <a:rPr lang="en-US" altLang="zh-TW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88173" y="2640651"/>
            <a:ext cx="4606345" cy="107705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嵌入式作業系統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88174" y="4358636"/>
            <a:ext cx="4452522" cy="1126283"/>
          </a:xfrm>
        </p:spPr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侯立昇、劉柏誼、陳榮漢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6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USB</a:t>
            </a:r>
            <a:r>
              <a:rPr lang="zh-TW" altLang="en-US" sz="2000" dirty="0"/>
              <a:t> </a:t>
            </a:r>
            <a:r>
              <a:rPr lang="en-US" altLang="zh-TW" sz="2000" dirty="0"/>
              <a:t>HUB</a:t>
            </a:r>
            <a:r>
              <a:rPr lang="zh-TW" altLang="en-US" sz="2000" dirty="0"/>
              <a:t> 運作</a:t>
            </a:r>
            <a:r>
              <a:rPr lang="zh-TW" altLang="en-US" sz="2000" dirty="0" smtClean="0"/>
              <a:t>方式</a:t>
            </a:r>
            <a:endParaRPr lang="en-US" altLang="zh-TW" sz="2000" dirty="0"/>
          </a:p>
          <a:p>
            <a:pPr lvl="1"/>
            <a:r>
              <a:rPr lang="zh-TW" altLang="en-US" dirty="0"/>
              <a:t>系統的辨認</a:t>
            </a:r>
            <a:endParaRPr lang="en-US" altLang="zh-TW" dirty="0"/>
          </a:p>
          <a:p>
            <a:pPr lvl="1"/>
            <a:r>
              <a:rPr lang="zh-TW" altLang="en-US" dirty="0"/>
              <a:t>傳輸速率的</a:t>
            </a:r>
            <a:r>
              <a:rPr lang="zh-TW" altLang="en-US" dirty="0" smtClean="0"/>
              <a:t>分配</a:t>
            </a:r>
            <a:endParaRPr lang="en-US" altLang="zh-TW" dirty="0" smtClean="0"/>
          </a:p>
          <a:p>
            <a:pPr lvl="1"/>
            <a:endParaRPr lang="en-US" altLang="zh-TW" sz="2000" dirty="0" smtClean="0"/>
          </a:p>
          <a:p>
            <a:r>
              <a:rPr lang="en-US" altLang="zh-TW" sz="2000" dirty="0" smtClean="0"/>
              <a:t>DeviceTree</a:t>
            </a:r>
            <a:r>
              <a:rPr lang="zh-TW" altLang="en-US" sz="2000" dirty="0" smtClean="0"/>
              <a:t> 的功用</a:t>
            </a:r>
            <a:endParaRPr lang="en-US" altLang="zh-TW" sz="2000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7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USB hub-</a:t>
            </a:r>
            <a:r>
              <a:rPr lang="zh-TW" altLang="en-US" dirty="0" smtClean="0"/>
              <a:t>系統</a:t>
            </a:r>
            <a:r>
              <a:rPr lang="zh-TW" altLang="en-US" dirty="0"/>
              <a:t>的辨認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385415"/>
              </p:ext>
            </p:extLst>
          </p:nvPr>
        </p:nvGraphicFramePr>
        <p:xfrm>
          <a:off x="4435260" y="3931120"/>
          <a:ext cx="69411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595">
                  <a:extLst>
                    <a:ext uri="{9D8B030D-6E8A-4147-A177-3AD203B41FA5}">
                      <a16:colId xmlns:a16="http://schemas.microsoft.com/office/drawing/2014/main" val="3481333692"/>
                    </a:ext>
                  </a:extLst>
                </a:gridCol>
                <a:gridCol w="991595">
                  <a:extLst>
                    <a:ext uri="{9D8B030D-6E8A-4147-A177-3AD203B41FA5}">
                      <a16:colId xmlns:a16="http://schemas.microsoft.com/office/drawing/2014/main" val="1899908107"/>
                    </a:ext>
                  </a:extLst>
                </a:gridCol>
                <a:gridCol w="991595">
                  <a:extLst>
                    <a:ext uri="{9D8B030D-6E8A-4147-A177-3AD203B41FA5}">
                      <a16:colId xmlns:a16="http://schemas.microsoft.com/office/drawing/2014/main" val="2756204340"/>
                    </a:ext>
                  </a:extLst>
                </a:gridCol>
                <a:gridCol w="991595">
                  <a:extLst>
                    <a:ext uri="{9D8B030D-6E8A-4147-A177-3AD203B41FA5}">
                      <a16:colId xmlns:a16="http://schemas.microsoft.com/office/drawing/2014/main" val="87112728"/>
                    </a:ext>
                  </a:extLst>
                </a:gridCol>
                <a:gridCol w="991595">
                  <a:extLst>
                    <a:ext uri="{9D8B030D-6E8A-4147-A177-3AD203B41FA5}">
                      <a16:colId xmlns:a16="http://schemas.microsoft.com/office/drawing/2014/main" val="3184128376"/>
                    </a:ext>
                  </a:extLst>
                </a:gridCol>
                <a:gridCol w="991595">
                  <a:extLst>
                    <a:ext uri="{9D8B030D-6E8A-4147-A177-3AD203B41FA5}">
                      <a16:colId xmlns:a16="http://schemas.microsoft.com/office/drawing/2014/main" val="3028846893"/>
                    </a:ext>
                  </a:extLst>
                </a:gridCol>
                <a:gridCol w="991595">
                  <a:extLst>
                    <a:ext uri="{9D8B030D-6E8A-4147-A177-3AD203B41FA5}">
                      <a16:colId xmlns:a16="http://schemas.microsoft.com/office/drawing/2014/main" val="2909116915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Ioctl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54476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708093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49611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89453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6012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40740" y="330334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Driver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37477" y="269790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28322"/>
              </p:ext>
            </p:extLst>
          </p:nvPr>
        </p:nvGraphicFramePr>
        <p:xfrm>
          <a:off x="2079228" y="5051529"/>
          <a:ext cx="1027394" cy="141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394">
                  <a:extLst>
                    <a:ext uri="{9D8B030D-6E8A-4147-A177-3AD203B41FA5}">
                      <a16:colId xmlns:a16="http://schemas.microsoft.com/office/drawing/2014/main" val="559623937"/>
                    </a:ext>
                  </a:extLst>
                </a:gridCol>
              </a:tblGrid>
              <a:tr h="472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Pst1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101960"/>
                  </a:ext>
                </a:extLst>
              </a:tr>
              <a:tr h="472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5846"/>
                  </a:ext>
                </a:extLst>
              </a:tr>
              <a:tr h="472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Status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1097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4089"/>
              </p:ext>
            </p:extLst>
          </p:nvPr>
        </p:nvGraphicFramePr>
        <p:xfrm>
          <a:off x="2031503" y="3273242"/>
          <a:ext cx="1027394" cy="135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394">
                  <a:extLst>
                    <a:ext uri="{9D8B030D-6E8A-4147-A177-3AD203B41FA5}">
                      <a16:colId xmlns:a16="http://schemas.microsoft.com/office/drawing/2014/main" val="559623937"/>
                    </a:ext>
                  </a:extLst>
                </a:gridCol>
              </a:tblGrid>
              <a:tr h="453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Pst0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101960"/>
                  </a:ext>
                </a:extLst>
              </a:tr>
              <a:tr h="453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5846"/>
                  </a:ext>
                </a:extLst>
              </a:tr>
              <a:tr h="453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Status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10971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>
            <a:stCxn id="8" idx="3"/>
            <a:endCxn id="4" idx="1"/>
          </p:cNvCxnSpPr>
          <p:nvPr/>
        </p:nvCxnSpPr>
        <p:spPr>
          <a:xfrm>
            <a:off x="3058897" y="3953013"/>
            <a:ext cx="1376363" cy="89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3"/>
            <a:endCxn id="4" idx="1"/>
          </p:cNvCxnSpPr>
          <p:nvPr/>
        </p:nvCxnSpPr>
        <p:spPr>
          <a:xfrm flipV="1">
            <a:off x="3106622" y="4845520"/>
            <a:ext cx="132863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/>
          <p:cNvSpPr txBox="1">
            <a:spLocks/>
          </p:cNvSpPr>
          <p:nvPr/>
        </p:nvSpPr>
        <p:spPr>
          <a:xfrm>
            <a:off x="1835707" y="1399885"/>
            <a:ext cx="9650175" cy="112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USB HUB </a:t>
            </a:r>
            <a:r>
              <a:rPr lang="zh-TW" altLang="en-US" dirty="0" smtClean="0">
                <a:solidFill>
                  <a:schemeClr val="tx1"/>
                </a:solidFill>
              </a:rPr>
              <a:t>對電腦來說是一個</a:t>
            </a:r>
            <a:r>
              <a:rPr lang="en-US" altLang="zh-TW" dirty="0" smtClean="0">
                <a:solidFill>
                  <a:schemeClr val="tx1"/>
                </a:solidFill>
              </a:rPr>
              <a:t>Device</a:t>
            </a:r>
            <a:r>
              <a:rPr lang="zh-TW" altLang="en-US" dirty="0" smtClean="0">
                <a:solidFill>
                  <a:schemeClr val="tx1"/>
                </a:solidFill>
              </a:rPr>
              <a:t>，所以需要一個</a:t>
            </a:r>
            <a:r>
              <a:rPr lang="en-US" altLang="zh-TW" dirty="0" smtClean="0">
                <a:solidFill>
                  <a:schemeClr val="tx1"/>
                </a:solidFill>
              </a:rPr>
              <a:t>Driver</a:t>
            </a:r>
            <a:r>
              <a:rPr lang="zh-TW" altLang="en-US" dirty="0" smtClean="0">
                <a:solidFill>
                  <a:schemeClr val="tx1"/>
                </a:solidFill>
              </a:rPr>
              <a:t>來去驅動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當</a:t>
            </a:r>
            <a:r>
              <a:rPr lang="en-US" altLang="zh-TW" dirty="0">
                <a:solidFill>
                  <a:schemeClr val="tx1"/>
                </a:solidFill>
              </a:rPr>
              <a:t>USB HUB</a:t>
            </a:r>
            <a:r>
              <a:rPr lang="zh-TW" altLang="en-US" dirty="0">
                <a:solidFill>
                  <a:schemeClr val="tx1"/>
                </a:solidFill>
              </a:rPr>
              <a:t>上</a:t>
            </a:r>
            <a:r>
              <a:rPr lang="zh-TW" altLang="en-US" dirty="0" smtClean="0">
                <a:solidFill>
                  <a:schemeClr val="tx1"/>
                </a:solidFill>
              </a:rPr>
              <a:t>有新的</a:t>
            </a:r>
            <a:r>
              <a:rPr lang="en-US" altLang="zh-TW" dirty="0" smtClean="0">
                <a:solidFill>
                  <a:schemeClr val="tx1"/>
                </a:solidFill>
              </a:rPr>
              <a:t>Device</a:t>
            </a:r>
            <a:r>
              <a:rPr lang="zh-TW" altLang="en-US" dirty="0" smtClean="0">
                <a:solidFill>
                  <a:schemeClr val="tx1"/>
                </a:solidFill>
              </a:rPr>
              <a:t>插入之後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 每個裝置會產生新的</a:t>
            </a:r>
            <a:r>
              <a:rPr lang="en-US" altLang="zh-TW" dirty="0" err="1" smtClean="0">
                <a:solidFill>
                  <a:schemeClr val="tx1"/>
                </a:solidFill>
              </a:rPr>
              <a:t>devicetable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>
                <a:solidFill>
                  <a:schemeClr val="tx1"/>
                </a:solidFill>
              </a:rPr>
              <a:t>如果為不同裝置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則會對應到不同的</a:t>
            </a:r>
            <a:r>
              <a:rPr lang="en-US" altLang="zh-TW" dirty="0" smtClean="0">
                <a:solidFill>
                  <a:schemeClr val="tx1"/>
                </a:solidFill>
              </a:rPr>
              <a:t>driver table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5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USB hub-</a:t>
            </a:r>
            <a:r>
              <a:rPr lang="zh-TW" altLang="en-US" dirty="0"/>
              <a:t>系統的辨認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79" y="1580259"/>
            <a:ext cx="6505223" cy="473311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USB hub-</a:t>
            </a:r>
            <a:r>
              <a:rPr lang="zh-TW" altLang="en-US" dirty="0" smtClean="0"/>
              <a:t>傳輸速率的分配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25" y="2238776"/>
            <a:ext cx="3964042" cy="290652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891" y="2238776"/>
            <a:ext cx="4442721" cy="290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DeviceTree</a:t>
            </a:r>
            <a:r>
              <a:rPr lang="zh-TW" altLang="en-US" dirty="0"/>
              <a:t> 的功用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/>
              <a:t>A</a:t>
            </a:r>
            <a:r>
              <a:rPr lang="en-US" altLang="zh-TW" dirty="0" smtClean="0"/>
              <a:t>rduino </a:t>
            </a:r>
            <a:r>
              <a:rPr lang="zh-TW" altLang="en-US" dirty="0" smtClean="0"/>
              <a:t>為例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會把記憶體</a:t>
            </a:r>
            <a:r>
              <a:rPr lang="zh-TW" altLang="en-US" dirty="0"/>
              <a:t>映射的位址，通通寫死在程式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</a:t>
            </a:r>
            <a:r>
              <a:rPr lang="zh-TW" altLang="en-US" dirty="0" smtClean="0"/>
              <a:t>因此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會根據不同的變體</a:t>
            </a:r>
            <a:r>
              <a:rPr lang="en-US" altLang="zh-TW" dirty="0" smtClean="0"/>
              <a:t>(Mega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Yun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Gema</a:t>
            </a:r>
            <a:r>
              <a:rPr lang="en-US" altLang="zh-TW" dirty="0" smtClean="0"/>
              <a:t>)</a:t>
            </a:r>
            <a:r>
              <a:rPr lang="zh-TW" altLang="en-US" dirty="0" smtClean="0"/>
              <a:t>定義不同的腳位配置標頭檔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這樣做會導致</a:t>
            </a:r>
            <a:r>
              <a:rPr lang="zh-TW" altLang="en-US" dirty="0"/>
              <a:t>腳位配置標頭</a:t>
            </a:r>
            <a:r>
              <a:rPr lang="zh-TW" altLang="en-US" dirty="0" smtClean="0"/>
              <a:t>檔的通用性不好</a:t>
            </a:r>
            <a:r>
              <a:rPr lang="en-US" altLang="zh-TW" dirty="0" smtClean="0"/>
              <a:t>,</a:t>
            </a:r>
            <a:r>
              <a:rPr lang="zh-TW" altLang="en-US" dirty="0" smtClean="0"/>
              <a:t>每個不同的板子都需要不同的標頭檔去定義腳位配置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而 </a:t>
            </a:r>
            <a:r>
              <a:rPr lang="en-US" altLang="zh-TW" dirty="0"/>
              <a:t>Device Tree </a:t>
            </a:r>
            <a:r>
              <a:rPr lang="zh-TW" altLang="en-US" dirty="0"/>
              <a:t>就是一個針對這個問題的解決方案。這是一種「硬體描述」的語言，以巢狀的階層來表示不同硬體之間的連接</a:t>
            </a:r>
            <a:r>
              <a:rPr lang="zh-TW" altLang="en-US" dirty="0" smtClean="0"/>
              <a:t>關係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0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DeviceTree</a:t>
            </a:r>
            <a:r>
              <a:rPr lang="zh-TW" altLang="en-US" dirty="0"/>
              <a:t> 的功用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因此</a:t>
            </a:r>
            <a:r>
              <a:rPr lang="zh-TW" altLang="en-US" dirty="0"/>
              <a:t> </a:t>
            </a:r>
            <a:r>
              <a:rPr lang="en-US" altLang="zh-TW" i="1" dirty="0" err="1" smtClean="0"/>
              <a:t>devicetree</a:t>
            </a:r>
            <a:r>
              <a:rPr lang="zh-TW" altLang="en-US" dirty="0" smtClean="0"/>
              <a:t>的產生就是為了</a:t>
            </a:r>
            <a:r>
              <a:rPr lang="zh-TW" altLang="en-US" dirty="0"/>
              <a:t>使硬體描述與核心的原始碼脫鉤</a:t>
            </a:r>
            <a:r>
              <a:rPr lang="zh-TW" altLang="en-US" dirty="0" smtClean="0"/>
              <a:t>，不同</a:t>
            </a:r>
            <a:r>
              <a:rPr lang="zh-TW" altLang="en-US" dirty="0"/>
              <a:t>的供應商在處理硬體相關的程式碼時，並沒有一致的方法。而且相關的參數都寫死在 </a:t>
            </a:r>
            <a:r>
              <a:rPr lang="en-US" altLang="zh-TW" i="1" dirty="0"/>
              <a:t>board file</a:t>
            </a:r>
            <a:r>
              <a:rPr lang="zh-TW" altLang="en-US" dirty="0"/>
              <a:t> 中，檔案的重用性跟維護性就面臨挑戰，稍微改變周邊的硬體配置時還要將核心重新編譯一次，維護上很</a:t>
            </a:r>
            <a:r>
              <a:rPr lang="zh-TW" altLang="en-US" dirty="0" smtClean="0"/>
              <a:t>麻煩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因為</a:t>
            </a:r>
            <a:r>
              <a:rPr lang="zh-TW" altLang="en-US" dirty="0" smtClean="0"/>
              <a:t>是以階層來描述硬體，所以</a:t>
            </a:r>
            <a:r>
              <a:rPr lang="zh-TW" altLang="en-US" dirty="0"/>
              <a:t>就會由上往下結合這個硬體所包含的各種成分的 </a:t>
            </a:r>
            <a:r>
              <a:rPr lang="en-US" altLang="zh-TW" dirty="0"/>
              <a:t>Device Tree</a:t>
            </a:r>
            <a:r>
              <a:rPr lang="zh-TW" altLang="en-US" dirty="0"/>
              <a:t>。下游硬體供應商看看用了什麼上游的硬體，然後把他們一個一個引入，最後再</a:t>
            </a:r>
            <a:r>
              <a:rPr lang="zh-TW" altLang="en-US" dirty="0" smtClean="0"/>
              <a:t>「</a:t>
            </a:r>
            <a:r>
              <a:rPr lang="zh-TW" altLang="en-US" dirty="0"/>
              <a:t>疊加</a:t>
            </a:r>
            <a:r>
              <a:rPr lang="zh-TW" altLang="en-US" dirty="0" smtClean="0"/>
              <a:t>」</a:t>
            </a:r>
            <a:r>
              <a:rPr lang="zh-TW" altLang="en-US" dirty="0"/>
              <a:t>上自己</a:t>
            </a:r>
            <a:r>
              <a:rPr lang="zh-TW" altLang="en-US" dirty="0" smtClean="0"/>
              <a:t>新增的</a:t>
            </a:r>
            <a:r>
              <a:rPr lang="zh-TW" altLang="en-US" dirty="0"/>
              <a:t>部分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6455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241</Words>
  <Application>Microsoft Office PowerPoint</Application>
  <PresentationFormat>寬螢幕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嵌入式作業系統</vt:lpstr>
      <vt:lpstr>大綱</vt:lpstr>
      <vt:lpstr>USB hub-系統的辨認 </vt:lpstr>
      <vt:lpstr>USB hub-系統的辨認</vt:lpstr>
      <vt:lpstr>USB hub-傳輸速率的分配 </vt:lpstr>
      <vt:lpstr>DeviceTree 的功用</vt:lpstr>
      <vt:lpstr>DeviceTree 的功用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</dc:title>
  <dc:creator>鈞為 陳</dc:creator>
  <cp:lastModifiedBy>鈞為 陳</cp:lastModifiedBy>
  <cp:revision>11</cp:revision>
  <dcterms:created xsi:type="dcterms:W3CDTF">2021-03-18T08:41:50Z</dcterms:created>
  <dcterms:modified xsi:type="dcterms:W3CDTF">2021-03-18T11:49:33Z</dcterms:modified>
</cp:coreProperties>
</file>