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08004-C759-4981-92FA-1A5BBB7EBAE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3F94A-833F-4F02-9F9A-2542BD155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39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0D1F-98CD-4A67-BDAB-9638D14F4659}" type="datetime1">
              <a:rPr lang="en-US" altLang="zh-TW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4575-AD62-4CC4-8D74-821E10E1CE4F}" type="datetime1">
              <a:rPr lang="en-US" altLang="zh-TW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108-1345-44E3-977A-8A0C989F57F8}" type="datetime1">
              <a:rPr lang="en-US" altLang="zh-TW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3E22-FA24-43CD-A39D-8A7A6B838083}" type="datetime1">
              <a:rPr lang="en-US" altLang="zh-TW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F619-5414-4106-9CD1-5D7D4B415065}" type="datetime1">
              <a:rPr lang="en-US" altLang="zh-TW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6C4D-F8FA-4BE6-A296-6328FC53FEBF}" type="datetime1">
              <a:rPr lang="en-US" altLang="zh-TW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CF28-57B5-4DC2-9FE2-31C07412E4D1}" type="datetime1">
              <a:rPr lang="en-US" altLang="zh-TW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CF22-FB3C-43C2-9053-12ABE31BEFC8}" type="datetime1">
              <a:rPr lang="en-US" altLang="zh-TW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D99B-DAC5-4F38-94DE-3BC2D048EA13}" type="datetime1">
              <a:rPr lang="en-US" altLang="zh-TW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96BF-1EB7-44D7-B9E6-E558F506341D}" type="datetime1">
              <a:rPr lang="en-US" altLang="zh-TW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D0B5-3ADC-4939-AA10-05198A8FF809}" type="datetime1">
              <a:rPr lang="en-US" altLang="zh-TW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62C3-4ECE-4797-B1A8-1164EEBAF6C9}" type="datetime1">
              <a:rPr lang="en-US" altLang="zh-TW" smtClean="0"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462-8429-44BE-98D0-17D53F4C5E31}" type="datetime1">
              <a:rPr lang="en-US" altLang="zh-TW" smtClean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3A2B-0D7F-446F-8D7D-2A009E21A495}" type="datetime1">
              <a:rPr lang="en-US" altLang="zh-TW" smtClean="0"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1473-6A36-4B59-A076-D7A9B8DF8811}" type="datetime1">
              <a:rPr lang="en-US" altLang="zh-TW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6B06-BC9E-4076-817B-46B8CE7C5A16}" type="datetime1">
              <a:rPr lang="en-US" altLang="zh-TW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95C33-C49B-4B86-94B3-EE42AAFCD94C}" type="datetime1">
              <a:rPr lang="en-US" altLang="zh-TW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888173" y="2640651"/>
            <a:ext cx="4606345" cy="107705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嵌入式作業系統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88174" y="4358636"/>
            <a:ext cx="4452522" cy="1126283"/>
          </a:xfrm>
        </p:spPr>
        <p:txBody>
          <a:bodyPr/>
          <a:lstStyle/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侯立昇、劉柏誼、陳榮漢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6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Xenomai</a:t>
            </a:r>
            <a:r>
              <a:rPr lang="zh-TW" altLang="en-US" dirty="0"/>
              <a:t>與</a:t>
            </a:r>
            <a:r>
              <a:rPr lang="en-US" altLang="zh-TW" dirty="0"/>
              <a:t>PREEMPT_RT</a:t>
            </a:r>
            <a:r>
              <a:rPr lang="zh-TW" altLang="en-US" dirty="0"/>
              <a:t>的差異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RT_PREEMPT</a:t>
            </a:r>
            <a:r>
              <a:rPr lang="zh-TW" altLang="en-US" dirty="0"/>
              <a:t>是基於</a:t>
            </a:r>
            <a:r>
              <a:rPr lang="en-US" altLang="zh-TW" dirty="0" err="1"/>
              <a:t>linux</a:t>
            </a:r>
            <a:r>
              <a:rPr lang="zh-TW" altLang="en-US" dirty="0"/>
              <a:t>架構去改進 讓更多地方能</a:t>
            </a:r>
            <a:r>
              <a:rPr lang="en-US" altLang="zh-TW" dirty="0"/>
              <a:t>preempt </a:t>
            </a:r>
            <a:r>
              <a:rPr lang="zh-TW" altLang="en-US" dirty="0"/>
              <a:t>達到</a:t>
            </a:r>
            <a:r>
              <a:rPr lang="en-US" altLang="zh-TW" dirty="0"/>
              <a:t>real-time</a:t>
            </a:r>
            <a:r>
              <a:rPr lang="zh-TW" altLang="en-US" dirty="0"/>
              <a:t>的</a:t>
            </a:r>
            <a:r>
              <a:rPr lang="zh-TW" altLang="en-US" dirty="0" smtClean="0"/>
              <a:t>能力</a:t>
            </a:r>
            <a:r>
              <a:rPr lang="en-US" altLang="zh-TW" dirty="0" smtClean="0"/>
              <a:t>,</a:t>
            </a:r>
            <a:r>
              <a:rPr lang="en-US" altLang="zh-TW" dirty="0" err="1" smtClean="0"/>
              <a:t>Xenomai</a:t>
            </a:r>
            <a:r>
              <a:rPr lang="zh-TW" altLang="en-US" dirty="0"/>
              <a:t>則是改變整個系統架構 新增一個</a:t>
            </a:r>
            <a:r>
              <a:rPr lang="en-US" altLang="zh-TW" dirty="0"/>
              <a:t>scheduler</a:t>
            </a:r>
            <a:r>
              <a:rPr lang="zh-TW" altLang="en-US" dirty="0"/>
              <a:t>與</a:t>
            </a:r>
            <a:r>
              <a:rPr lang="en-US" altLang="zh-TW" dirty="0" smtClean="0"/>
              <a:t>IRQ(</a:t>
            </a:r>
            <a:r>
              <a:rPr lang="zh-TW" altLang="en-US" dirty="0"/>
              <a:t>中斷請求</a:t>
            </a:r>
            <a:r>
              <a:rPr lang="en-US" altLang="zh-TW" dirty="0" smtClean="0"/>
              <a:t>)</a:t>
            </a:r>
            <a:r>
              <a:rPr lang="zh-TW" altLang="en-US" dirty="0" smtClean="0"/>
              <a:t>管理</a:t>
            </a:r>
            <a:r>
              <a:rPr lang="zh-TW" altLang="en-US" dirty="0"/>
              <a:t>的</a:t>
            </a:r>
            <a:r>
              <a:rPr lang="zh-TW" altLang="en-US" dirty="0" smtClean="0"/>
              <a:t>機制</a:t>
            </a:r>
            <a:r>
              <a:rPr lang="en-US" altLang="zh-TW" dirty="0" smtClean="0"/>
              <a:t>,</a:t>
            </a:r>
            <a:r>
              <a:rPr lang="zh-TW" altLang="en-US" dirty="0" smtClean="0"/>
              <a:t>讓</a:t>
            </a:r>
            <a:r>
              <a:rPr lang="zh-TW" altLang="en-US" dirty="0"/>
              <a:t>處理</a:t>
            </a:r>
            <a:r>
              <a:rPr lang="en-US" altLang="zh-TW" dirty="0"/>
              <a:t>real-time task</a:t>
            </a:r>
            <a:r>
              <a:rPr lang="zh-TW" altLang="en-US" dirty="0"/>
              <a:t>流程簡化到只剩</a:t>
            </a:r>
            <a:r>
              <a:rPr lang="en-US" altLang="zh-TW" dirty="0" err="1"/>
              <a:t>ipipe</a:t>
            </a:r>
            <a:r>
              <a:rPr lang="en-US" altLang="zh-TW" dirty="0"/>
              <a:t>-&gt;scheduler </a:t>
            </a:r>
            <a:r>
              <a:rPr lang="zh-TW" altLang="en-US" dirty="0"/>
              <a:t>就能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,</a:t>
            </a:r>
            <a:r>
              <a:rPr lang="zh-TW" altLang="en-US" dirty="0" smtClean="0"/>
              <a:t>不會</a:t>
            </a:r>
            <a:r>
              <a:rPr lang="zh-TW" altLang="en-US" dirty="0"/>
              <a:t>因</a:t>
            </a:r>
            <a:r>
              <a:rPr lang="en-US" altLang="zh-TW" dirty="0" err="1"/>
              <a:t>linux</a:t>
            </a:r>
            <a:r>
              <a:rPr lang="zh-TW" altLang="en-US" dirty="0"/>
              <a:t>龐大的架構影響到</a:t>
            </a:r>
            <a:r>
              <a:rPr lang="en-US" altLang="zh-TW" dirty="0"/>
              <a:t>real-time task</a:t>
            </a:r>
            <a:r>
              <a:rPr lang="zh-TW" altLang="en-US" dirty="0"/>
              <a:t>的處理時間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7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Linux</a:t>
            </a:r>
            <a:r>
              <a:rPr lang="zh-TW" altLang="en-US" sz="2000" dirty="0">
                <a:solidFill>
                  <a:schemeClr val="tx1"/>
                </a:solidFill>
              </a:rPr>
              <a:t>排程介紹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L</a:t>
            </a:r>
            <a:r>
              <a:rPr lang="en-US" altLang="zh-TW" dirty="0" smtClean="0">
                <a:solidFill>
                  <a:schemeClr val="tx1"/>
                </a:solidFill>
              </a:rPr>
              <a:t>inux</a:t>
            </a:r>
            <a:r>
              <a:rPr lang="zh-TW" altLang="en-US" dirty="0" smtClean="0">
                <a:solidFill>
                  <a:schemeClr val="tx1"/>
                </a:solidFill>
              </a:rPr>
              <a:t>排</a:t>
            </a:r>
            <a:r>
              <a:rPr lang="zh-TW" altLang="en-US" dirty="0">
                <a:solidFill>
                  <a:schemeClr val="tx1"/>
                </a:solidFill>
              </a:rPr>
              <a:t>程的</a:t>
            </a:r>
            <a:r>
              <a:rPr lang="zh-TW" altLang="en-US" dirty="0" smtClean="0">
                <a:solidFill>
                  <a:schemeClr val="tx1"/>
                </a:solidFill>
              </a:rPr>
              <a:t>目標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Linux</a:t>
            </a:r>
            <a:r>
              <a:rPr lang="zh-TW" altLang="en-US" dirty="0" smtClean="0">
                <a:solidFill>
                  <a:schemeClr val="tx1"/>
                </a:solidFill>
              </a:rPr>
              <a:t>程式優先順序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tx1"/>
                </a:solidFill>
              </a:rPr>
              <a:t>現代方法</a:t>
            </a:r>
            <a:r>
              <a:rPr lang="en-US" altLang="zh-TW" dirty="0" smtClean="0">
                <a:solidFill>
                  <a:schemeClr val="tx1"/>
                </a:solidFill>
              </a:rPr>
              <a:t>(CFS</a:t>
            </a:r>
            <a:r>
              <a:rPr lang="zh-TW" altLang="en-US" dirty="0" smtClean="0">
                <a:solidFill>
                  <a:schemeClr val="tx1"/>
                </a:solidFill>
              </a:rPr>
              <a:t>排程器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Linux</a:t>
            </a:r>
            <a:r>
              <a:rPr lang="zh-TW" altLang="en-US" dirty="0" smtClean="0">
                <a:solidFill>
                  <a:schemeClr val="tx1"/>
                </a:solidFill>
              </a:rPr>
              <a:t>程序狀態機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sz="2000" dirty="0" err="1" smtClean="0">
                <a:solidFill>
                  <a:schemeClr val="tx1"/>
                </a:solidFill>
              </a:rPr>
              <a:t>Xenomai</a:t>
            </a:r>
            <a:r>
              <a:rPr lang="zh-TW" altLang="en-US" sz="2000" dirty="0" smtClean="0">
                <a:solidFill>
                  <a:schemeClr val="tx1"/>
                </a:solidFill>
              </a:rPr>
              <a:t>排程介紹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7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US" altLang="zh-TW" sz="4000" dirty="0">
                <a:solidFill>
                  <a:schemeClr val="tx1"/>
                </a:solidFill>
              </a:rPr>
              <a:t>Linux</a:t>
            </a:r>
            <a:r>
              <a:rPr lang="zh-TW" altLang="en-US" sz="4000" dirty="0">
                <a:solidFill>
                  <a:schemeClr val="tx1"/>
                </a:solidFill>
              </a:rPr>
              <a:t>排程的目標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高效性</a:t>
            </a:r>
            <a:r>
              <a:rPr lang="en-US" altLang="zh-TW" dirty="0" smtClean="0"/>
              <a:t>:</a:t>
            </a:r>
            <a:r>
              <a:rPr lang="zh-TW" altLang="en-US" dirty="0" smtClean="0"/>
              <a:t>相同時間下必須完成更多的任務</a:t>
            </a:r>
            <a:endParaRPr lang="en-US" altLang="zh-TW" dirty="0" smtClean="0"/>
          </a:p>
          <a:p>
            <a:r>
              <a:rPr lang="zh-TW" altLang="en-US" dirty="0" smtClean="0"/>
              <a:t>保證</a:t>
            </a:r>
            <a:r>
              <a:rPr lang="zh-TW" altLang="en-US" dirty="0"/>
              <a:t>公平</a:t>
            </a:r>
            <a:r>
              <a:rPr lang="zh-TW" altLang="en-US" dirty="0" smtClean="0"/>
              <a:t>性</a:t>
            </a:r>
            <a:r>
              <a:rPr lang="en-US" altLang="zh-TW" dirty="0" smtClean="0"/>
              <a:t>:</a:t>
            </a:r>
            <a:r>
              <a:rPr lang="zh-TW" altLang="en-US" dirty="0" smtClean="0"/>
              <a:t>避免有</a:t>
            </a:r>
            <a:r>
              <a:rPr lang="en-US" altLang="zh-TW" dirty="0" smtClean="0"/>
              <a:t>process</a:t>
            </a:r>
            <a:r>
              <a:rPr lang="zh-TW" altLang="en-US" dirty="0" smtClean="0"/>
              <a:t>一直未被執行</a:t>
            </a:r>
            <a:endParaRPr lang="en-US" altLang="zh-TW" dirty="0" smtClean="0"/>
          </a:p>
          <a:p>
            <a:r>
              <a:rPr lang="en-US" altLang="zh-TW" dirty="0" smtClean="0"/>
              <a:t>SMP(share-memory </a:t>
            </a:r>
            <a:r>
              <a:rPr lang="en-US" altLang="zh-TW" dirty="0" err="1" smtClean="0"/>
              <a:t>mutiprocessor</a:t>
            </a:r>
            <a:r>
              <a:rPr lang="en-US" altLang="zh-TW" dirty="0" smtClean="0"/>
              <a:t>)</a:t>
            </a:r>
            <a:r>
              <a:rPr lang="zh-TW" altLang="en-US" dirty="0" smtClean="0"/>
              <a:t>排程</a:t>
            </a:r>
            <a:r>
              <a:rPr lang="en-US" altLang="zh-TW" dirty="0" smtClean="0"/>
              <a:t>:</a:t>
            </a:r>
            <a:r>
              <a:rPr lang="zh-TW" altLang="en-US" dirty="0" smtClean="0"/>
              <a:t>在多處理</a:t>
            </a:r>
            <a:r>
              <a:rPr lang="zh-TW" altLang="en-US" dirty="0"/>
              <a:t>器的系統</a:t>
            </a:r>
            <a:r>
              <a:rPr lang="zh-TW" altLang="en-US" dirty="0" smtClean="0"/>
              <a:t>上，</a:t>
            </a:r>
            <a:r>
              <a:rPr lang="en-US" altLang="zh-TW" dirty="0" smtClean="0"/>
              <a:t>CPU</a:t>
            </a:r>
            <a:r>
              <a:rPr lang="zh-TW" altLang="en-US" dirty="0" smtClean="0"/>
              <a:t>必須盡可能公平地在所有處理器上共享</a:t>
            </a:r>
            <a:endParaRPr lang="en-US" altLang="zh-TW" dirty="0" smtClean="0"/>
          </a:p>
          <a:p>
            <a:r>
              <a:rPr lang="zh-TW" altLang="en-US" dirty="0" smtClean="0"/>
              <a:t>軟</a:t>
            </a:r>
            <a:r>
              <a:rPr lang="zh-TW" altLang="en-US" dirty="0"/>
              <a:t>實時排程：系統必須有效的呼叫實時程序，但不保證一定滿足其要求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1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altLang="zh-TW" sz="4000" dirty="0">
                <a:solidFill>
                  <a:schemeClr val="tx1"/>
                </a:solidFill>
              </a:rPr>
              <a:t>Linux</a:t>
            </a:r>
            <a:r>
              <a:rPr lang="zh-TW" altLang="en-US" sz="4000" dirty="0">
                <a:solidFill>
                  <a:schemeClr val="tx1"/>
                </a:solidFill>
              </a:rPr>
              <a:t>程式優先順序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linux</a:t>
            </a:r>
            <a:r>
              <a:rPr lang="zh-TW" altLang="en-US" dirty="0" smtClean="0"/>
              <a:t>提供</a:t>
            </a:r>
            <a:r>
              <a:rPr lang="zh-TW" altLang="en-US" dirty="0"/>
              <a:t>了</a:t>
            </a:r>
            <a:r>
              <a:rPr lang="zh-TW" altLang="en-US" dirty="0" smtClean="0"/>
              <a:t>兩類型的排程策略，第一種是</a:t>
            </a:r>
            <a:r>
              <a:rPr lang="zh-TW" altLang="en-US" b="1" dirty="0" smtClean="0"/>
              <a:t>普通</a:t>
            </a:r>
            <a:r>
              <a:rPr lang="zh-TW" altLang="en-US" dirty="0"/>
              <a:t>程序排程策略</a:t>
            </a:r>
            <a:r>
              <a:rPr lang="en-US" altLang="zh-TW" dirty="0" smtClean="0"/>
              <a:t>(SCHED_NORMAL)</a:t>
            </a:r>
            <a:r>
              <a:rPr lang="zh-TW" altLang="en-US" dirty="0" smtClean="0"/>
              <a:t>，第二種是</a:t>
            </a:r>
            <a:r>
              <a:rPr lang="zh-TW" altLang="en-US" b="1" dirty="0"/>
              <a:t>實</a:t>
            </a:r>
            <a:r>
              <a:rPr lang="zh-TW" altLang="en-US" b="1" dirty="0" smtClean="0"/>
              <a:t>時</a:t>
            </a:r>
            <a:r>
              <a:rPr lang="zh-TW" altLang="en-US" dirty="0"/>
              <a:t>程序排程策略</a:t>
            </a:r>
            <a:r>
              <a:rPr lang="en-US" altLang="zh-TW" dirty="0" smtClean="0"/>
              <a:t>(</a:t>
            </a:r>
            <a:r>
              <a:rPr lang="en-US" altLang="zh-TW" dirty="0"/>
              <a:t>SCHED_</a:t>
            </a:r>
            <a:r>
              <a:rPr lang="en-US" altLang="zh-TW" dirty="0" smtClean="0"/>
              <a:t>FIFO,</a:t>
            </a:r>
            <a:r>
              <a:rPr lang="en-US" altLang="zh-TW" dirty="0"/>
              <a:t> SCHED_</a:t>
            </a:r>
            <a:r>
              <a:rPr lang="en-US" altLang="zh-TW" dirty="0" smtClean="0"/>
              <a:t>RR)</a:t>
            </a:r>
          </a:p>
          <a:p>
            <a:r>
              <a:rPr lang="zh-TW" altLang="en-US" dirty="0"/>
              <a:t>實</a:t>
            </a:r>
            <a:r>
              <a:rPr lang="zh-TW" altLang="en-US" dirty="0" smtClean="0"/>
              <a:t>時</a:t>
            </a:r>
            <a:r>
              <a:rPr lang="zh-TW" altLang="en-US" dirty="0"/>
              <a:t>程序排程策略</a:t>
            </a:r>
            <a:r>
              <a:rPr lang="zh-TW" altLang="en-US" dirty="0" smtClean="0"/>
              <a:t>的</a:t>
            </a:r>
            <a:r>
              <a:rPr lang="zh-TW" altLang="en-US" dirty="0"/>
              <a:t>優先順序都高於</a:t>
            </a:r>
            <a:r>
              <a:rPr lang="zh-TW" altLang="en-US" dirty="0" smtClean="0"/>
              <a:t>普通</a:t>
            </a:r>
            <a:r>
              <a:rPr lang="zh-TW" altLang="en-US" dirty="0"/>
              <a:t>程序排程</a:t>
            </a:r>
            <a:r>
              <a:rPr lang="zh-TW" altLang="en-US" dirty="0" smtClean="0"/>
              <a:t>策略</a:t>
            </a:r>
            <a:endParaRPr lang="en-US" altLang="zh-TW" dirty="0" smtClean="0"/>
          </a:p>
          <a:p>
            <a:r>
              <a:rPr lang="en-US" altLang="zh-TW" dirty="0" smtClean="0"/>
              <a:t>SCHED_NORMAL:</a:t>
            </a:r>
            <a:r>
              <a:rPr lang="zh-TW" altLang="en-US" dirty="0" smtClean="0"/>
              <a:t>使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選擇</a:t>
            </a:r>
            <a:r>
              <a:rPr lang="en-US" altLang="zh-TW" dirty="0" smtClean="0"/>
              <a:t>CFS</a:t>
            </a:r>
            <a:r>
              <a:rPr lang="zh-TW" altLang="en-US" dirty="0" smtClean="0"/>
              <a:t>排程器來執行</a:t>
            </a:r>
            <a:endParaRPr lang="en-US" altLang="zh-TW" dirty="0" smtClean="0"/>
          </a:p>
          <a:p>
            <a:r>
              <a:rPr lang="en-US" altLang="zh-TW" dirty="0" smtClean="0"/>
              <a:t>SCHED_FIFO:</a:t>
            </a:r>
            <a:r>
              <a:rPr lang="zh-TW" altLang="en-US" dirty="0" smtClean="0"/>
              <a:t>先進先出排程沒有時間段，在沒有更高優先順序的情況下，只能</a:t>
            </a:r>
            <a:r>
              <a:rPr lang="zh-TW" altLang="en-US" dirty="0"/>
              <a:t>等待</a:t>
            </a:r>
            <a:r>
              <a:rPr lang="zh-TW" altLang="en-US" dirty="0" smtClean="0"/>
              <a:t>主動讓出</a:t>
            </a:r>
            <a:r>
              <a:rPr lang="en-US" altLang="zh-TW" dirty="0" smtClean="0"/>
              <a:t>CPU</a:t>
            </a:r>
          </a:p>
          <a:p>
            <a:r>
              <a:rPr lang="en-US" altLang="zh-TW" dirty="0" smtClean="0"/>
              <a:t>SCHED_RR:</a:t>
            </a:r>
            <a:r>
              <a:rPr lang="zh-TW" altLang="en-US" dirty="0" smtClean="0"/>
              <a:t>具有時間段，程序用完時間段後把</a:t>
            </a:r>
            <a:r>
              <a:rPr lang="en-US" altLang="zh-TW" dirty="0" smtClean="0"/>
              <a:t>CPU</a:t>
            </a:r>
            <a:r>
              <a:rPr lang="zh-TW" altLang="en-US" dirty="0" smtClean="0"/>
              <a:t>讓給相同優先順序的其他程序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0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zh-TW" altLang="en-US" sz="4000" dirty="0">
                <a:solidFill>
                  <a:schemeClr val="tx1"/>
                </a:solidFill>
              </a:rPr>
              <a:t>現代</a:t>
            </a:r>
            <a:r>
              <a:rPr lang="zh-TW" altLang="en-US" sz="4000" dirty="0" smtClean="0">
                <a:solidFill>
                  <a:schemeClr val="tx1"/>
                </a:solidFill>
              </a:rPr>
              <a:t>方法</a:t>
            </a:r>
            <a:r>
              <a:rPr lang="en-US" altLang="zh-TW" sz="4000" dirty="0" smtClean="0">
                <a:solidFill>
                  <a:schemeClr val="tx1"/>
                </a:solidFill>
              </a:rPr>
              <a:t>(CFS</a:t>
            </a:r>
            <a:r>
              <a:rPr lang="zh-TW" altLang="en-US" sz="4000" dirty="0" smtClean="0">
                <a:solidFill>
                  <a:schemeClr val="tx1"/>
                </a:solidFill>
              </a:rPr>
              <a:t>排程器</a:t>
            </a:r>
            <a:r>
              <a:rPr lang="en-US" altLang="zh-TW" sz="4000" dirty="0" smtClean="0">
                <a:solidFill>
                  <a:schemeClr val="tx1"/>
                </a:solidFill>
              </a:rPr>
              <a:t>)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CFS(</a:t>
            </a:r>
            <a:r>
              <a:rPr lang="en-US" altLang="zh-TW" dirty="0"/>
              <a:t>Completely Fair Scheduler</a:t>
            </a:r>
            <a:r>
              <a:rPr lang="en-US" altLang="zh-TW" dirty="0" smtClean="0"/>
              <a:t>):</a:t>
            </a:r>
            <a:r>
              <a:rPr lang="zh-TW" altLang="en-US" dirty="0" smtClean="0"/>
              <a:t> 綜合考慮所有程序的執行時間，並使用紅黑樹演算法來進行排列，進而獲得各程序的權重，而每個程序的權重*單位時間</a:t>
            </a:r>
            <a:r>
              <a:rPr lang="en-US" altLang="zh-TW" dirty="0" smtClean="0"/>
              <a:t>=</a:t>
            </a:r>
            <a:r>
              <a:rPr lang="zh-TW" altLang="en-US" dirty="0" smtClean="0"/>
              <a:t>應獲得的</a:t>
            </a:r>
            <a:r>
              <a:rPr lang="en-US" altLang="zh-TW" dirty="0" smtClean="0"/>
              <a:t>CPU</a:t>
            </a:r>
            <a:r>
              <a:rPr lang="zh-TW" altLang="en-US" dirty="0" smtClean="0"/>
              <a:t>時間。</a:t>
            </a:r>
            <a:endParaRPr lang="en-US" altLang="zh-TW" dirty="0" smtClean="0"/>
          </a:p>
          <a:p>
            <a:r>
              <a:rPr lang="zh-TW" altLang="en-US" dirty="0"/>
              <a:t>紅黑樹是每個節點都</a:t>
            </a:r>
            <a:r>
              <a:rPr lang="zh-TW" altLang="en-US" dirty="0" smtClean="0"/>
              <a:t>帶有顏色屬性的二元搜尋樹，每個節點具有兩個子節點，其關係為左子節點</a:t>
            </a:r>
            <a:r>
              <a:rPr lang="en-US" altLang="zh-TW" dirty="0" smtClean="0"/>
              <a:t>&lt;</a:t>
            </a:r>
            <a:r>
              <a:rPr lang="zh-TW" altLang="en-US" dirty="0" smtClean="0"/>
              <a:t>節點</a:t>
            </a:r>
            <a:r>
              <a:rPr lang="en-US" altLang="zh-TW" dirty="0" smtClean="0"/>
              <a:t>&lt;</a:t>
            </a:r>
            <a:r>
              <a:rPr lang="zh-TW" altLang="en-US" dirty="0" smtClean="0"/>
              <a:t>右子節點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0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Linux</a:t>
            </a:r>
            <a:r>
              <a:rPr lang="zh-TW" altLang="en-US" dirty="0">
                <a:solidFill>
                  <a:schemeClr val="tx1"/>
                </a:solidFill>
              </a:rPr>
              <a:t>程序狀態機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2925" y="2122206"/>
            <a:ext cx="8915400" cy="377762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636" y="2430426"/>
            <a:ext cx="6440178" cy="2539318"/>
          </a:xfrm>
          <a:prstGeom prst="rect">
            <a:avLst/>
          </a:prstGeom>
        </p:spPr>
      </p:pic>
      <p:pic>
        <p:nvPicPr>
          <p:cNvPr id="2050" name="Picture 2" descr="狀態遷移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72" y="2430426"/>
            <a:ext cx="4380706" cy="288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26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</a:rPr>
              <a:t>Xenomai</a:t>
            </a:r>
            <a:r>
              <a:rPr lang="zh-TW" altLang="en-US" dirty="0">
                <a:solidFill>
                  <a:schemeClr val="tx1"/>
                </a:solidFill>
              </a:rPr>
              <a:t>排程介紹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2133600"/>
            <a:ext cx="4307244" cy="3777622"/>
          </a:xfrm>
        </p:spPr>
        <p:txBody>
          <a:bodyPr/>
          <a:lstStyle/>
          <a:p>
            <a:r>
              <a:rPr lang="en-US" altLang="zh-TW" dirty="0" err="1"/>
              <a:t>Xenomai</a:t>
            </a:r>
            <a:r>
              <a:rPr lang="zh-TW" altLang="en-US" dirty="0"/>
              <a:t>是一個</a:t>
            </a:r>
            <a:r>
              <a:rPr lang="en-US" altLang="zh-TW" dirty="0" err="1"/>
              <a:t>linux</a:t>
            </a:r>
            <a:r>
              <a:rPr lang="en-US" altLang="zh-TW" dirty="0"/>
              <a:t> kernel</a:t>
            </a:r>
            <a:r>
              <a:rPr lang="zh-TW" altLang="en-US" dirty="0"/>
              <a:t>的</a:t>
            </a:r>
            <a:r>
              <a:rPr lang="en-US" altLang="zh-TW" dirty="0"/>
              <a:t>patch </a:t>
            </a:r>
            <a:r>
              <a:rPr lang="zh-TW" altLang="en-US" dirty="0"/>
              <a:t>藉由在底層增加一個架構 負責硬體與接收</a:t>
            </a:r>
            <a:r>
              <a:rPr lang="en-US" altLang="zh-TW" dirty="0"/>
              <a:t>interrupt </a:t>
            </a:r>
            <a:r>
              <a:rPr lang="zh-TW" altLang="en-US" dirty="0"/>
              <a:t>並將</a:t>
            </a:r>
            <a:r>
              <a:rPr lang="en-US" altLang="zh-TW" dirty="0"/>
              <a:t>interrupt </a:t>
            </a:r>
            <a:r>
              <a:rPr lang="zh-TW" altLang="en-US" dirty="0"/>
              <a:t>傳給上層的</a:t>
            </a:r>
            <a:r>
              <a:rPr lang="en-US" altLang="zh-TW" dirty="0" smtClean="0"/>
              <a:t>OS</a:t>
            </a:r>
          </a:p>
          <a:p>
            <a:r>
              <a:rPr lang="en-US" altLang="zh-TW" dirty="0" err="1"/>
              <a:t>Xenomai</a:t>
            </a:r>
            <a:r>
              <a:rPr lang="zh-TW" altLang="en-US" dirty="0"/>
              <a:t>的</a:t>
            </a:r>
            <a:r>
              <a:rPr lang="en-US" altLang="zh-TW" dirty="0"/>
              <a:t>kernel, </a:t>
            </a:r>
            <a:r>
              <a:rPr lang="zh-TW" altLang="en-US" dirty="0"/>
              <a:t>包含</a:t>
            </a:r>
            <a:r>
              <a:rPr lang="en-US" altLang="zh-TW" dirty="0"/>
              <a:t>schedule</a:t>
            </a:r>
            <a:r>
              <a:rPr lang="zh-TW" altLang="en-US" dirty="0"/>
              <a:t>、</a:t>
            </a:r>
            <a:r>
              <a:rPr lang="en-US" altLang="zh-TW" dirty="0"/>
              <a:t>timer</a:t>
            </a:r>
            <a:r>
              <a:rPr lang="zh-TW" altLang="en-US" dirty="0"/>
              <a:t>、</a:t>
            </a:r>
            <a:r>
              <a:rPr lang="en-US" altLang="zh-TW" dirty="0"/>
              <a:t>synch</a:t>
            </a:r>
            <a:r>
              <a:rPr lang="zh-TW" altLang="en-US" dirty="0"/>
              <a:t>、</a:t>
            </a:r>
            <a:r>
              <a:rPr lang="en-US" altLang="zh-TW" dirty="0"/>
              <a:t>thread</a:t>
            </a:r>
            <a:r>
              <a:rPr lang="zh-TW" altLang="en-US" dirty="0"/>
              <a:t>、</a:t>
            </a:r>
            <a:r>
              <a:rPr lang="en-US" altLang="zh-TW" dirty="0"/>
              <a:t>lock</a:t>
            </a:r>
            <a:r>
              <a:rPr lang="zh-TW" altLang="en-US" dirty="0"/>
              <a:t>等等一般該有的</a:t>
            </a:r>
            <a:r>
              <a:rPr lang="en-US" altLang="zh-TW" dirty="0"/>
              <a:t>RTOS</a:t>
            </a:r>
            <a:r>
              <a:rPr lang="zh-TW" altLang="en-US" dirty="0"/>
              <a:t>功能，負責</a:t>
            </a:r>
            <a:r>
              <a:rPr lang="en-US" altLang="zh-TW" dirty="0"/>
              <a:t>real-time tasks</a:t>
            </a:r>
            <a:r>
              <a:rPr lang="zh-TW" altLang="en-US" dirty="0"/>
              <a:t>的</a:t>
            </a:r>
            <a:r>
              <a:rPr lang="zh-TW" altLang="en-US" dirty="0" smtClean="0"/>
              <a:t>執行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http://wiki.csie.ncku.edu.tw/embedded/xenomai/xenomai_ar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951" y="1384387"/>
            <a:ext cx="4457700" cy="5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</a:rPr>
              <a:t>Xenomai</a:t>
            </a:r>
            <a:r>
              <a:rPr lang="zh-TW" altLang="en-US" dirty="0">
                <a:solidFill>
                  <a:schemeClr val="tx1"/>
                </a:solidFill>
              </a:rPr>
              <a:t>排程介紹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負責傳送</a:t>
            </a:r>
            <a:r>
              <a:rPr lang="en-US" altLang="zh-TW" dirty="0"/>
              <a:t>interrupt</a:t>
            </a:r>
            <a:r>
              <a:rPr lang="zh-TW" altLang="en-US" dirty="0"/>
              <a:t>的程式稱為</a:t>
            </a:r>
            <a:r>
              <a:rPr lang="en-US" altLang="zh-TW" dirty="0" err="1" smtClean="0"/>
              <a:t>ipipe</a:t>
            </a:r>
            <a:r>
              <a:rPr lang="en-US" altLang="zh-TW" dirty="0" smtClean="0"/>
              <a:t>,</a:t>
            </a:r>
            <a:r>
              <a:rPr lang="zh-TW" altLang="en-US" dirty="0" smtClean="0"/>
              <a:t>在</a:t>
            </a:r>
            <a:r>
              <a:rPr lang="en-US" altLang="zh-TW" dirty="0" err="1"/>
              <a:t>ipipe</a:t>
            </a:r>
            <a:r>
              <a:rPr lang="zh-TW" altLang="en-US" dirty="0"/>
              <a:t>上每個</a:t>
            </a:r>
            <a:r>
              <a:rPr lang="en-US" altLang="zh-TW" dirty="0"/>
              <a:t>domain</a:t>
            </a:r>
            <a:r>
              <a:rPr lang="zh-TW" altLang="en-US" dirty="0"/>
              <a:t>都有自己的優先度 高優先度的</a:t>
            </a:r>
            <a:r>
              <a:rPr lang="en-US" altLang="zh-TW" dirty="0"/>
              <a:t>domain</a:t>
            </a:r>
            <a:r>
              <a:rPr lang="zh-TW" altLang="en-US" dirty="0"/>
              <a:t>會先接收到</a:t>
            </a:r>
            <a:r>
              <a:rPr lang="en-US" altLang="zh-TW" dirty="0"/>
              <a:t>interrupt </a:t>
            </a:r>
            <a:r>
              <a:rPr lang="zh-TW" altLang="en-US" dirty="0"/>
              <a:t>高優先度的</a:t>
            </a:r>
            <a:r>
              <a:rPr lang="en-US" altLang="zh-TW" dirty="0"/>
              <a:t>domain</a:t>
            </a:r>
            <a:r>
              <a:rPr lang="zh-TW" altLang="en-US" dirty="0"/>
              <a:t>的</a:t>
            </a:r>
            <a:r>
              <a:rPr lang="en-US" altLang="zh-TW" dirty="0"/>
              <a:t>thread </a:t>
            </a:r>
            <a:r>
              <a:rPr lang="zh-TW" altLang="en-US" dirty="0"/>
              <a:t>可以</a:t>
            </a:r>
            <a:r>
              <a:rPr lang="en-US" altLang="zh-TW" dirty="0"/>
              <a:t>preempt</a:t>
            </a:r>
            <a:r>
              <a:rPr lang="zh-TW" altLang="en-US" dirty="0"/>
              <a:t>低優先度</a:t>
            </a:r>
            <a:r>
              <a:rPr lang="en-US" altLang="zh-TW" dirty="0"/>
              <a:t>domain</a:t>
            </a:r>
            <a:r>
              <a:rPr lang="zh-TW" altLang="en-US" dirty="0"/>
              <a:t>的</a:t>
            </a:r>
            <a:r>
              <a:rPr lang="en-US" altLang="zh-TW" dirty="0"/>
              <a:t>thread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 descr="http://wiki.csie.ncku.edu.tw/embedded/xenomai/ade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896" y="3806196"/>
            <a:ext cx="60483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26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</a:rPr>
              <a:t>Schedular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優先處理</a:t>
            </a:r>
            <a:r>
              <a:rPr lang="en-US" altLang="zh-TW" dirty="0" err="1"/>
              <a:t>realtime</a:t>
            </a:r>
            <a:r>
              <a:rPr lang="en-US" altLang="zh-TW" dirty="0"/>
              <a:t> task ,</a:t>
            </a:r>
            <a:r>
              <a:rPr lang="en-US" altLang="zh-TW" dirty="0" err="1"/>
              <a:t>linux</a:t>
            </a:r>
            <a:r>
              <a:rPr lang="zh-TW" altLang="en-US" dirty="0"/>
              <a:t>也被視為其中一個</a:t>
            </a:r>
            <a:r>
              <a:rPr lang="en-US" altLang="zh-TW" dirty="0"/>
              <a:t>thread,</a:t>
            </a:r>
            <a:r>
              <a:rPr lang="zh-TW" altLang="en-US" dirty="0"/>
              <a:t>本身也有</a:t>
            </a:r>
            <a:r>
              <a:rPr lang="en-US" altLang="zh-TW" dirty="0"/>
              <a:t>scheduler,</a:t>
            </a:r>
            <a:r>
              <a:rPr lang="zh-TW" altLang="en-US" dirty="0"/>
              <a:t>但須等到沒有</a:t>
            </a:r>
            <a:r>
              <a:rPr lang="en-US" altLang="zh-TW" dirty="0"/>
              <a:t>real-time task</a:t>
            </a:r>
            <a:r>
              <a:rPr lang="zh-TW" altLang="en-US" dirty="0"/>
              <a:t>時</a:t>
            </a:r>
            <a:r>
              <a:rPr lang="en-US" altLang="zh-TW" dirty="0"/>
              <a:t>(idle state),</a:t>
            </a:r>
            <a:r>
              <a:rPr lang="zh-TW" altLang="en-US" dirty="0"/>
              <a:t>才會執行</a:t>
            </a:r>
            <a:r>
              <a:rPr lang="en-US" altLang="zh-TW" dirty="0" err="1"/>
              <a:t>linux</a:t>
            </a:r>
            <a:r>
              <a:rPr lang="en-US" altLang="zh-TW" dirty="0"/>
              <a:t> thread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6" name="Picture 4" descr="http://wiki.csie.ncku.edu.tw/embedded/xenomai/xenomai_sch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918" y="3229553"/>
            <a:ext cx="46005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5263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335</TotalTime>
  <Words>546</Words>
  <Application>Microsoft Office PowerPoint</Application>
  <PresentationFormat>寬螢幕</PresentationFormat>
  <Paragraphs>44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嵌入式作業系統</vt:lpstr>
      <vt:lpstr>大綱</vt:lpstr>
      <vt:lpstr>Linux排程的目標 </vt:lpstr>
      <vt:lpstr>Linux程式優先順序 </vt:lpstr>
      <vt:lpstr>現代方法(CFS排程器) </vt:lpstr>
      <vt:lpstr>Linux程序狀態機 </vt:lpstr>
      <vt:lpstr>Xenomai排程介紹 </vt:lpstr>
      <vt:lpstr>Xenomai排程介紹 </vt:lpstr>
      <vt:lpstr>Schedular</vt:lpstr>
      <vt:lpstr>Xenomai與PREEMPT_RT的差異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嵌入式系統</dc:title>
  <dc:creator>鈞為 陳</dc:creator>
  <cp:lastModifiedBy>鈞為 陳</cp:lastModifiedBy>
  <cp:revision>22</cp:revision>
  <dcterms:created xsi:type="dcterms:W3CDTF">2021-03-18T08:41:50Z</dcterms:created>
  <dcterms:modified xsi:type="dcterms:W3CDTF">2021-04-08T11:48:18Z</dcterms:modified>
</cp:coreProperties>
</file>