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7.jpeg" ContentType="image/jpeg"/>
  <Override PartName="/ppt/media/image45.jpeg" ContentType="image/jpeg"/>
  <Override PartName="/ppt/media/image34.jpeg" ContentType="image/jpeg"/>
  <Override PartName="/ppt/media/image44.jpeg" ContentType="image/jpeg"/>
  <Override PartName="/ppt/media/image33.jpeg" ContentType="image/jpeg"/>
  <Override PartName="/ppt/media/image42.jpeg" ContentType="image/jpeg"/>
  <Override PartName="/ppt/media/image31.jpeg" ContentType="image/jpeg"/>
  <Override PartName="/ppt/media/image41.jpeg" ContentType="image/jpeg"/>
  <Override PartName="/ppt/media/image30.jpeg" ContentType="image/jpeg"/>
  <Override PartName="/ppt/media/image27.jpeg" ContentType="image/jpeg"/>
  <Override PartName="/ppt/media/image25.jpeg" ContentType="image/jpeg"/>
  <Override PartName="/ppt/media/image24.png" ContentType="image/png"/>
  <Override PartName="/ppt/media/image40.png" ContentType="image/png"/>
  <Override PartName="/ppt/media/image15.png" ContentType="image/png"/>
  <Override PartName="/ppt/media/image23.jpeg" ContentType="image/jpeg"/>
  <Override PartName="/ppt/media/image22.jpeg" ContentType="image/jpeg"/>
  <Override PartName="/ppt/media/image20.png" ContentType="image/png"/>
  <Override PartName="/ppt/media/image10.jpeg" ContentType="image/jpeg"/>
  <Override PartName="/ppt/media/image21.jpeg" ContentType="image/jpeg"/>
  <Override PartName="/ppt/media/image6.png" ContentType="image/png"/>
  <Override PartName="/ppt/media/image18.jpeg" ContentType="image/jpeg"/>
  <Override PartName="/ppt/media/image39.jpeg" ContentType="image/jpeg"/>
  <Override PartName="/ppt/media/image17.jpeg" ContentType="image/jpeg"/>
  <Override PartName="/ppt/media/image28.jpeg" ContentType="image/jpeg"/>
  <Override PartName="/ppt/media/image12.png" ContentType="image/png"/>
  <Override PartName="/ppt/media/image43.jpeg" ContentType="image/jpeg"/>
  <Override PartName="/ppt/media/image32.jpeg" ContentType="image/jpeg"/>
  <Override PartName="/ppt/media/image3.png" ContentType="image/png"/>
  <Override PartName="/ppt/media/image19.jpeg" ContentType="image/jpeg"/>
  <Override PartName="/ppt/media/image47.jpeg" ContentType="image/jpeg"/>
  <Override PartName="/ppt/media/image36.jpeg" ContentType="image/jpeg"/>
  <Override PartName="/ppt/media/image11.png" ContentType="image/png"/>
  <Override PartName="/ppt/media/image5.png" ContentType="image/png"/>
  <Override PartName="/ppt/media/image9.png" ContentType="image/png"/>
  <Override PartName="/ppt/media/image7.jpeg" ContentType="image/jpeg"/>
  <Override PartName="/ppt/media/image29.png" ContentType="image/png"/>
  <Override PartName="/ppt/media/image14.png" ContentType="image/png"/>
  <Override PartName="/ppt/media/image2.png" ContentType="image/png"/>
  <Override PartName="/ppt/media/image38.png" ContentType="image/png"/>
  <Override PartName="/ppt/media/image4.jpeg" ContentType="image/jpeg"/>
  <Override PartName="/ppt/media/image16.png" ContentType="image/png"/>
  <Override PartName="/ppt/media/image13.jpeg" ContentType="image/jpeg"/>
  <Override PartName="/ppt/media/image46.jpeg" ContentType="image/jpeg"/>
  <Override PartName="/ppt/media/image35.jpeg" ContentType="image/jpeg"/>
  <Override PartName="/ppt/media/image8.png" ContentType="image/png"/>
  <Override PartName="/ppt/media/image26.jpeg" ContentType="image/jpeg"/>
  <Override PartName="/ppt/media/image1.jpeg" ContentType="image/jpe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23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8000" cy="162000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12000" y="4283640"/>
            <a:ext cx="7056000" cy="1931400"/>
          </a:xfrm>
          <a:prstGeom prst="rect">
            <a:avLst/>
          </a:prstGeom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lang="es-CO" sz="3500" strike="noStrike">
                <a:solidFill>
                  <a:srgbClr val="8b8b8b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B48EA48E-56C7-4E1C-956C-3FBE9C754106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896067D9-761F-4387-AC53-1AC32BB414B1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CO">
                <a:latin typeface="Calibri"/>
              </a:rPr>
              <a:t>Pulse para editar el formato del texto de título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96320" y="4857840"/>
            <a:ext cx="8568000" cy="15012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96320" y="3204000"/>
            <a:ext cx="8568000" cy="165348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F2321A34-2525-4870-AC8C-4CC8875177B2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rIns="100800" tIns="50400" bIns="50400"/>
          <a:p>
            <a:pPr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500" strike="noStrike">
                <a:solidFill>
                  <a:srgbClr val="000000"/>
                </a:solidFill>
                <a:latin typeface="Calibri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CO" sz="31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CO" sz="26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CO" sz="22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CO" sz="22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3DA3FC5E-5369-44CF-AD71-FF3667178332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fld id="{95FCC4E6-617D-4382-B577-62208C226AD7}" type="slidenum">
              <a:rPr lang="es-CO" sz="13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5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6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20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20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slideLayout" Target="../slideLayouts/slideLayout5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56000" y="2348280"/>
            <a:ext cx="8568000" cy="1620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Universidad de los Andes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512000" y="4283640"/>
            <a:ext cx="7056000" cy="19314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Actividad de Divulgación y Promoción</a:t>
            </a:r>
            <a:endParaRPr/>
          </a:p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Elkin R. Alvis Narváez</a:t>
            </a:r>
            <a:endParaRPr/>
          </a:p>
          <a:p>
            <a:pPr algn="r">
              <a:lnSpc>
                <a:spcPct val="100000"/>
              </a:lnSpc>
            </a:pPr>
            <a:r>
              <a:rPr lang="es-CO" sz="2400" strike="noStrike">
                <a:solidFill>
                  <a:srgbClr val="8b8b8b"/>
                </a:solidFill>
                <a:latin typeface="Calibri"/>
              </a:rPr>
              <a:t>Septiembre 2014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Profesores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Doctores 63%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En Ciencias 80%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Profesores visitantes</a:t>
            </a:r>
            <a:endParaRPr/>
          </a:p>
        </p:txBody>
      </p:sp>
      <p:pic>
        <p:nvPicPr>
          <p:cNvPr id="231" name="5 Imagen" descr=""/>
          <p:cNvPicPr/>
          <p:nvPr/>
        </p:nvPicPr>
        <p:blipFill>
          <a:blip r:embed="rId1"/>
          <a:stretch/>
        </p:blipFill>
        <p:spPr>
          <a:xfrm>
            <a:off x="4680360" y="3635640"/>
            <a:ext cx="4956120" cy="37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Visión Internacional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Intercambios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Generales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Específicos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Doble titulación</a:t>
            </a:r>
            <a:endParaRPr/>
          </a:p>
        </p:txBody>
      </p:sp>
      <p:pic>
        <p:nvPicPr>
          <p:cNvPr id="234" name="5 Imagen" descr=""/>
          <p:cNvPicPr/>
          <p:nvPr/>
        </p:nvPicPr>
        <p:blipFill>
          <a:blip r:embed="rId1"/>
          <a:stretch/>
        </p:blipFill>
        <p:spPr>
          <a:xfrm rot="20568000">
            <a:off x="5729760" y="2108520"/>
            <a:ext cx="3727800" cy="2792160"/>
          </a:xfrm>
          <a:prstGeom prst="rect">
            <a:avLst/>
          </a:prstGeom>
          <a:ln>
            <a:noFill/>
          </a:ln>
        </p:spPr>
      </p:pic>
      <p:pic>
        <p:nvPicPr>
          <p:cNvPr id="235" name="7 Imagen" descr=""/>
          <p:cNvPicPr/>
          <p:nvPr/>
        </p:nvPicPr>
        <p:blipFill>
          <a:blip r:embed="rId2"/>
          <a:stretch/>
        </p:blipFill>
        <p:spPr>
          <a:xfrm>
            <a:off x="1158480" y="4510080"/>
            <a:ext cx="4209120" cy="280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Flexibilidad Curricular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792000" y="1907640"/>
            <a:ext cx="8280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Transferencia Interna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Doble Programa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Opciones Académicas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Materias electivas, formación integral e idiomas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Prácticas y Oportunidades Laborales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Materias de Posgrado desde el Pregrado</a:t>
            </a:r>
            <a:endParaRPr/>
          </a:p>
        </p:txBody>
      </p:sp>
      <p:pic>
        <p:nvPicPr>
          <p:cNvPr id="238" name="5 Imagen" descr=""/>
          <p:cNvPicPr/>
          <p:nvPr/>
        </p:nvPicPr>
        <p:blipFill>
          <a:blip r:embed="rId1"/>
          <a:stretch/>
        </p:blipFill>
        <p:spPr>
          <a:xfrm>
            <a:off x="6192360" y="1331640"/>
            <a:ext cx="329004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Investigación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864000" y="1835640"/>
            <a:ext cx="8208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Calidad de laboratorios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s-CO" sz="2800" strike="noStrike">
                <a:solidFill>
                  <a:srgbClr val="000000"/>
                </a:solidFill>
                <a:latin typeface="Arial"/>
                <a:ea typeface="Droid Sans"/>
              </a:rPr>
              <a:t>Espacios, equipos, personal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Publicaciones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Calidad de publicaciones</a:t>
            </a:r>
            <a:endParaRPr/>
          </a:p>
        </p:txBody>
      </p:sp>
      <p:pic>
        <p:nvPicPr>
          <p:cNvPr id="241" name="5 Imagen" descr=""/>
          <p:cNvPicPr/>
          <p:nvPr/>
        </p:nvPicPr>
        <p:blipFill>
          <a:blip r:embed="rId1"/>
          <a:stretch/>
        </p:blipFill>
        <p:spPr>
          <a:xfrm>
            <a:off x="5544360" y="3862440"/>
            <a:ext cx="4346280" cy="32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796320" y="4857840"/>
            <a:ext cx="8568000" cy="1501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Ciencias en Uniandes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796320" y="2267640"/>
            <a:ext cx="8568000" cy="2589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Biología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Microbiología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Geociencias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Química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Física</a:t>
            </a:r>
            <a:endParaRPr/>
          </a:p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Matemáticas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Biología en Uniandes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864000" y="1907640"/>
            <a:ext cx="8208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Genética y Evolución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Ecología y Organismos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Celular y Molecular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75640" y="46764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Microbiología en Uniandes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792000" y="1907640"/>
            <a:ext cx="8280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Industrial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Biomédica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Celular y Molecular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Grupos de Investigación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04000" y="17640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Geociencia en Uniandes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792000" y="1907640"/>
            <a:ext cx="8280360" cy="5328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Terremotos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Campos Magnéticos en Planetas del S.S.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Palinología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Paleoecología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Geología Estructural y Tectónica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Petrología y Geoquímica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Paleontología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Petrofísica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Geofísica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Química en Uniandes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720000" y="1979640"/>
            <a:ext cx="8352360" cy="4392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Síntesis y Caracterización de Compuestos y Materiales Inorgánicos y Orgánicos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Fisicoquímica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 Ambiental y Productos Naturales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 Teórica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-904680" y="1022400"/>
            <a:ext cx="4144680" cy="31536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816000" y="1805760"/>
            <a:ext cx="2808000" cy="237024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4680000" y="4589640"/>
            <a:ext cx="4896000" cy="275832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6984000" y="1368000"/>
            <a:ext cx="2448000" cy="299664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5"/>
          <a:stretch/>
        </p:blipFill>
        <p:spPr>
          <a:xfrm>
            <a:off x="1407600" y="4248000"/>
            <a:ext cx="2552400" cy="31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Física en Uniandes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792000" y="1907640"/>
            <a:ext cx="8280360" cy="4824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Astronomía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Biofísica Experimental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Teórica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Altas Energías o Partículas Elementales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 de la Materia Condensada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Óptica Cuántica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Matemáticas en Uniandes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864000" y="2051640"/>
            <a:ext cx="8208360" cy="4608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Teoría de Conjuntos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Álgebra Lineal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Topología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Geometría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796320" y="4857840"/>
            <a:ext cx="8568000" cy="1501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 algn="ctr">
              <a:lnSpc>
                <a:spcPct val="100000"/>
              </a:lnSpc>
            </a:pPr>
            <a:r>
              <a:rPr b="1" lang="es-CO" sz="4400" strike="noStrike" cap="all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796320" y="3204000"/>
            <a:ext cx="8568000" cy="1653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r>
              <a:rPr lang="es-CO" sz="2200" strike="noStrike">
                <a:solidFill>
                  <a:srgbClr val="8b8b8b"/>
                </a:solidFill>
                <a:latin typeface="Calibri"/>
              </a:rPr>
              <a:t>Moderna, Cosmopolita y en Crecimiento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7 Imagen" descr=""/>
          <p:cNvPicPr/>
          <p:nvPr/>
        </p:nvPicPr>
        <p:blipFill>
          <a:blip r:embed="rId1"/>
          <a:stretch/>
        </p:blipFill>
        <p:spPr>
          <a:xfrm>
            <a:off x="4493160" y="1447200"/>
            <a:ext cx="5390640" cy="270468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525240" y="20484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pic>
        <p:nvPicPr>
          <p:cNvPr id="262" name="5 Imagen" descr=""/>
          <p:cNvPicPr/>
          <p:nvPr/>
        </p:nvPicPr>
        <p:blipFill>
          <a:blip r:embed="rId2"/>
          <a:stretch/>
        </p:blipFill>
        <p:spPr>
          <a:xfrm>
            <a:off x="419400" y="1466640"/>
            <a:ext cx="4140000" cy="2957040"/>
          </a:xfrm>
          <a:prstGeom prst="rect">
            <a:avLst/>
          </a:prstGeom>
          <a:ln>
            <a:noFill/>
          </a:ln>
        </p:spPr>
      </p:pic>
      <p:pic>
        <p:nvPicPr>
          <p:cNvPr id="263" name="6 Imagen" descr=""/>
          <p:cNvPicPr/>
          <p:nvPr/>
        </p:nvPicPr>
        <p:blipFill>
          <a:blip r:embed="rId3"/>
          <a:stretch/>
        </p:blipFill>
        <p:spPr>
          <a:xfrm>
            <a:off x="4798080" y="4308840"/>
            <a:ext cx="4780800" cy="2890080"/>
          </a:xfrm>
          <a:prstGeom prst="rect">
            <a:avLst/>
          </a:prstGeom>
          <a:ln>
            <a:noFill/>
          </a:ln>
        </p:spPr>
      </p:pic>
      <p:pic>
        <p:nvPicPr>
          <p:cNvPr id="264" name="8 Imagen" descr=""/>
          <p:cNvPicPr/>
          <p:nvPr/>
        </p:nvPicPr>
        <p:blipFill>
          <a:blip r:embed="rId4"/>
          <a:stretch/>
        </p:blipFill>
        <p:spPr>
          <a:xfrm>
            <a:off x="864000" y="4851000"/>
            <a:ext cx="325080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04000" y="30276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Bogotá D.C.</a:t>
            </a:r>
            <a:endParaRPr/>
          </a:p>
        </p:txBody>
      </p:sp>
      <p:pic>
        <p:nvPicPr>
          <p:cNvPr id="266" name="2 Imagen" descr=""/>
          <p:cNvPicPr/>
          <p:nvPr/>
        </p:nvPicPr>
        <p:blipFill>
          <a:blip r:embed="rId1"/>
          <a:stretch/>
        </p:blipFill>
        <p:spPr>
          <a:xfrm>
            <a:off x="792000" y="1359360"/>
            <a:ext cx="4608000" cy="2844000"/>
          </a:xfrm>
          <a:prstGeom prst="rect">
            <a:avLst/>
          </a:prstGeom>
          <a:ln>
            <a:noFill/>
          </a:ln>
        </p:spPr>
      </p:pic>
      <p:pic>
        <p:nvPicPr>
          <p:cNvPr id="267" name="4 Imagen" descr=""/>
          <p:cNvPicPr/>
          <p:nvPr/>
        </p:nvPicPr>
        <p:blipFill>
          <a:blip r:embed="rId2"/>
          <a:stretch/>
        </p:blipFill>
        <p:spPr>
          <a:xfrm>
            <a:off x="936000" y="4644000"/>
            <a:ext cx="4672080" cy="2675880"/>
          </a:xfrm>
          <a:prstGeom prst="rect">
            <a:avLst/>
          </a:prstGeom>
          <a:ln>
            <a:noFill/>
          </a:ln>
        </p:spPr>
      </p:pic>
      <p:pic>
        <p:nvPicPr>
          <p:cNvPr id="268" name="5 Imagen" descr=""/>
          <p:cNvPicPr/>
          <p:nvPr/>
        </p:nvPicPr>
        <p:blipFill>
          <a:blip r:embed="rId3"/>
          <a:stretch/>
        </p:blipFill>
        <p:spPr>
          <a:xfrm>
            <a:off x="6264360" y="4135320"/>
            <a:ext cx="2522160" cy="3354840"/>
          </a:xfrm>
          <a:prstGeom prst="rect">
            <a:avLst/>
          </a:prstGeom>
          <a:ln>
            <a:noFill/>
          </a:ln>
        </p:spPr>
      </p:pic>
      <p:pic>
        <p:nvPicPr>
          <p:cNvPr id="269" name="6 Imagen" descr=""/>
          <p:cNvPicPr/>
          <p:nvPr/>
        </p:nvPicPr>
        <p:blipFill>
          <a:blip r:embed="rId4"/>
          <a:stretch/>
        </p:blipFill>
        <p:spPr>
          <a:xfrm>
            <a:off x="5920560" y="1598400"/>
            <a:ext cx="3210120" cy="240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232000" y="4320000"/>
            <a:ext cx="3600000" cy="30387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480000" y="1224000"/>
            <a:ext cx="3142800" cy="273600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691560" y="1674360"/>
            <a:ext cx="2692440" cy="336564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6662880" y="4248360"/>
            <a:ext cx="2265120" cy="29959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5"/>
          <a:stretch/>
        </p:blipFill>
        <p:spPr>
          <a:xfrm>
            <a:off x="3815280" y="1367280"/>
            <a:ext cx="2088720" cy="28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4 Imagen" descr=""/>
          <p:cNvPicPr/>
          <p:nvPr/>
        </p:nvPicPr>
        <p:blipFill>
          <a:blip r:embed="rId1"/>
          <a:stretch/>
        </p:blipFill>
        <p:spPr>
          <a:xfrm>
            <a:off x="6840360" y="1183320"/>
            <a:ext cx="2082600" cy="146016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0" y="251280"/>
            <a:ext cx="9072360" cy="136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Ciencias?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36000" y="1835640"/>
            <a:ext cx="8136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Pasteur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Descubrimiento de la penicilina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Tratamientos para Glaucoma (Percy Julian)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Tratamiento artritis reumatoide (hidrocortisona)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Hormonas sintéticas para control de natalidad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Descubrimiento de la forma de sintetizar Vitamina 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3" name="7 Imagen" descr=""/>
          <p:cNvPicPr/>
          <p:nvPr/>
        </p:nvPicPr>
        <p:blipFill>
          <a:blip r:embed="rId2"/>
          <a:stretch/>
        </p:blipFill>
        <p:spPr>
          <a:xfrm>
            <a:off x="3600000" y="5580000"/>
            <a:ext cx="2781000" cy="1647360"/>
          </a:xfrm>
          <a:prstGeom prst="rect">
            <a:avLst/>
          </a:prstGeom>
          <a:ln>
            <a:noFill/>
          </a:ln>
        </p:spPr>
      </p:pic>
      <p:pic>
        <p:nvPicPr>
          <p:cNvPr id="214" name="5 Imagen" descr=""/>
          <p:cNvPicPr/>
          <p:nvPr/>
        </p:nvPicPr>
        <p:blipFill>
          <a:blip r:embed="rId3"/>
          <a:stretch/>
        </p:blipFill>
        <p:spPr>
          <a:xfrm>
            <a:off x="8564040" y="1883880"/>
            <a:ext cx="1142640" cy="1569600"/>
          </a:xfrm>
          <a:prstGeom prst="rect">
            <a:avLst/>
          </a:prstGeom>
          <a:ln>
            <a:noFill/>
          </a:ln>
        </p:spPr>
      </p:pic>
      <p:pic>
        <p:nvPicPr>
          <p:cNvPr id="215" name="6 Imagen" descr=""/>
          <p:cNvPicPr/>
          <p:nvPr/>
        </p:nvPicPr>
        <p:blipFill>
          <a:blip r:embed="rId4"/>
          <a:stretch/>
        </p:blipFill>
        <p:spPr>
          <a:xfrm>
            <a:off x="7128720" y="5567760"/>
            <a:ext cx="2381040" cy="15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5 Imagen" descr=""/>
          <p:cNvPicPr/>
          <p:nvPr/>
        </p:nvPicPr>
        <p:blipFill>
          <a:blip r:embed="rId1"/>
          <a:stretch/>
        </p:blipFill>
        <p:spPr>
          <a:xfrm>
            <a:off x="6120360" y="161964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CIENCIAS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720000" y="1907640"/>
            <a:ext cx="8352360" cy="4245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Biología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Microbiología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Geociencias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Química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Física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Matemáticas</a:t>
            </a:r>
            <a:endParaRPr/>
          </a:p>
        </p:txBody>
      </p:sp>
      <p:pic>
        <p:nvPicPr>
          <p:cNvPr id="219" name="7 Imagen" descr=""/>
          <p:cNvPicPr/>
          <p:nvPr/>
        </p:nvPicPr>
        <p:blipFill>
          <a:blip r:embed="rId2"/>
          <a:stretch/>
        </p:blipFill>
        <p:spPr>
          <a:xfrm>
            <a:off x="3816000" y="4500000"/>
            <a:ext cx="6041160" cy="25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¿Por qué Uniandes?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792000" y="1835640"/>
            <a:ext cx="8280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Acreditaciones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Recursos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Profesores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Visión Internacional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Flexibilidad Curricular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Investigación</a:t>
            </a:r>
            <a:endParaRPr/>
          </a:p>
        </p:txBody>
      </p:sp>
      <p:pic>
        <p:nvPicPr>
          <p:cNvPr id="222" name="5 Imagen" descr=""/>
          <p:cNvPicPr/>
          <p:nvPr/>
        </p:nvPicPr>
        <p:blipFill>
          <a:blip r:embed="rId1"/>
          <a:stretch/>
        </p:blipFill>
        <p:spPr>
          <a:xfrm>
            <a:off x="5184360" y="3708000"/>
            <a:ext cx="4472640" cy="33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Acreditaciones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720000" y="1979640"/>
            <a:ext cx="8352360" cy="4173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10 años por MinEducación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QS – Ranking (262/271 en Ciencias)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Times Higher Education – Thomson Reuters (251-275)</a:t>
            </a:r>
            <a:endParaRPr/>
          </a:p>
        </p:txBody>
      </p:sp>
      <p:pic>
        <p:nvPicPr>
          <p:cNvPr id="225" name="5 Imagen" descr=""/>
          <p:cNvPicPr/>
          <p:nvPr/>
        </p:nvPicPr>
        <p:blipFill>
          <a:blip r:embed="rId1"/>
          <a:stretch/>
        </p:blipFill>
        <p:spPr>
          <a:xfrm>
            <a:off x="4910040" y="4022640"/>
            <a:ext cx="4485600" cy="336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lang="es-CO" sz="4900" strike="noStrike">
                <a:solidFill>
                  <a:srgbClr val="000000"/>
                </a:solidFill>
                <a:latin typeface="Calibri"/>
              </a:rPr>
              <a:t>Recursos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792000" y="1835640"/>
            <a:ext cx="8280360" cy="4317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Sistema de Bibliotecas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Tecnología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Infraestructura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CO" sz="3200" strike="noStrike">
                <a:solidFill>
                  <a:srgbClr val="000000"/>
                </a:solidFill>
                <a:latin typeface="Arial"/>
                <a:ea typeface="Droid Sans"/>
              </a:rPr>
              <a:t>Cultura y Ambiente</a:t>
            </a:r>
            <a:endParaRPr/>
          </a:p>
        </p:txBody>
      </p:sp>
      <p:pic>
        <p:nvPicPr>
          <p:cNvPr id="228" name="5 Imagen" descr=""/>
          <p:cNvPicPr/>
          <p:nvPr/>
        </p:nvPicPr>
        <p:blipFill>
          <a:blip r:embed="rId1"/>
          <a:stretch/>
        </p:blipFill>
        <p:spPr>
          <a:xfrm>
            <a:off x="5079240" y="3563640"/>
            <a:ext cx="4372560" cy="29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1732</TotalTime>
  <Application>LibreOffice/4.4.2.2$Linux_x86 LibreOffice_project/40m0$Build-2</Application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2014-09-21T23:58:29Z</dcterms:created>
  <dc:creator>Elkin</dc:creator>
  <dc:language>es-CO</dc:language>
  <dcterms:modified xsi:type="dcterms:W3CDTF">2015-06-11T01:43:10Z</dcterms:modified>
  <cp:revision>11</cp:revision>
  <dc:title>Universidad de los Andes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