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81" r:id="rId3"/>
    <p:sldId id="280" r:id="rId4"/>
    <p:sldId id="282" r:id="rId5"/>
    <p:sldId id="283" r:id="rId6"/>
    <p:sldId id="284" r:id="rId7"/>
    <p:sldId id="287" r:id="rId8"/>
    <p:sldId id="286" r:id="rId9"/>
    <p:sldId id="266" r:id="rId10"/>
    <p:sldId id="288" r:id="rId11"/>
    <p:sldId id="290" r:id="rId12"/>
    <p:sldId id="291" r:id="rId13"/>
    <p:sldId id="293" r:id="rId14"/>
    <p:sldId id="294" r:id="rId15"/>
    <p:sldId id="295" r:id="rId16"/>
    <p:sldId id="296" r:id="rId17"/>
    <p:sldId id="261" r:id="rId18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22" autoAdjust="0"/>
    <p:restoredTop sz="94660"/>
  </p:normalViewPr>
  <p:slideViewPr>
    <p:cSldViewPr snapToGrid="0">
      <p:cViewPr varScale="1">
        <p:scale>
          <a:sx n="71" d="100"/>
          <a:sy n="71" d="100"/>
        </p:scale>
        <p:origin x="168" y="52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69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DD337-6DA0-443D-B66A-851E4657E454}" type="datetimeFigureOut">
              <a:rPr lang="id-ID" smtClean="0"/>
              <a:pPr/>
              <a:t>15/08/19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866E5B-5AB9-40A0-ACF2-7BF32295F0B3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885060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ABA3FA-A0AA-4211-8CAF-F15B104CC6F9}" type="datetimeFigureOut">
              <a:rPr lang="id-ID" smtClean="0"/>
              <a:pPr/>
              <a:t>15/08/19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8818C-C5E6-444A-A9F7-917A97CA3904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17206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pPr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30069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pPr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30069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pPr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30069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pPr/>
              <a:t>13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30069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9100" y="2476499"/>
            <a:ext cx="5419725" cy="141922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id-ID" dirty="0"/>
              <a:t>Judul Pembahasan Pertemuan Disini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9100" y="3927809"/>
            <a:ext cx="4143375" cy="381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aseline="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 dirty="0"/>
              <a:t>Nama Pengajar Tulis Disini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19100" y="2181225"/>
            <a:ext cx="54197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075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 Fresh</a:t>
            </a:r>
            <a:r>
              <a:rPr lang="id-ID" sz="1075" baseline="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Graduate Academy Digital Talent Scholarship 2019 | Machine Learning</a:t>
            </a:r>
            <a:endParaRPr lang="id-ID" sz="1075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105" y="97208"/>
            <a:ext cx="1432672" cy="62262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5843925"/>
            <a:ext cx="666547" cy="68674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2" r="5618" b="19924"/>
          <a:stretch/>
        </p:blipFill>
        <p:spPr>
          <a:xfrm>
            <a:off x="1220910" y="5854811"/>
            <a:ext cx="720077" cy="68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29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64ECD-F2B0-44D1-992E-0F49C2E593D2}" type="datetime1">
              <a:rPr lang="id-ID" smtClean="0"/>
              <a:pPr/>
              <a:t>15/08/19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35206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1FB1-9DC8-4182-AAB3-B02C9D0F0BA5}" type="datetime1">
              <a:rPr lang="id-ID" smtClean="0"/>
              <a:pPr/>
              <a:t>15/08/19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5775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9E44-024E-465F-A951-56DCD1CCB136}" type="datetime1">
              <a:rPr lang="id-ID" smtClean="0"/>
              <a:pPr/>
              <a:t>15/08/19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21518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FE39-9864-46D6-9AC0-2F14619F4853}" type="datetime1">
              <a:rPr lang="id-ID" smtClean="0"/>
              <a:pPr/>
              <a:t>15/08/19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56585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2337" y="406484"/>
            <a:ext cx="7347283" cy="854074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897" y="1451811"/>
            <a:ext cx="8814723" cy="4724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4897" y="6424196"/>
            <a:ext cx="1467440" cy="365125"/>
          </a:xfrm>
        </p:spPr>
        <p:txBody>
          <a:bodyPr/>
          <a:lstStyle/>
          <a:p>
            <a:fld id="{EDFBBC74-4B99-4212-A7D9-0CF121B94CA0}" type="datetime1">
              <a:rPr lang="id-ID" smtClean="0"/>
              <a:pPr/>
              <a:t>15/08/19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4385" y="6423529"/>
            <a:ext cx="4475746" cy="365125"/>
          </a:xfrm>
        </p:spPr>
        <p:txBody>
          <a:bodyPr/>
          <a:lstStyle/>
          <a:p>
            <a:r>
              <a:rPr lang="id-ID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93242" y="6249152"/>
            <a:ext cx="906378" cy="5445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F0E258F-04D6-46E9-8B77-0866F5CD991D}" type="slidenum">
              <a:rPr lang="id-ID" smtClean="0"/>
              <a:pPr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82972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21843" y="2948156"/>
            <a:ext cx="6184483" cy="1315453"/>
          </a:xfrm>
          <a:noFill/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00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id-ID" dirty="0"/>
              <a:t>Judul Section / Bagian Klik Disini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317581" y="2534653"/>
            <a:ext cx="6188745" cy="300078"/>
          </a:xfrm>
          <a:noFill/>
        </p:spPr>
        <p:txBody>
          <a:bodyPr anchor="ctr">
            <a:normAutofit/>
          </a:bodyPr>
          <a:lstStyle>
            <a:lvl1pPr marL="0" indent="0">
              <a:buNone/>
              <a:defRPr sz="1800" baseline="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 dirty="0"/>
              <a:t>Bagian berapa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A055-A846-4A99-AE5D-0A67ADD4E3EF}" type="datetime1">
              <a:rPr lang="id-ID" smtClean="0"/>
              <a:pPr/>
              <a:t>15/08/19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‹#›</a:t>
            </a:fld>
            <a:endParaRPr lang="id-ID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19" y="2582779"/>
            <a:ext cx="1471628" cy="164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521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4898" y="1427747"/>
            <a:ext cx="4329952" cy="4749216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27747"/>
            <a:ext cx="4378492" cy="4749216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4607-3AC7-44C9-B2F9-3FA97C501EA1}" type="datetime1">
              <a:rPr lang="id-ID" smtClean="0"/>
              <a:pPr/>
              <a:t>15/08/19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19929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nippet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1427747"/>
            <a:ext cx="3521242" cy="4749216"/>
          </a:xfrm>
        </p:spPr>
        <p:txBody>
          <a:bodyPr anchor="ctr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4607-3AC7-44C9-B2F9-3FA97C501EA1}" type="datetime1">
              <a:rPr lang="id-ID" smtClean="0"/>
              <a:pPr/>
              <a:t>15/08/19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84898" y="1427747"/>
            <a:ext cx="5197228" cy="4749216"/>
          </a:xfrm>
          <a:ln>
            <a:solidFill>
              <a:schemeClr val="tx1"/>
            </a:solidFill>
            <a:prstDash val="lgDash"/>
          </a:ln>
        </p:spPr>
        <p:txBody>
          <a:bodyPr anchor="ctr">
            <a:normAutofit/>
          </a:bodyPr>
          <a:lstStyle>
            <a:lvl1pPr marL="88900" indent="0">
              <a:buNone/>
              <a:defRPr sz="11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37886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898" y="1427747"/>
            <a:ext cx="4313284" cy="84647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4898" y="2274219"/>
            <a:ext cx="4313284" cy="39154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27747"/>
            <a:ext cx="4378492" cy="84647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274219"/>
            <a:ext cx="4378492" cy="39154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D2D5D-135A-408F-AB4B-DEF58244B559}" type="datetime1">
              <a:rPr lang="id-ID" smtClean="0"/>
              <a:pPr/>
              <a:t>15/08/19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652338" y="412469"/>
            <a:ext cx="7355304" cy="8428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048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D08C-D587-43D2-BBFF-528B8667D40E}" type="datetime1">
              <a:rPr lang="id-ID" smtClean="0"/>
              <a:pPr/>
              <a:t>15/08/19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37136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85E6-33D1-42FB-BDE5-D6E134B26CA8}" type="datetime1">
              <a:rPr lang="id-ID" smtClean="0"/>
              <a:pPr/>
              <a:t>15/08/19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5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184897" y="1556084"/>
            <a:ext cx="8822577" cy="4122821"/>
          </a:xfrm>
        </p:spPr>
        <p:txBody>
          <a:bodyPr/>
          <a:lstStyle/>
          <a:p>
            <a:endParaRPr lang="id-ID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703094" y="412469"/>
            <a:ext cx="6304548" cy="8428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64324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A72E8-F829-4F58-BC39-B9C4A8118BE9}" type="datetime1">
              <a:rPr lang="id-ID" smtClean="0"/>
              <a:pPr/>
              <a:t>15/08/19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362034" y="6420518"/>
            <a:ext cx="4475746" cy="365125"/>
          </a:xfrm>
        </p:spPr>
        <p:txBody>
          <a:bodyPr/>
          <a:lstStyle/>
          <a:p>
            <a:r>
              <a:rPr lang="id-ID" dirty="0"/>
              <a:t>Judul Pembahasan Pertemuan Disini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93243" y="6420519"/>
            <a:ext cx="914400" cy="365125"/>
          </a:xfrm>
        </p:spPr>
        <p:txBody>
          <a:bodyPr/>
          <a:lstStyle>
            <a:lvl1pPr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0E258F-04D6-46E9-8B77-0866F5CD991D}" type="slidenum">
              <a:rPr lang="id-ID" smtClean="0"/>
              <a:pPr/>
              <a:t>‹#›</a:t>
            </a:fld>
            <a:endParaRPr lang="id-ID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3" r="7281" b="22399"/>
          <a:stretch/>
        </p:blipFill>
        <p:spPr>
          <a:xfrm>
            <a:off x="508617" y="121182"/>
            <a:ext cx="363863" cy="3434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62" y="113994"/>
            <a:ext cx="806818" cy="3506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3" y="121182"/>
            <a:ext cx="333345" cy="343446"/>
          </a:xfrm>
          <a:prstGeom prst="rect">
            <a:avLst/>
          </a:prstGeom>
        </p:spPr>
      </p:pic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184897" y="585809"/>
            <a:ext cx="8822577" cy="5762353"/>
          </a:xfrm>
        </p:spPr>
        <p:txBody>
          <a:bodyPr/>
          <a:lstStyle/>
          <a:p>
            <a:endParaRPr lang="id-ID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3916279" y="45113"/>
            <a:ext cx="50913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9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 Fresh</a:t>
            </a:r>
            <a:r>
              <a:rPr lang="id-ID" sz="900" baseline="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Graduate Academy Digital Talent Scholarship 2019 | Machine Learning</a:t>
            </a:r>
            <a:endParaRPr lang="id-ID" sz="9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885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34127" y="6420519"/>
            <a:ext cx="4475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d-ID"/>
              <a:t>Judul Pembahasan Pertemuan Disini</a:t>
            </a:r>
            <a:endParaRPr lang="id-ID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52338" y="412469"/>
            <a:ext cx="7355304" cy="8428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897" y="1459832"/>
            <a:ext cx="8822745" cy="47089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4898" y="6420519"/>
            <a:ext cx="146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27B2D-B4C3-4BC8-8932-D94CD54BC8D5}" type="datetime1">
              <a:rPr lang="id-ID" smtClean="0"/>
              <a:pPr/>
              <a:t>15/08/19</a:t>
            </a:fld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93243" y="6241131"/>
            <a:ext cx="914400" cy="5445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fld id="{DF0E258F-04D6-46E9-8B77-0866F5CD991D}" type="slidenum">
              <a:rPr lang="id-ID" smtClean="0"/>
              <a:pPr/>
              <a:t>‹#›</a:t>
            </a:fld>
            <a:endParaRPr lang="id-ID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3" r="7281" b="22399"/>
          <a:stretch/>
        </p:blipFill>
        <p:spPr>
          <a:xfrm>
            <a:off x="609056" y="87767"/>
            <a:ext cx="408826" cy="3858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00" y="554599"/>
            <a:ext cx="806818" cy="35063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02" y="75067"/>
            <a:ext cx="385103" cy="396772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3916279" y="45113"/>
            <a:ext cx="50913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9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 Fresh</a:t>
            </a:r>
            <a:r>
              <a:rPr lang="id-ID" sz="900" baseline="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Graduate Academy Digital Talent Scholarship 2019 | Machine Learning</a:t>
            </a:r>
            <a:endParaRPr lang="id-ID" sz="9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21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3" r:id="rId5"/>
    <p:sldLayoutId id="2147483665" r:id="rId6"/>
    <p:sldLayoutId id="2147483666" r:id="rId7"/>
    <p:sldLayoutId id="2147483667" r:id="rId8"/>
    <p:sldLayoutId id="2147483672" r:id="rId9"/>
    <p:sldLayoutId id="2147483668" r:id="rId10"/>
    <p:sldLayoutId id="2147483669" r:id="rId11"/>
    <p:sldLayoutId id="2147483670" r:id="rId12"/>
    <p:sldLayoutId id="2147483671" r:id="rId13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Deep Learning in Cloud</a:t>
            </a:r>
            <a:endParaRPr lang="id-ID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EDD4C8-17A9-41DE-8CA2-F31EC1B0F0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5733759"/>
            <a:ext cx="670457" cy="91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77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 </a:t>
            </a:r>
            <a:r>
              <a:rPr lang="en-US" dirty="0" err="1"/>
              <a:t>Sulit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Membeli</a:t>
            </a:r>
            <a:r>
              <a:rPr lang="en-US" dirty="0"/>
              <a:t> Hardware Accelerator GPU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Harga</a:t>
            </a:r>
            <a:r>
              <a:rPr lang="en-US" dirty="0"/>
              <a:t> Hardware Accelerator </a:t>
            </a:r>
            <a:r>
              <a:rPr lang="en-US" dirty="0" err="1"/>
              <a:t>Relatif</a:t>
            </a:r>
            <a:r>
              <a:rPr lang="en-US" dirty="0"/>
              <a:t> </a:t>
            </a:r>
            <a:r>
              <a:rPr lang="en-US" dirty="0" err="1"/>
              <a:t>Mahal</a:t>
            </a:r>
            <a:endParaRPr lang="en-US" dirty="0"/>
          </a:p>
          <a:p>
            <a:r>
              <a:rPr lang="en-US" dirty="0" err="1"/>
              <a:t>Kompabilitas</a:t>
            </a:r>
            <a:r>
              <a:rPr lang="en-US" dirty="0"/>
              <a:t> </a:t>
            </a:r>
            <a:r>
              <a:rPr lang="en-US" dirty="0" err="1"/>
              <a:t>terkait</a:t>
            </a:r>
            <a:r>
              <a:rPr lang="en-US" dirty="0"/>
              <a:t> hardware </a:t>
            </a:r>
            <a:r>
              <a:rPr lang="en-US" dirty="0" err="1"/>
              <a:t>dan</a:t>
            </a:r>
            <a:r>
              <a:rPr lang="en-US" dirty="0"/>
              <a:t> software</a:t>
            </a:r>
          </a:p>
          <a:p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memerlukan</a:t>
            </a:r>
            <a:r>
              <a:rPr lang="en-US" dirty="0"/>
              <a:t> </a:t>
            </a:r>
            <a:r>
              <a:rPr lang="en-US" dirty="0" err="1"/>
              <a:t>sejumlah</a:t>
            </a:r>
            <a:r>
              <a:rPr lang="en-US" dirty="0"/>
              <a:t> GPU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menangani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data </a:t>
            </a:r>
            <a:r>
              <a:rPr lang="en-US" dirty="0" err="1"/>
              <a:t>besar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BC74-4B99-4212-A7D9-0CF121B94CA0}" type="datetime1">
              <a:rPr lang="id-ID" smtClean="0"/>
              <a:pPr/>
              <a:t>15/08/19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10</a:t>
            </a:fld>
            <a:endParaRPr lang="id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5ADCF4-6F50-4236-ACC1-BCA70410AF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1" y="50584"/>
            <a:ext cx="359493" cy="49267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 GPU </a:t>
            </a:r>
            <a:r>
              <a:rPr lang="en-US" dirty="0" err="1"/>
              <a:t>untuk</a:t>
            </a:r>
            <a:r>
              <a:rPr lang="en-US" dirty="0"/>
              <a:t>  deep learning?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1542F-DE5E-4E16-A7BF-712B39FBB095}" type="datetime1">
              <a:rPr lang="id-ID" smtClean="0"/>
              <a:pPr/>
              <a:t>15/08/19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dirty="0"/>
              <a:t>Judul Pembahasan Pertemuan Disini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11</a:t>
            </a:fld>
            <a:endParaRPr lang="id-ID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D08994-06C7-4D73-874F-3E1BA76A65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1" y="50584"/>
            <a:ext cx="359493" cy="49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948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 yang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Perhatikan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>
              <a:buNone/>
            </a:pPr>
            <a:r>
              <a:rPr lang="en-US" sz="3200" b="1" i="1" dirty="0"/>
              <a:t>Deep learning </a:t>
            </a:r>
            <a:r>
              <a:rPr lang="en-US" sz="3200" b="1" i="1" dirty="0" err="1"/>
              <a:t>membutuhkan</a:t>
            </a:r>
            <a:r>
              <a:rPr lang="en-US" sz="3200" b="1" i="1" dirty="0"/>
              <a:t> </a:t>
            </a:r>
            <a:r>
              <a:rPr lang="en-US" sz="3200" b="1" i="1" dirty="0" err="1"/>
              <a:t>komputasional</a:t>
            </a:r>
            <a:r>
              <a:rPr lang="en-US" sz="3200" b="1" i="1" dirty="0"/>
              <a:t> power yang </a:t>
            </a:r>
            <a:r>
              <a:rPr lang="en-US" sz="3200" b="1" i="1" dirty="0" err="1"/>
              <a:t>besar</a:t>
            </a:r>
            <a:r>
              <a:rPr lang="en-US" sz="3200" b="1" i="1" dirty="0"/>
              <a:t> </a:t>
            </a:r>
            <a:r>
              <a:rPr lang="en-US" sz="3200" b="1" i="1" dirty="0" err="1"/>
              <a:t>tapi</a:t>
            </a:r>
            <a:r>
              <a:rPr lang="en-US" sz="3200" b="1" i="1" dirty="0"/>
              <a:t> </a:t>
            </a:r>
            <a:r>
              <a:rPr lang="en-US" sz="3200" b="1" i="1" dirty="0" err="1"/>
              <a:t>bergantung</a:t>
            </a:r>
            <a:r>
              <a:rPr lang="en-US" sz="3200" b="1" i="1" dirty="0"/>
              <a:t> </a:t>
            </a:r>
            <a:r>
              <a:rPr lang="en-US" sz="3200" b="1" i="1" dirty="0" err="1"/>
              <a:t>pada</a:t>
            </a:r>
            <a:r>
              <a:rPr lang="en-US" sz="3200" b="1" i="1" dirty="0"/>
              <a:t> </a:t>
            </a:r>
            <a:r>
              <a:rPr lang="en-US" sz="3200" b="1" i="1" dirty="0" err="1"/>
              <a:t>pekerjaan</a:t>
            </a:r>
            <a:r>
              <a:rPr lang="en-US" sz="3200" b="1" i="1" dirty="0"/>
              <a:t> </a:t>
            </a:r>
            <a:r>
              <a:rPr lang="en-US" sz="3200" b="1" i="1" dirty="0" err="1"/>
              <a:t>atau</a:t>
            </a:r>
            <a:r>
              <a:rPr lang="en-US" sz="3200" b="1" i="1" dirty="0"/>
              <a:t> model yang </a:t>
            </a:r>
            <a:r>
              <a:rPr lang="en-US" sz="3200" b="1" i="1" dirty="0" err="1"/>
              <a:t>ditangani</a:t>
            </a:r>
            <a:endParaRPr lang="en-US" sz="3200" b="1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A055-A846-4A99-AE5D-0A67ADD4E3EF}" type="datetime1">
              <a:rPr lang="id-ID" smtClean="0"/>
              <a:pPr/>
              <a:t>15/08/19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12</a:t>
            </a:fld>
            <a:endParaRPr lang="id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FAE8CA-9678-4A2B-95BE-F3556F03E4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1" y="50584"/>
            <a:ext cx="359493" cy="49267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err="1"/>
              <a:t>Solusi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Hardware Accelerator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1542F-DE5E-4E16-A7BF-712B39FBB095}" type="datetime1">
              <a:rPr lang="id-ID" smtClean="0"/>
              <a:pPr/>
              <a:t>15/08/19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dirty="0"/>
              <a:t>Judul Pembahasan Pertemuan Disini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13</a:t>
            </a:fld>
            <a:endParaRPr lang="id-ID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E42C15-D2D4-4E60-84F3-2DDB2F092D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1" y="50584"/>
            <a:ext cx="359493" cy="49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948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 </a:t>
            </a:r>
            <a:r>
              <a:rPr lang="en-US" dirty="0" err="1"/>
              <a:t>Menggunakan</a:t>
            </a:r>
            <a:r>
              <a:rPr lang="en-US" dirty="0"/>
              <a:t> Personal Computer </a:t>
            </a:r>
            <a:r>
              <a:rPr lang="en-US" dirty="0" err="1"/>
              <a:t>dengan</a:t>
            </a:r>
            <a:r>
              <a:rPr lang="en-US" dirty="0"/>
              <a:t> GPU 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laptop yang </a:t>
            </a:r>
            <a:r>
              <a:rPr lang="en-US" dirty="0" err="1"/>
              <a:t>memiliki</a:t>
            </a:r>
            <a:r>
              <a:rPr lang="en-US" dirty="0"/>
              <a:t> NVDIA </a:t>
            </a:r>
            <a:r>
              <a:rPr lang="en-US" dirty="0" err="1"/>
              <a:t>grafik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dukungna</a:t>
            </a:r>
            <a:r>
              <a:rPr lang="en-US" dirty="0"/>
              <a:t> CUDA Platform</a:t>
            </a:r>
          </a:p>
          <a:p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training Deep Learning </a:t>
            </a:r>
            <a:r>
              <a:rPr lang="en-US" dirty="0" err="1"/>
              <a:t>untuk</a:t>
            </a:r>
            <a:r>
              <a:rPr lang="en-US" dirty="0"/>
              <a:t> data set yang </a:t>
            </a:r>
            <a:r>
              <a:rPr lang="en-US" dirty="0" err="1"/>
              <a:t>kecil</a:t>
            </a:r>
            <a:endParaRPr lang="en-US" dirty="0"/>
          </a:p>
          <a:p>
            <a:r>
              <a:rPr lang="en-US" dirty="0"/>
              <a:t>Data set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disesuaikan</a:t>
            </a:r>
            <a:r>
              <a:rPr lang="en-US" dirty="0"/>
              <a:t> agar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yang optimal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A055-A846-4A99-AE5D-0A67ADD4E3EF}" type="datetime1">
              <a:rPr lang="id-ID" smtClean="0"/>
              <a:pPr/>
              <a:t>15/08/19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14</a:t>
            </a:fld>
            <a:endParaRPr lang="id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77DAF5-84E0-4150-BECF-C24CFBA391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1" y="50584"/>
            <a:ext cx="359493" cy="49267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Cloud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Cloud Platform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layananan</a:t>
            </a:r>
            <a:r>
              <a:rPr lang="en-US" dirty="0"/>
              <a:t>  GPU </a:t>
            </a:r>
            <a:r>
              <a:rPr lang="en-US" dirty="0" err="1"/>
              <a:t>seperti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Amazon AWS</a:t>
            </a:r>
          </a:p>
          <a:p>
            <a:pPr lvl="1"/>
            <a:r>
              <a:rPr lang="en-US" dirty="0"/>
              <a:t>IBM Cloud</a:t>
            </a:r>
          </a:p>
          <a:p>
            <a:pPr lvl="1"/>
            <a:r>
              <a:rPr lang="en-US" dirty="0"/>
              <a:t>Google Cloud</a:t>
            </a:r>
          </a:p>
          <a:p>
            <a:pPr lvl="1"/>
            <a:endParaRPr lang="en-US" dirty="0"/>
          </a:p>
          <a:p>
            <a:r>
              <a:rPr lang="en-US" dirty="0" err="1"/>
              <a:t>Perbedeaan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vendor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hardware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yang </a:t>
            </a:r>
            <a:r>
              <a:rPr lang="en-US" dirty="0" err="1"/>
              <a:t>ditawarkan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yang </a:t>
            </a:r>
            <a:r>
              <a:rPr lang="en-US" dirty="0" err="1"/>
              <a:t>diberikan</a:t>
            </a:r>
            <a:endParaRPr lang="en-US" dirty="0"/>
          </a:p>
          <a:p>
            <a:r>
              <a:rPr lang="en-US" b="1" i="1" dirty="0" err="1"/>
              <a:t>Catatan</a:t>
            </a:r>
            <a:r>
              <a:rPr lang="en-US" b="1" i="1" dirty="0"/>
              <a:t>: </a:t>
            </a:r>
            <a:r>
              <a:rPr lang="en-US" i="1" dirty="0" err="1"/>
              <a:t>Gunakan</a:t>
            </a:r>
            <a:r>
              <a:rPr lang="en-US" i="1" dirty="0"/>
              <a:t> </a:t>
            </a:r>
            <a:r>
              <a:rPr lang="en-US" i="1" dirty="0" err="1"/>
              <a:t>rasio</a:t>
            </a:r>
            <a:r>
              <a:rPr lang="en-US" i="1" dirty="0"/>
              <a:t> </a:t>
            </a:r>
            <a:r>
              <a:rPr lang="en-US" i="1" dirty="0" err="1"/>
              <a:t>konfigurasi</a:t>
            </a:r>
            <a:r>
              <a:rPr lang="en-US" i="1" dirty="0"/>
              <a:t> </a:t>
            </a:r>
            <a:r>
              <a:rPr lang="en-US" i="1" dirty="0" err="1"/>
              <a:t>hadrware</a:t>
            </a:r>
            <a:r>
              <a:rPr lang="en-US" i="1" dirty="0"/>
              <a:t> (memory </a:t>
            </a:r>
            <a:r>
              <a:rPr lang="en-US" i="1" dirty="0" err="1"/>
              <a:t>dan</a:t>
            </a:r>
            <a:r>
              <a:rPr lang="en-US" i="1" dirty="0"/>
              <a:t> </a:t>
            </a:r>
            <a:r>
              <a:rPr lang="en-US" i="1" dirty="0" err="1"/>
              <a:t>prosesor</a:t>
            </a:r>
            <a:r>
              <a:rPr lang="en-US" i="1" dirty="0"/>
              <a:t>) </a:t>
            </a:r>
            <a:r>
              <a:rPr lang="en-US" i="1" dirty="0" err="1"/>
              <a:t>sesuai</a:t>
            </a:r>
            <a:r>
              <a:rPr lang="en-US" i="1" dirty="0"/>
              <a:t> </a:t>
            </a:r>
            <a:r>
              <a:rPr lang="en-US" i="1" dirty="0" err="1"/>
              <a:t>dengan</a:t>
            </a:r>
            <a:r>
              <a:rPr lang="en-US" i="1" dirty="0"/>
              <a:t> dataset yang </a:t>
            </a:r>
            <a:r>
              <a:rPr lang="en-US" i="1" dirty="0" err="1"/>
              <a:t>akan</a:t>
            </a:r>
            <a:r>
              <a:rPr lang="en-US" i="1" dirty="0"/>
              <a:t> </a:t>
            </a:r>
            <a:r>
              <a:rPr lang="en-US" i="1" dirty="0" err="1"/>
              <a:t>digunakan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BC74-4B99-4212-A7D9-0CF121B94CA0}" type="datetime1">
              <a:rPr lang="id-ID" smtClean="0"/>
              <a:pPr/>
              <a:t>15/08/19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15</a:t>
            </a:fld>
            <a:endParaRPr lang="id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2C58B0-F62F-499B-9C89-0BEC4E3574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1" y="50584"/>
            <a:ext cx="359493" cy="49267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Cloud Cluster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Jika</a:t>
            </a:r>
            <a:r>
              <a:rPr lang="en-US" dirty="0"/>
              <a:t> data set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kapisitas</a:t>
            </a:r>
            <a:r>
              <a:rPr lang="en-US" dirty="0"/>
              <a:t> </a:t>
            </a:r>
            <a:r>
              <a:rPr lang="en-US" dirty="0" err="1"/>
              <a:t>komputasi</a:t>
            </a:r>
            <a:r>
              <a:rPr lang="en-US" dirty="0"/>
              <a:t> yang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b="1" dirty="0" err="1"/>
              <a:t>distribusi</a:t>
            </a:r>
            <a:r>
              <a:rPr lang="en-US" b="1" dirty="0"/>
              <a:t> cluster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GPU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menangani</a:t>
            </a:r>
            <a:r>
              <a:rPr lang="en-US" dirty="0"/>
              <a:t> </a:t>
            </a:r>
            <a:r>
              <a:rPr lang="en-US" dirty="0" err="1"/>
              <a:t>pengolahan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r>
              <a:rPr lang="en-US" b="1" dirty="0" err="1"/>
              <a:t>Catatan</a:t>
            </a:r>
            <a:r>
              <a:rPr lang="en-US" b="1" dirty="0"/>
              <a:t>: </a:t>
            </a:r>
            <a:r>
              <a:rPr lang="en-US" b="1" dirty="0" err="1"/>
              <a:t>Perlu</a:t>
            </a:r>
            <a:r>
              <a:rPr lang="en-US" b="1" dirty="0"/>
              <a:t> </a:t>
            </a:r>
            <a:r>
              <a:rPr lang="en-US" b="1" dirty="0" err="1"/>
              <a:t>diingat</a:t>
            </a:r>
            <a:r>
              <a:rPr lang="en-US" b="1" dirty="0"/>
              <a:t> </a:t>
            </a:r>
            <a:r>
              <a:rPr lang="en-US" b="1" dirty="0" err="1"/>
              <a:t>penggunaan</a:t>
            </a:r>
            <a:r>
              <a:rPr lang="en-US" b="1" dirty="0"/>
              <a:t> cloud platform </a:t>
            </a:r>
            <a:r>
              <a:rPr lang="en-US" b="1" dirty="0" err="1"/>
              <a:t>dan</a:t>
            </a:r>
            <a:r>
              <a:rPr lang="en-US" b="1" dirty="0"/>
              <a:t> cloud cluster GPU </a:t>
            </a:r>
            <a:r>
              <a:rPr lang="en-US" b="1" dirty="0" err="1"/>
              <a:t>membutuhkan</a:t>
            </a:r>
            <a:r>
              <a:rPr lang="en-US" b="1" dirty="0"/>
              <a:t> </a:t>
            </a:r>
            <a:r>
              <a:rPr lang="en-US" b="1" dirty="0" err="1"/>
              <a:t>biaya</a:t>
            </a:r>
            <a:r>
              <a:rPr lang="en-US" b="1" dirty="0"/>
              <a:t> yang </a:t>
            </a:r>
            <a:r>
              <a:rPr lang="en-US" b="1" dirty="0" err="1"/>
              <a:t>cukup</a:t>
            </a:r>
            <a:r>
              <a:rPr lang="en-US" b="1" dirty="0"/>
              <a:t> </a:t>
            </a:r>
            <a:r>
              <a:rPr lang="en-US" b="1" dirty="0" err="1"/>
              <a:t>besar</a:t>
            </a:r>
            <a:r>
              <a:rPr lang="en-US" b="1" dirty="0"/>
              <a:t> </a:t>
            </a:r>
          </a:p>
          <a:p>
            <a:r>
              <a:rPr lang="en-US" b="1" dirty="0" err="1"/>
              <a:t>Solusi</a:t>
            </a:r>
            <a:r>
              <a:rPr lang="en-US" b="1" dirty="0"/>
              <a:t>:</a:t>
            </a:r>
          </a:p>
          <a:p>
            <a:pPr lvl="1"/>
            <a:r>
              <a:rPr lang="en-US" b="1" dirty="0" err="1"/>
              <a:t>Menggunakan</a:t>
            </a:r>
            <a:r>
              <a:rPr lang="en-US" b="1" dirty="0"/>
              <a:t> planning yang </a:t>
            </a:r>
            <a:r>
              <a:rPr lang="en-US" b="1" dirty="0" err="1"/>
              <a:t>baik</a:t>
            </a:r>
            <a:endParaRPr lang="en-US" b="1" dirty="0"/>
          </a:p>
          <a:p>
            <a:pPr lvl="1"/>
            <a:r>
              <a:rPr lang="en-US" b="1" dirty="0" err="1"/>
              <a:t>Membeli</a:t>
            </a:r>
            <a:r>
              <a:rPr lang="en-US" b="1" dirty="0"/>
              <a:t> </a:t>
            </a:r>
            <a:r>
              <a:rPr lang="en-US" b="1" dirty="0" err="1"/>
              <a:t>peralatan</a:t>
            </a:r>
            <a:r>
              <a:rPr lang="en-US" b="1" dirty="0"/>
              <a:t> Cloud Cluster </a:t>
            </a:r>
            <a:r>
              <a:rPr lang="en-US" b="1" dirty="0" err="1"/>
              <a:t>sendiri</a:t>
            </a:r>
            <a:r>
              <a:rPr lang="en-US" b="1" dirty="0"/>
              <a:t>  </a:t>
            </a:r>
            <a:r>
              <a:rPr lang="en-US" b="1" dirty="0" err="1"/>
              <a:t>seperti</a:t>
            </a:r>
            <a:r>
              <a:rPr lang="en-US" b="1" dirty="0"/>
              <a:t> NVDIA DGX</a:t>
            </a:r>
          </a:p>
          <a:p>
            <a:r>
              <a:rPr lang="en-US" dirty="0"/>
              <a:t>Provider:</a:t>
            </a:r>
          </a:p>
          <a:p>
            <a:pPr lvl="1"/>
            <a:r>
              <a:rPr lang="en-US" dirty="0"/>
              <a:t>Amazon AWS</a:t>
            </a:r>
          </a:p>
          <a:p>
            <a:pPr lvl="1"/>
            <a:r>
              <a:rPr lang="en-US" dirty="0"/>
              <a:t>IBM Cloud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BC74-4B99-4212-A7D9-0CF121B94CA0}" type="datetime1">
              <a:rPr lang="id-ID" smtClean="0"/>
              <a:pPr/>
              <a:t>15/08/19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16</a:t>
            </a:fld>
            <a:endParaRPr lang="id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CF2119-0D28-4BEC-AC83-3BDC277CF9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1" y="50584"/>
            <a:ext cx="359493" cy="49267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85E6-33D1-42FB-BDE5-D6E134B26CA8}" type="datetime1">
              <a:rPr lang="id-ID" smtClean="0"/>
              <a:pPr/>
              <a:t>15/08/19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17</a:t>
            </a:fld>
            <a:endParaRPr lang="id-ID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6" r="5616"/>
          <a:stretch>
            <a:fillRect/>
          </a:stretch>
        </p:blipFill>
        <p:spPr/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2093AB-E311-4E2D-A2DF-250ED82CA0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43" y="53884"/>
            <a:ext cx="343607" cy="47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075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err="1"/>
              <a:t>Mengapa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GPU?</a:t>
            </a:r>
            <a:endParaRPr lang="id-ID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id-ID" dirty="0"/>
              <a:t>Bagian 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1542F-DE5E-4E16-A7BF-712B39FBB095}" type="datetime1">
              <a:rPr lang="id-ID" smtClean="0"/>
              <a:pPr/>
              <a:t>15/08/19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dirty="0"/>
              <a:t>Judul Pembahasan Pertemuan Disini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2</a:t>
            </a:fld>
            <a:endParaRPr lang="id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765E1E-1E50-41F0-8E51-5D7D1068A5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1" y="50584"/>
            <a:ext cx="359493" cy="49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948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Hardware Accelerators</a:t>
            </a:r>
            <a:br>
              <a:rPr lang="en-US" dirty="0"/>
            </a:br>
            <a:r>
              <a:rPr lang="en-US" b="1" dirty="0"/>
              <a:t>NVDIA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NVIDIA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vendor </a:t>
            </a:r>
            <a:r>
              <a:rPr lang="en-US" dirty="0" err="1"/>
              <a:t>utama</a:t>
            </a:r>
            <a:r>
              <a:rPr lang="en-US" dirty="0"/>
              <a:t> GPU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CUDA software </a:t>
            </a:r>
            <a:r>
              <a:rPr lang="en-US" dirty="0" err="1"/>
              <a:t>sebagai</a:t>
            </a:r>
            <a:r>
              <a:rPr lang="en-US" dirty="0"/>
              <a:t> software </a:t>
            </a:r>
            <a:r>
              <a:rPr lang="en-US" dirty="0" err="1"/>
              <a:t>tambahan</a:t>
            </a:r>
            <a:endParaRPr lang="en-US" dirty="0"/>
          </a:p>
          <a:p>
            <a:r>
              <a:rPr lang="en-US" dirty="0"/>
              <a:t>NVDIA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, </a:t>
            </a:r>
            <a:r>
              <a:rPr lang="en-US" dirty="0" err="1"/>
              <a:t>dikenal</a:t>
            </a:r>
            <a:r>
              <a:rPr lang="en-US" dirty="0"/>
              <a:t> </a:t>
            </a:r>
            <a:r>
              <a:rPr lang="en-US" dirty="0" err="1"/>
              <a:t>dengna</a:t>
            </a:r>
            <a:r>
              <a:rPr lang="en-US" dirty="0"/>
              <a:t> CUDA, yang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menulis</a:t>
            </a:r>
            <a:r>
              <a:rPr lang="en-US" dirty="0"/>
              <a:t> program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grafik</a:t>
            </a:r>
            <a:r>
              <a:rPr lang="en-US" dirty="0"/>
              <a:t> </a:t>
            </a:r>
            <a:r>
              <a:rPr lang="en-US" dirty="0" err="1"/>
              <a:t>prosesor</a:t>
            </a:r>
            <a:r>
              <a:rPr lang="en-US" dirty="0"/>
              <a:t>.</a:t>
            </a:r>
          </a:p>
          <a:p>
            <a:r>
              <a:rPr lang="en-US" dirty="0"/>
              <a:t>CUDA  - </a:t>
            </a:r>
            <a:r>
              <a:rPr lang="en-US" dirty="0" err="1"/>
              <a:t>sebuah</a:t>
            </a:r>
            <a:r>
              <a:rPr lang="en-US" dirty="0"/>
              <a:t> software yang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GPU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mengerti</a:t>
            </a:r>
            <a:r>
              <a:rPr lang="en-US" dirty="0"/>
              <a:t> low level </a:t>
            </a:r>
            <a:r>
              <a:rPr lang="en-US" dirty="0" err="1"/>
              <a:t>grafik</a:t>
            </a:r>
            <a:r>
              <a:rPr lang="en-US" dirty="0"/>
              <a:t> </a:t>
            </a:r>
            <a:r>
              <a:rPr lang="en-US" dirty="0" err="1"/>
              <a:t>proses</a:t>
            </a:r>
            <a:r>
              <a:rPr lang="en-US" dirty="0"/>
              <a:t>.</a:t>
            </a:r>
          </a:p>
          <a:p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arsitektur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kartu</a:t>
            </a:r>
            <a:r>
              <a:rPr lang="en-US" dirty="0"/>
              <a:t> </a:t>
            </a:r>
            <a:r>
              <a:rPr lang="en-US" dirty="0" err="1"/>
              <a:t>grafik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Pascal Card, Tesla </a:t>
            </a:r>
            <a:r>
              <a:rPr lang="en-US" dirty="0" err="1"/>
              <a:t>bergantung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performa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kecepatan</a:t>
            </a:r>
            <a:r>
              <a:rPr lang="en-US" dirty="0"/>
              <a:t> </a:t>
            </a:r>
            <a:r>
              <a:rPr lang="en-US" dirty="0" err="1"/>
              <a:t>bergantung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bandwith</a:t>
            </a:r>
            <a:r>
              <a:rPr lang="en-US" dirty="0"/>
              <a:t> memory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BC74-4B99-4212-A7D9-0CF121B94CA0}" type="datetime1">
              <a:rPr lang="id-ID" smtClean="0"/>
              <a:pPr/>
              <a:t>15/08/19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3</a:t>
            </a:fld>
            <a:endParaRPr lang="id-ID" dirty="0"/>
          </a:p>
        </p:txBody>
      </p:sp>
      <p:pic>
        <p:nvPicPr>
          <p:cNvPr id="8" name="Picture 7" descr="tesl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491" y="4405663"/>
            <a:ext cx="3475055" cy="20329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2A675F-D771-4ACE-B35D-948F8E6DC7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1" y="50584"/>
            <a:ext cx="359493" cy="4926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Hardware Accelerators</a:t>
            </a:r>
            <a:br>
              <a:rPr lang="en-US" dirty="0"/>
            </a:br>
            <a:r>
              <a:rPr lang="en-US" b="1" dirty="0"/>
              <a:t>AMD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vendor GPU</a:t>
            </a:r>
          </a:p>
          <a:p>
            <a:r>
              <a:rPr lang="en-US" dirty="0"/>
              <a:t>Software: </a:t>
            </a:r>
          </a:p>
          <a:p>
            <a:pPr lvl="1"/>
            <a:r>
              <a:rPr lang="en-US" dirty="0"/>
              <a:t>AMD’s </a:t>
            </a:r>
            <a:r>
              <a:rPr lang="en-US" dirty="0" err="1"/>
              <a:t>OpenCL</a:t>
            </a:r>
            <a:r>
              <a:rPr lang="en-US" dirty="0"/>
              <a:t> –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Terlalu</a:t>
            </a:r>
            <a:r>
              <a:rPr lang="en-US" dirty="0"/>
              <a:t> </a:t>
            </a:r>
            <a:r>
              <a:rPr lang="en-US" dirty="0" err="1"/>
              <a:t>terkenal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kalangan</a:t>
            </a:r>
            <a:r>
              <a:rPr lang="en-US" dirty="0"/>
              <a:t> </a:t>
            </a:r>
            <a:r>
              <a:rPr lang="en-US" dirty="0" err="1"/>
              <a:t>pengembang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BC74-4B99-4212-A7D9-0CF121B94CA0}" type="datetime1">
              <a:rPr lang="id-ID" smtClean="0"/>
              <a:pPr/>
              <a:t>15/08/19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4</a:t>
            </a:fld>
            <a:endParaRPr lang="id-ID" dirty="0"/>
          </a:p>
        </p:txBody>
      </p:sp>
      <p:pic>
        <p:nvPicPr>
          <p:cNvPr id="8" name="Picture 7" descr="amd-install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084" y="2777575"/>
            <a:ext cx="6720496" cy="36290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C8E373-998C-47AE-8F28-42B055D87A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1" y="50584"/>
            <a:ext cx="359493" cy="4926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Hardware Accelerators</a:t>
            </a:r>
            <a:br>
              <a:rPr lang="en-US" dirty="0"/>
            </a:br>
            <a:r>
              <a:rPr lang="en-US" b="1" dirty="0" err="1"/>
              <a:t>Tensorflow</a:t>
            </a:r>
            <a:r>
              <a:rPr lang="en-US" b="1" dirty="0"/>
              <a:t> Processing Unit (TPU)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TensorFlow</a:t>
            </a:r>
            <a:r>
              <a:rPr lang="en-US" dirty="0"/>
              <a:t> Processing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</a:t>
            </a:r>
            <a:r>
              <a:rPr lang="en-US" dirty="0" err="1"/>
              <a:t>google</a:t>
            </a:r>
            <a:r>
              <a:rPr lang="en-US" dirty="0"/>
              <a:t> hardware accelerator 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pengembang</a:t>
            </a:r>
            <a:r>
              <a:rPr lang="en-US" dirty="0"/>
              <a:t> yang </a:t>
            </a:r>
            <a:r>
              <a:rPr lang="en-US" dirty="0" err="1"/>
              <a:t>dikhususkan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Tensorflow</a:t>
            </a:r>
            <a:r>
              <a:rPr lang="en-US" dirty="0"/>
              <a:t>, </a:t>
            </a:r>
            <a:r>
              <a:rPr lang="en-US" dirty="0" err="1"/>
              <a:t>sebuah</a:t>
            </a:r>
            <a:r>
              <a:rPr lang="en-US" dirty="0"/>
              <a:t> framework Deep Learning </a:t>
            </a:r>
            <a:r>
              <a:rPr lang="en-US" dirty="0" err="1"/>
              <a:t>dari</a:t>
            </a:r>
            <a:r>
              <a:rPr lang="en-US" dirty="0"/>
              <a:t> Google</a:t>
            </a:r>
          </a:p>
          <a:p>
            <a:r>
              <a:rPr lang="en-US" dirty="0"/>
              <a:t>TPU </a:t>
            </a:r>
            <a:r>
              <a:rPr lang="en-US" dirty="0" err="1"/>
              <a:t>menjanjikan</a:t>
            </a:r>
            <a:r>
              <a:rPr lang="en-US" dirty="0"/>
              <a:t> </a:t>
            </a:r>
            <a:r>
              <a:rPr lang="en-US" dirty="0" err="1"/>
              <a:t>aklerasi</a:t>
            </a:r>
            <a:r>
              <a:rPr lang="en-US" dirty="0"/>
              <a:t> </a:t>
            </a:r>
            <a:r>
              <a:rPr lang="en-US" dirty="0" err="1"/>
              <a:t>diatas</a:t>
            </a:r>
            <a:r>
              <a:rPr lang="en-US" dirty="0"/>
              <a:t> GPU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BC74-4B99-4212-A7D9-0CF121B94CA0}" type="datetime1">
              <a:rPr lang="id-ID" smtClean="0"/>
              <a:pPr/>
              <a:t>15/08/19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5</a:t>
            </a:fld>
            <a:endParaRPr lang="id-ID" dirty="0"/>
          </a:p>
        </p:txBody>
      </p:sp>
      <p:pic>
        <p:nvPicPr>
          <p:cNvPr id="7" name="Picture 6" descr="tpu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870" y="3324241"/>
            <a:ext cx="4904762" cy="25333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0321F14-2195-4014-9852-341BEC742D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1" y="50584"/>
            <a:ext cx="359493" cy="4926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Hardware Accelerators</a:t>
            </a:r>
            <a:br>
              <a:rPr lang="en-US" sz="2800" dirty="0"/>
            </a:br>
            <a:r>
              <a:rPr lang="en-US" sz="2800" b="1" dirty="0"/>
              <a:t>FPGAs (Field Programmable Gate Arrays)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FPGAs (or Field Programmable Gate Arrays)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keras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diprogram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disesuaikan</a:t>
            </a:r>
            <a:r>
              <a:rPr lang="en-US" dirty="0"/>
              <a:t>.</a:t>
            </a:r>
          </a:p>
          <a:p>
            <a:pPr lvl="1" algn="just"/>
            <a:r>
              <a:rPr lang="en-US" dirty="0" err="1"/>
              <a:t>Artinya</a:t>
            </a:r>
            <a:r>
              <a:rPr lang="en-US" dirty="0"/>
              <a:t>,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prosesor</a:t>
            </a:r>
            <a:r>
              <a:rPr lang="en-US" dirty="0"/>
              <a:t> yang </a:t>
            </a:r>
            <a:r>
              <a:rPr lang="en-US" dirty="0" err="1"/>
              <a:t>dimiliki</a:t>
            </a:r>
            <a:r>
              <a:rPr lang="en-US" dirty="0"/>
              <a:t> </a:t>
            </a:r>
            <a:r>
              <a:rPr lang="en-US" dirty="0" err="1"/>
              <a:t>sejumlah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yang </a:t>
            </a:r>
            <a:r>
              <a:rPr lang="en-US" dirty="0" err="1"/>
              <a:t>tetap</a:t>
            </a:r>
            <a:r>
              <a:rPr lang="en-US" dirty="0"/>
              <a:t>, </a:t>
            </a:r>
            <a:r>
              <a:rPr lang="en-US" dirty="0" err="1"/>
              <a:t>melalui</a:t>
            </a:r>
            <a:r>
              <a:rPr lang="en-US" dirty="0"/>
              <a:t> FPGA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sirkuit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karenanya</a:t>
            </a:r>
            <a:r>
              <a:rPr lang="en-US" dirty="0"/>
              <a:t> </a:t>
            </a:r>
            <a:r>
              <a:rPr lang="en-US" dirty="0" err="1"/>
              <a:t>mengeksploitasi</a:t>
            </a:r>
            <a:r>
              <a:rPr lang="en-US" dirty="0"/>
              <a:t> </a:t>
            </a:r>
            <a:r>
              <a:rPr lang="en-US" dirty="0" err="1"/>
              <a:t>semua</a:t>
            </a:r>
            <a:br>
              <a:rPr lang="en-US" dirty="0"/>
            </a:br>
            <a:r>
              <a:rPr lang="en-US" dirty="0" err="1"/>
              <a:t>paralelisme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program.</a:t>
            </a:r>
          </a:p>
          <a:p>
            <a:pPr lvl="1" algn="just"/>
            <a:r>
              <a:rPr lang="en-US" dirty="0"/>
              <a:t>Intel </a:t>
            </a:r>
            <a:r>
              <a:rPr lang="en-US" dirty="0" err="1"/>
              <a:t>berupaya</a:t>
            </a:r>
            <a:r>
              <a:rPr lang="en-US" dirty="0"/>
              <a:t> </a:t>
            </a:r>
            <a:r>
              <a:rPr lang="en-US" dirty="0" err="1"/>
              <a:t>menciptakan</a:t>
            </a:r>
            <a:r>
              <a:rPr lang="en-US" dirty="0"/>
              <a:t> FPGA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fleksibilitas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BC74-4B99-4212-A7D9-0CF121B94CA0}" type="datetime1">
              <a:rPr lang="id-ID" smtClean="0"/>
              <a:pPr/>
              <a:t>15/08/19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6</a:t>
            </a:fld>
            <a:endParaRPr lang="id-ID" dirty="0"/>
          </a:p>
        </p:txBody>
      </p:sp>
      <p:pic>
        <p:nvPicPr>
          <p:cNvPr id="8" name="Picture 7" descr="fpg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961" y="3872146"/>
            <a:ext cx="4294439" cy="28130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D7A395-5828-43CB-8574-0DFD9E3F53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1" y="50584"/>
            <a:ext cx="359493" cy="49267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Hardware Accelerators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NVDIA</a:t>
            </a:r>
          </a:p>
          <a:p>
            <a:r>
              <a:rPr lang="en-US" dirty="0"/>
              <a:t>AMD</a:t>
            </a:r>
          </a:p>
          <a:p>
            <a:r>
              <a:rPr lang="en-US" dirty="0" err="1"/>
              <a:t>Tensorflow</a:t>
            </a:r>
            <a:r>
              <a:rPr lang="en-US" dirty="0"/>
              <a:t> </a:t>
            </a:r>
            <a:r>
              <a:rPr lang="en-US" dirty="0" err="1"/>
              <a:t>Proccessing</a:t>
            </a:r>
            <a:r>
              <a:rPr lang="en-US" dirty="0"/>
              <a:t> Unit</a:t>
            </a:r>
          </a:p>
          <a:p>
            <a:r>
              <a:rPr lang="en-US" dirty="0"/>
              <a:t>FPGA</a:t>
            </a:r>
          </a:p>
          <a:p>
            <a:pPr>
              <a:buNone/>
            </a:pPr>
            <a:endParaRPr lang="en-US" dirty="0"/>
          </a:p>
          <a:p>
            <a:r>
              <a:rPr lang="en-US" b="1" dirty="0"/>
              <a:t>Chip </a:t>
            </a:r>
            <a:r>
              <a:rPr lang="en-US" b="1" dirty="0" err="1"/>
              <a:t>ini</a:t>
            </a:r>
            <a:r>
              <a:rPr lang="en-US" b="1" dirty="0"/>
              <a:t> </a:t>
            </a:r>
            <a:r>
              <a:rPr lang="en-US" b="1" dirty="0" err="1"/>
              <a:t>dirancang</a:t>
            </a:r>
            <a:r>
              <a:rPr lang="en-US" b="1" dirty="0"/>
              <a:t> </a:t>
            </a:r>
            <a:r>
              <a:rPr lang="en-US" b="1" dirty="0" err="1"/>
              <a:t>khusus</a:t>
            </a:r>
            <a:r>
              <a:rPr lang="en-US" b="1" dirty="0"/>
              <a:t>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mendukung</a:t>
            </a:r>
            <a:r>
              <a:rPr lang="en-US" b="1" dirty="0"/>
              <a:t> </a:t>
            </a:r>
            <a:r>
              <a:rPr lang="en-US" b="1" dirty="0" err="1"/>
              <a:t>pelatihan</a:t>
            </a:r>
            <a:r>
              <a:rPr lang="en-US" b="1" dirty="0"/>
              <a:t> </a:t>
            </a:r>
            <a:r>
              <a:rPr lang="en-US" b="1" dirty="0" err="1"/>
              <a:t>jaringan</a:t>
            </a:r>
            <a:r>
              <a:rPr lang="en-US" b="1" dirty="0"/>
              <a:t> </a:t>
            </a:r>
            <a:r>
              <a:rPr lang="en-US" b="1" dirty="0" err="1"/>
              <a:t>saraf</a:t>
            </a:r>
            <a:r>
              <a:rPr lang="en-US" b="1" dirty="0"/>
              <a:t>, </a:t>
            </a:r>
            <a:r>
              <a:rPr lang="en-US" b="1" dirty="0" err="1"/>
              <a:t>serta</a:t>
            </a:r>
            <a:r>
              <a:rPr lang="en-US" b="1" dirty="0"/>
              <a:t> </a:t>
            </a:r>
            <a:r>
              <a:rPr lang="en-US" b="1" dirty="0" err="1"/>
              <a:t>penggunaan</a:t>
            </a:r>
            <a:r>
              <a:rPr lang="en-US" b="1" dirty="0"/>
              <a:t> </a:t>
            </a:r>
            <a:r>
              <a:rPr lang="en-US" b="1" dirty="0" err="1"/>
              <a:t>jaringan</a:t>
            </a:r>
            <a:r>
              <a:rPr lang="en-US" b="1" dirty="0"/>
              <a:t> </a:t>
            </a:r>
            <a:r>
              <a:rPr lang="en-US" b="1" dirty="0" err="1"/>
              <a:t>terlatih</a:t>
            </a:r>
            <a:r>
              <a:rPr lang="en-US" b="1" dirty="0"/>
              <a:t> (</a:t>
            </a:r>
            <a:r>
              <a:rPr lang="en-US" b="1" dirty="0" err="1"/>
              <a:t>yaitu</a:t>
            </a:r>
            <a:r>
              <a:rPr lang="en-US" b="1" dirty="0"/>
              <a:t>, </a:t>
            </a:r>
            <a:r>
              <a:rPr lang="en-US" b="1" dirty="0" err="1"/>
              <a:t>inferensi</a:t>
            </a:r>
            <a:r>
              <a:rPr lang="en-US" b="1" dirty="0"/>
              <a:t>).</a:t>
            </a:r>
          </a:p>
          <a:p>
            <a:endParaRPr lang="en-US" b="1" dirty="0"/>
          </a:p>
          <a:p>
            <a:pPr algn="ctr">
              <a:buNone/>
            </a:pPr>
            <a:r>
              <a:rPr lang="en-US" b="1" dirty="0" err="1"/>
              <a:t>Tapi</a:t>
            </a:r>
            <a:r>
              <a:rPr lang="en-US" b="1" dirty="0"/>
              <a:t> </a:t>
            </a:r>
            <a:r>
              <a:rPr lang="en-US" b="1" dirty="0" err="1"/>
              <a:t>Masih</a:t>
            </a:r>
            <a:r>
              <a:rPr lang="en-US" b="1" dirty="0"/>
              <a:t> </a:t>
            </a:r>
            <a:r>
              <a:rPr lang="en-US" b="1" dirty="0" err="1"/>
              <a:t>Memiliki</a:t>
            </a:r>
            <a:r>
              <a:rPr lang="en-US" b="1" dirty="0"/>
              <a:t> </a:t>
            </a:r>
            <a:r>
              <a:rPr lang="en-US" b="1" dirty="0" err="1"/>
              <a:t>Limitasi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BC74-4B99-4212-A7D9-0CF121B94CA0}" type="datetime1">
              <a:rPr lang="id-ID" smtClean="0"/>
              <a:pPr/>
              <a:t>15/08/19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7</a:t>
            </a:fld>
            <a:endParaRPr lang="id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A56050-672E-4142-B9F0-7575EAEFDB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1" y="50584"/>
            <a:ext cx="359493" cy="49267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err="1"/>
              <a:t>Limitasi</a:t>
            </a:r>
            <a:r>
              <a:rPr lang="en-US" dirty="0"/>
              <a:t> GPU</a:t>
            </a:r>
            <a:endParaRPr lang="id-ID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id-ID" dirty="0"/>
              <a:t>Bagian </a:t>
            </a:r>
            <a:r>
              <a:rPr lang="en-US" dirty="0"/>
              <a:t>2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1542F-DE5E-4E16-A7BF-712B39FBB095}" type="datetime1">
              <a:rPr lang="id-ID" smtClean="0"/>
              <a:pPr/>
              <a:t>15/08/19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dirty="0"/>
              <a:t>Judul Pembahasan Pertemuan Disini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8</a:t>
            </a:fld>
            <a:endParaRPr lang="id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A57A47-B1EE-4CD4-9CB2-053C19CBCB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1" y="50584"/>
            <a:ext cx="359493" cy="49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948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Terbatasnya</a:t>
            </a:r>
            <a:r>
              <a:rPr lang="en-US" dirty="0"/>
              <a:t>  </a:t>
            </a:r>
            <a:r>
              <a:rPr lang="en-US" dirty="0" err="1"/>
              <a:t>Kapasitas</a:t>
            </a:r>
            <a:r>
              <a:rPr lang="en-US" dirty="0"/>
              <a:t> Memory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GPU </a:t>
            </a:r>
            <a:r>
              <a:rPr lang="en-US" dirty="0" err="1"/>
              <a:t>memang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paralel</a:t>
            </a:r>
            <a:r>
              <a:rPr lang="en-US" dirty="0"/>
              <a:t> data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memanfaatkannya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komputasi</a:t>
            </a:r>
            <a:r>
              <a:rPr lang="en-US" dirty="0"/>
              <a:t> yang </a:t>
            </a:r>
            <a:r>
              <a:rPr lang="en-US" dirty="0" err="1"/>
              <a:t>besar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data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memori</a:t>
            </a:r>
            <a:r>
              <a:rPr lang="en-US" dirty="0"/>
              <a:t> GPU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memprosesnya</a:t>
            </a:r>
            <a:endParaRPr lang="en-US" dirty="0"/>
          </a:p>
          <a:p>
            <a:pPr algn="just"/>
            <a:r>
              <a:rPr lang="en-US" dirty="0"/>
              <a:t>GPU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maximal 16 GB per card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sz="2400" b="1" i="1" dirty="0" err="1"/>
              <a:t>Tidak</a:t>
            </a:r>
            <a:r>
              <a:rPr lang="en-US" sz="2400" b="1" i="1" dirty="0"/>
              <a:t> </a:t>
            </a:r>
            <a:r>
              <a:rPr lang="en-US" sz="2400" b="1" i="1" dirty="0" err="1"/>
              <a:t>Praktis</a:t>
            </a:r>
            <a:r>
              <a:rPr lang="en-US" sz="2400" b="1" i="1" dirty="0"/>
              <a:t> </a:t>
            </a:r>
            <a:r>
              <a:rPr lang="en-US" sz="2400" b="1" i="1" dirty="0" err="1"/>
              <a:t>untuk</a:t>
            </a:r>
            <a:r>
              <a:rPr lang="en-US" sz="2400" b="1" i="1" dirty="0"/>
              <a:t> dataset yang </a:t>
            </a:r>
            <a:r>
              <a:rPr lang="en-US" sz="2400" b="1" i="1" dirty="0" err="1"/>
              <a:t>besar</a:t>
            </a:r>
            <a:r>
              <a:rPr lang="en-US" sz="2400" b="1" i="1" dirty="0"/>
              <a:t> </a:t>
            </a:r>
            <a:r>
              <a:rPr lang="en-US" sz="2400" b="1" i="1" dirty="0">
                <a:sym typeface="Wingdings" pitchFamily="2" charset="2"/>
              </a:rPr>
              <a:t> </a:t>
            </a:r>
            <a:r>
              <a:rPr lang="en-US" sz="2400" i="1" dirty="0" err="1">
                <a:sym typeface="Wingdings" pitchFamily="2" charset="2"/>
              </a:rPr>
              <a:t>Membutuhkan</a:t>
            </a:r>
            <a:r>
              <a:rPr lang="en-US" sz="2400" i="1" dirty="0">
                <a:sym typeface="Wingdings" pitchFamily="2" charset="2"/>
              </a:rPr>
              <a:t> platform yang </a:t>
            </a:r>
            <a:r>
              <a:rPr lang="en-US" sz="2400" i="1" dirty="0" err="1">
                <a:sym typeface="Wingdings" pitchFamily="2" charset="2"/>
              </a:rPr>
              <a:t>dapat</a:t>
            </a:r>
            <a:r>
              <a:rPr lang="en-US" sz="2400" i="1" dirty="0">
                <a:sym typeface="Wingdings" pitchFamily="2" charset="2"/>
              </a:rPr>
              <a:t> </a:t>
            </a:r>
            <a:r>
              <a:rPr lang="en-US" sz="2400" i="1" dirty="0" err="1">
                <a:sym typeface="Wingdings" pitchFamily="2" charset="2"/>
              </a:rPr>
              <a:t>menangani</a:t>
            </a:r>
            <a:r>
              <a:rPr lang="en-US" sz="2400" i="1" dirty="0">
                <a:sym typeface="Wingdings" pitchFamily="2" charset="2"/>
              </a:rPr>
              <a:t> </a:t>
            </a:r>
            <a:r>
              <a:rPr lang="en-US" sz="2400" i="1" dirty="0" err="1">
                <a:sym typeface="Wingdings" pitchFamily="2" charset="2"/>
              </a:rPr>
              <a:t>dengan</a:t>
            </a:r>
            <a:r>
              <a:rPr lang="en-US" sz="2400" i="1" dirty="0">
                <a:sym typeface="Wingdings" pitchFamily="2" charset="2"/>
              </a:rPr>
              <a:t> </a:t>
            </a:r>
            <a:r>
              <a:rPr lang="en-US" sz="2400" i="1" dirty="0" err="1">
                <a:sym typeface="Wingdings" pitchFamily="2" charset="2"/>
              </a:rPr>
              <a:t>cepat</a:t>
            </a:r>
            <a:r>
              <a:rPr lang="en-US" sz="2400" i="1" dirty="0">
                <a:sym typeface="Wingdings" pitchFamily="2" charset="2"/>
              </a:rPr>
              <a:t> </a:t>
            </a:r>
            <a:r>
              <a:rPr lang="en-US" sz="2400" i="1" dirty="0" err="1">
                <a:sym typeface="Wingdings" pitchFamily="2" charset="2"/>
              </a:rPr>
              <a:t>akses</a:t>
            </a:r>
            <a:r>
              <a:rPr lang="en-US" sz="2400" i="1" dirty="0">
                <a:sym typeface="Wingdings" pitchFamily="2" charset="2"/>
              </a:rPr>
              <a:t> </a:t>
            </a:r>
            <a:r>
              <a:rPr lang="en-US" sz="2400" i="1" dirty="0" err="1">
                <a:sym typeface="Wingdings" pitchFamily="2" charset="2"/>
              </a:rPr>
              <a:t>memori</a:t>
            </a:r>
            <a:r>
              <a:rPr lang="en-US" sz="2400" i="1" dirty="0">
                <a:sym typeface="Wingdings" pitchFamily="2" charset="2"/>
              </a:rPr>
              <a:t> </a:t>
            </a:r>
            <a:r>
              <a:rPr lang="en-US" sz="2400" i="1" dirty="0" err="1">
                <a:sym typeface="Wingdings" pitchFamily="2" charset="2"/>
              </a:rPr>
              <a:t>sistem</a:t>
            </a:r>
            <a:r>
              <a:rPr lang="en-US" sz="2400" i="1" dirty="0">
                <a:sym typeface="Wingdings" pitchFamily="2" charset="2"/>
              </a:rPr>
              <a:t>  </a:t>
            </a:r>
            <a:r>
              <a:rPr lang="en-US" sz="2400" i="1" dirty="0" err="1">
                <a:sym typeface="Wingdings" pitchFamily="2" charset="2"/>
              </a:rPr>
              <a:t>dan</a:t>
            </a:r>
            <a:r>
              <a:rPr lang="en-US" sz="2400" i="1" dirty="0">
                <a:sym typeface="Wingdings" pitchFamily="2" charset="2"/>
              </a:rPr>
              <a:t> </a:t>
            </a:r>
            <a:r>
              <a:rPr lang="en-US" sz="2400" i="1" dirty="0" err="1">
                <a:sym typeface="Wingdings" pitchFamily="2" charset="2"/>
              </a:rPr>
              <a:t>juga</a:t>
            </a:r>
            <a:r>
              <a:rPr lang="en-US" sz="2400" i="1" dirty="0">
                <a:sym typeface="Wingdings" pitchFamily="2" charset="2"/>
              </a:rPr>
              <a:t> </a:t>
            </a:r>
            <a:r>
              <a:rPr lang="en-US" sz="2400" i="1" dirty="0" err="1">
                <a:sym typeface="Wingdings" pitchFamily="2" charset="2"/>
              </a:rPr>
              <a:t>pertukaran</a:t>
            </a:r>
            <a:r>
              <a:rPr lang="en-US" sz="2400" i="1" dirty="0">
                <a:sym typeface="Wingdings" pitchFamily="2" charset="2"/>
              </a:rPr>
              <a:t> yang </a:t>
            </a:r>
            <a:r>
              <a:rPr lang="en-US" sz="2400" i="1" dirty="0" err="1">
                <a:sym typeface="Wingdings" pitchFamily="2" charset="2"/>
              </a:rPr>
              <a:t>cepat</a:t>
            </a:r>
            <a:r>
              <a:rPr lang="en-US" sz="2400" i="1" dirty="0">
                <a:sym typeface="Wingdings" pitchFamily="2" charset="2"/>
              </a:rPr>
              <a:t> </a:t>
            </a:r>
            <a:r>
              <a:rPr lang="en-US" sz="2400" i="1" dirty="0" err="1">
                <a:sym typeface="Wingdings" pitchFamily="2" charset="2"/>
              </a:rPr>
              <a:t>antar</a:t>
            </a:r>
            <a:r>
              <a:rPr lang="en-US" sz="2400" i="1" dirty="0">
                <a:sym typeface="Wingdings" pitchFamily="2" charset="2"/>
              </a:rPr>
              <a:t> GPU.</a:t>
            </a:r>
          </a:p>
          <a:p>
            <a:pPr algn="just">
              <a:buNone/>
            </a:pPr>
            <a:endParaRPr lang="en-US" sz="2400" b="1" i="1" dirty="0"/>
          </a:p>
          <a:p>
            <a:pPr algn="just"/>
            <a:endParaRPr lang="en-US" dirty="0"/>
          </a:p>
          <a:p>
            <a:pPr lvl="1" algn="just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BC74-4B99-4212-A7D9-0CF121B94CA0}" type="datetime1">
              <a:rPr lang="id-ID" smtClean="0"/>
              <a:pPr/>
              <a:t>15/08/19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Judul Pembahasan Pertemuan Disini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9</a:t>
            </a:fld>
            <a:endParaRPr lang="id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B29A52-C4AA-4260-8928-1B106A7D0B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1" y="50584"/>
            <a:ext cx="359493" cy="4926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Product Sans"/>
        <a:ea typeface=""/>
        <a:cs typeface=""/>
      </a:majorFont>
      <a:minorFont>
        <a:latin typeface="Product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1009</TotalTime>
  <Words>605</Words>
  <Application>Microsoft Macintosh PowerPoint</Application>
  <PresentationFormat>On-screen Show (4:3)</PresentationFormat>
  <Paragraphs>121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Courier New</vt:lpstr>
      <vt:lpstr>Product Sans</vt:lpstr>
      <vt:lpstr>Segoe UI Light</vt:lpstr>
      <vt:lpstr>Office Theme</vt:lpstr>
      <vt:lpstr>Deep Learning in Cloud</vt:lpstr>
      <vt:lpstr>Mengapa menggunakan GPU?</vt:lpstr>
      <vt:lpstr>Hardware Accelerators NVDIA</vt:lpstr>
      <vt:lpstr>Hardware Accelerators AMD</vt:lpstr>
      <vt:lpstr>Hardware Accelerators Tensorflow Processing Unit (TPU)</vt:lpstr>
      <vt:lpstr>Hardware Accelerators FPGAs (Field Programmable Gate Arrays)</vt:lpstr>
      <vt:lpstr>Hardware Accelerators</vt:lpstr>
      <vt:lpstr>Limitasi GPU</vt:lpstr>
      <vt:lpstr>1. Terbatasnya  Kapasitas Memory</vt:lpstr>
      <vt:lpstr>2. Sulit untuk Membeli Hardware Accelerator GPU</vt:lpstr>
      <vt:lpstr>Dimana saya dapat menggunakan  GPU untuk  deep learning?</vt:lpstr>
      <vt:lpstr>Hal yang Perlu di Perhatikan</vt:lpstr>
      <vt:lpstr>Solusi untuk Hardware Accelerator</vt:lpstr>
      <vt:lpstr>1. Menggunakan Personal Computer dengan GPU </vt:lpstr>
      <vt:lpstr>2. Cloud Platform</vt:lpstr>
      <vt:lpstr>3. Cloud Cluster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Septia Rani ST., M.Cs</cp:lastModifiedBy>
  <cp:revision>155</cp:revision>
  <dcterms:created xsi:type="dcterms:W3CDTF">2019-04-17T03:34:48Z</dcterms:created>
  <dcterms:modified xsi:type="dcterms:W3CDTF">2019-08-15T01:14:38Z</dcterms:modified>
</cp:coreProperties>
</file>