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35"/>
  </p:notesMasterIdLst>
  <p:handoutMasterIdLst>
    <p:handoutMasterId r:id="rId36"/>
  </p:handoutMasterIdLst>
  <p:sldIdLst>
    <p:sldId id="295" r:id="rId4"/>
    <p:sldId id="256" r:id="rId5"/>
    <p:sldId id="258" r:id="rId6"/>
    <p:sldId id="266" r:id="rId7"/>
    <p:sldId id="292" r:id="rId8"/>
    <p:sldId id="267" r:id="rId9"/>
    <p:sldId id="288" r:id="rId10"/>
    <p:sldId id="293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90" r:id="rId24"/>
    <p:sldId id="291" r:id="rId25"/>
    <p:sldId id="282" r:id="rId26"/>
    <p:sldId id="283" r:id="rId27"/>
    <p:sldId id="294" r:id="rId28"/>
    <p:sldId id="280" r:id="rId29"/>
    <p:sldId id="286" r:id="rId30"/>
    <p:sldId id="287" r:id="rId31"/>
    <p:sldId id="284" r:id="rId32"/>
    <p:sldId id="285" r:id="rId33"/>
    <p:sldId id="296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 autoAdjust="0"/>
    <p:restoredTop sz="91245" autoAdjust="0"/>
  </p:normalViewPr>
  <p:slideViewPr>
    <p:cSldViewPr snapToGrid="0">
      <p:cViewPr varScale="1">
        <p:scale>
          <a:sx n="79" d="100"/>
          <a:sy n="79" d="100"/>
        </p:scale>
        <p:origin x="26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0E20F-7776-4587-9B01-8C48BE93D3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82ED21-F3FF-469D-AC86-36CAC7AD72BF}">
      <dgm:prSet/>
      <dgm:spPr/>
      <dgm:t>
        <a:bodyPr/>
        <a:lstStyle/>
        <a:p>
          <a:r>
            <a:rPr lang="en-ID"/>
            <a:t>Unlike feedforward nets, a recurrent net can receive a sequence of values as input, and it can also produce a sequence of values as output. </a:t>
          </a:r>
          <a:endParaRPr lang="en-US"/>
        </a:p>
      </dgm:t>
    </dgm:pt>
    <dgm:pt modelId="{077140CD-93F5-4B01-910E-9B213C8E85F9}" type="parTrans" cxnId="{8B3BB8E3-1A43-4FD4-A84F-B1505F710298}">
      <dgm:prSet/>
      <dgm:spPr/>
      <dgm:t>
        <a:bodyPr/>
        <a:lstStyle/>
        <a:p>
          <a:endParaRPr lang="en-US"/>
        </a:p>
      </dgm:t>
    </dgm:pt>
    <dgm:pt modelId="{1FEC6C57-F86C-41FB-AA1E-51F8565CBD2A}" type="sibTrans" cxnId="{8B3BB8E3-1A43-4FD4-A84F-B1505F710298}">
      <dgm:prSet/>
      <dgm:spPr/>
      <dgm:t>
        <a:bodyPr/>
        <a:lstStyle/>
        <a:p>
          <a:endParaRPr lang="en-US"/>
        </a:p>
      </dgm:t>
    </dgm:pt>
    <dgm:pt modelId="{31BB106A-48C9-4376-9652-48C3C889FED7}">
      <dgm:prSet/>
      <dgm:spPr/>
      <dgm:t>
        <a:bodyPr/>
        <a:lstStyle/>
        <a:p>
          <a:r>
            <a:rPr lang="en-ID"/>
            <a:t>The ability to operate with sequences opens up these nets to a wide variety of applications</a:t>
          </a:r>
          <a:endParaRPr lang="en-US"/>
        </a:p>
      </dgm:t>
    </dgm:pt>
    <dgm:pt modelId="{0FE19A86-13E7-46CF-B970-BAF15214434E}" type="parTrans" cxnId="{4B6771EC-26FF-48BA-B84E-5813F6EA1816}">
      <dgm:prSet/>
      <dgm:spPr/>
      <dgm:t>
        <a:bodyPr/>
        <a:lstStyle/>
        <a:p>
          <a:endParaRPr lang="en-US"/>
        </a:p>
      </dgm:t>
    </dgm:pt>
    <dgm:pt modelId="{2A297844-C46E-4ED8-8BDE-3DBD6832B89D}" type="sibTrans" cxnId="{4B6771EC-26FF-48BA-B84E-5813F6EA1816}">
      <dgm:prSet/>
      <dgm:spPr/>
      <dgm:t>
        <a:bodyPr/>
        <a:lstStyle/>
        <a:p>
          <a:endParaRPr lang="en-US"/>
        </a:p>
      </dgm:t>
    </dgm:pt>
    <dgm:pt modelId="{9C92C19E-A749-4B88-8057-E715D1C5C012}" type="pres">
      <dgm:prSet presAssocID="{40B0E20F-7776-4587-9B01-8C48BE93D362}" presName="linear" presStyleCnt="0">
        <dgm:presLayoutVars>
          <dgm:animLvl val="lvl"/>
          <dgm:resizeHandles val="exact"/>
        </dgm:presLayoutVars>
      </dgm:prSet>
      <dgm:spPr/>
    </dgm:pt>
    <dgm:pt modelId="{5A5679E5-E560-436C-82F7-451EBFAB4904}" type="pres">
      <dgm:prSet presAssocID="{6482ED21-F3FF-469D-AC86-36CAC7AD72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CCA141-1816-4E43-AA8C-8C801E97BEB9}" type="pres">
      <dgm:prSet presAssocID="{1FEC6C57-F86C-41FB-AA1E-51F8565CBD2A}" presName="spacer" presStyleCnt="0"/>
      <dgm:spPr/>
    </dgm:pt>
    <dgm:pt modelId="{1C1CD778-B0DF-4954-B68D-59E26722AA22}" type="pres">
      <dgm:prSet presAssocID="{31BB106A-48C9-4376-9652-48C3C889FED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C9BE08-D28F-4275-92D4-BD39C0DC323D}" type="presOf" srcId="{31BB106A-48C9-4376-9652-48C3C889FED7}" destId="{1C1CD778-B0DF-4954-B68D-59E26722AA22}" srcOrd="0" destOrd="0" presId="urn:microsoft.com/office/officeart/2005/8/layout/vList2"/>
    <dgm:cxn modelId="{C6BBC76A-6BAB-44EB-822C-18F29280C735}" type="presOf" srcId="{40B0E20F-7776-4587-9B01-8C48BE93D362}" destId="{9C92C19E-A749-4B88-8057-E715D1C5C012}" srcOrd="0" destOrd="0" presId="urn:microsoft.com/office/officeart/2005/8/layout/vList2"/>
    <dgm:cxn modelId="{8B3BB8E3-1A43-4FD4-A84F-B1505F710298}" srcId="{40B0E20F-7776-4587-9B01-8C48BE93D362}" destId="{6482ED21-F3FF-469D-AC86-36CAC7AD72BF}" srcOrd="0" destOrd="0" parTransId="{077140CD-93F5-4B01-910E-9B213C8E85F9}" sibTransId="{1FEC6C57-F86C-41FB-AA1E-51F8565CBD2A}"/>
    <dgm:cxn modelId="{4B6771EC-26FF-48BA-B84E-5813F6EA1816}" srcId="{40B0E20F-7776-4587-9B01-8C48BE93D362}" destId="{31BB106A-48C9-4376-9652-48C3C889FED7}" srcOrd="1" destOrd="0" parTransId="{0FE19A86-13E7-46CF-B970-BAF15214434E}" sibTransId="{2A297844-C46E-4ED8-8BDE-3DBD6832B89D}"/>
    <dgm:cxn modelId="{01930EFF-DE68-4F98-BE3E-418EC417EA92}" type="presOf" srcId="{6482ED21-F3FF-469D-AC86-36CAC7AD72BF}" destId="{5A5679E5-E560-436C-82F7-451EBFAB4904}" srcOrd="0" destOrd="0" presId="urn:microsoft.com/office/officeart/2005/8/layout/vList2"/>
    <dgm:cxn modelId="{3B27041F-63DD-4617-916E-A401471C2B49}" type="presParOf" srcId="{9C92C19E-A749-4B88-8057-E715D1C5C012}" destId="{5A5679E5-E560-436C-82F7-451EBFAB4904}" srcOrd="0" destOrd="0" presId="urn:microsoft.com/office/officeart/2005/8/layout/vList2"/>
    <dgm:cxn modelId="{BC93DED0-1FE8-41C0-9989-CE7F57F310B6}" type="presParOf" srcId="{9C92C19E-A749-4B88-8057-E715D1C5C012}" destId="{CDCCA141-1816-4E43-AA8C-8C801E97BEB9}" srcOrd="1" destOrd="0" presId="urn:microsoft.com/office/officeart/2005/8/layout/vList2"/>
    <dgm:cxn modelId="{865B9E98-550C-4B3C-964E-21954F5F1114}" type="presParOf" srcId="{9C92C19E-A749-4B88-8057-E715D1C5C012}" destId="{1C1CD778-B0DF-4954-B68D-59E26722AA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679E5-E560-436C-82F7-451EBFAB4904}">
      <dsp:nvSpPr>
        <dsp:cNvPr id="0" name=""/>
        <dsp:cNvSpPr/>
      </dsp:nvSpPr>
      <dsp:spPr>
        <a:xfrm>
          <a:off x="0" y="41582"/>
          <a:ext cx="4636126" cy="216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Unlike feedforward nets, a recurrent net can receive a sequence of values as input, and it can also produce a sequence of values as output. </a:t>
          </a:r>
          <a:endParaRPr lang="en-US" sz="2500" kern="1200"/>
        </a:p>
      </dsp:txBody>
      <dsp:txXfrm>
        <a:off x="105662" y="147244"/>
        <a:ext cx="4424802" cy="1953176"/>
      </dsp:txXfrm>
    </dsp:sp>
    <dsp:sp modelId="{1C1CD778-B0DF-4954-B68D-59E26722AA22}">
      <dsp:nvSpPr>
        <dsp:cNvPr id="0" name=""/>
        <dsp:cNvSpPr/>
      </dsp:nvSpPr>
      <dsp:spPr>
        <a:xfrm>
          <a:off x="0" y="2278083"/>
          <a:ext cx="4636126" cy="21645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/>
            <a:t>The ability to operate with sequences opens up these nets to a wide variety of applications</a:t>
          </a:r>
          <a:endParaRPr lang="en-US" sz="2500" kern="1200"/>
        </a:p>
      </dsp:txBody>
      <dsp:txXfrm>
        <a:off x="105662" y="2383745"/>
        <a:ext cx="4424802" cy="195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05/08/19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previous deep learning models, by stacking RNNs on top of each other, you can form a net capable of more complex output than a single RNN working alone.</a:t>
            </a:r>
          </a:p>
          <a:p>
            <a:endParaRPr lang="en-ID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358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64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042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decay of information through time.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994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776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popular gating types today are GRU and LSTM. </a:t>
            </a: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gating, there are also a few other techniques like gradient clipping, steeper gates, and better optimizers.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43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 comes to training a recurrent net, GPUs are an obvious choice over an ordinary CPU. This was validated by a research team at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Indico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uses these nets on text processing tasks like sentiment analysis and helpfulness extraction. </a:t>
            </a:r>
          </a:p>
          <a:p>
            <a:pPr algn="just"/>
            <a:endParaRPr lang="en-ID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044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under what circumstances would you use a recurrent net over a feedforward net? We</a:t>
            </a: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that a feedforward net outputs one value, which in many cases was a class or a prediction.</a:t>
            </a: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answer depends on whether the application</a:t>
            </a:r>
          </a:p>
          <a:p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for classification, regression, or forecasting.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29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2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46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ID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neural networks, or RNNs, have a long history, but their recent popularity </a:t>
            </a:r>
            <a:r>
              <a:rPr lang="en-ID" b="0" u="none" dirty="0">
                <a:solidFill>
                  <a:srgbClr val="333333"/>
                </a:solidFill>
                <a:latin typeface="&amp;quot"/>
              </a:rPr>
              <a:t>is mostly due to the works of Juergen </a:t>
            </a:r>
            <a:r>
              <a:rPr lang="en-ID" b="0" u="none" dirty="0" err="1">
                <a:solidFill>
                  <a:srgbClr val="333333"/>
                </a:solidFill>
                <a:latin typeface="&amp;quot"/>
              </a:rPr>
              <a:t>Schmidhuber</a:t>
            </a:r>
            <a:r>
              <a:rPr lang="en-ID" b="0" u="none" dirty="0">
                <a:solidFill>
                  <a:srgbClr val="333333"/>
                </a:solidFill>
                <a:latin typeface="&amp;quot"/>
              </a:rPr>
              <a:t>, Sepp </a:t>
            </a:r>
            <a:r>
              <a:rPr lang="en-ID" b="0" u="none" dirty="0" err="1">
                <a:solidFill>
                  <a:srgbClr val="333333"/>
                </a:solidFill>
                <a:latin typeface="&amp;quot"/>
              </a:rPr>
              <a:t>Hochreiter</a:t>
            </a:r>
            <a:r>
              <a:rPr lang="en-ID" b="0" u="none" dirty="0">
                <a:solidFill>
                  <a:srgbClr val="333333"/>
                </a:solidFill>
                <a:latin typeface="&amp;quot"/>
              </a:rPr>
              <a:t>, and Alex Graves. </a:t>
            </a:r>
          </a:p>
          <a:p>
            <a:pPr>
              <a:buFont typeface="+mj-lt"/>
              <a:buNone/>
            </a:pPr>
            <a:endParaRPr lang="en-ID" b="0" u="none" dirty="0">
              <a:solidFill>
                <a:srgbClr val="333333"/>
              </a:solidFill>
              <a:latin typeface="&amp;quot"/>
            </a:endParaRPr>
          </a:p>
          <a:p>
            <a:pPr>
              <a:buFont typeface="+mj-lt"/>
              <a:buNone/>
            </a:pPr>
            <a:r>
              <a:rPr lang="en-ID" b="0" u="none" dirty="0">
                <a:solidFill>
                  <a:srgbClr val="333333"/>
                </a:solidFill>
                <a:latin typeface="&amp;quot"/>
              </a:rPr>
              <a:t>Their applications </a:t>
            </a:r>
            <a:r>
              <a:rPr lang="en-ID" b="0" u="none" dirty="0">
                <a:solidFill>
                  <a:srgbClr val="0074B5"/>
                </a:solidFill>
                <a:latin typeface="&amp;quot"/>
              </a:rPr>
              <a:t>are extremely versatile – ranging from speech recognition to driverless cars.</a:t>
            </a:r>
            <a:endParaRPr lang="en-ID" b="0" i="0" u="none" strike="noStrike" dirty="0">
              <a:solidFill>
                <a:srgbClr val="0074B5"/>
              </a:solidFill>
              <a:effectLst/>
              <a:latin typeface="&amp;quot"/>
            </a:endParaRPr>
          </a:p>
          <a:p>
            <a:endParaRPr lang="en-ID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53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shown here are 4 such time steps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906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 = 1, the net takes the output of time t = 0 and sends it back into the net along with the next input. The net repeats this for t = 2, t = 3, and so on.</a:t>
            </a:r>
          </a:p>
          <a:p>
            <a:endParaRPr lang="en-ID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539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input is singular and the output is a sequence, a potential application is image captioning.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00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sequence of inputs with a single output can be used for document classification.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67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both the input and output are sequences, these nets can classify videos frame by frame. </a:t>
            </a:r>
            <a:endParaRPr lang="en-ID" b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49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time 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is introduced, the net can statistically forecast the demand in supply chain planning.</a:t>
            </a:r>
          </a:p>
          <a:p>
            <a:endParaRPr lang="en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0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7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2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0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8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8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20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9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8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29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61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06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35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60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94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67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34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11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0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05/08/19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69953C-B405-42CA-AC34-9D358E523D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CF4-6E50-44F9-92A3-2C38D05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43FB86-5199-4A1F-BFBE-48BB4DE8B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8" t="20867" r="23351" b="10316"/>
          <a:stretch/>
        </p:blipFill>
        <p:spPr>
          <a:xfrm>
            <a:off x="1402080" y="1493520"/>
            <a:ext cx="6680774" cy="455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6CC-B151-406A-9BEA-F37B042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20-1E26-4933-8D0E-3C00BC6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8BB-DADC-4562-BF3D-C41D85F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DB79E-B888-4CC8-8E70-6CD9F06BB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DAB1F5-991E-4817-9D93-A04036A6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B8C02169-0107-4F0B-8497-6F0BFD715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2" t="18931" r="22108" b="10961"/>
          <a:stretch/>
        </p:blipFill>
        <p:spPr>
          <a:xfrm>
            <a:off x="1381620" y="1400254"/>
            <a:ext cx="6701233" cy="4644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40A9A-B9FC-4A7B-AA1E-943F849BD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8653-7D02-4981-813A-1B3479B7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7A59-98F3-4FC2-BDEF-A721852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0E72-57DD-4D6B-8D56-737346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07D2-BAEA-43D1-8744-61E4DD8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18E2-0F58-4994-BD81-1F198BCE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E8C04A2-177C-46BA-B76B-1FD72727D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20007" r="22172" b="11392"/>
          <a:stretch/>
        </p:blipFill>
        <p:spPr>
          <a:xfrm>
            <a:off x="1381620" y="1378519"/>
            <a:ext cx="6701232" cy="4620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F08DE-1EAC-4BFC-A329-3604E29C7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CF4-6E50-44F9-92A3-2C38D05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6CC-B151-406A-9BEA-F37B042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20-1E26-4933-8D0E-3C00BC6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8BB-DADC-4562-BF3D-C41D85F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E41D-8806-4022-9DFA-82BBD62C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4F1C56F-C2A7-4C51-AA86-B2A1D1E38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3" t="20222" r="23350" b="11821"/>
          <a:stretch/>
        </p:blipFill>
        <p:spPr>
          <a:xfrm>
            <a:off x="1381620" y="1378519"/>
            <a:ext cx="6711622" cy="4620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AD5AD-14C1-4667-99B5-1E6B952C5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7C144-AD3D-4C43-870F-D3FB7135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4740E112-952D-47D2-B0F8-AEE894EAD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0867" r="23349" b="11606"/>
          <a:stretch/>
        </p:blipFill>
        <p:spPr>
          <a:xfrm>
            <a:off x="1354281" y="1378519"/>
            <a:ext cx="6711622" cy="4620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5B8F9-25E5-49C7-96A5-CCE074750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408519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7A59-98F3-4FC2-BDEF-A721852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6382277"/>
            <a:ext cx="2331049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id-ID" sz="75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05/08/19</a:t>
            </a:fld>
            <a:endParaRPr lang="id-ID" sz="75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0E72-57DD-4D6B-8D56-737346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2275" y="6382277"/>
            <a:ext cx="3967172" cy="2355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d-ID" sz="750">
                <a:solidFill>
                  <a:srgbClr val="898989"/>
                </a:solidFill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07D2-BAEA-43D1-8744-61E4DD8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8" y="6382277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75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id-ID" sz="750">
              <a:solidFill>
                <a:srgbClr val="898989"/>
              </a:solidFill>
            </a:endParaRPr>
          </a:p>
        </p:txBody>
      </p:sp>
      <p:graphicFrame>
        <p:nvGraphicFramePr>
          <p:cNvPr id="20" name="Content Placeholder 12">
            <a:extLst>
              <a:ext uri="{FF2B5EF4-FFF2-40B4-BE49-F238E27FC236}">
                <a16:creationId xmlns:a16="http://schemas.microsoft.com/office/drawing/2014/main" id="{D4715291-93C4-4A18-9454-86C387F91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98995"/>
              </p:ext>
            </p:extLst>
          </p:nvPr>
        </p:nvGraphicFramePr>
        <p:xfrm>
          <a:off x="4152275" y="1186917"/>
          <a:ext cx="4636126" cy="44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278144-86AA-4E56-B590-DF042012CFEB}"/>
              </a:ext>
            </a:extLst>
          </p:cNvPr>
          <p:cNvSpPr txBox="1"/>
          <p:nvPr/>
        </p:nvSpPr>
        <p:spPr>
          <a:xfrm>
            <a:off x="632278" y="2921168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/>
              <a:t>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A170A-3EE1-404F-8FF8-25D8DBFBA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CF4-6E50-44F9-92A3-2C38D05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EDC373-032A-4A91-B73E-1FE2C768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1"/>
          <a:stretch/>
        </p:blipFill>
        <p:spPr>
          <a:xfrm>
            <a:off x="392377" y="1452563"/>
            <a:ext cx="8398933" cy="4104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6CC-B151-406A-9BEA-F37B042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20-1E26-4933-8D0E-3C00BC6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8BB-DADC-4562-BF3D-C41D85F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89EE9-9A48-438B-BC84-F94656967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4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0696678-0FFD-4253-A11B-6F812E26E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0" b="13111"/>
          <a:stretch/>
        </p:blipFill>
        <p:spPr>
          <a:xfrm>
            <a:off x="392377" y="2062480"/>
            <a:ext cx="8398933" cy="3495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67A10-6FDD-41A3-BE86-559AF8FC8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8BE52E-99FC-4165-8228-11D7E88A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7E27AB53-88A4-471A-A1F1-A578D82C0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9684" r="3785" b="11606"/>
          <a:stretch/>
        </p:blipFill>
        <p:spPr>
          <a:xfrm>
            <a:off x="734907" y="1380375"/>
            <a:ext cx="8036560" cy="4144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BE935-176C-4CA0-9C0B-3E05DCDB3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8653-7D02-4981-813A-1B3479B7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B5C71-DC6C-4502-957D-6630AF76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10760" r="3543" b="14401"/>
          <a:stretch/>
        </p:blipFill>
        <p:spPr>
          <a:xfrm>
            <a:off x="762000" y="1960880"/>
            <a:ext cx="7731760" cy="3535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7A59-98F3-4FC2-BDEF-A721852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0E72-57DD-4D6B-8D56-737346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07D2-BAEA-43D1-8744-61E4DD8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8545-A915-480E-A14D-46F8E4D3F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000" dirty="0"/>
              <a:t>Deep Learning Models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60BF4-3A02-46D9-BA3D-309601992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0420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CF0DE4-F600-4C9D-A75A-1D134E3C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2" r="1607" b="20423"/>
          <a:stretch/>
        </p:blipFill>
        <p:spPr>
          <a:xfrm>
            <a:off x="392377" y="1585733"/>
            <a:ext cx="8607243" cy="3626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0058D-C181-4360-A518-C03B240432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5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CC8-767A-46F4-A9F4-3D1A8F53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1207-1D7D-49ED-AD3C-D0DBCCEE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9349-8C50-48BD-BEE9-FC8CA963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2788-2B9C-4BD8-845E-C9A9CB3D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4D59-8E8C-4120-BB05-33507402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9884F-79D6-49E9-B34E-84D0A8E0C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6738" r="20222"/>
          <a:stretch/>
        </p:blipFill>
        <p:spPr>
          <a:xfrm>
            <a:off x="1652337" y="1203825"/>
            <a:ext cx="5642543" cy="5285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6FB54B-A535-42D6-ADE2-11A55977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A8981-EBC8-48B1-901F-2D1117F2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Old Problem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2FC672-F502-4836-84BF-05A4820B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2023" y="963877"/>
            <a:ext cx="4783327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>
                <a:solidFill>
                  <a:schemeClr val="tx1"/>
                </a:solidFill>
              </a:rPr>
              <a:t>an RNN is an extremely difficult net to train. Since these nets use backpropagation, we once again run into the problem of the vanishing gradient. </a:t>
            </a:r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chemeClr val="tx1"/>
                </a:solidFill>
              </a:rPr>
              <a:t>Unfortunately, the vanishing gradient is exponentially worse for an RNN. The reason for this is that each time step</a:t>
            </a:r>
          </a:p>
          <a:p>
            <a:pPr>
              <a:lnSpc>
                <a:spcPct val="90000"/>
              </a:lnSpc>
            </a:pP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9794-9908-4884-8DD7-4006BF34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33479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8/5/19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5E09-D0F7-48E9-8A55-0970EB3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2023" y="6033479"/>
            <a:ext cx="3944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9BB4-E429-4AC0-BCBA-00786780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638E8-1465-4A1B-9488-1959C1D05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A6DD85-896F-4305-85D3-BFA9B36E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3" b="14618"/>
          <a:stretch/>
        </p:blipFill>
        <p:spPr>
          <a:xfrm>
            <a:off x="482600" y="1697597"/>
            <a:ext cx="8178799" cy="34628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7A59-98F3-4FC2-BDEF-A721852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1200" smtClean="0"/>
              <a:pPr>
                <a:spcAft>
                  <a:spcPts val="600"/>
                </a:spcAft>
              </a:pPr>
              <a:t>8/5/19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0E72-57DD-4D6B-8D56-737346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07D2-BAEA-43D1-8744-61E4DD8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23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CD883-DC8E-4836-A91C-C005DBBD3116}"/>
              </a:ext>
            </a:extLst>
          </p:cNvPr>
          <p:cNvSpPr txBox="1"/>
          <p:nvPr/>
        </p:nvSpPr>
        <p:spPr>
          <a:xfrm>
            <a:off x="965200" y="5457090"/>
            <a:ext cx="734906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D" b="1" dirty="0"/>
              <a:t>100 time steps is like training a 100-layer feedforward net – this leads to exponentially small gradients</a:t>
            </a:r>
          </a:p>
          <a:p>
            <a:pPr>
              <a:spcAft>
                <a:spcPts val="600"/>
              </a:spcAft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4AD1D-D4ED-4939-B90E-929DE194CC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7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CF4-6E50-44F9-92A3-2C38D05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94BAC-5113-48C5-94F0-C07EFB54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10329" r="3886" b="19348"/>
          <a:stretch/>
        </p:blipFill>
        <p:spPr>
          <a:xfrm>
            <a:off x="1117600" y="1940560"/>
            <a:ext cx="7347283" cy="33223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6CC-B151-406A-9BEA-F37B042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20-1E26-4933-8D0E-3C00BC6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8BB-DADC-4562-BF3D-C41D85F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2979B-A616-4AB2-A421-9D3B63947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EA5-A6E2-415C-898F-EC323748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endParaRPr lang="en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67E2F2EC-E8CA-4F9D-A23B-40F47FBC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2524860" cy="25248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FF82-E791-487D-BD38-09C30FAC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/>
              <a:t>There are several ways to address this problem - the most popular of which is gating.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F35F-30B4-4DAD-81FA-FB414AC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344" y="621792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d-ID" sz="1000">
                <a:solidFill>
                  <a:prstClr val="black">
                    <a:lumMod val="50000"/>
                    <a:lumOff val="50000"/>
                  </a:prstClr>
                </a:solidFill>
              </a:rPr>
              <a:t>Judul Pembahasan Pertemuan Disini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D0D48-AE83-45D7-8377-5E7C288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0991" y="6217919"/>
            <a:ext cx="19765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DFBBC74-4B99-4212-A7D9-0CF121B94CA0}" type="datetime1">
              <a:rPr lang="id-ID" sz="1000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</a:pPr>
              <a:t>05/08/19</a:t>
            </a:fld>
            <a:endParaRPr lang="id-ID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967E-A4B3-4A98-969C-52E6ED9B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id-ID" sz="1000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</a:pPr>
              <a:t>25</a:t>
            </a:fld>
            <a:endParaRPr lang="id-ID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1FB4F-5A4C-49AD-971C-E9E0173D2E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1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A7598-3C26-4D29-8BEC-3FE05927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6AC2D4-61AB-47F7-A572-202E17C21B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t="11369" r="19859" b="40413"/>
          <a:stretch/>
        </p:blipFill>
        <p:spPr>
          <a:xfrm>
            <a:off x="573612" y="3403600"/>
            <a:ext cx="4900468" cy="219325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A78F11-76F7-4581-A871-D1C8DBB6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6028" y="2279151"/>
            <a:ext cx="2901571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Gating is a technique that helps the net decide when to forget the current input, and when to remember it for future time steps. </a:t>
            </a:r>
          </a:p>
          <a:p>
            <a:pPr algn="just">
              <a:lnSpc>
                <a:spcPct val="90000"/>
              </a:lnSpc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6CC-B151-406A-9BEA-F37B042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8/5/19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920-1E26-4933-8D0E-3C00BC6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18BB-DADC-4562-BF3D-C41D85F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26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EF410-591A-4936-BECF-37FB81B97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F910-886D-4B2C-AC93-173DEDD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4BCC6B-9E44-4A53-8585-3F734955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9038" r="8311" b="12251"/>
          <a:stretch/>
        </p:blipFill>
        <p:spPr>
          <a:xfrm>
            <a:off x="745959" y="1576039"/>
            <a:ext cx="7347283" cy="4022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4C13-A395-4F7A-A809-88091BF1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7270-4078-4468-914F-AB1433D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60AD-6F5F-42AE-930D-22F31F37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2FE95-9992-405F-806C-92B7B0BE52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3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98F68B-67AD-4562-9061-507B54B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44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78AF-9AFF-49C8-9355-AB9EE2AE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5525027"/>
            <a:ext cx="2331049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8/5/19</a:t>
            </a:fld>
            <a:endParaRPr lang="en-US" sz="825">
              <a:solidFill>
                <a:srgbClr val="898989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02244C-357A-40D9-9208-E8A0F4CFED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5" r="16636"/>
          <a:stretch/>
        </p:blipFill>
        <p:spPr>
          <a:xfrm>
            <a:off x="691044" y="2034816"/>
            <a:ext cx="2537730" cy="32666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413568-3E5A-454D-B082-E5BDC2C9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579" y="2947260"/>
            <a:ext cx="4003614" cy="29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</a:rPr>
              <a:t>The team found that GPUs were able to train the nets 250 times faster!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8216-D9A9-4D47-BC75-C7D2F281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825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A9C8-37B5-4E9B-9C06-828C1FC5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825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28</a:t>
            </a:fld>
            <a:endParaRPr lang="en-US" sz="825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BF4F16-0D2C-4CFC-967B-DC70454A3B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67BBE34-CC6B-4656-BDE5-5A6EC90D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44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E1F7-B59C-4A01-96EE-13ACC8FE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5525027"/>
            <a:ext cx="2331049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8/5/19</a:t>
            </a:fld>
            <a:endParaRPr lang="en-US" sz="825">
              <a:solidFill>
                <a:srgbClr val="898989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1637D7-634B-4B81-B39B-DD2DC77885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6" r="20660" b="9371"/>
          <a:stretch/>
        </p:blipFill>
        <p:spPr>
          <a:xfrm>
            <a:off x="378797" y="1966940"/>
            <a:ext cx="3404277" cy="3422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ABAF75-769E-4FD5-A223-9615ECD6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579" y="2947260"/>
            <a:ext cx="4003614" cy="29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A recurrent net is suited for time series data, where an output can be the next value in a sequence, or the next several values. 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0B6-A404-4C03-B8EF-8C15B79E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825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0D55-F831-4BB8-82D3-10A7EF2F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825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29</a:t>
            </a:fld>
            <a:endParaRPr lang="en-US" sz="825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19B49-2D30-4287-9ACB-8788062ECE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Recurrent Neural Network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BED98-BCB6-43DE-A578-C1CC83F95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28FE-1D82-4F52-AFF5-E8A29F82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1794E4-38F3-4271-A075-97B3C618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 r="22051" b="7520"/>
          <a:stretch/>
        </p:blipFill>
        <p:spPr>
          <a:xfrm>
            <a:off x="2453833" y="1487287"/>
            <a:ext cx="4728515" cy="4505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B60A-64FB-421A-92BD-A7F5732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572A-1546-47B1-8D87-1423103B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DB52-1072-46EC-982B-A59993CC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DC21A-8659-4338-80E7-8995F1D34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23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746A71-E9EA-422D-AF82-937491A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Recurrent Neural Network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E94985-2A61-44BC-8116-63984255E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7298" r="20831" b="5798"/>
          <a:stretch/>
        </p:blipFill>
        <p:spPr>
          <a:xfrm>
            <a:off x="1445928" y="1256815"/>
            <a:ext cx="6252143" cy="4992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FC1-7F63-4F59-A9B7-2B791A2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05/08/19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98D3-F56F-4E0E-874B-16154143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45A-E8E8-462E-9A4C-BFE8A17A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5699-631B-4E44-9302-65EFB2C541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172E6-9291-4D30-8FCA-C1E48307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40FE-CE02-4DFB-A4AD-7683EC6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5525027"/>
            <a:ext cx="2331049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05/08/19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80462D4F-8D6E-4C5D-A166-58B4E5C4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004D-0698-4953-9ECB-D0BB75B4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813" y="1965406"/>
            <a:ext cx="4003614" cy="2927188"/>
          </a:xfrm>
        </p:spPr>
        <p:txBody>
          <a:bodyPr anchor="ctr">
            <a:normAutofit/>
          </a:bodyPr>
          <a:lstStyle/>
          <a:p>
            <a:endParaRPr lang="en-ID" sz="1500" dirty="0">
              <a:solidFill>
                <a:srgbClr val="000000"/>
              </a:solidFill>
            </a:endParaRPr>
          </a:p>
          <a:p>
            <a:r>
              <a:rPr lang="en-ID" sz="3600" dirty="0">
                <a:solidFill>
                  <a:srgbClr val="000000"/>
                </a:solidFill>
              </a:rPr>
              <a:t>What do you do if the patterns in your data change with time?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B79F-F757-4E23-8CCA-1F45B111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d-ID" sz="825">
                <a:solidFill>
                  <a:srgbClr val="898989"/>
                </a:solidFill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81AA-70C7-48FF-B7D9-2453D6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1BF789-279F-4CBC-BAEB-685A91431A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9DD227-7E5C-4507-8C68-1E7AE25B7E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1" r="36386" b="-1"/>
          <a:stretch/>
        </p:blipFill>
        <p:spPr>
          <a:xfrm>
            <a:off x="20" y="1351210"/>
            <a:ext cx="4180350" cy="437538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2B7EE-0867-4E66-9986-921B4C94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1603" y="1714507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In that case, your best bet is to use a recurrent neural network.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This deep learning model has a simple structure with a built-in feedback loop, allowing it to act as a forecasting engine.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7A59-98F3-4FC2-BDEF-A721852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6337827"/>
            <a:ext cx="2331049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8/5/19</a:t>
            </a:fld>
            <a:endParaRPr lang="en-US" sz="825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0E72-57DD-4D6B-8D56-7373469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2275" y="6337827"/>
            <a:ext cx="3967172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825" kern="1200" dirty="0" err="1">
                <a:solidFill>
                  <a:srgbClr val="898989"/>
                </a:solidFill>
                <a:latin typeface="+mn-lt"/>
                <a:ea typeface="+mn-ea"/>
                <a:cs typeface="+mn-cs"/>
              </a:rPr>
              <a:t>Judul</a:t>
            </a:r>
            <a:r>
              <a:rPr lang="en-US" sz="825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25" kern="1200" dirty="0" err="1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Pembahasan</a:t>
            </a:r>
            <a:r>
              <a:rPr lang="en-US" sz="825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25" kern="1200" dirty="0" err="1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Pertemuan</a:t>
            </a:r>
            <a:r>
              <a:rPr lang="en-US" sz="825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25" kern="1200" dirty="0" err="1">
                <a:solidFill>
                  <a:srgbClr val="898989"/>
                </a:solidFill>
                <a:latin typeface="+mn-lt"/>
                <a:ea typeface="+mn-ea"/>
                <a:cs typeface="+mn-cs"/>
              </a:rPr>
              <a:t>Disini</a:t>
            </a:r>
            <a:endParaRPr lang="en-US" sz="825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07D2-BAEA-43D1-8744-61E4DD8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8" y="6337827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825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825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992C7-6EB6-49D7-8AB9-23F95116A5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94F56F6-44EE-4DBF-B922-557FFA9C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ED15FC1-92C7-44BB-8D68-DC0F18CFD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4DDD22-7E08-4279-B9B5-854E374FD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40D8-85AC-4CAA-807B-257A0B6D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05/08/19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CB64-F647-4174-BBED-1E829388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95C6-F92A-4343-BD84-CBA643F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B38DB-316A-43C6-86C0-A32FC5B7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10141" r="14556" b="14544"/>
          <a:stretch/>
        </p:blipFill>
        <p:spPr>
          <a:xfrm>
            <a:off x="538480" y="1378869"/>
            <a:ext cx="8148320" cy="4339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4590A-355A-40FB-99BB-FBB32E98C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D60C70-6EE0-4F61-84C9-7CC67B67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ID" dirty="0"/>
              <a:t>Recurrent Neural Network</a:t>
            </a:r>
            <a:endParaRPr lang="en-ID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F83AC-A376-45F3-9238-53276B20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ID" sz="2100" dirty="0"/>
              <a:t>In a feedforward neural network, signals flow in only one direction from input to output, one layer at a time. </a:t>
            </a:r>
          </a:p>
          <a:p>
            <a:r>
              <a:rPr lang="en-ID" sz="2100" dirty="0"/>
              <a:t>In a recurrent net, the output of a layer is added to the next input and fed back into the same layer, which is typically the only layer in the entire network.</a:t>
            </a:r>
          </a:p>
          <a:p>
            <a:endParaRPr lang="en-ID" sz="21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D3BF0-3642-4D31-BE1E-E7E19A75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33479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A44607-3AC7-44C9-B2F9-3FA97C501EA1}" type="datetime1">
              <a:rPr lang="id-ID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05/08/19</a:t>
            </a:fld>
            <a:endParaRPr lang="id-ID" sz="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164C2-CFC1-4F9F-AED0-E5351B22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2023" y="6033479"/>
            <a:ext cx="394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d-ID" sz="900">
                <a:solidFill>
                  <a:schemeClr val="tx1">
                    <a:alpha val="80000"/>
                  </a:schemeClr>
                </a:solidFill>
              </a:rPr>
              <a:t>Judul Pembahasan Pertemuan Disini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BDD6-9B5E-496B-97A1-A7268746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d-ID" sz="9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58C933-6493-4930-8873-BFE7DFD6E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87B35-134A-4173-BE14-55205FD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9F9C-BC2D-493D-BDAB-089731EA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4245" y="5525027"/>
            <a:ext cx="2331049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FBBC74-4B99-4212-A7D9-0CF121B94CA0}" type="datetime1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05/08/19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8B0CD-7507-41DF-981D-459B9CCC55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5" t="19482" r="37667" b="8420"/>
          <a:stretch/>
        </p:blipFill>
        <p:spPr>
          <a:xfrm>
            <a:off x="890919" y="2079067"/>
            <a:ext cx="1923883" cy="3026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B469-856F-4F97-B765-EA67B318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ID" sz="2400" dirty="0"/>
              <a:t>Think of this process as a passage through time</a:t>
            </a:r>
            <a:endParaRPr lang="en-ID" sz="2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8D63-8E9E-4AC4-BB95-95AC052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d-ID" sz="825">
                <a:solidFill>
                  <a:srgbClr val="898989"/>
                </a:solidFill>
              </a:rPr>
              <a:t>Judul Pembahasan Pertemuan Disini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D33D-1D04-4CDF-90BD-A9A8EE2E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0E258F-04D6-46E9-8B77-0866F5CD991D}" type="slidenum">
              <a:rPr lang="id-ID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id-ID" sz="825">
              <a:solidFill>
                <a:srgbClr val="89898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4970F-9B1C-4C70-8F9E-DBE5113EF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927</Words>
  <Application>Microsoft Macintosh PowerPoint</Application>
  <PresentationFormat>On-screen Show (4:3)</PresentationFormat>
  <Paragraphs>158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&amp;quot</vt:lpstr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Deep Learning Models</vt:lpstr>
      <vt:lpstr>Recurrent Neural Network</vt:lpstr>
      <vt:lpstr>Recurrent Neural Network</vt:lpstr>
      <vt:lpstr>PowerPoint Presentation</vt:lpstr>
      <vt:lpstr>PowerPoint Presentation</vt:lpstr>
      <vt:lpstr>PowerPoint Presentation</vt:lpstr>
      <vt:lpstr>Recurrent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Old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Models</dc:title>
  <dc:creator>nv395</dc:creator>
  <cp:lastModifiedBy>Septia Rani ST., M.Cs</cp:lastModifiedBy>
  <cp:revision>5</cp:revision>
  <dcterms:created xsi:type="dcterms:W3CDTF">2019-06-19T02:33:32Z</dcterms:created>
  <dcterms:modified xsi:type="dcterms:W3CDTF">2019-08-05T01:03:23Z</dcterms:modified>
</cp:coreProperties>
</file>