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3"/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embeddedFontLs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4.xml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0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d-ID" sz="1200"/>
              <a:t>shown here are 4 such time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 = 1, the net takes the output of time t = 0 and sends it back into the net along with the next input. The net repeats this for t = 2, t = 3, and so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u="none"/>
          </a:p>
        </p:txBody>
      </p:sp>
      <p:sp>
        <p:nvSpPr>
          <p:cNvPr id="382" name="Google Shape;38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input is singular and the output is a sequence, a potential application is image captioning.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sequence of inputs with a single output can be used for document classification.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both the input and output are sequences, these nets can classify videos frame by frame. </a:t>
            </a:r>
            <a:endParaRPr b="1" u="none"/>
          </a:p>
        </p:txBody>
      </p:sp>
      <p:sp>
        <p:nvSpPr>
          <p:cNvPr id="476" name="Google Shape;47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time </a:t>
            </a:r>
            <a:r>
              <a:rPr b="0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is introduced, the net can statistically forecast the demand in supply chain planning.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487" name="Google Shape;48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previous deep learning models, by stacking RNNs on top of each other, you can form a net capable of more complex output than a single RNN working alone.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u="none"/>
          </a:p>
        </p:txBody>
      </p:sp>
      <p:sp>
        <p:nvSpPr>
          <p:cNvPr id="498" name="Google Shape;49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decay of information through time.</a:t>
            </a:r>
            <a:endParaRPr/>
          </a:p>
        </p:txBody>
      </p:sp>
      <p:sp>
        <p:nvSpPr>
          <p:cNvPr id="534" name="Google Shape;53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popular gating types today are GRU and LSTM.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Besides gating, there are also a few other techniques like gradient clipping, steeper gates, and better optimizers.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 comes to training a recurrent net, GPUs are an obvious choice over an ordinary CPU. This was validated by a research team at Indico, which uses these nets on text processing tasks like sentiment analysis and helpfulness extraction.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u="none"/>
          </a:p>
        </p:txBody>
      </p:sp>
      <p:sp>
        <p:nvSpPr>
          <p:cNvPr id="582" name="Google Shape;58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under what circumstances would you use a recurrent net over a feedforward net? 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that a feedforward net outputs one value, which in many cases was a class or a prediction.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answer depends on whether the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 for classification, regression, or forecasting.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id-ID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Recurrent neural networks, or RNNs, have a long history, but their recent popularity </a:t>
            </a:r>
            <a:r>
              <a:rPr b="0" lang="id-ID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 mostly due to the works of Juergen Schmidhuber, Sepp Hochreiter, and Alex Graves.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u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None/>
            </a:pPr>
            <a:r>
              <a:rPr b="0" lang="id-ID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Their applications </a:t>
            </a:r>
            <a:r>
              <a:rPr b="0" lang="id-ID" u="none">
                <a:solidFill>
                  <a:srgbClr val="0074B5"/>
                </a:solidFill>
                <a:latin typeface="Arial"/>
                <a:ea typeface="Arial"/>
                <a:cs typeface="Arial"/>
                <a:sym typeface="Arial"/>
              </a:rPr>
              <a:t>are extremely versatile – ranging from speech recognition to driverless cars.</a:t>
            </a:r>
            <a:endParaRPr b="0" i="0" u="none" strike="noStrike">
              <a:solidFill>
                <a:srgbClr val="0074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u="none"/>
          </a:p>
        </p:txBody>
      </p:sp>
      <p:sp>
        <p:nvSpPr>
          <p:cNvPr id="332" name="Google Shape;33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ctrTitle"/>
          </p:nvPr>
        </p:nvSpPr>
        <p:spPr>
          <a:xfrm>
            <a:off x="419100" y="2476499"/>
            <a:ext cx="5419725" cy="1419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  <a:defRPr sz="40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19100" y="3927809"/>
            <a:ext cx="414337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>
                <a:solidFill>
                  <a:srgbClr val="3A3838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4"/>
          <p:cNvSpPr txBox="1"/>
          <p:nvPr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075" u="none" cap="none" strike="noStrike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 Fresh Graduate Academy Digital Talent Scholarship 2019 | Machine Learning</a:t>
            </a:r>
            <a:endParaRPr sz="1075">
              <a:solidFill>
                <a:srgbClr val="3A38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105" y="97208"/>
            <a:ext cx="1432672" cy="62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" y="5843925"/>
            <a:ext cx="666547" cy="68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 b="19924" l="6852" r="5618" t="0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2321843" y="2948156"/>
            <a:ext cx="6184483" cy="1315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  <a:defRPr sz="40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2317581" y="2534653"/>
            <a:ext cx="6188745" cy="300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sz="18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719" y="2582779"/>
            <a:ext cx="1471628" cy="16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84898" y="1427747"/>
            <a:ext cx="4329952" cy="4749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629150" y="1427747"/>
            <a:ext cx="4378492" cy="4749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nippet Code">
  <p:cSld name="Snippet Cod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5486400" y="1427747"/>
            <a:ext cx="3521242" cy="4749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184898" y="1427747"/>
            <a:ext cx="5197228" cy="47492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84898" y="1427747"/>
            <a:ext cx="4313284" cy="846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184898" y="2274219"/>
            <a:ext cx="4313284" cy="39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3" type="body"/>
          </p:nvPr>
        </p:nvSpPr>
        <p:spPr>
          <a:xfrm>
            <a:off x="4629150" y="1427747"/>
            <a:ext cx="4378492" cy="846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9"/>
          <p:cNvSpPr txBox="1"/>
          <p:nvPr>
            <p:ph idx="4" type="body"/>
          </p:nvPr>
        </p:nvSpPr>
        <p:spPr>
          <a:xfrm>
            <a:off x="4629150" y="2274219"/>
            <a:ext cx="4378492" cy="39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Title">
  <p:cSld name="Image with 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48" name="Google Shape;148;p21"/>
          <p:cNvSpPr/>
          <p:nvPr>
            <p:ph idx="2" type="pic"/>
          </p:nvPr>
        </p:nvSpPr>
        <p:spPr>
          <a:xfrm>
            <a:off x="184897" y="1556084"/>
            <a:ext cx="8822577" cy="4122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2703094" y="412469"/>
            <a:ext cx="6304548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2362034" y="6420518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093243" y="6420519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22399" l="7013" r="7280" t="0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762" y="113994"/>
            <a:ext cx="806818" cy="35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113" y="121182"/>
            <a:ext cx="333345" cy="3434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>
            <p:ph idx="2" type="pic"/>
          </p:nvPr>
        </p:nvSpPr>
        <p:spPr>
          <a:xfrm>
            <a:off x="184897" y="585809"/>
            <a:ext cx="8822577" cy="5762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2"/>
          <p:cNvSpPr txBox="1"/>
          <p:nvPr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900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 Fresh</a:t>
            </a:r>
            <a:r>
              <a:rPr lang="id-ID" sz="900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Graduate Academy Digital Talent Scholarship 2019 | Machine Learning</a:t>
            </a:r>
            <a:endParaRPr sz="900">
              <a:solidFill>
                <a:srgbClr val="3A38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3" name="Google Shape;163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23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 rot="5400000">
            <a:off x="2241798" y="-597069"/>
            <a:ext cx="4708943" cy="8822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1" name="Google Shape;201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0" name="Google Shape;220;p3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2" name="Google Shape;222;p3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8" name="Google Shape;238;p3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6" name="Google Shape;246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5.jp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2">
            <a:alphaModFix/>
          </a:blip>
          <a:srcRect b="22399" l="7013" r="7280" t="0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00" y="554599"/>
            <a:ext cx="806818" cy="35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02" y="75067"/>
            <a:ext cx="385103" cy="39677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900" u="none" cap="none" strike="noStrike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 Fresh Graduate Academy Digital Talent Scholarship 2019 | Machine Learning</a:t>
            </a:r>
            <a:endParaRPr b="0" i="0" sz="900" u="none" cap="none" strike="noStrike">
              <a:solidFill>
                <a:srgbClr val="3A383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6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7.png"/><Relationship Id="rId8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Relationship Id="rId4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Relationship Id="rId4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jpg"/><Relationship Id="rId4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Relationship Id="rId4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jpg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Relationship Id="rId4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jpg"/><Relationship Id="rId4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jpg"/><Relationship Id="rId4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Relationship Id="rId4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jpg"/><Relationship Id="rId4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jpg"/><Relationship Id="rId4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34.jpg"/><Relationship Id="rId5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31.jpg"/><Relationship Id="rId5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jpg"/><Relationship Id="rId4" Type="http://schemas.openxmlformats.org/officeDocument/2006/relationships/image" Target="../media/image1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20.png"/><Relationship Id="rId5" Type="http://schemas.openxmlformats.org/officeDocument/2006/relationships/image" Target="../media/image41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jpg"/><Relationship Id="rId5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jpg"/><Relationship Id="rId5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b="0" l="42222" r="2423" t="0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 rotWithShape="1">
          <a:blip r:embed="rId4">
            <a:alphaModFix/>
          </a:blip>
          <a:srcRect b="34415" l="10124" r="7379" t="3298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538" y="215576"/>
            <a:ext cx="658757" cy="6867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9"/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69" name="Google Shape;269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9"/>
            <p:cNvSpPr txBox="1"/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864"/>
                </a:buClr>
                <a:buSzPts val="1400"/>
                <a:buFont typeface="Arial"/>
                <a:buNone/>
              </a:pPr>
              <a:r>
                <a:rPr b="0" i="0" lang="id-ID" sz="1400" u="none" cap="none" strike="noStrik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digitalent.kominfo.go.id</a:t>
              </a:r>
              <a:endParaRPr b="0" i="0" sz="7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39"/>
          <p:cNvSpPr txBox="1"/>
          <p:nvPr/>
        </p:nvSpPr>
        <p:spPr>
          <a:xfrm>
            <a:off x="288983" y="2206282"/>
            <a:ext cx="4457989" cy="2632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rial"/>
              <a:buNone/>
            </a:pPr>
            <a:r>
              <a:rPr b="0" i="0" lang="id-ID" sz="44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DIGITAL TALENT SCHOLARSHIP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Arial"/>
              <a:buNone/>
            </a:pPr>
            <a:r>
              <a:rPr b="0" i="0" lang="id-ID" sz="44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0" i="0" sz="18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6673" y="186982"/>
            <a:ext cx="666547" cy="68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2763" y="136523"/>
            <a:ext cx="670457" cy="91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74" name="Google Shape;374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316" l="25328" r="23351" t="20867"/>
          <a:stretch/>
        </p:blipFill>
        <p:spPr>
          <a:xfrm>
            <a:off x="1402080" y="1493520"/>
            <a:ext cx="6680774" cy="455168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8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376" name="Google Shape;376;p48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377" name="Google Shape;377;p48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378" name="Google Shape;37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5" name="Google Shape;385;p49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386" name="Google Shape;386;p49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387" name="Google Shape;387;p49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89" name="Google Shape;389;p49"/>
          <p:cNvPicPr preferRelativeResize="0"/>
          <p:nvPr/>
        </p:nvPicPr>
        <p:blipFill rotWithShape="1">
          <a:blip r:embed="rId3">
            <a:alphaModFix/>
          </a:blip>
          <a:srcRect b="10961" l="24601" r="22108" t="18931"/>
          <a:stretch/>
        </p:blipFill>
        <p:spPr>
          <a:xfrm>
            <a:off x="1381620" y="1400254"/>
            <a:ext cx="6701233" cy="464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6" name="Google Shape;396;p50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397" name="Google Shape;397;p50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398" name="Google Shape;398;p50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399" name="Google Shape;399;p50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00" name="Google Shape;400;p50"/>
          <p:cNvPicPr preferRelativeResize="0"/>
          <p:nvPr/>
        </p:nvPicPr>
        <p:blipFill rotWithShape="1">
          <a:blip r:embed="rId3">
            <a:alphaModFix/>
          </a:blip>
          <a:srcRect b="11391" l="24539" r="22171" t="20007"/>
          <a:stretch/>
        </p:blipFill>
        <p:spPr>
          <a:xfrm>
            <a:off x="1381620" y="1378519"/>
            <a:ext cx="6701232" cy="462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7" name="Google Shape;407;p51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408" name="Google Shape;408;p51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409" name="Google Shape;409;p51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410" name="Google Shape;410;p51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11" name="Google Shape;411;p51"/>
          <p:cNvPicPr preferRelativeResize="0"/>
          <p:nvPr/>
        </p:nvPicPr>
        <p:blipFill rotWithShape="1">
          <a:blip r:embed="rId3">
            <a:alphaModFix/>
          </a:blip>
          <a:srcRect b="11821" l="25812" r="23349" t="20222"/>
          <a:stretch/>
        </p:blipFill>
        <p:spPr>
          <a:xfrm>
            <a:off x="1381620" y="1378519"/>
            <a:ext cx="6711622" cy="462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8" name="Google Shape;418;p52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419" name="Google Shape;419;p52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420" name="Google Shape;420;p52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22" name="Google Shape;422;p52"/>
          <p:cNvPicPr preferRelativeResize="0"/>
          <p:nvPr/>
        </p:nvPicPr>
        <p:blipFill rotWithShape="1">
          <a:blip r:embed="rId3">
            <a:alphaModFix/>
          </a:blip>
          <a:srcRect b="11606" l="26175" r="23349" t="20867"/>
          <a:stretch/>
        </p:blipFill>
        <p:spPr>
          <a:xfrm>
            <a:off x="1354281" y="1378519"/>
            <a:ext cx="6711622" cy="462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/>
          <p:nvPr/>
        </p:nvSpPr>
        <p:spPr>
          <a:xfrm>
            <a:off x="0" y="857250"/>
            <a:ext cx="4085190" cy="5143500"/>
          </a:xfrm>
          <a:prstGeom prst="rect">
            <a:avLst/>
          </a:prstGeom>
          <a:gradFill>
            <a:gsLst>
              <a:gs pos="0">
                <a:srgbClr val="428CCE"/>
              </a:gs>
              <a:gs pos="25000">
                <a:srgbClr val="428CCE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3"/>
          <p:cNvSpPr txBox="1"/>
          <p:nvPr>
            <p:ph idx="10" type="dt"/>
          </p:nvPr>
        </p:nvSpPr>
        <p:spPr>
          <a:xfrm>
            <a:off x="604245" y="6382277"/>
            <a:ext cx="2331049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750">
                <a:solidFill>
                  <a:srgbClr val="898989"/>
                </a:solidFill>
              </a:rPr>
              <a:t>05/08/19</a:t>
            </a:r>
            <a:endParaRPr sz="750">
              <a:solidFill>
                <a:srgbClr val="898989"/>
              </a:solidFill>
            </a:endParaRPr>
          </a:p>
        </p:txBody>
      </p:sp>
      <p:sp>
        <p:nvSpPr>
          <p:cNvPr id="431" name="Google Shape;431;p53"/>
          <p:cNvSpPr txBox="1"/>
          <p:nvPr>
            <p:ph idx="11" type="ftr"/>
          </p:nvPr>
        </p:nvSpPr>
        <p:spPr>
          <a:xfrm>
            <a:off x="4152275" y="6382277"/>
            <a:ext cx="3967172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750">
                <a:solidFill>
                  <a:srgbClr val="898989"/>
                </a:solidFill>
              </a:rPr>
              <a:t>Judul Pembahasan Pertemuan Disini</a:t>
            </a:r>
            <a:endParaRPr/>
          </a:p>
        </p:txBody>
      </p:sp>
      <p:sp>
        <p:nvSpPr>
          <p:cNvPr id="432" name="Google Shape;432;p53"/>
          <p:cNvSpPr txBox="1"/>
          <p:nvPr>
            <p:ph idx="12" type="sldNum"/>
          </p:nvPr>
        </p:nvSpPr>
        <p:spPr>
          <a:xfrm>
            <a:off x="8119448" y="6382277"/>
            <a:ext cx="428046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750">
                <a:solidFill>
                  <a:srgbClr val="898989"/>
                </a:solidFill>
              </a:rPr>
              <a:t>‹#›</a:t>
            </a:fld>
            <a:endParaRPr sz="750">
              <a:solidFill>
                <a:srgbClr val="898989"/>
              </a:solidFill>
            </a:endParaRPr>
          </a:p>
        </p:txBody>
      </p:sp>
      <p:grpSp>
        <p:nvGrpSpPr>
          <p:cNvPr id="433" name="Google Shape;433;p53"/>
          <p:cNvGrpSpPr/>
          <p:nvPr/>
        </p:nvGrpSpPr>
        <p:grpSpPr>
          <a:xfrm>
            <a:off x="4152275" y="1228499"/>
            <a:ext cx="4636126" cy="4401001"/>
            <a:chOff x="0" y="41582"/>
            <a:chExt cx="4636126" cy="4401001"/>
          </a:xfrm>
        </p:grpSpPr>
        <p:sp>
          <p:nvSpPr>
            <p:cNvPr id="434" name="Google Shape;434;p53"/>
            <p:cNvSpPr/>
            <p:nvPr/>
          </p:nvSpPr>
          <p:spPr>
            <a:xfrm>
              <a:off x="0" y="41582"/>
              <a:ext cx="4636126" cy="21645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3"/>
            <p:cNvSpPr txBox="1"/>
            <p:nvPr/>
          </p:nvSpPr>
          <p:spPr>
            <a:xfrm>
              <a:off x="105662" y="147244"/>
              <a:ext cx="4424802" cy="1953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id-ID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Unlike feedforward nets, a recurrent net can receive a sequence of values as input, and it can also produce a sequence of values as output. 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3"/>
            <p:cNvSpPr/>
            <p:nvPr/>
          </p:nvSpPr>
          <p:spPr>
            <a:xfrm>
              <a:off x="0" y="2278083"/>
              <a:ext cx="4636126" cy="2164500"/>
            </a:xfrm>
            <a:prstGeom prst="roundRect">
              <a:avLst>
                <a:gd fmla="val 16667" name="adj"/>
              </a:avLst>
            </a:prstGeom>
            <a:solidFill>
              <a:srgbClr val="6FAA4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3"/>
            <p:cNvSpPr txBox="1"/>
            <p:nvPr/>
          </p:nvSpPr>
          <p:spPr>
            <a:xfrm>
              <a:off x="105662" y="2383745"/>
              <a:ext cx="4424802" cy="1953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id-ID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ability to operate with sequences opens up these nets to a wide variety of applications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53"/>
          <p:cNvSpPr txBox="1"/>
          <p:nvPr/>
        </p:nvSpPr>
        <p:spPr>
          <a:xfrm>
            <a:off x="632278" y="2921168"/>
            <a:ext cx="227498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</a:t>
            </a:r>
            <a:endParaRPr/>
          </a:p>
        </p:txBody>
      </p:sp>
      <p:pic>
        <p:nvPicPr>
          <p:cNvPr id="439" name="Google Shape;43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46" name="Google Shape;446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111" l="0" r="0" t="0"/>
          <a:stretch/>
        </p:blipFill>
        <p:spPr>
          <a:xfrm>
            <a:off x="392377" y="1452563"/>
            <a:ext cx="8398933" cy="410495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447" name="Google Shape;447;p54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448" name="Google Shape;448;p54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449" name="Google Shape;449;p54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450" name="Google Shape;45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5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56" name="Google Shape;456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111" l="0" r="0" t="12910"/>
          <a:stretch/>
        </p:blipFill>
        <p:spPr>
          <a:xfrm>
            <a:off x="392377" y="2062480"/>
            <a:ext cx="8398933" cy="349504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457" name="Google Shape;457;p55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458" name="Google Shape;458;p55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459" name="Google Shape;459;p55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460" name="Google Shape;46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7" name="Google Shape;467;p56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468" name="Google Shape;468;p56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469" name="Google Shape;469;p56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71" name="Google Shape;471;p56"/>
          <p:cNvPicPr preferRelativeResize="0"/>
          <p:nvPr/>
        </p:nvPicPr>
        <p:blipFill rotWithShape="1">
          <a:blip r:embed="rId3">
            <a:alphaModFix/>
          </a:blip>
          <a:srcRect b="11606" l="6335" r="3785" t="9684"/>
          <a:stretch/>
        </p:blipFill>
        <p:spPr>
          <a:xfrm>
            <a:off x="734907" y="1380375"/>
            <a:ext cx="8036560" cy="414487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id="472" name="Google Shape;47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79" name="Google Shape;479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4401" l="4401" r="3542" t="10760"/>
          <a:stretch/>
        </p:blipFill>
        <p:spPr>
          <a:xfrm>
            <a:off x="762000" y="1960880"/>
            <a:ext cx="7731760" cy="353568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480" name="Google Shape;480;p57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481" name="Google Shape;481;p57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482" name="Google Shape;482;p57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483" name="Google Shape;48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ctrTitle"/>
          </p:nvPr>
        </p:nvSpPr>
        <p:spPr>
          <a:xfrm>
            <a:off x="419100" y="2476499"/>
            <a:ext cx="5419725" cy="1419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id-ID" sz="4000"/>
              <a:t>Deep Learning Models</a:t>
            </a:r>
            <a:endParaRPr sz="4000"/>
          </a:p>
        </p:txBody>
      </p:sp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5704203"/>
            <a:ext cx="670457" cy="91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8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90" name="Google Shape;490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0423" l="0" r="1607" t="21942"/>
          <a:stretch/>
        </p:blipFill>
        <p:spPr>
          <a:xfrm>
            <a:off x="392377" y="1585733"/>
            <a:ext cx="8607243" cy="362634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491" name="Google Shape;491;p58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492" name="Google Shape;492;p58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493" name="Google Shape;493;p58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494" name="Google Shape;49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9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1" name="Google Shape;501;p59"/>
          <p:cNvSpPr txBox="1"/>
          <p:nvPr>
            <p:ph idx="1" type="body"/>
          </p:nvPr>
        </p:nvSpPr>
        <p:spPr>
          <a:xfrm>
            <a:off x="184897" y="1451811"/>
            <a:ext cx="881472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02" name="Google Shape;502;p59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503" name="Google Shape;503;p59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504" name="Google Shape;504;p59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505" name="Google Shape;505;p59"/>
          <p:cNvPicPr preferRelativeResize="0"/>
          <p:nvPr/>
        </p:nvPicPr>
        <p:blipFill rotWithShape="1">
          <a:blip r:embed="rId3">
            <a:alphaModFix/>
          </a:blip>
          <a:srcRect b="0" l="23778" r="20222" t="6737"/>
          <a:stretch/>
        </p:blipFill>
        <p:spPr>
          <a:xfrm>
            <a:off x="1652337" y="1203825"/>
            <a:ext cx="5642543" cy="528583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id="506" name="Google Shape;50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/>
          <p:nvPr/>
        </p:nvSpPr>
        <p:spPr>
          <a:xfrm>
            <a:off x="241173" y="320040"/>
            <a:ext cx="8661654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0"/>
          <p:cNvSpPr txBox="1"/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id-ID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 Old Problem </a:t>
            </a:r>
            <a:endParaRPr/>
          </a:p>
        </p:txBody>
      </p:sp>
      <p:cxnSp>
        <p:nvCxnSpPr>
          <p:cNvPr id="514" name="Google Shape;514;p60"/>
          <p:cNvCxnSpPr/>
          <p:nvPr/>
        </p:nvCxnSpPr>
        <p:spPr>
          <a:xfrm>
            <a:off x="3490722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" name="Google Shape;515;p60"/>
          <p:cNvSpPr txBox="1"/>
          <p:nvPr>
            <p:ph idx="2" type="body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id-ID" sz="2100">
                <a:solidFill>
                  <a:schemeClr val="dk1"/>
                </a:solidFill>
              </a:rPr>
              <a:t>an RNN is an extremely difficult net to train. Since these nets use backpropagation, we once again run into the problem of the vanishing gradient.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id-ID" sz="2100">
                <a:solidFill>
                  <a:schemeClr val="dk1"/>
                </a:solidFill>
              </a:rPr>
              <a:t>Unfortunately, the vanishing gradient is exponentially worse for an RNN. The reason for this is that each time step</a:t>
            </a:r>
            <a:endParaRPr/>
          </a:p>
          <a:p>
            <a:pPr indent="-95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516" name="Google Shape;516;p60"/>
          <p:cNvSpPr txBox="1"/>
          <p:nvPr>
            <p:ph idx="10" type="dt"/>
          </p:nvPr>
        </p:nvSpPr>
        <p:spPr>
          <a:xfrm>
            <a:off x="628650" y="603347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900">
                <a:solidFill>
                  <a:schemeClr val="dk1"/>
                </a:solidFill>
              </a:rPr>
              <a:t>8/5/19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17" name="Google Shape;517;p60"/>
          <p:cNvSpPr txBox="1"/>
          <p:nvPr>
            <p:ph idx="11" type="ftr"/>
          </p:nvPr>
        </p:nvSpPr>
        <p:spPr>
          <a:xfrm>
            <a:off x="3732023" y="6033479"/>
            <a:ext cx="39449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Judul Pembahasan Pertemuan Disini</a:t>
            </a:r>
            <a:endParaRPr/>
          </a:p>
        </p:txBody>
      </p:sp>
      <p:sp>
        <p:nvSpPr>
          <p:cNvPr id="518" name="Google Shape;518;p60"/>
          <p:cNvSpPr txBox="1"/>
          <p:nvPr>
            <p:ph idx="12" type="sldNum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900">
                <a:solidFill>
                  <a:schemeClr val="dk1"/>
                </a:solidFill>
              </a:rPr>
              <a:t>‹#›</a:t>
            </a:fld>
            <a:endParaRPr sz="900">
              <a:solidFill>
                <a:schemeClr val="dk1"/>
              </a:solidFill>
            </a:endParaRPr>
          </a:p>
        </p:txBody>
      </p:sp>
      <p:pic>
        <p:nvPicPr>
          <p:cNvPr id="519" name="Google Shape;51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4617" l="0" r="0" t="10113"/>
          <a:stretch/>
        </p:blipFill>
        <p:spPr>
          <a:xfrm>
            <a:off x="482600" y="1697597"/>
            <a:ext cx="8178799" cy="34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/>
              <a:t>8/5/19</a:t>
            </a:r>
            <a:endParaRPr sz="1200"/>
          </a:p>
        </p:txBody>
      </p:sp>
      <p:sp>
        <p:nvSpPr>
          <p:cNvPr id="527" name="Google Shape;527;p6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Judul Pembahasan Pertemuan Disini</a:t>
            </a:r>
            <a:endParaRPr/>
          </a:p>
        </p:txBody>
      </p:sp>
      <p:sp>
        <p:nvSpPr>
          <p:cNvPr id="528" name="Google Shape;528;p6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529" name="Google Shape;529;p61"/>
          <p:cNvSpPr txBox="1"/>
          <p:nvPr/>
        </p:nvSpPr>
        <p:spPr>
          <a:xfrm>
            <a:off x="965200" y="5457090"/>
            <a:ext cx="734906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time steps is like training a 100-layer feedforward net – this leads to exponentially small gradients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37" name="Google Shape;537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348" l="8634" r="3886" t="10329"/>
          <a:stretch/>
        </p:blipFill>
        <p:spPr>
          <a:xfrm>
            <a:off x="1117600" y="1940560"/>
            <a:ext cx="7347283" cy="332232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2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539" name="Google Shape;539;p62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540" name="Google Shape;540;p62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541" name="Google Shape;54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type="title"/>
          </p:nvPr>
        </p:nvSpPr>
        <p:spPr>
          <a:xfrm>
            <a:off x="720075" y="978102"/>
            <a:ext cx="7941325" cy="1062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547" name="Google Shape;547;p63"/>
          <p:cNvCxnSpPr/>
          <p:nvPr/>
        </p:nvCxnSpPr>
        <p:spPr>
          <a:xfrm>
            <a:off x="785718" y="2265037"/>
            <a:ext cx="7593759" cy="0"/>
          </a:xfrm>
          <a:prstGeom prst="straightConnector1">
            <a:avLst/>
          </a:prstGeom>
          <a:noFill/>
          <a:ln cap="flat" cmpd="sng" w="158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Head with Gears" id="548" name="Google Shape;5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17" y="2811104"/>
            <a:ext cx="2524860" cy="252486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3"/>
          <p:cNvSpPr txBox="1"/>
          <p:nvPr>
            <p:ph idx="1" type="body"/>
          </p:nvPr>
        </p:nvSpPr>
        <p:spPr>
          <a:xfrm>
            <a:off x="3716515" y="2682433"/>
            <a:ext cx="4711627" cy="3215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id-ID" sz="2800"/>
              <a:t>There are several ways to address this problem - the most popular of which is gating. </a:t>
            </a:r>
            <a:endParaRPr/>
          </a:p>
        </p:txBody>
      </p:sp>
      <p:sp>
        <p:nvSpPr>
          <p:cNvPr id="550" name="Google Shape;550;p63"/>
          <p:cNvSpPr txBox="1"/>
          <p:nvPr>
            <p:ph idx="11" type="ftr"/>
          </p:nvPr>
        </p:nvSpPr>
        <p:spPr>
          <a:xfrm>
            <a:off x="748344" y="621792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000">
                <a:solidFill>
                  <a:srgbClr val="7F7F7F"/>
                </a:solidFill>
              </a:rPr>
              <a:t>Judul Pembahasan Pertemuan Disini</a:t>
            </a:r>
            <a:endParaRPr/>
          </a:p>
        </p:txBody>
      </p:sp>
      <p:sp>
        <p:nvSpPr>
          <p:cNvPr id="551" name="Google Shape;551;p63"/>
          <p:cNvSpPr txBox="1"/>
          <p:nvPr>
            <p:ph idx="10" type="dt"/>
          </p:nvPr>
        </p:nvSpPr>
        <p:spPr>
          <a:xfrm>
            <a:off x="5650991" y="6217919"/>
            <a:ext cx="19765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000">
                <a:solidFill>
                  <a:srgbClr val="7F7F7F"/>
                </a:solidFill>
              </a:rPr>
              <a:t>05/08/19</a:t>
            </a:r>
            <a:endParaRPr sz="1000">
              <a:solidFill>
                <a:srgbClr val="7F7F7F"/>
              </a:solidFill>
            </a:endParaRPr>
          </a:p>
        </p:txBody>
      </p:sp>
      <p:sp>
        <p:nvSpPr>
          <p:cNvPr id="552" name="Google Shape;552;p63"/>
          <p:cNvSpPr txBox="1"/>
          <p:nvPr>
            <p:ph idx="12" type="sldNum"/>
          </p:nvPr>
        </p:nvSpPr>
        <p:spPr>
          <a:xfrm>
            <a:off x="7748177" y="621792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000">
                <a:solidFill>
                  <a:srgbClr val="7F7F7F"/>
                </a:solidFill>
              </a:rPr>
              <a:t>‹#›</a:t>
            </a:fld>
            <a:endParaRPr sz="1000">
              <a:solidFill>
                <a:srgbClr val="7F7F7F"/>
              </a:solidFill>
            </a:endParaRPr>
          </a:p>
        </p:txBody>
      </p:sp>
      <p:pic>
        <p:nvPicPr>
          <p:cNvPr id="553" name="Google Shape;55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4"/>
          <p:cNvSpPr txBox="1"/>
          <p:nvPr>
            <p:ph type="title"/>
          </p:nvPr>
        </p:nvSpPr>
        <p:spPr>
          <a:xfrm>
            <a:off x="1135719" y="513612"/>
            <a:ext cx="7420599" cy="1031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0413" l="21685" r="19858" t="11369"/>
          <a:stretch/>
        </p:blipFill>
        <p:spPr>
          <a:xfrm>
            <a:off x="573612" y="3403600"/>
            <a:ext cx="4900468" cy="219325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64"/>
          <p:cNvSpPr/>
          <p:nvPr/>
        </p:nvSpPr>
        <p:spPr>
          <a:xfrm rot="10800000">
            <a:off x="585115" y="1884045"/>
            <a:ext cx="2456751" cy="2853308"/>
          </a:xfrm>
          <a:custGeom>
            <a:rect b="b" l="l" r="r" t="t"/>
            <a:pathLst>
              <a:path extrusionOk="0" h="2853308" w="327566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4"/>
          <p:cNvSpPr/>
          <p:nvPr/>
        </p:nvSpPr>
        <p:spPr>
          <a:xfrm>
            <a:off x="3041866" y="3222529"/>
            <a:ext cx="2432214" cy="2828156"/>
          </a:xfrm>
          <a:custGeom>
            <a:rect b="b" l="l" r="r" t="t"/>
            <a:pathLst>
              <a:path extrusionOk="0" h="2828156" w="3242952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64"/>
          <p:cNvSpPr txBox="1"/>
          <p:nvPr>
            <p:ph idx="2" type="body"/>
          </p:nvPr>
        </p:nvSpPr>
        <p:spPr>
          <a:xfrm>
            <a:off x="5836028" y="2279151"/>
            <a:ext cx="2901571" cy="3387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id-ID" sz="2100">
                <a:solidFill>
                  <a:schemeClr val="dk1"/>
                </a:solidFill>
              </a:rPr>
              <a:t>Gating is a technique that helps the net decide when to forget the current input, and when to remember it for future time steps. </a:t>
            </a:r>
            <a:endParaRPr/>
          </a:p>
          <a:p>
            <a:pPr indent="-952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564" name="Google Shape;564;p6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000">
                <a:solidFill>
                  <a:srgbClr val="888888"/>
                </a:solidFill>
              </a:rPr>
              <a:t>8/5/19</a:t>
            </a:r>
            <a:endParaRPr sz="1000">
              <a:solidFill>
                <a:srgbClr val="888888"/>
              </a:solidFill>
            </a:endParaRPr>
          </a:p>
        </p:txBody>
      </p:sp>
      <p:sp>
        <p:nvSpPr>
          <p:cNvPr id="565" name="Google Shape;565;p6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Judul Pembahasan Pertemuan Disini</a:t>
            </a:r>
            <a:endParaRPr/>
          </a:p>
        </p:txBody>
      </p:sp>
      <p:sp>
        <p:nvSpPr>
          <p:cNvPr id="566" name="Google Shape;566;p6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000">
                <a:solidFill>
                  <a:srgbClr val="888888"/>
                </a:solidFill>
              </a:rPr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pic>
        <p:nvPicPr>
          <p:cNvPr id="567" name="Google Shape;56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5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74" name="Google Shape;574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251" l="10812" r="8310" t="9038"/>
          <a:stretch/>
        </p:blipFill>
        <p:spPr>
          <a:xfrm>
            <a:off x="745959" y="1576039"/>
            <a:ext cx="7347283" cy="402212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575" name="Google Shape;575;p65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576" name="Google Shape;576;p65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577" name="Google Shape;577;p65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578" name="Google Shape;57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"/>
          <p:cNvSpPr/>
          <p:nvPr/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rgbClr val="5A9BD5">
                  <a:alpha val="81960"/>
                </a:srgbClr>
              </a:gs>
              <a:gs pos="25000">
                <a:srgbClr val="5B9BD5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66"/>
          <p:cNvPicPr preferRelativeResize="0"/>
          <p:nvPr/>
        </p:nvPicPr>
        <p:blipFill rotWithShape="1">
          <a:blip r:embed="rId3">
            <a:alphaModFix/>
          </a:blip>
          <a:srcRect b="0" l="0" r="10298" t="0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6"/>
          <p:cNvSpPr txBox="1"/>
          <p:nvPr>
            <p:ph type="title"/>
          </p:nvPr>
        </p:nvSpPr>
        <p:spPr>
          <a:xfrm>
            <a:off x="4570578" y="1257300"/>
            <a:ext cx="3988849" cy="138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6"/>
          <p:cNvSpPr/>
          <p:nvPr/>
        </p:nvSpPr>
        <p:spPr>
          <a:xfrm>
            <a:off x="-9525" y="1468363"/>
            <a:ext cx="4180922" cy="4515805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6"/>
          <p:cNvSpPr txBox="1"/>
          <p:nvPr>
            <p:ph idx="10" type="dt"/>
          </p:nvPr>
        </p:nvSpPr>
        <p:spPr>
          <a:xfrm>
            <a:off x="604245" y="5525027"/>
            <a:ext cx="2331049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25">
                <a:solidFill>
                  <a:srgbClr val="898989"/>
                </a:solidFill>
              </a:rPr>
              <a:t>8/5/19</a:t>
            </a:r>
            <a:endParaRPr sz="825">
              <a:solidFill>
                <a:srgbClr val="898989"/>
              </a:solidFill>
            </a:endParaRPr>
          </a:p>
        </p:txBody>
      </p:sp>
      <p:pic>
        <p:nvPicPr>
          <p:cNvPr id="589" name="Google Shape;589;p6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39665" r="16636" t="0"/>
          <a:stretch/>
        </p:blipFill>
        <p:spPr>
          <a:xfrm>
            <a:off x="691044" y="2034816"/>
            <a:ext cx="2537730" cy="326662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6"/>
          <p:cNvSpPr txBox="1"/>
          <p:nvPr>
            <p:ph idx="2" type="body"/>
          </p:nvPr>
        </p:nvSpPr>
        <p:spPr>
          <a:xfrm>
            <a:off x="4570579" y="2947260"/>
            <a:ext cx="4003614" cy="292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id-ID" sz="2800">
                <a:solidFill>
                  <a:srgbClr val="000000"/>
                </a:solidFill>
              </a:rPr>
              <a:t>The team found that GPUs were able to train the nets 250 times faster! </a:t>
            </a:r>
            <a:endParaRPr/>
          </a:p>
        </p:txBody>
      </p:sp>
      <p:sp>
        <p:nvSpPr>
          <p:cNvPr id="591" name="Google Shape;591;p66"/>
          <p:cNvSpPr txBox="1"/>
          <p:nvPr>
            <p:ph idx="11" type="ftr"/>
          </p:nvPr>
        </p:nvSpPr>
        <p:spPr>
          <a:xfrm>
            <a:off x="4300277" y="6372752"/>
            <a:ext cx="3967172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25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Judul Pembahasan Pertemuan Disini</a:t>
            </a:r>
            <a:endParaRPr/>
          </a:p>
        </p:txBody>
      </p:sp>
      <p:sp>
        <p:nvSpPr>
          <p:cNvPr id="592" name="Google Shape;592;p66"/>
          <p:cNvSpPr txBox="1"/>
          <p:nvPr>
            <p:ph idx="12" type="sldNum"/>
          </p:nvPr>
        </p:nvSpPr>
        <p:spPr>
          <a:xfrm>
            <a:off x="8267450" y="6372752"/>
            <a:ext cx="428046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825">
                <a:solidFill>
                  <a:srgbClr val="898989"/>
                </a:solidFill>
              </a:rPr>
              <a:t>‹#›</a:t>
            </a:fld>
            <a:endParaRPr sz="825">
              <a:solidFill>
                <a:srgbClr val="898989"/>
              </a:solidFill>
            </a:endParaRPr>
          </a:p>
        </p:txBody>
      </p:sp>
      <p:pic>
        <p:nvPicPr>
          <p:cNvPr id="593" name="Google Shape;593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7"/>
          <p:cNvSpPr/>
          <p:nvPr/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rgbClr val="5A9BD5">
                  <a:alpha val="81960"/>
                </a:srgbClr>
              </a:gs>
              <a:gs pos="25000">
                <a:srgbClr val="5B9BD5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0" name="Google Shape;600;p67"/>
          <p:cNvPicPr preferRelativeResize="0"/>
          <p:nvPr/>
        </p:nvPicPr>
        <p:blipFill rotWithShape="1">
          <a:blip r:embed="rId3">
            <a:alphaModFix/>
          </a:blip>
          <a:srcRect b="0" l="0" r="10298" t="0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7"/>
          <p:cNvSpPr txBox="1"/>
          <p:nvPr>
            <p:ph type="title"/>
          </p:nvPr>
        </p:nvSpPr>
        <p:spPr>
          <a:xfrm>
            <a:off x="4570578" y="1257300"/>
            <a:ext cx="3988849" cy="138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7"/>
          <p:cNvSpPr/>
          <p:nvPr/>
        </p:nvSpPr>
        <p:spPr>
          <a:xfrm>
            <a:off x="-9525" y="1468363"/>
            <a:ext cx="4180922" cy="4515805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7"/>
          <p:cNvSpPr txBox="1"/>
          <p:nvPr>
            <p:ph idx="10" type="dt"/>
          </p:nvPr>
        </p:nvSpPr>
        <p:spPr>
          <a:xfrm>
            <a:off x="604245" y="5525027"/>
            <a:ext cx="2331049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25">
                <a:solidFill>
                  <a:srgbClr val="898989"/>
                </a:solidFill>
              </a:rPr>
              <a:t>8/5/19</a:t>
            </a:r>
            <a:endParaRPr sz="825">
              <a:solidFill>
                <a:srgbClr val="898989"/>
              </a:solidFill>
            </a:endParaRPr>
          </a:p>
        </p:txBody>
      </p:sp>
      <p:pic>
        <p:nvPicPr>
          <p:cNvPr id="604" name="Google Shape;604;p6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9371" l="28636" r="20659" t="0"/>
          <a:stretch/>
        </p:blipFill>
        <p:spPr>
          <a:xfrm>
            <a:off x="378797" y="1966940"/>
            <a:ext cx="3404277" cy="3422697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67"/>
          <p:cNvSpPr txBox="1"/>
          <p:nvPr>
            <p:ph idx="2" type="body"/>
          </p:nvPr>
        </p:nvSpPr>
        <p:spPr>
          <a:xfrm>
            <a:off x="4570579" y="2947260"/>
            <a:ext cx="4003614" cy="292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id-ID" sz="2400">
                <a:solidFill>
                  <a:srgbClr val="000000"/>
                </a:solidFill>
              </a:rPr>
              <a:t>A recurrent net is suited for time series data, where an output can be the next value in a sequence, or the next several values.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06" name="Google Shape;606;p67"/>
          <p:cNvSpPr txBox="1"/>
          <p:nvPr>
            <p:ph idx="11" type="ftr"/>
          </p:nvPr>
        </p:nvSpPr>
        <p:spPr>
          <a:xfrm>
            <a:off x="4300277" y="6372752"/>
            <a:ext cx="3967172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25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Judul Pembahasan Pertemuan Disini</a:t>
            </a:r>
            <a:endParaRPr/>
          </a:p>
        </p:txBody>
      </p:sp>
      <p:sp>
        <p:nvSpPr>
          <p:cNvPr id="607" name="Google Shape;607;p67"/>
          <p:cNvSpPr txBox="1"/>
          <p:nvPr>
            <p:ph idx="12" type="sldNum"/>
          </p:nvPr>
        </p:nvSpPr>
        <p:spPr>
          <a:xfrm>
            <a:off x="8267450" y="6372752"/>
            <a:ext cx="428046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825">
                <a:solidFill>
                  <a:srgbClr val="898989"/>
                </a:solidFill>
              </a:rPr>
              <a:t>‹#›</a:t>
            </a:fld>
            <a:endParaRPr sz="825">
              <a:solidFill>
                <a:srgbClr val="898989"/>
              </a:solidFill>
            </a:endParaRPr>
          </a:p>
        </p:txBody>
      </p:sp>
      <p:pic>
        <p:nvPicPr>
          <p:cNvPr id="608" name="Google Shape;608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2321843" y="2948156"/>
            <a:ext cx="6184483" cy="1315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id-ID"/>
              <a:t>Recurrent Neural Network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2317581" y="2534653"/>
            <a:ext cx="6188745" cy="300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530"/>
              <a:buNone/>
            </a:pPr>
            <a:r>
              <a:rPr lang="id-ID" sz="1530"/>
              <a:t>Bagian 1</a:t>
            </a:r>
            <a:endParaRPr/>
          </a:p>
        </p:txBody>
      </p:sp>
      <p:sp>
        <p:nvSpPr>
          <p:cNvPr id="287" name="Google Shape;287;p41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288" name="Google Shape;288;p41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8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15" name="Google Shape;615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520" l="23360" r="22051" t="0"/>
          <a:stretch/>
        </p:blipFill>
        <p:spPr>
          <a:xfrm>
            <a:off x="2453833" y="1487287"/>
            <a:ext cx="4728515" cy="450597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616" name="Google Shape;616;p68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617" name="Google Shape;617;p68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618" name="Google Shape;618;p68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619" name="Google Shape;61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69"/>
          <p:cNvPicPr preferRelativeResize="0"/>
          <p:nvPr/>
        </p:nvPicPr>
        <p:blipFill rotWithShape="1">
          <a:blip r:embed="rId3">
            <a:alphaModFix/>
          </a:blip>
          <a:srcRect b="0" l="42222" r="2423" t="0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5" name="Google Shape;625;p69"/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626" name="Google Shape;626;p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6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69"/>
            <p:cNvSpPr txBox="1"/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864"/>
                </a:buClr>
                <a:buSzPts val="1400"/>
                <a:buFont typeface="Arial"/>
                <a:buNone/>
              </a:pPr>
              <a:r>
                <a:rPr lang="id-ID" sz="1400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digitalent.kominfo</a:t>
              </a:r>
              <a:endParaRPr sz="7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9"/>
            <p:cNvSpPr txBox="1"/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864"/>
                </a:buClr>
                <a:buSzPts val="1400"/>
                <a:buFont typeface="Arial"/>
                <a:buNone/>
              </a:pPr>
              <a:r>
                <a:rPr lang="id-ID" sz="1400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digitalent.kominfo</a:t>
              </a:r>
              <a:endParaRPr sz="7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9"/>
            <p:cNvSpPr txBox="1"/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864"/>
                </a:buClr>
                <a:buSzPts val="1400"/>
                <a:buFont typeface="Arial"/>
                <a:buNone/>
              </a:pPr>
              <a:r>
                <a:rPr lang="id-ID" sz="1400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DTS_kominfo</a:t>
              </a:r>
              <a:endParaRPr sz="7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2" name="Google Shape;632;p6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3" name="Google Shape;633;p69"/>
            <p:cNvSpPr txBox="1"/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864"/>
                </a:buClr>
                <a:buSzPts val="1400"/>
                <a:buFont typeface="Arial"/>
                <a:buNone/>
              </a:pPr>
              <a:r>
                <a:rPr lang="id-ID" sz="1400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Digital Talent Scholarship 2019</a:t>
              </a:r>
              <a:endParaRPr sz="7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4" name="Google Shape;634;p69"/>
          <p:cNvSpPr txBox="1"/>
          <p:nvPr/>
        </p:nvSpPr>
        <p:spPr>
          <a:xfrm>
            <a:off x="396745" y="1534458"/>
            <a:ext cx="1827720" cy="587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Arial"/>
              <a:buNone/>
            </a:pPr>
            <a:r>
              <a:rPr lang="id-ID" sz="16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IKUTI KAMI</a:t>
            </a:r>
            <a:endParaRPr sz="9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5" name="Google Shape;635;p69"/>
          <p:cNvPicPr preferRelativeResize="0"/>
          <p:nvPr/>
        </p:nvPicPr>
        <p:blipFill rotWithShape="1">
          <a:blip r:embed="rId8">
            <a:alphaModFix/>
          </a:blip>
          <a:srcRect b="32333" l="10124" r="7379" t="28606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69"/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Pusat Pengembangan Profesi dan Sertifikasi</a:t>
            </a:r>
            <a:endParaRPr sz="1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Badan Penelitian dan Pengembangan SDM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Kementerian Komunikasi dan Informatika</a:t>
            </a:r>
            <a:endParaRPr sz="1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Jl. Medan Merdeka Barat No. 9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(Gd. Belakang Lt. 4 - 5)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Jakarta Pusat, 10110</a:t>
            </a:r>
            <a:endParaRPr/>
          </a:p>
        </p:txBody>
      </p:sp>
      <p:grpSp>
        <p:nvGrpSpPr>
          <p:cNvPr id="637" name="Google Shape;637;p69"/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638" name="Google Shape;638;p6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9" name="Google Shape;639;p69"/>
            <p:cNvSpPr txBox="1"/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864"/>
                </a:buClr>
                <a:buSzPts val="1400"/>
                <a:buFont typeface="Arial"/>
                <a:buNone/>
              </a:pPr>
              <a:r>
                <a:rPr lang="id-ID" sz="1400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digitalent.kominfo.go.id</a:t>
              </a:r>
              <a:endParaRPr sz="7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1652337" y="406484"/>
            <a:ext cx="7347283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id-ID"/>
              <a:t>Recurrent Neural Network</a:t>
            </a:r>
            <a:endParaRPr/>
          </a:p>
        </p:txBody>
      </p:sp>
      <p:pic>
        <p:nvPicPr>
          <p:cNvPr id="296" name="Google Shape;296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797" l="17949" r="20830" t="7298"/>
          <a:stretch/>
        </p:blipFill>
        <p:spPr>
          <a:xfrm>
            <a:off x="1445928" y="1256815"/>
            <a:ext cx="6252143" cy="49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 txBox="1"/>
          <p:nvPr>
            <p:ph idx="10" type="dt"/>
          </p:nvPr>
        </p:nvSpPr>
        <p:spPr>
          <a:xfrm>
            <a:off x="184897" y="6424196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298" name="Google Shape;298;p42"/>
          <p:cNvSpPr txBox="1"/>
          <p:nvPr>
            <p:ph idx="11" type="ftr"/>
          </p:nvPr>
        </p:nvSpPr>
        <p:spPr>
          <a:xfrm>
            <a:off x="2354385" y="642352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093242" y="6249152"/>
            <a:ext cx="906378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/>
          <p:nvPr/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rgbClr val="5A9BD5">
                  <a:alpha val="81960"/>
                </a:srgbClr>
              </a:gs>
              <a:gs pos="25000">
                <a:srgbClr val="5B9BD5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3"/>
          <p:cNvPicPr preferRelativeResize="0"/>
          <p:nvPr/>
        </p:nvPicPr>
        <p:blipFill rotWithShape="1">
          <a:blip r:embed="rId3">
            <a:alphaModFix/>
          </a:blip>
          <a:srcRect b="0" l="0" r="10298" t="0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>
            <p:ph type="title"/>
          </p:nvPr>
        </p:nvSpPr>
        <p:spPr>
          <a:xfrm>
            <a:off x="4570578" y="1257300"/>
            <a:ext cx="3988849" cy="138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8" name="Google Shape;308;p43"/>
          <p:cNvSpPr/>
          <p:nvPr/>
        </p:nvSpPr>
        <p:spPr>
          <a:xfrm>
            <a:off x="-9525" y="1468363"/>
            <a:ext cx="4180922" cy="4515805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3"/>
          <p:cNvSpPr txBox="1"/>
          <p:nvPr>
            <p:ph idx="10" type="dt"/>
          </p:nvPr>
        </p:nvSpPr>
        <p:spPr>
          <a:xfrm>
            <a:off x="604245" y="5525027"/>
            <a:ext cx="2331049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25">
                <a:solidFill>
                  <a:srgbClr val="898989"/>
                </a:solidFill>
              </a:rPr>
              <a:t>05/08/19</a:t>
            </a:r>
            <a:endParaRPr sz="825">
              <a:solidFill>
                <a:srgbClr val="898989"/>
              </a:solidFill>
            </a:endParaRPr>
          </a:p>
        </p:txBody>
      </p:sp>
      <p:pic>
        <p:nvPicPr>
          <p:cNvPr descr="Help" id="310" name="Google Shape;31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490" y="2079067"/>
            <a:ext cx="3026740" cy="302674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4555813" y="1965406"/>
            <a:ext cx="4003614" cy="292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33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id-ID" sz="3600">
                <a:solidFill>
                  <a:srgbClr val="000000"/>
                </a:solidFill>
              </a:rPr>
              <a:t>What do you do if the patterns in your data change with time? </a:t>
            </a:r>
            <a:endParaRPr/>
          </a:p>
        </p:txBody>
      </p:sp>
      <p:sp>
        <p:nvSpPr>
          <p:cNvPr id="312" name="Google Shape;312;p43"/>
          <p:cNvSpPr txBox="1"/>
          <p:nvPr>
            <p:ph idx="11" type="ftr"/>
          </p:nvPr>
        </p:nvSpPr>
        <p:spPr>
          <a:xfrm>
            <a:off x="4300277" y="6372752"/>
            <a:ext cx="3967172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25">
                <a:solidFill>
                  <a:srgbClr val="898989"/>
                </a:solidFill>
              </a:rPr>
              <a:t>Judul Pembahasan Pertemuan Disini</a:t>
            </a:r>
            <a:endParaRPr/>
          </a:p>
        </p:txBody>
      </p:sp>
      <p:sp>
        <p:nvSpPr>
          <p:cNvPr id="313" name="Google Shape;313;p43"/>
          <p:cNvSpPr txBox="1"/>
          <p:nvPr>
            <p:ph idx="12" type="sldNum"/>
          </p:nvPr>
        </p:nvSpPr>
        <p:spPr>
          <a:xfrm>
            <a:off x="8267450" y="6372752"/>
            <a:ext cx="428046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825">
                <a:solidFill>
                  <a:srgbClr val="898989"/>
                </a:solidFill>
              </a:rPr>
              <a:t>‹#›</a:t>
            </a:fld>
            <a:endParaRPr sz="825">
              <a:solidFill>
                <a:srgbClr val="898989"/>
              </a:solidFill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/>
          <p:nvPr/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rgbClr val="5A9BD5">
                  <a:alpha val="81960"/>
                </a:srgbClr>
              </a:gs>
              <a:gs pos="25000">
                <a:srgbClr val="5B9BD5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4"/>
          <p:cNvPicPr preferRelativeResize="0"/>
          <p:nvPr/>
        </p:nvPicPr>
        <p:blipFill rotWithShape="1">
          <a:blip r:embed="rId3">
            <a:alphaModFix/>
          </a:blip>
          <a:srcRect b="0" l="0" r="13200" t="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/>
          <p:nvPr/>
        </p:nvSpPr>
        <p:spPr>
          <a:xfrm>
            <a:off x="0" y="1186286"/>
            <a:ext cx="4320692" cy="4666770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4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-1" l="9870" r="36386" t="0"/>
          <a:stretch/>
        </p:blipFill>
        <p:spPr>
          <a:xfrm>
            <a:off x="20" y="1351210"/>
            <a:ext cx="4180350" cy="4375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/>
          <p:nvPr>
            <p:ph idx="2" type="body"/>
          </p:nvPr>
        </p:nvSpPr>
        <p:spPr>
          <a:xfrm>
            <a:off x="4851603" y="1714507"/>
            <a:ext cx="3733184" cy="2729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id-ID">
                <a:solidFill>
                  <a:srgbClr val="000000"/>
                </a:solidFill>
              </a:rPr>
              <a:t>In that case, your best bet is to use a recurrent neural network.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id-ID">
                <a:solidFill>
                  <a:srgbClr val="000000"/>
                </a:solidFill>
              </a:rPr>
              <a:t>This deep learning model has a simple structure with a built-in feedback loop, allowing it to act as a forecasting engine. </a:t>
            </a:r>
            <a:endParaRPr/>
          </a:p>
        </p:txBody>
      </p:sp>
      <p:sp>
        <p:nvSpPr>
          <p:cNvPr id="325" name="Google Shape;325;p44"/>
          <p:cNvSpPr txBox="1"/>
          <p:nvPr>
            <p:ph idx="10" type="dt"/>
          </p:nvPr>
        </p:nvSpPr>
        <p:spPr>
          <a:xfrm>
            <a:off x="604245" y="6337827"/>
            <a:ext cx="2331049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25">
                <a:solidFill>
                  <a:srgbClr val="898989"/>
                </a:solidFill>
              </a:rPr>
              <a:t>8/5/19</a:t>
            </a:r>
            <a:endParaRPr sz="825">
              <a:solidFill>
                <a:srgbClr val="898989"/>
              </a:solidFill>
            </a:endParaRPr>
          </a:p>
        </p:txBody>
      </p:sp>
      <p:sp>
        <p:nvSpPr>
          <p:cNvPr id="326" name="Google Shape;326;p44"/>
          <p:cNvSpPr txBox="1"/>
          <p:nvPr>
            <p:ph idx="11" type="ftr"/>
          </p:nvPr>
        </p:nvSpPr>
        <p:spPr>
          <a:xfrm>
            <a:off x="4152275" y="6337827"/>
            <a:ext cx="3967172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25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Judul Pembahasan Pertemuan Disini</a:t>
            </a:r>
            <a:endParaRPr sz="825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4"/>
          <p:cNvSpPr txBox="1"/>
          <p:nvPr>
            <p:ph idx="12" type="sldNum"/>
          </p:nvPr>
        </p:nvSpPr>
        <p:spPr>
          <a:xfrm>
            <a:off x="8119448" y="6337827"/>
            <a:ext cx="428046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825">
                <a:solidFill>
                  <a:srgbClr val="898989"/>
                </a:solidFill>
              </a:rPr>
              <a:t>‹#›</a:t>
            </a:fld>
            <a:endParaRPr sz="825">
              <a:solidFill>
                <a:srgbClr val="898989"/>
              </a:solidFill>
            </a:endParaRPr>
          </a:p>
        </p:txBody>
      </p:sp>
      <p:pic>
        <p:nvPicPr>
          <p:cNvPr id="328" name="Google Shape;32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184898" y="1427747"/>
            <a:ext cx="4329952" cy="4749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6" name="Google Shape;336;p45"/>
          <p:cNvSpPr txBox="1"/>
          <p:nvPr>
            <p:ph idx="2" type="body"/>
          </p:nvPr>
        </p:nvSpPr>
        <p:spPr>
          <a:xfrm>
            <a:off x="4629150" y="1427747"/>
            <a:ext cx="4378492" cy="4749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7" name="Google Shape;337;p45"/>
          <p:cNvSpPr txBox="1"/>
          <p:nvPr>
            <p:ph idx="10" type="dt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05/08/19</a:t>
            </a:r>
            <a:endParaRPr/>
          </a:p>
        </p:txBody>
      </p:sp>
      <p:sp>
        <p:nvSpPr>
          <p:cNvPr id="338" name="Google Shape;338;p45"/>
          <p:cNvSpPr txBox="1"/>
          <p:nvPr>
            <p:ph idx="11" type="ftr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Judul Pembahasan Pertemuan Disini</a:t>
            </a:r>
            <a:endParaRPr/>
          </a:p>
        </p:txBody>
      </p:sp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340" name="Google Shape;340;p45"/>
          <p:cNvPicPr preferRelativeResize="0"/>
          <p:nvPr/>
        </p:nvPicPr>
        <p:blipFill rotWithShape="1">
          <a:blip r:embed="rId3">
            <a:alphaModFix/>
          </a:blip>
          <a:srcRect b="14543" l="5889" r="14555" t="10141"/>
          <a:stretch/>
        </p:blipFill>
        <p:spPr>
          <a:xfrm>
            <a:off x="538480" y="1378869"/>
            <a:ext cx="8148320" cy="433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/>
          <p:nvPr/>
        </p:nvSpPr>
        <p:spPr>
          <a:xfrm>
            <a:off x="241173" y="320040"/>
            <a:ext cx="8661654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6"/>
          <p:cNvSpPr txBox="1"/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id-ID"/>
              <a:t>Recurrent Neural Network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48" name="Google Shape;348;p46"/>
          <p:cNvCxnSpPr/>
          <p:nvPr/>
        </p:nvCxnSpPr>
        <p:spPr>
          <a:xfrm>
            <a:off x="3490722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Char char="•"/>
            </a:pPr>
            <a:r>
              <a:rPr lang="id-ID" sz="2100"/>
              <a:t>In a feedforward neural network, signals flow in only one direction from input to output, one layer at a time.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100"/>
              <a:buChar char="•"/>
            </a:pPr>
            <a:r>
              <a:rPr lang="id-ID" sz="2100"/>
              <a:t>In a recurrent net, the output of a layer is added to the next input and fed back into the same layer, which is typically the only layer in the entire network.</a:t>
            </a:r>
            <a:endParaRPr/>
          </a:p>
          <a:p>
            <a:pPr indent="-952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</a:pPr>
            <a:r>
              <a:t/>
            </a:r>
            <a:endParaRPr sz="2100"/>
          </a:p>
        </p:txBody>
      </p:sp>
      <p:sp>
        <p:nvSpPr>
          <p:cNvPr id="350" name="Google Shape;350;p46"/>
          <p:cNvSpPr txBox="1"/>
          <p:nvPr>
            <p:ph idx="10" type="dt"/>
          </p:nvPr>
        </p:nvSpPr>
        <p:spPr>
          <a:xfrm>
            <a:off x="628650" y="603347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900">
                <a:solidFill>
                  <a:schemeClr val="dk1"/>
                </a:solidFill>
              </a:rPr>
              <a:t>05/08/19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51" name="Google Shape;351;p46"/>
          <p:cNvSpPr txBox="1"/>
          <p:nvPr>
            <p:ph idx="11" type="ftr"/>
          </p:nvPr>
        </p:nvSpPr>
        <p:spPr>
          <a:xfrm>
            <a:off x="3732023" y="6033479"/>
            <a:ext cx="39449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900">
                <a:solidFill>
                  <a:schemeClr val="dk1"/>
                </a:solidFill>
              </a:rPr>
              <a:t>Judul Pembahasan Pertemuan Disini</a:t>
            </a:r>
            <a:endParaRPr/>
          </a:p>
        </p:txBody>
      </p:sp>
      <p:sp>
        <p:nvSpPr>
          <p:cNvPr id="352" name="Google Shape;352;p46"/>
          <p:cNvSpPr txBox="1"/>
          <p:nvPr>
            <p:ph idx="12" type="sldNum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900">
                <a:solidFill>
                  <a:schemeClr val="dk1"/>
                </a:solidFill>
              </a:rPr>
              <a:t>‹#›</a:t>
            </a:fld>
            <a:endParaRPr sz="900">
              <a:solidFill>
                <a:schemeClr val="dk1"/>
              </a:solidFill>
            </a:endParaRPr>
          </a:p>
        </p:txBody>
      </p:sp>
      <p:pic>
        <p:nvPicPr>
          <p:cNvPr id="353" name="Google Shape;3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/>
          <p:nvPr/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rgbClr val="5A9BD5">
                  <a:alpha val="81960"/>
                </a:srgbClr>
              </a:gs>
              <a:gs pos="25000">
                <a:srgbClr val="5B9BD5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47"/>
          <p:cNvPicPr preferRelativeResize="0"/>
          <p:nvPr/>
        </p:nvPicPr>
        <p:blipFill rotWithShape="1">
          <a:blip r:embed="rId3">
            <a:alphaModFix/>
          </a:blip>
          <a:srcRect b="0" l="0" r="10298" t="0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7"/>
          <p:cNvSpPr txBox="1"/>
          <p:nvPr>
            <p:ph type="title"/>
          </p:nvPr>
        </p:nvSpPr>
        <p:spPr>
          <a:xfrm>
            <a:off x="4570578" y="1257300"/>
            <a:ext cx="3988849" cy="138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1" name="Google Shape;361;p47"/>
          <p:cNvSpPr/>
          <p:nvPr/>
        </p:nvSpPr>
        <p:spPr>
          <a:xfrm>
            <a:off x="-9525" y="1468363"/>
            <a:ext cx="4180922" cy="4515805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 txBox="1"/>
          <p:nvPr>
            <p:ph idx="10" type="dt"/>
          </p:nvPr>
        </p:nvSpPr>
        <p:spPr>
          <a:xfrm>
            <a:off x="604245" y="5525027"/>
            <a:ext cx="2331049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25">
                <a:solidFill>
                  <a:srgbClr val="898989"/>
                </a:solidFill>
              </a:rPr>
              <a:t>05/08/19</a:t>
            </a:r>
            <a:endParaRPr sz="825">
              <a:solidFill>
                <a:srgbClr val="898989"/>
              </a:solidFill>
            </a:endParaRPr>
          </a:p>
        </p:txBody>
      </p:sp>
      <p:pic>
        <p:nvPicPr>
          <p:cNvPr id="363" name="Google Shape;363;p47"/>
          <p:cNvPicPr preferRelativeResize="0"/>
          <p:nvPr/>
        </p:nvPicPr>
        <p:blipFill rotWithShape="1">
          <a:blip r:embed="rId4">
            <a:alphaModFix/>
          </a:blip>
          <a:srcRect b="8420" l="36555" r="37667" t="19482"/>
          <a:stretch/>
        </p:blipFill>
        <p:spPr>
          <a:xfrm>
            <a:off x="890919" y="2079067"/>
            <a:ext cx="1923883" cy="302674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4570579" y="2947260"/>
            <a:ext cx="4003614" cy="292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</a:pPr>
            <a:r>
              <a:rPr lang="id-ID" sz="2400"/>
              <a:t>Think of this process as a passage through time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Google Shape;365;p47"/>
          <p:cNvSpPr txBox="1"/>
          <p:nvPr>
            <p:ph idx="11" type="ftr"/>
          </p:nvPr>
        </p:nvSpPr>
        <p:spPr>
          <a:xfrm>
            <a:off x="4300277" y="6372752"/>
            <a:ext cx="3967172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25">
                <a:solidFill>
                  <a:srgbClr val="898989"/>
                </a:solidFill>
              </a:rPr>
              <a:t>Judul Pembahasan Pertemuan Disini</a:t>
            </a:r>
            <a:endParaRPr/>
          </a:p>
        </p:txBody>
      </p:sp>
      <p:sp>
        <p:nvSpPr>
          <p:cNvPr id="366" name="Google Shape;366;p47"/>
          <p:cNvSpPr txBox="1"/>
          <p:nvPr>
            <p:ph idx="12" type="sldNum"/>
          </p:nvPr>
        </p:nvSpPr>
        <p:spPr>
          <a:xfrm>
            <a:off x="8267450" y="6372752"/>
            <a:ext cx="428046" cy="2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825">
                <a:solidFill>
                  <a:srgbClr val="898989"/>
                </a:solidFill>
              </a:rPr>
              <a:t>‹#›</a:t>
            </a:fld>
            <a:endParaRPr sz="825">
              <a:solidFill>
                <a:srgbClr val="898989"/>
              </a:solidFill>
            </a:endParaRPr>
          </a:p>
        </p:txBody>
      </p:sp>
      <p:pic>
        <p:nvPicPr>
          <p:cNvPr id="367" name="Google Shape;36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251" y="50584"/>
            <a:ext cx="359493" cy="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