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Lst>
  <p:notesMasterIdLst>
    <p:notesMasterId r:id="rId30"/>
  </p:notesMasterIdLst>
  <p:handoutMasterIdLst>
    <p:handoutMasterId r:id="rId31"/>
  </p:handoutMasterIdLst>
  <p:sldIdLst>
    <p:sldId id="298" r:id="rId4"/>
    <p:sldId id="256" r:id="rId5"/>
    <p:sldId id="258" r:id="rId6"/>
    <p:sldId id="290" r:id="rId7"/>
    <p:sldId id="267" r:id="rId8"/>
    <p:sldId id="296" r:id="rId9"/>
    <p:sldId id="269" r:id="rId10"/>
    <p:sldId id="273" r:id="rId11"/>
    <p:sldId id="274" r:id="rId12"/>
    <p:sldId id="292" r:id="rId13"/>
    <p:sldId id="275" r:id="rId14"/>
    <p:sldId id="293" r:id="rId15"/>
    <p:sldId id="276" r:id="rId16"/>
    <p:sldId id="286" r:id="rId17"/>
    <p:sldId id="285" r:id="rId18"/>
    <p:sldId id="284" r:id="rId19"/>
    <p:sldId id="283" r:id="rId20"/>
    <p:sldId id="282" r:id="rId21"/>
    <p:sldId id="297" r:id="rId22"/>
    <p:sldId id="278" r:id="rId23"/>
    <p:sldId id="277" r:id="rId24"/>
    <p:sldId id="294" r:id="rId25"/>
    <p:sldId id="287" r:id="rId26"/>
    <p:sldId id="288" r:id="rId27"/>
    <p:sldId id="289" r:id="rId28"/>
    <p:sldId id="299"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3" autoAdjust="0"/>
    <p:restoredTop sz="61868" autoAdjust="0"/>
  </p:normalViewPr>
  <p:slideViewPr>
    <p:cSldViewPr snapToGrid="0">
      <p:cViewPr varScale="1">
        <p:scale>
          <a:sx n="51" d="100"/>
          <a:sy n="51" d="100"/>
        </p:scale>
        <p:origin x="824" y="192"/>
      </p:cViewPr>
      <p:guideLst/>
    </p:cSldViewPr>
  </p:slideViewPr>
  <p:notesTextViewPr>
    <p:cViewPr>
      <p:scale>
        <a:sx n="3" d="2"/>
        <a:sy n="3" d="2"/>
      </p:scale>
      <p:origin x="0" y="0"/>
    </p:cViewPr>
  </p:notesTextViewPr>
  <p:notesViewPr>
    <p:cSldViewPr snapToGrid="0">
      <p:cViewPr varScale="1">
        <p:scale>
          <a:sx n="90" d="100"/>
          <a:sy n="90" d="100"/>
        </p:scale>
        <p:origin x="36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0DD337-6DA0-443D-B66A-851E4657E454}" type="datetimeFigureOut">
              <a:rPr lang="id-ID" smtClean="0"/>
              <a:t>05/08/19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866E5B-5AB9-40A0-ACF2-7BF32295F0B3}" type="slidenum">
              <a:rPr lang="id-ID" smtClean="0"/>
              <a:t>‹#›</a:t>
            </a:fld>
            <a:endParaRPr lang="id-ID"/>
          </a:p>
        </p:txBody>
      </p:sp>
    </p:spTree>
    <p:extLst>
      <p:ext uri="{BB962C8B-B14F-4D97-AF65-F5344CB8AC3E}">
        <p14:creationId xmlns:p14="http://schemas.microsoft.com/office/powerpoint/2010/main" val="148850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A3FA-A0AA-4211-8CAF-F15B104CC6F9}" type="datetimeFigureOut">
              <a:rPr lang="id-ID" smtClean="0"/>
              <a:t>05/08/19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8818C-C5E6-444A-A9F7-917A97CA3904}" type="slidenum">
              <a:rPr lang="id-ID" smtClean="0"/>
              <a:t>‹#›</a:t>
            </a:fld>
            <a:endParaRPr lang="id-ID"/>
          </a:p>
        </p:txBody>
      </p:sp>
    </p:spTree>
    <p:extLst>
      <p:ext uri="{BB962C8B-B14F-4D97-AF65-F5344CB8AC3E}">
        <p14:creationId xmlns:p14="http://schemas.microsoft.com/office/powerpoint/2010/main" val="21172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200" b="0" i="0" u="none" strike="noStrike" kern="1200" dirty="0">
                <a:solidFill>
                  <a:schemeClr val="tx1"/>
                </a:solidFill>
                <a:effectLst/>
                <a:latin typeface="+mn-lt"/>
                <a:ea typeface="+mn-ea"/>
                <a:cs typeface="+mn-cs"/>
              </a:rPr>
              <a:t>So what was it that allowed researchers to overcome the vanishing gradient problem? </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a:t>
            </a:fld>
            <a:endParaRPr lang="id-ID"/>
          </a:p>
        </p:txBody>
      </p:sp>
    </p:spTree>
    <p:extLst>
      <p:ext uri="{BB962C8B-B14F-4D97-AF65-F5344CB8AC3E}">
        <p14:creationId xmlns:p14="http://schemas.microsoft.com/office/powerpoint/2010/main" val="293006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b="1" u="sng" dirty="0"/>
              <a:t>His approach led to the creation of the Restricted </a:t>
            </a:r>
            <a:r>
              <a:rPr lang="en-ID" dirty="0"/>
              <a:t>Boltzmann Machine, also known as the RBM. </a:t>
            </a:r>
          </a:p>
          <a:p>
            <a:endParaRPr lang="en-ID" dirty="0"/>
          </a:p>
        </p:txBody>
      </p:sp>
      <p:sp>
        <p:nvSpPr>
          <p:cNvPr id="4" name="Slide Number Placeholder 3"/>
          <p:cNvSpPr>
            <a:spLocks noGrp="1"/>
          </p:cNvSpPr>
          <p:nvPr>
            <p:ph type="sldNum" sz="quarter" idx="5"/>
          </p:nvPr>
        </p:nvSpPr>
        <p:spPr/>
        <p:txBody>
          <a:bodyPr/>
          <a:lstStyle/>
          <a:p>
            <a:fld id="{CF48818C-C5E6-444A-A9F7-917A97CA3904}" type="slidenum">
              <a:rPr lang="id-ID" smtClean="0"/>
              <a:t>6</a:t>
            </a:fld>
            <a:endParaRPr lang="id-ID"/>
          </a:p>
        </p:txBody>
      </p:sp>
    </p:spTree>
    <p:extLst>
      <p:ext uri="{BB962C8B-B14F-4D97-AF65-F5344CB8AC3E}">
        <p14:creationId xmlns:p14="http://schemas.microsoft.com/office/powerpoint/2010/main" val="70846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F48818C-C5E6-444A-A9F7-917A97CA3904}" type="slidenum">
              <a:rPr lang="id-ID" smtClean="0"/>
              <a:t>7</a:t>
            </a:fld>
            <a:endParaRPr lang="id-ID"/>
          </a:p>
        </p:txBody>
      </p:sp>
    </p:spTree>
    <p:extLst>
      <p:ext uri="{BB962C8B-B14F-4D97-AF65-F5344CB8AC3E}">
        <p14:creationId xmlns:p14="http://schemas.microsoft.com/office/powerpoint/2010/main" val="210974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200" dirty="0"/>
              <a:t>In both steps, the weights and biases have a very important role. They allow the RBM to decipher the interrelationships among the input features, and they also help the RBM decide which input features are the most important when detecting patterns.</a:t>
            </a:r>
          </a:p>
          <a:p>
            <a:endParaRPr lang="en-ID" dirty="0"/>
          </a:p>
        </p:txBody>
      </p:sp>
      <p:sp>
        <p:nvSpPr>
          <p:cNvPr id="4" name="Slide Number Placeholder 3"/>
          <p:cNvSpPr>
            <a:spLocks noGrp="1"/>
          </p:cNvSpPr>
          <p:nvPr>
            <p:ph type="sldNum" sz="quarter" idx="5"/>
          </p:nvPr>
        </p:nvSpPr>
        <p:spPr/>
        <p:txBody>
          <a:bodyPr/>
          <a:lstStyle/>
          <a:p>
            <a:fld id="{CF48818C-C5E6-444A-A9F7-917A97CA3904}" type="slidenum">
              <a:rPr lang="id-ID" smtClean="0"/>
              <a:t>10</a:t>
            </a:fld>
            <a:endParaRPr lang="id-ID"/>
          </a:p>
        </p:txBody>
      </p:sp>
    </p:spTree>
    <p:extLst>
      <p:ext uri="{BB962C8B-B14F-4D97-AF65-F5344CB8AC3E}">
        <p14:creationId xmlns:p14="http://schemas.microsoft.com/office/powerpoint/2010/main" val="2025884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Here’s how it flows back.</a:t>
            </a:r>
          </a:p>
          <a:p>
            <a:endParaRPr lang="en-ID" dirty="0"/>
          </a:p>
        </p:txBody>
      </p:sp>
      <p:sp>
        <p:nvSpPr>
          <p:cNvPr id="4" name="Slide Number Placeholder 3"/>
          <p:cNvSpPr>
            <a:spLocks noGrp="1"/>
          </p:cNvSpPr>
          <p:nvPr>
            <p:ph type="sldNum" sz="quarter" idx="5"/>
          </p:nvPr>
        </p:nvSpPr>
        <p:spPr/>
        <p:txBody>
          <a:bodyPr/>
          <a:lstStyle/>
          <a:p>
            <a:fld id="{CF48818C-C5E6-444A-A9F7-917A97CA3904}" type="slidenum">
              <a:rPr lang="id-ID" smtClean="0"/>
              <a:t>18</a:t>
            </a:fld>
            <a:endParaRPr lang="id-ID"/>
          </a:p>
        </p:txBody>
      </p:sp>
    </p:spTree>
    <p:extLst>
      <p:ext uri="{BB962C8B-B14F-4D97-AF65-F5344CB8AC3E}">
        <p14:creationId xmlns:p14="http://schemas.microsoft.com/office/powerpoint/2010/main" val="228940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F48818C-C5E6-444A-A9F7-917A97CA3904}" type="slidenum">
              <a:rPr lang="id-ID" smtClean="0"/>
              <a:t>20</a:t>
            </a:fld>
            <a:endParaRPr lang="id-ID"/>
          </a:p>
        </p:txBody>
      </p:sp>
    </p:spTree>
    <p:extLst>
      <p:ext uri="{BB962C8B-B14F-4D97-AF65-F5344CB8AC3E}">
        <p14:creationId xmlns:p14="http://schemas.microsoft.com/office/powerpoint/2010/main" val="3246868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dirty="0"/>
              <a:t>An important note is that an RBM is actually making decisions about which input features are important and how they should be combined to form patterns</a:t>
            </a:r>
          </a:p>
          <a:p>
            <a:endParaRPr lang="en-ID" dirty="0"/>
          </a:p>
        </p:txBody>
      </p:sp>
      <p:sp>
        <p:nvSpPr>
          <p:cNvPr id="4" name="Slide Number Placeholder 3"/>
          <p:cNvSpPr>
            <a:spLocks noGrp="1"/>
          </p:cNvSpPr>
          <p:nvPr>
            <p:ph type="sldNum" sz="quarter" idx="5"/>
          </p:nvPr>
        </p:nvSpPr>
        <p:spPr/>
        <p:txBody>
          <a:bodyPr/>
          <a:lstStyle/>
          <a:p>
            <a:fld id="{CF48818C-C5E6-444A-A9F7-917A97CA3904}" type="slidenum">
              <a:rPr lang="id-ID" smtClean="0"/>
              <a:t>24</a:t>
            </a:fld>
            <a:endParaRPr lang="id-ID"/>
          </a:p>
        </p:txBody>
      </p:sp>
    </p:spTree>
    <p:extLst>
      <p:ext uri="{BB962C8B-B14F-4D97-AF65-F5344CB8AC3E}">
        <p14:creationId xmlns:p14="http://schemas.microsoft.com/office/powerpoint/2010/main" val="3568191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9100" y="2476499"/>
            <a:ext cx="5419725" cy="1419226"/>
          </a:xfrm>
        </p:spPr>
        <p:txBody>
          <a:bodyPr anchor="ctr">
            <a:noAutofit/>
          </a:bodyPr>
          <a:lstStyle>
            <a:lvl1pPr algn="l">
              <a:lnSpc>
                <a:spcPct val="100000"/>
              </a:lnSpc>
              <a:spcBef>
                <a:spcPts val="0"/>
              </a:spcBef>
              <a:spcAft>
                <a:spcPts val="0"/>
              </a:spcAft>
              <a:defRPr sz="4000" baseline="0">
                <a:solidFill>
                  <a:schemeClr val="bg2">
                    <a:lumMod val="25000"/>
                  </a:schemeClr>
                </a:solidFill>
              </a:defRPr>
            </a:lvl1pPr>
          </a:lstStyle>
          <a:p>
            <a:r>
              <a:rPr lang="id-ID" dirty="0"/>
              <a:t>Judul Pembahasan Pertemuan Disini</a:t>
            </a:r>
            <a:endParaRPr lang="en-US" dirty="0"/>
          </a:p>
        </p:txBody>
      </p:sp>
      <p:sp>
        <p:nvSpPr>
          <p:cNvPr id="3" name="Subtitle 2"/>
          <p:cNvSpPr>
            <a:spLocks noGrp="1"/>
          </p:cNvSpPr>
          <p:nvPr>
            <p:ph type="subTitle" idx="1" hasCustomPrompt="1"/>
          </p:nvPr>
        </p:nvSpPr>
        <p:spPr>
          <a:xfrm>
            <a:off x="419100" y="3927809"/>
            <a:ext cx="4143375" cy="381000"/>
          </a:xfrm>
        </p:spPr>
        <p:txBody>
          <a:bodyPr anchor="ctr">
            <a:normAutofit/>
          </a:bodyPr>
          <a:lstStyle>
            <a:lvl1pPr marL="0" indent="0" algn="l">
              <a:buNone/>
              <a:defRPr sz="16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a:t>Nama Pengajar Tulis Disini</a:t>
            </a:r>
            <a:endParaRPr lang="en-US" dirty="0"/>
          </a:p>
        </p:txBody>
      </p:sp>
      <p:sp>
        <p:nvSpPr>
          <p:cNvPr id="10" name="TextBox 9"/>
          <p:cNvSpPr txBox="1"/>
          <p:nvPr userDrawn="1"/>
        </p:nvSpPr>
        <p:spPr>
          <a:xfrm>
            <a:off x="419100" y="2181225"/>
            <a:ext cx="5419725" cy="261610"/>
          </a:xfrm>
          <a:prstGeom prst="rect">
            <a:avLst/>
          </a:prstGeom>
          <a:noFill/>
        </p:spPr>
        <p:txBody>
          <a:bodyPr wrap="square" rtlCol="0">
            <a:spAutoFit/>
          </a:bodyPr>
          <a:lstStyle/>
          <a:p>
            <a:r>
              <a:rPr lang="id-ID" sz="1075" dirty="0">
                <a:solidFill>
                  <a:schemeClr val="bg2">
                    <a:lumMod val="25000"/>
                  </a:schemeClr>
                </a:solidFill>
                <a:latin typeface="Segoe UI Light" panose="020B0502040204020203" pitchFamily="34" charset="0"/>
                <a:cs typeface="Segoe UI Light" panose="020B0502040204020203" pitchFamily="34" charset="0"/>
              </a:rPr>
              <a:t>Program Fresh</a:t>
            </a:r>
            <a:r>
              <a:rPr lang="id-ID" sz="1075"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1075" dirty="0">
              <a:solidFill>
                <a:schemeClr val="bg2">
                  <a:lumMod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2105" y="97208"/>
            <a:ext cx="1432672" cy="622623"/>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9100" y="5843925"/>
            <a:ext cx="666547" cy="686745"/>
          </a:xfrm>
          <a:prstGeom prst="rect">
            <a:avLst/>
          </a:prstGeom>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6852" r="5618" b="19924"/>
          <a:stretch/>
        </p:blipFill>
        <p:spPr>
          <a:xfrm>
            <a:off x="1220910" y="5854811"/>
            <a:ext cx="720077" cy="686745"/>
          </a:xfrm>
          <a:prstGeom prst="rect">
            <a:avLst/>
          </a:prstGeom>
        </p:spPr>
      </p:pic>
    </p:spTree>
    <p:extLst>
      <p:ext uri="{BB962C8B-B14F-4D97-AF65-F5344CB8AC3E}">
        <p14:creationId xmlns:p14="http://schemas.microsoft.com/office/powerpoint/2010/main" val="190029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664ECD-F2B0-44D1-992E-0F49C2E593D2}" type="datetime1">
              <a:rPr lang="id-ID" smtClean="0"/>
              <a:t>05/08/19</a:t>
            </a:fld>
            <a:endParaRPr lang="id-ID"/>
          </a:p>
        </p:txBody>
      </p:sp>
      <p:sp>
        <p:nvSpPr>
          <p:cNvPr id="6" name="Footer Placeholder 5"/>
          <p:cNvSpPr>
            <a:spLocks noGrp="1"/>
          </p:cNvSpPr>
          <p:nvPr>
            <p:ph type="ftr" sz="quarter" idx="11"/>
          </p:nvPr>
        </p:nvSpPr>
        <p:spPr/>
        <p:txBody>
          <a:bodyPr/>
          <a:lstStyle/>
          <a:p>
            <a:r>
              <a:rPr lang="id-ID"/>
              <a:t>Judul Pembahasan Pertemuan Disini</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413520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7F1FB1-9DC8-4182-AAB3-B02C9D0F0BA5}" type="datetime1">
              <a:rPr lang="id-ID" smtClean="0"/>
              <a:t>05/08/19</a:t>
            </a:fld>
            <a:endParaRPr lang="id-ID"/>
          </a:p>
        </p:txBody>
      </p:sp>
      <p:sp>
        <p:nvSpPr>
          <p:cNvPr id="6" name="Footer Placeholder 5"/>
          <p:cNvSpPr>
            <a:spLocks noGrp="1"/>
          </p:cNvSpPr>
          <p:nvPr>
            <p:ph type="ftr" sz="quarter" idx="11"/>
          </p:nvPr>
        </p:nvSpPr>
        <p:spPr/>
        <p:txBody>
          <a:bodyPr/>
          <a:lstStyle/>
          <a:p>
            <a:r>
              <a:rPr lang="id-ID"/>
              <a:t>Judul Pembahasan Pertemuan Disini</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795775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B9E44-024E-465F-A951-56DCD1CCB136}"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152151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CFE39-9864-46D6-9AC0-2F14619F4853}"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656585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069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989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228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2471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1276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929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2337" y="406484"/>
            <a:ext cx="7347283" cy="854074"/>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84897" y="1451811"/>
            <a:ext cx="8814723"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84897" y="6424196"/>
            <a:ext cx="1467440" cy="365125"/>
          </a:xfrm>
        </p:spPr>
        <p:txBody>
          <a:bodyPr/>
          <a:lstStyle/>
          <a:p>
            <a:fld id="{EDFBBC74-4B99-4212-A7D9-0CF121B94CA0}" type="datetime1">
              <a:rPr lang="id-ID" smtClean="0"/>
              <a:t>05/08/19</a:t>
            </a:fld>
            <a:endParaRPr lang="id-ID" dirty="0"/>
          </a:p>
        </p:txBody>
      </p:sp>
      <p:sp>
        <p:nvSpPr>
          <p:cNvPr id="5" name="Footer Placeholder 4"/>
          <p:cNvSpPr>
            <a:spLocks noGrp="1"/>
          </p:cNvSpPr>
          <p:nvPr>
            <p:ph type="ftr" sz="quarter" idx="11"/>
          </p:nvPr>
        </p:nvSpPr>
        <p:spPr>
          <a:xfrm>
            <a:off x="2354385" y="6423529"/>
            <a:ext cx="4475746" cy="365125"/>
          </a:xfrm>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a:xfrm>
            <a:off x="8093242" y="6249152"/>
            <a:ext cx="906378" cy="544513"/>
          </a:xfrm>
        </p:spPr>
        <p:txBody>
          <a:bodyPr/>
          <a:lstStyle>
            <a:lvl1pPr>
              <a:defRPr>
                <a:solidFill>
                  <a:schemeClr val="bg1"/>
                </a:solidFill>
              </a:defRPr>
            </a:lvl1pPr>
          </a:lstStyle>
          <a:p>
            <a:fld id="{DF0E258F-04D6-46E9-8B77-0866F5CD991D}" type="slidenum">
              <a:rPr lang="id-ID" smtClean="0"/>
              <a:pPr/>
              <a:t>‹#›</a:t>
            </a:fld>
            <a:endParaRPr lang="id-ID" dirty="0"/>
          </a:p>
        </p:txBody>
      </p:sp>
    </p:spTree>
    <p:extLst>
      <p:ext uri="{BB962C8B-B14F-4D97-AF65-F5344CB8AC3E}">
        <p14:creationId xmlns:p14="http://schemas.microsoft.com/office/powerpoint/2010/main" val="3182972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3718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2127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8511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01034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9294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861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2230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5521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5823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745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1843" y="2948156"/>
            <a:ext cx="6184483" cy="1315453"/>
          </a:xfrm>
          <a:noFill/>
        </p:spPr>
        <p:txBody>
          <a:bodyPr anchor="ctr">
            <a:normAutofit/>
          </a:bodyPr>
          <a:lstStyle>
            <a:lvl1pPr algn="l">
              <a:lnSpc>
                <a:spcPct val="100000"/>
              </a:lnSpc>
              <a:defRPr sz="4000" baseline="0">
                <a:solidFill>
                  <a:schemeClr val="bg2">
                    <a:lumMod val="25000"/>
                  </a:schemeClr>
                </a:solidFill>
              </a:defRPr>
            </a:lvl1pPr>
          </a:lstStyle>
          <a:p>
            <a:r>
              <a:rPr lang="id-ID" dirty="0"/>
              <a:t>Judul Section / Bagian Klik Disini</a:t>
            </a:r>
            <a:endParaRPr lang="en-US" dirty="0"/>
          </a:p>
        </p:txBody>
      </p:sp>
      <p:sp>
        <p:nvSpPr>
          <p:cNvPr id="3" name="Text Placeholder 2"/>
          <p:cNvSpPr>
            <a:spLocks noGrp="1"/>
          </p:cNvSpPr>
          <p:nvPr>
            <p:ph type="body" idx="1" hasCustomPrompt="1"/>
          </p:nvPr>
        </p:nvSpPr>
        <p:spPr>
          <a:xfrm>
            <a:off x="2317581" y="2534653"/>
            <a:ext cx="6188745" cy="300078"/>
          </a:xfrm>
          <a:noFill/>
        </p:spPr>
        <p:txBody>
          <a:bodyPr anchor="ctr">
            <a:normAutofit/>
          </a:bodyPr>
          <a:lstStyle>
            <a:lvl1pPr marL="0" indent="0">
              <a:buNone/>
              <a:defRPr sz="18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dirty="0"/>
              <a:t>Bagian berapa</a:t>
            </a:r>
            <a:endParaRPr lang="en-US" dirty="0"/>
          </a:p>
        </p:txBody>
      </p:sp>
      <p:sp>
        <p:nvSpPr>
          <p:cNvPr id="4" name="Date Placeholder 3"/>
          <p:cNvSpPr>
            <a:spLocks noGrp="1"/>
          </p:cNvSpPr>
          <p:nvPr>
            <p:ph type="dt" sz="half" idx="10"/>
          </p:nvPr>
        </p:nvSpPr>
        <p:spPr/>
        <p:txBody>
          <a:bodyPr/>
          <a:lstStyle/>
          <a:p>
            <a:fld id="{BBCEA055-A846-4A99-AE5D-0A67ADD4E3EF}"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9719" y="2582779"/>
            <a:ext cx="1471628" cy="1640725"/>
          </a:xfrm>
          <a:prstGeom prst="rect">
            <a:avLst/>
          </a:prstGeom>
        </p:spPr>
      </p:pic>
    </p:spTree>
    <p:extLst>
      <p:ext uri="{BB962C8B-B14F-4D97-AF65-F5344CB8AC3E}">
        <p14:creationId xmlns:p14="http://schemas.microsoft.com/office/powerpoint/2010/main" val="2309521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98616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92480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61161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9946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0891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solidFill>
                  <a:prstClr val="black">
                    <a:tint val="75000"/>
                  </a:prstClr>
                </a:solidFill>
              </a:rPr>
              <a:pPr/>
              <a:t>8/5/19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51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898" y="1427747"/>
            <a:ext cx="4329952" cy="47492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427747"/>
            <a:ext cx="4378492" cy="47492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A44607-3AC7-44C9-B2F9-3FA97C501EA1}" type="datetime1">
              <a:rPr lang="id-ID" smtClean="0"/>
              <a:t>05/08/19</a:t>
            </a:fld>
            <a:endParaRPr lang="id-ID"/>
          </a:p>
        </p:txBody>
      </p:sp>
      <p:sp>
        <p:nvSpPr>
          <p:cNvPr id="6" name="Footer Placeholder 5"/>
          <p:cNvSpPr>
            <a:spLocks noGrp="1"/>
          </p:cNvSpPr>
          <p:nvPr>
            <p:ph type="ftr" sz="quarter" idx="11"/>
          </p:nvPr>
        </p:nvSpPr>
        <p:spPr/>
        <p:txBody>
          <a:bodyPr/>
          <a:lstStyle/>
          <a:p>
            <a:r>
              <a:rPr lang="id-ID"/>
              <a:t>Judul Pembahasan Pertemuan Disini</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21992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nippet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half" idx="2"/>
          </p:nvPr>
        </p:nvSpPr>
        <p:spPr>
          <a:xfrm>
            <a:off x="5486400" y="1427747"/>
            <a:ext cx="3521242" cy="4749216"/>
          </a:xfrm>
        </p:spPr>
        <p:txBody>
          <a:bodyPr anchor="ctr">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A44607-3AC7-44C9-B2F9-3FA97C501EA1}" type="datetime1">
              <a:rPr lang="id-ID" smtClean="0"/>
              <a:t>05/08/19</a:t>
            </a:fld>
            <a:endParaRPr lang="id-ID"/>
          </a:p>
        </p:txBody>
      </p:sp>
      <p:sp>
        <p:nvSpPr>
          <p:cNvPr id="6" name="Footer Placeholder 5"/>
          <p:cNvSpPr>
            <a:spLocks noGrp="1"/>
          </p:cNvSpPr>
          <p:nvPr>
            <p:ph type="ftr" sz="quarter" idx="11"/>
          </p:nvPr>
        </p:nvSpPr>
        <p:spPr/>
        <p:txBody>
          <a:bodyPr/>
          <a:lstStyle/>
          <a:p>
            <a:r>
              <a:rPr lang="id-ID"/>
              <a:t>Judul Pembahasan Pertemuan Disini</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
        <p:nvSpPr>
          <p:cNvPr id="9" name="Text Placeholder 8"/>
          <p:cNvSpPr>
            <a:spLocks noGrp="1"/>
          </p:cNvSpPr>
          <p:nvPr>
            <p:ph type="body" sz="quarter" idx="13"/>
          </p:nvPr>
        </p:nvSpPr>
        <p:spPr>
          <a:xfrm>
            <a:off x="184898" y="1427747"/>
            <a:ext cx="5197228" cy="4749216"/>
          </a:xfrm>
          <a:ln>
            <a:solidFill>
              <a:schemeClr val="tx1"/>
            </a:solidFill>
            <a:prstDash val="lgDash"/>
          </a:ln>
        </p:spPr>
        <p:txBody>
          <a:bodyPr anchor="ctr">
            <a:normAutofit/>
          </a:bodyPr>
          <a:lstStyle>
            <a:lvl1pPr marL="88900" indent="0">
              <a:buNone/>
              <a:defRPr sz="1100" b="1">
                <a:solidFill>
                  <a:schemeClr val="tx1"/>
                </a:solidFill>
                <a:latin typeface="Courier New" panose="02070309020205020404" pitchFamily="49" charset="0"/>
                <a:cs typeface="Courier New" panose="02070309020205020404" pitchFamily="49" charset="0"/>
              </a:defRPr>
            </a:lvl1pPr>
          </a:lstStyle>
          <a:p>
            <a:pPr lvl="0"/>
            <a:endParaRPr lang="id-ID" dirty="0"/>
          </a:p>
        </p:txBody>
      </p:sp>
    </p:spTree>
    <p:extLst>
      <p:ext uri="{BB962C8B-B14F-4D97-AF65-F5344CB8AC3E}">
        <p14:creationId xmlns:p14="http://schemas.microsoft.com/office/powerpoint/2010/main" val="243788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898" y="1427747"/>
            <a:ext cx="4313284"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4898" y="2274219"/>
            <a:ext cx="4313284" cy="39154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27747"/>
            <a:ext cx="4378492"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274219"/>
            <a:ext cx="4378492" cy="39154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A1D2D5D-135A-408F-AB4B-DEF58244B559}" type="datetime1">
              <a:rPr lang="id-ID" smtClean="0"/>
              <a:t>05/08/19</a:t>
            </a:fld>
            <a:endParaRPr lang="id-ID"/>
          </a:p>
        </p:txBody>
      </p:sp>
      <p:sp>
        <p:nvSpPr>
          <p:cNvPr id="8" name="Footer Placeholder 7"/>
          <p:cNvSpPr>
            <a:spLocks noGrp="1"/>
          </p:cNvSpPr>
          <p:nvPr>
            <p:ph type="ftr" sz="quarter" idx="11"/>
          </p:nvPr>
        </p:nvSpPr>
        <p:spPr/>
        <p:txBody>
          <a:bodyPr/>
          <a:lstStyle/>
          <a:p>
            <a:r>
              <a:rPr lang="id-ID"/>
              <a:t>Judul Pembahasan Pertemuan Disini</a:t>
            </a:r>
          </a:p>
        </p:txBody>
      </p:sp>
      <p:sp>
        <p:nvSpPr>
          <p:cNvPr id="9" name="Slide Number Placeholder 8"/>
          <p:cNvSpPr>
            <a:spLocks noGrp="1"/>
          </p:cNvSpPr>
          <p:nvPr>
            <p:ph type="sldNum" sz="quarter" idx="12"/>
          </p:nvPr>
        </p:nvSpPr>
        <p:spPr/>
        <p:txBody>
          <a:bodyPr/>
          <a:lstStyle/>
          <a:p>
            <a:fld id="{DF0E258F-04D6-46E9-8B77-0866F5CD991D}" type="slidenum">
              <a:rPr lang="id-ID" smtClean="0"/>
              <a:t>‹#›</a:t>
            </a:fld>
            <a:endParaRPr lang="id-ID"/>
          </a:p>
        </p:txBody>
      </p:sp>
      <p:sp>
        <p:nvSpPr>
          <p:cNvPr id="11" name="Title 1"/>
          <p:cNvSpPr>
            <a:spLocks noGrp="1"/>
          </p:cNvSpPr>
          <p:nvPr>
            <p:ph type="title"/>
          </p:nvPr>
        </p:nvSpPr>
        <p:spPr>
          <a:xfrm>
            <a:off x="1652338" y="412469"/>
            <a:ext cx="7355304" cy="842804"/>
          </a:xfrm>
        </p:spPr>
        <p:txBody>
          <a:bodyPr/>
          <a:lstStyle/>
          <a:p>
            <a:r>
              <a:rPr lang="en-US"/>
              <a:t>Click to edit Master title style</a:t>
            </a:r>
            <a:endParaRPr lang="en-US" dirty="0"/>
          </a:p>
        </p:txBody>
      </p:sp>
    </p:spTree>
    <p:extLst>
      <p:ext uri="{BB962C8B-B14F-4D97-AF65-F5344CB8AC3E}">
        <p14:creationId xmlns:p14="http://schemas.microsoft.com/office/powerpoint/2010/main" val="306004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5B4D08C-D587-43D2-BBFF-528B8667D40E}" type="datetime1">
              <a:rPr lang="id-ID" smtClean="0"/>
              <a:t>05/08/19</a:t>
            </a:fld>
            <a:endParaRPr lang="id-ID"/>
          </a:p>
        </p:txBody>
      </p:sp>
      <p:sp>
        <p:nvSpPr>
          <p:cNvPr id="4" name="Footer Placeholder 3"/>
          <p:cNvSpPr>
            <a:spLocks noGrp="1"/>
          </p:cNvSpPr>
          <p:nvPr>
            <p:ph type="ftr" sz="quarter" idx="11"/>
          </p:nvPr>
        </p:nvSpPr>
        <p:spPr/>
        <p:txBody>
          <a:bodyPr/>
          <a:lstStyle/>
          <a:p>
            <a:r>
              <a:rPr lang="id-ID"/>
              <a:t>Judul Pembahasan Pertemuan Disini</a:t>
            </a:r>
          </a:p>
        </p:txBody>
      </p:sp>
      <p:sp>
        <p:nvSpPr>
          <p:cNvPr id="5" name="Slide Number Placeholder 4"/>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353713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C85E6-33D1-42FB-BDE5-D6E134B26CA8}" type="datetime1">
              <a:rPr lang="id-ID" smtClean="0"/>
              <a:t>05/08/19</a:t>
            </a:fld>
            <a:endParaRPr lang="id-ID"/>
          </a:p>
        </p:txBody>
      </p:sp>
      <p:sp>
        <p:nvSpPr>
          <p:cNvPr id="3" name="Footer Placeholder 2"/>
          <p:cNvSpPr>
            <a:spLocks noGrp="1"/>
          </p:cNvSpPr>
          <p:nvPr>
            <p:ph type="ftr" sz="quarter" idx="11"/>
          </p:nvPr>
        </p:nvSpPr>
        <p:spPr/>
        <p:txBody>
          <a:bodyPr/>
          <a:lstStyle/>
          <a:p>
            <a:r>
              <a:rPr lang="id-ID"/>
              <a:t>Judul Pembahasan Pertemuan Disini</a:t>
            </a:r>
          </a:p>
        </p:txBody>
      </p:sp>
      <p:sp>
        <p:nvSpPr>
          <p:cNvPr id="4" name="Slide Number Placeholder 3"/>
          <p:cNvSpPr>
            <a:spLocks noGrp="1"/>
          </p:cNvSpPr>
          <p:nvPr>
            <p:ph type="sldNum" sz="quarter" idx="12"/>
          </p:nvPr>
        </p:nvSpPr>
        <p:spPr/>
        <p:txBody>
          <a:bodyPr/>
          <a:lstStyle/>
          <a:p>
            <a:fld id="{DF0E258F-04D6-46E9-8B77-0866F5CD991D}" type="slidenum">
              <a:rPr lang="id-ID" smtClean="0"/>
              <a:t>‹#›</a:t>
            </a:fld>
            <a:endParaRPr lang="id-ID"/>
          </a:p>
        </p:txBody>
      </p:sp>
      <p:sp>
        <p:nvSpPr>
          <p:cNvPr id="5" name="Picture Placeholder 11"/>
          <p:cNvSpPr>
            <a:spLocks noGrp="1"/>
          </p:cNvSpPr>
          <p:nvPr>
            <p:ph type="pic" sz="quarter" idx="13"/>
          </p:nvPr>
        </p:nvSpPr>
        <p:spPr>
          <a:xfrm>
            <a:off x="184897" y="1556084"/>
            <a:ext cx="8822577" cy="4122821"/>
          </a:xfrm>
        </p:spPr>
        <p:txBody>
          <a:bodyPr/>
          <a:lstStyle/>
          <a:p>
            <a:endParaRPr lang="id-ID" dirty="0"/>
          </a:p>
        </p:txBody>
      </p:sp>
      <p:sp>
        <p:nvSpPr>
          <p:cNvPr id="8" name="Title 1"/>
          <p:cNvSpPr>
            <a:spLocks noGrp="1"/>
          </p:cNvSpPr>
          <p:nvPr>
            <p:ph type="title"/>
          </p:nvPr>
        </p:nvSpPr>
        <p:spPr>
          <a:xfrm>
            <a:off x="2703094" y="412469"/>
            <a:ext cx="6304548" cy="842804"/>
          </a:xfrm>
        </p:spPr>
        <p:txBody>
          <a:bodyPr/>
          <a:lstStyle/>
          <a:p>
            <a:r>
              <a:rPr lang="en-US" dirty="0"/>
              <a:t>Click to edit Master title style</a:t>
            </a:r>
          </a:p>
        </p:txBody>
      </p:sp>
    </p:spTree>
    <p:extLst>
      <p:ext uri="{BB962C8B-B14F-4D97-AF65-F5344CB8AC3E}">
        <p14:creationId xmlns:p14="http://schemas.microsoft.com/office/powerpoint/2010/main" val="326432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847A72E8-F829-4F58-BC39-B9C4A8118BE9}" type="datetime1">
              <a:rPr lang="id-ID" smtClean="0"/>
              <a:t>05/08/19</a:t>
            </a:fld>
            <a:endParaRPr lang="id-ID"/>
          </a:p>
        </p:txBody>
      </p:sp>
      <p:sp>
        <p:nvSpPr>
          <p:cNvPr id="3" name="Footer Placeholder 2"/>
          <p:cNvSpPr>
            <a:spLocks noGrp="1"/>
          </p:cNvSpPr>
          <p:nvPr>
            <p:ph type="ftr" sz="quarter" idx="11"/>
          </p:nvPr>
        </p:nvSpPr>
        <p:spPr>
          <a:xfrm>
            <a:off x="2362034" y="6420518"/>
            <a:ext cx="4475746" cy="365125"/>
          </a:xfrm>
        </p:spPr>
        <p:txBody>
          <a:bodyPr/>
          <a:lstStyle/>
          <a:p>
            <a:r>
              <a:rPr lang="id-ID" dirty="0"/>
              <a:t>Judul Pembahasan Pertemuan Disini</a:t>
            </a:r>
          </a:p>
        </p:txBody>
      </p:sp>
      <p:sp>
        <p:nvSpPr>
          <p:cNvPr id="4" name="Slide Number Placeholder 3"/>
          <p:cNvSpPr>
            <a:spLocks noGrp="1"/>
          </p:cNvSpPr>
          <p:nvPr>
            <p:ph type="sldNum" sz="quarter" idx="12"/>
          </p:nvPr>
        </p:nvSpPr>
        <p:spPr>
          <a:xfrm>
            <a:off x="8093243" y="6420519"/>
            <a:ext cx="914400" cy="365125"/>
          </a:xfrm>
        </p:spPr>
        <p:txBody>
          <a:bodyPr/>
          <a:lstStyle>
            <a:lvl1pPr>
              <a:defRPr sz="1050">
                <a:solidFill>
                  <a:schemeClr val="tx1">
                    <a:lumMod val="65000"/>
                    <a:lumOff val="35000"/>
                  </a:schemeClr>
                </a:solidFill>
              </a:defRPr>
            </a:lvl1pPr>
          </a:lstStyle>
          <a:p>
            <a:fld id="{DF0E258F-04D6-46E9-8B77-0866F5CD991D}" type="slidenum">
              <a:rPr lang="id-ID" smtClean="0"/>
              <a:pPr/>
              <a:t>‹#›</a:t>
            </a:fld>
            <a:endParaRPr lang="id-ID"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013" r="7281" b="22399"/>
          <a:stretch/>
        </p:blipFill>
        <p:spPr>
          <a:xfrm>
            <a:off x="508617" y="121182"/>
            <a:ext cx="363863" cy="34344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2762" y="113994"/>
            <a:ext cx="806818" cy="350634"/>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113" y="121182"/>
            <a:ext cx="333345" cy="343446"/>
          </a:xfrm>
          <a:prstGeom prst="rect">
            <a:avLst/>
          </a:prstGeom>
        </p:spPr>
      </p:pic>
      <p:sp>
        <p:nvSpPr>
          <p:cNvPr id="12" name="Picture Placeholder 11"/>
          <p:cNvSpPr>
            <a:spLocks noGrp="1"/>
          </p:cNvSpPr>
          <p:nvPr>
            <p:ph type="pic" sz="quarter" idx="13"/>
          </p:nvPr>
        </p:nvSpPr>
        <p:spPr>
          <a:xfrm>
            <a:off x="184897" y="585809"/>
            <a:ext cx="8822577" cy="5762353"/>
          </a:xfrm>
        </p:spPr>
        <p:txBody>
          <a:bodyPr/>
          <a:lstStyle/>
          <a:p>
            <a:endParaRPr lang="id-ID" dirty="0"/>
          </a:p>
        </p:txBody>
      </p:sp>
      <p:sp>
        <p:nvSpPr>
          <p:cNvPr id="13" name="TextBox 12"/>
          <p:cNvSpPr txBox="1"/>
          <p:nvPr userDrawn="1"/>
        </p:nvSpPr>
        <p:spPr>
          <a:xfrm>
            <a:off x="3916279" y="45113"/>
            <a:ext cx="5091363" cy="230832"/>
          </a:xfrm>
          <a:prstGeom prst="rect">
            <a:avLst/>
          </a:prstGeom>
          <a:noFill/>
        </p:spPr>
        <p:txBody>
          <a:bodyPr wrap="square" rtlCol="0">
            <a:spAutoFit/>
          </a:bodyPr>
          <a:lstStyle/>
          <a:p>
            <a:pPr algn="r"/>
            <a:r>
              <a:rPr lang="id-ID" sz="900" dirty="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8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2334127" y="6420519"/>
            <a:ext cx="4475746"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d-ID"/>
              <a:t>Judul Pembahasan Pertemuan Disini</a:t>
            </a:r>
            <a:endParaRPr lang="id-ID" dirty="0"/>
          </a:p>
        </p:txBody>
      </p:sp>
      <p:sp>
        <p:nvSpPr>
          <p:cNvPr id="2" name="Title Placeholder 1"/>
          <p:cNvSpPr>
            <a:spLocks noGrp="1"/>
          </p:cNvSpPr>
          <p:nvPr>
            <p:ph type="title"/>
          </p:nvPr>
        </p:nvSpPr>
        <p:spPr>
          <a:xfrm>
            <a:off x="1652338" y="412469"/>
            <a:ext cx="7355304" cy="84280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4897" y="1459832"/>
            <a:ext cx="8822745" cy="470894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4898" y="6420519"/>
            <a:ext cx="146744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2DE27B2D-B4C3-4BC8-8932-D94CD54BC8D5}" type="datetime1">
              <a:rPr lang="id-ID" smtClean="0"/>
              <a:t>05/08/19</a:t>
            </a:fld>
            <a:endParaRPr lang="id-ID" dirty="0"/>
          </a:p>
        </p:txBody>
      </p:sp>
      <p:sp>
        <p:nvSpPr>
          <p:cNvPr id="6" name="Slide Number Placeholder 5"/>
          <p:cNvSpPr>
            <a:spLocks noGrp="1"/>
          </p:cNvSpPr>
          <p:nvPr>
            <p:ph type="sldNum" sz="quarter" idx="4"/>
          </p:nvPr>
        </p:nvSpPr>
        <p:spPr>
          <a:xfrm>
            <a:off x="8093243" y="6241131"/>
            <a:ext cx="914400" cy="544513"/>
          </a:xfrm>
          <a:prstGeom prst="rect">
            <a:avLst/>
          </a:prstGeom>
        </p:spPr>
        <p:txBody>
          <a:bodyPr vert="horz" lIns="91440" tIns="45720" rIns="91440" bIns="45720" rtlCol="0" anchor="ctr"/>
          <a:lstStyle>
            <a:lvl1pPr algn="ctr">
              <a:defRPr sz="3600">
                <a:solidFill>
                  <a:schemeClr val="bg1"/>
                </a:solidFill>
              </a:defRPr>
            </a:lvl1pPr>
          </a:lstStyle>
          <a:p>
            <a:fld id="{DF0E258F-04D6-46E9-8B77-0866F5CD991D}" type="slidenum">
              <a:rPr lang="id-ID" smtClean="0"/>
              <a:pPr/>
              <a:t>‹#›</a:t>
            </a:fld>
            <a:endParaRPr lang="id-ID" dirty="0"/>
          </a:p>
        </p:txBody>
      </p:sp>
      <p:pic>
        <p:nvPicPr>
          <p:cNvPr id="10" name="Picture 9"/>
          <p:cNvPicPr>
            <a:picLocks noChangeAspect="1"/>
          </p:cNvPicPr>
          <p:nvPr userDrawn="1"/>
        </p:nvPicPr>
        <p:blipFill rotWithShape="1">
          <a:blip r:embed="rId16" cstate="print">
            <a:extLst>
              <a:ext uri="{28A0092B-C50C-407E-A947-70E740481C1C}">
                <a14:useLocalDpi xmlns:a14="http://schemas.microsoft.com/office/drawing/2010/main" val="0"/>
              </a:ext>
            </a:extLst>
          </a:blip>
          <a:srcRect l="7013" r="7281" b="22399"/>
          <a:stretch/>
        </p:blipFill>
        <p:spPr>
          <a:xfrm>
            <a:off x="609056" y="87767"/>
            <a:ext cx="408826" cy="385887"/>
          </a:xfrm>
          <a:prstGeom prst="rect">
            <a:avLst/>
          </a:prstGeom>
        </p:spPr>
      </p:pic>
      <p:pic>
        <p:nvPicPr>
          <p:cNvPr id="11" name="Picture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1800" y="554599"/>
            <a:ext cx="806818" cy="350634"/>
          </a:xfrm>
          <a:prstGeom prst="rect">
            <a:avLst/>
          </a:prstGeom>
        </p:spPr>
      </p:pic>
      <p:pic>
        <p:nvPicPr>
          <p:cNvPr id="12" name="Picture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30802" y="75067"/>
            <a:ext cx="385103" cy="396772"/>
          </a:xfrm>
          <a:prstGeom prst="rect">
            <a:avLst/>
          </a:prstGeom>
        </p:spPr>
      </p:pic>
      <p:sp>
        <p:nvSpPr>
          <p:cNvPr id="14" name="TextBox 13"/>
          <p:cNvSpPr txBox="1"/>
          <p:nvPr userDrawn="1"/>
        </p:nvSpPr>
        <p:spPr>
          <a:xfrm>
            <a:off x="3916279" y="45113"/>
            <a:ext cx="5091363" cy="230832"/>
          </a:xfrm>
          <a:prstGeom prst="rect">
            <a:avLst/>
          </a:prstGeom>
          <a:noFill/>
        </p:spPr>
        <p:txBody>
          <a:bodyPr wrap="square" rtlCol="0">
            <a:spAutoFit/>
          </a:bodyPr>
          <a:lstStyle/>
          <a:p>
            <a:pPr algn="r"/>
            <a:r>
              <a:rPr lang="id-ID" sz="900" dirty="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22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72" r:id="rId9"/>
    <p:sldLayoutId id="2147483668" r:id="rId10"/>
    <p:sldLayoutId id="2147483669" r:id="rId11"/>
    <p:sldLayoutId id="2147483670" r:id="rId12"/>
    <p:sldLayoutId id="2147483671" r:id="rId13"/>
  </p:sldLayoutIdLst>
  <p:hf hdr="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bg2">
              <a:lumMod val="25000"/>
            </a:schemeClr>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bg2">
              <a:lumMod val="25000"/>
            </a:schemeClr>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9AA8B8B-1B1C-42C4-BE9B-2D1516377903}" type="datetimeFigureOut">
              <a:rPr lang="en-US" smtClean="0">
                <a:solidFill>
                  <a:prstClr val="black">
                    <a:tint val="75000"/>
                  </a:prstClr>
                </a:solidFill>
              </a:rPr>
              <a:pPr defTabSz="457200"/>
              <a:t>8/5/19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8A2BCBC-50EF-4175-83E0-F618B60D4316}"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87501090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9AA8B8B-1B1C-42C4-BE9B-2D1516377903}" type="datetimeFigureOut">
              <a:rPr lang="en-US" smtClean="0">
                <a:solidFill>
                  <a:prstClr val="black">
                    <a:tint val="75000"/>
                  </a:prstClr>
                </a:solidFill>
              </a:rPr>
              <a:pPr defTabSz="457200"/>
              <a:t>8/5/19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8A2BCBC-50EF-4175-83E0-F618B60D4316}"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1192082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jpe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3.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29.jpeg"/></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8.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39.jpe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a16="http://schemas.microsoft.com/office/drawing/2014/main"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32986" r="7380" b="34416"/>
          <a:stretch/>
        </p:blipFill>
        <p:spPr>
          <a:xfrm>
            <a:off x="157316" y="5913824"/>
            <a:ext cx="1796982" cy="710441"/>
          </a:xfrm>
          <a:prstGeom prst="rect">
            <a:avLst/>
          </a:prstGeom>
        </p:spPr>
      </p:pic>
      <p:pic>
        <p:nvPicPr>
          <p:cNvPr id="21" name="Picture 20">
            <a:extLst>
              <a:ext uri="{FF2B5EF4-FFF2-40B4-BE49-F238E27FC236}">
                <a16:creationId xmlns:a16="http://schemas.microsoft.com/office/drawing/2014/main"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538" y="215576"/>
            <a:ext cx="658757" cy="686745"/>
          </a:xfrm>
          <a:prstGeom prst="rect">
            <a:avLst/>
          </a:prstGeom>
        </p:spPr>
      </p:pic>
      <p:grpSp>
        <p:nvGrpSpPr>
          <p:cNvPr id="46" name="Group 45">
            <a:extLst>
              <a:ext uri="{FF2B5EF4-FFF2-40B4-BE49-F238E27FC236}">
                <a16:creationId xmlns:a16="http://schemas.microsoft.com/office/drawing/2014/main"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id="{FE488684-4B91-45E0-AC48-E54C1020FB09}"/>
              </a:ext>
            </a:extLst>
          </p:cNvPr>
          <p:cNvSpPr txBox="1">
            <a:spLocks/>
          </p:cNvSpPr>
          <p:nvPr/>
        </p:nvSpPr>
        <p:spPr>
          <a:xfrm>
            <a:off x="288983"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dirty="0">
                <a:solidFill>
                  <a:srgbClr val="4472C4">
                    <a:lumMod val="50000"/>
                  </a:srgbClr>
                </a:solidFill>
                <a:latin typeface="HP Simplified" panose="020B0606020204020204" pitchFamily="34" charset="0"/>
              </a:rPr>
              <a:t>DIGITAL TALENT SCHOLARSHIP</a:t>
            </a:r>
          </a:p>
          <a:p>
            <a:pPr fontAlgn="base"/>
            <a:r>
              <a:rPr lang="en-US" dirty="0">
                <a:solidFill>
                  <a:srgbClr val="4472C4">
                    <a:lumMod val="50000"/>
                  </a:srgbClr>
                </a:solidFill>
                <a:latin typeface="HP Simplified" panose="020B0606020204020204" pitchFamily="34" charset="0"/>
              </a:rPr>
              <a:t>2019</a:t>
            </a:r>
            <a:endParaRPr lang="en-US" sz="1800" dirty="0">
              <a:solidFill>
                <a:srgbClr val="4472C4">
                  <a:lumMod val="50000"/>
                </a:srgbClr>
              </a:solidFill>
              <a:latin typeface="HP Simplified" panose="020B0606020204020204" pitchFamily="34" charset="0"/>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673" y="186982"/>
            <a:ext cx="666547" cy="686745"/>
          </a:xfrm>
          <a:prstGeom prst="rect">
            <a:avLst/>
          </a:prstGeom>
        </p:spPr>
      </p:pic>
      <p:pic>
        <p:nvPicPr>
          <p:cNvPr id="12" name="Picture 11">
            <a:extLst>
              <a:ext uri="{FF2B5EF4-FFF2-40B4-BE49-F238E27FC236}">
                <a16:creationId xmlns:a16="http://schemas.microsoft.com/office/drawing/2014/main" id="{46D24532-845E-4206-9940-A184AE0EFFD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2763" y="136523"/>
            <a:ext cx="670457" cy="918844"/>
          </a:xfrm>
          <a:prstGeom prst="rect">
            <a:avLst/>
          </a:prstGeom>
        </p:spPr>
      </p:pic>
    </p:spTree>
    <p:extLst>
      <p:ext uri="{BB962C8B-B14F-4D97-AF65-F5344CB8AC3E}">
        <p14:creationId xmlns:p14="http://schemas.microsoft.com/office/powerpoint/2010/main" val="3106642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A04B36-617E-4218-98A2-BB4BD2B70E2D}"/>
              </a:ext>
            </a:extLst>
          </p:cNvPr>
          <p:cNvSpPr>
            <a:spLocks noGrp="1"/>
          </p:cNvSpPr>
          <p:nvPr>
            <p:ph type="title"/>
          </p:nvPr>
        </p:nvSpPr>
        <p:spPr>
          <a:xfrm>
            <a:off x="840699" y="687480"/>
            <a:ext cx="5605629" cy="994172"/>
          </a:xfrm>
        </p:spPr>
        <p:txBody>
          <a:bodyPr>
            <a:normAutofit/>
          </a:bodyPr>
          <a:lstStyle/>
          <a:p>
            <a:endParaRPr lang="en-ID" sz="3850"/>
          </a:p>
        </p:txBody>
      </p:sp>
      <p:sp>
        <p:nvSpPr>
          <p:cNvPr id="9" name="Content Placeholder 8">
            <a:extLst>
              <a:ext uri="{FF2B5EF4-FFF2-40B4-BE49-F238E27FC236}">
                <a16:creationId xmlns:a16="http://schemas.microsoft.com/office/drawing/2014/main" id="{0ACCF026-A0AE-4174-A497-1DA8C6246713}"/>
              </a:ext>
            </a:extLst>
          </p:cNvPr>
          <p:cNvSpPr>
            <a:spLocks noGrp="1"/>
          </p:cNvSpPr>
          <p:nvPr>
            <p:ph idx="1"/>
          </p:nvPr>
        </p:nvSpPr>
        <p:spPr>
          <a:xfrm>
            <a:off x="852321" y="2227943"/>
            <a:ext cx="5033221" cy="3788227"/>
          </a:xfrm>
        </p:spPr>
        <p:txBody>
          <a:bodyPr anchor="ctr">
            <a:normAutofit/>
          </a:bodyPr>
          <a:lstStyle/>
          <a:p>
            <a:pPr>
              <a:lnSpc>
                <a:spcPct val="90000"/>
              </a:lnSpc>
            </a:pPr>
            <a:r>
              <a:rPr lang="en-ID" sz="2100" dirty="0"/>
              <a:t>An RBM is the mathematical equivalent of a two-way translator</a:t>
            </a:r>
          </a:p>
          <a:p>
            <a:pPr marL="457200" indent="-457200">
              <a:lnSpc>
                <a:spcPct val="90000"/>
              </a:lnSpc>
              <a:buFont typeface="+mj-lt"/>
              <a:buAutoNum type="arabicPeriod"/>
            </a:pPr>
            <a:r>
              <a:rPr lang="en-ID" sz="2100" dirty="0"/>
              <a:t>In the forward pass, an RBM takes the inputs and translates them into a set of numbers that encode the inputs.</a:t>
            </a:r>
          </a:p>
          <a:p>
            <a:pPr marL="457200" indent="-457200">
              <a:lnSpc>
                <a:spcPct val="90000"/>
              </a:lnSpc>
              <a:buFont typeface="+mj-lt"/>
              <a:buAutoNum type="arabicPeriod"/>
            </a:pPr>
            <a:r>
              <a:rPr lang="en-ID" sz="2100" dirty="0"/>
              <a:t>In the backward pass, it takes this set of numbers and translates them back to form re-constructed inputs. A well-trained net will be able to perform the backwards translation with a high degree of accuracy.</a:t>
            </a:r>
          </a:p>
          <a:p>
            <a:pPr>
              <a:lnSpc>
                <a:spcPct val="90000"/>
              </a:lnSpc>
            </a:pPr>
            <a:endParaRPr lang="en-ID" sz="2100" dirty="0"/>
          </a:p>
        </p:txBody>
      </p:sp>
      <p:sp>
        <p:nvSpPr>
          <p:cNvPr id="6" name="Footer Placeholder 5">
            <a:extLst>
              <a:ext uri="{FF2B5EF4-FFF2-40B4-BE49-F238E27FC236}">
                <a16:creationId xmlns:a16="http://schemas.microsoft.com/office/drawing/2014/main" id="{830823DA-C2ED-4623-81D0-7D3AABDC98A5}"/>
              </a:ext>
            </a:extLst>
          </p:cNvPr>
          <p:cNvSpPr>
            <a:spLocks noGrp="1"/>
          </p:cNvSpPr>
          <p:nvPr>
            <p:ph type="ftr" sz="quarter" idx="11"/>
          </p:nvPr>
        </p:nvSpPr>
        <p:spPr>
          <a:xfrm>
            <a:off x="307916" y="6423463"/>
            <a:ext cx="3670627" cy="273844"/>
          </a:xfrm>
        </p:spPr>
        <p:txBody>
          <a:bodyPr>
            <a:normAutofit/>
          </a:bodyPr>
          <a:lstStyle/>
          <a:p>
            <a:pPr algn="l">
              <a:spcAft>
                <a:spcPts val="600"/>
              </a:spcAft>
            </a:pPr>
            <a:r>
              <a:rPr lang="id-ID" sz="920">
                <a:solidFill>
                  <a:schemeClr val="tx1">
                    <a:lumMod val="75000"/>
                    <a:lumOff val="25000"/>
                  </a:schemeClr>
                </a:solidFill>
              </a:rPr>
              <a:t>Judul Pembahasan Pertemuan Disini</a:t>
            </a:r>
          </a:p>
        </p:txBody>
      </p:sp>
      <p:sp>
        <p:nvSpPr>
          <p:cNvPr id="5" name="Date Placeholder 4">
            <a:extLst>
              <a:ext uri="{FF2B5EF4-FFF2-40B4-BE49-F238E27FC236}">
                <a16:creationId xmlns:a16="http://schemas.microsoft.com/office/drawing/2014/main" id="{8E964B16-6E78-4585-99AC-70CDD72C7595}"/>
              </a:ext>
            </a:extLst>
          </p:cNvPr>
          <p:cNvSpPr>
            <a:spLocks noGrp="1"/>
          </p:cNvSpPr>
          <p:nvPr>
            <p:ph type="dt" sz="half" idx="10"/>
          </p:nvPr>
        </p:nvSpPr>
        <p:spPr>
          <a:xfrm>
            <a:off x="4938715" y="6423463"/>
            <a:ext cx="2057400" cy="273844"/>
          </a:xfrm>
        </p:spPr>
        <p:txBody>
          <a:bodyPr>
            <a:normAutofit/>
          </a:bodyPr>
          <a:lstStyle/>
          <a:p>
            <a:pPr algn="r">
              <a:spcAft>
                <a:spcPts val="600"/>
              </a:spcAft>
            </a:pPr>
            <a:fld id="{44A44607-3AC7-44C9-B2F9-3FA97C501EA1}" type="datetime1">
              <a:rPr lang="id-ID" sz="920">
                <a:solidFill>
                  <a:schemeClr val="tx1">
                    <a:lumMod val="75000"/>
                    <a:lumOff val="25000"/>
                  </a:schemeClr>
                </a:solidFill>
              </a:rPr>
              <a:pPr algn="r">
                <a:spcAft>
                  <a:spcPts val="600"/>
                </a:spcAft>
              </a:pPr>
              <a:t>05/08/19</a:t>
            </a:fld>
            <a:endParaRPr lang="id-ID" sz="920">
              <a:solidFill>
                <a:schemeClr val="tx1">
                  <a:lumMod val="75000"/>
                  <a:lumOff val="25000"/>
                </a:schemeClr>
              </a:solidFill>
            </a:endParaRPr>
          </a:p>
        </p:txBody>
      </p:sp>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Oval 1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Presentation with Checklist">
            <a:extLst>
              <a:ext uri="{FF2B5EF4-FFF2-40B4-BE49-F238E27FC236}">
                <a16:creationId xmlns:a16="http://schemas.microsoft.com/office/drawing/2014/main" id="{35B956A8-F0DE-4A7D-A54C-0DC780993BF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
        <p:nvSpPr>
          <p:cNvPr id="7" name="Slide Number Placeholder 6">
            <a:extLst>
              <a:ext uri="{FF2B5EF4-FFF2-40B4-BE49-F238E27FC236}">
                <a16:creationId xmlns:a16="http://schemas.microsoft.com/office/drawing/2014/main" id="{D56B01FB-8C06-4C9D-B643-7C61E74AD66C}"/>
              </a:ext>
            </a:extLst>
          </p:cNvPr>
          <p:cNvSpPr>
            <a:spLocks noGrp="1"/>
          </p:cNvSpPr>
          <p:nvPr>
            <p:ph type="sldNum" sz="quarter" idx="12"/>
          </p:nvPr>
        </p:nvSpPr>
        <p:spPr>
          <a:xfrm>
            <a:off x="7576075" y="6415760"/>
            <a:ext cx="759278" cy="273844"/>
          </a:xfrm>
        </p:spPr>
        <p:txBody>
          <a:bodyPr>
            <a:normAutofit/>
          </a:bodyPr>
          <a:lstStyle/>
          <a:p>
            <a:pPr>
              <a:spcAft>
                <a:spcPts val="600"/>
              </a:spcAft>
            </a:pPr>
            <a:fld id="{DF0E258F-04D6-46E9-8B77-0866F5CD991D}" type="slidenum">
              <a:rPr lang="id-ID" sz="920">
                <a:solidFill>
                  <a:srgbClr val="FFFFFF"/>
                </a:solidFill>
              </a:rPr>
              <a:pPr>
                <a:spcAft>
                  <a:spcPts val="600"/>
                </a:spcAft>
              </a:pPr>
              <a:t>10</a:t>
            </a:fld>
            <a:endParaRPr lang="id-ID" sz="920">
              <a:solidFill>
                <a:srgbClr val="FFFFFF"/>
              </a:solidFill>
            </a:endParaRPr>
          </a:p>
        </p:txBody>
      </p:sp>
      <p:pic>
        <p:nvPicPr>
          <p:cNvPr id="10" name="Picture 9">
            <a:extLst>
              <a:ext uri="{FF2B5EF4-FFF2-40B4-BE49-F238E27FC236}">
                <a16:creationId xmlns:a16="http://schemas.microsoft.com/office/drawing/2014/main" id="{63DB0543-CC46-43E3-AEA1-92D4B5C502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77407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56061F7-95C2-48A5-A708-424939306EC0}"/>
              </a:ext>
            </a:extLst>
          </p:cNvPr>
          <p:cNvSpPr>
            <a:spLocks noGrp="1"/>
          </p:cNvSpPr>
          <p:nvPr>
            <p:ph type="dt" sz="half" idx="10"/>
          </p:nvPr>
        </p:nvSpPr>
        <p:spPr>
          <a:xfrm>
            <a:off x="491490" y="6037262"/>
            <a:ext cx="2057400" cy="365125"/>
          </a:xfrm>
        </p:spPr>
        <p:txBody>
          <a:bodyPr vert="horz" lIns="91440" tIns="45720" rIns="91440" bIns="45720" rtlCol="0" anchor="ctr">
            <a:normAutofit/>
          </a:bodyPr>
          <a:lstStyle/>
          <a:p>
            <a:pPr>
              <a:spcAft>
                <a:spcPts val="600"/>
              </a:spcAft>
              <a:defRPr/>
            </a:pPr>
            <a:fld id="{EDFBBC74-4B99-4212-A7D9-0CF121B94CA0}" type="datetime1">
              <a:rPr lang="en-US" sz="1200" smtClean="0">
                <a:solidFill>
                  <a:prstClr val="black">
                    <a:tint val="75000"/>
                  </a:prstClr>
                </a:solidFill>
                <a:latin typeface="Calibri" panose="020F0502020204030204"/>
              </a:rPr>
              <a:pPr>
                <a:spcAft>
                  <a:spcPts val="600"/>
                </a:spcAft>
                <a:defRPr/>
              </a:pPr>
              <a:t>8/5/19</a:t>
            </a:fld>
            <a:endParaRPr lang="en-US" sz="1200">
              <a:solidFill>
                <a:prstClr val="black">
                  <a:tint val="75000"/>
                </a:prstClr>
              </a:solidFill>
              <a:latin typeface="Calibri" panose="020F0502020204030204"/>
            </a:endParaRPr>
          </a:p>
        </p:txBody>
      </p:sp>
      <p:sp>
        <p:nvSpPr>
          <p:cNvPr id="3" name="Content Placeholder 2">
            <a:extLst>
              <a:ext uri="{FF2B5EF4-FFF2-40B4-BE49-F238E27FC236}">
                <a16:creationId xmlns:a16="http://schemas.microsoft.com/office/drawing/2014/main" id="{5F0ABE5D-96C2-4E2B-8AC2-1244BEC739A5}"/>
              </a:ext>
            </a:extLst>
          </p:cNvPr>
          <p:cNvSpPr>
            <a:spLocks noGrp="1"/>
          </p:cNvSpPr>
          <p:nvPr>
            <p:ph sz="half" idx="2"/>
          </p:nvPr>
        </p:nvSpPr>
        <p:spPr>
          <a:xfrm>
            <a:off x="491490" y="2575034"/>
            <a:ext cx="3840085" cy="3462228"/>
          </a:xfrm>
        </p:spPr>
        <p:txBody>
          <a:bodyPr vert="horz" lIns="91440" tIns="45720" rIns="91440" bIns="45720" rtlCol="0">
            <a:normAutofit/>
          </a:bodyPr>
          <a:lstStyle/>
          <a:p>
            <a:pPr>
              <a:lnSpc>
                <a:spcPct val="90000"/>
              </a:lnSpc>
            </a:pPr>
            <a:r>
              <a:rPr lang="en-US" sz="2400" dirty="0">
                <a:solidFill>
                  <a:schemeClr val="tx1"/>
                </a:solidFill>
              </a:rPr>
              <a:t>Through several forward and backward passes, an RBM is trained to reconstruct the input data</a:t>
            </a:r>
            <a:r>
              <a:rPr lang="en-US" sz="1600" u="sng" dirty="0">
                <a:solidFill>
                  <a:schemeClr val="tx1"/>
                </a:solidFill>
              </a:rPr>
              <a:t>.</a:t>
            </a:r>
          </a:p>
          <a:p>
            <a:pPr>
              <a:lnSpc>
                <a:spcPct val="90000"/>
              </a:lnSpc>
            </a:pPr>
            <a:endParaRPr lang="en-US" sz="1600" dirty="0">
              <a:solidFill>
                <a:schemeClr val="tx1"/>
              </a:solidFill>
            </a:endParaRPr>
          </a:p>
        </p:txBody>
      </p:sp>
      <p:sp>
        <p:nvSpPr>
          <p:cNvPr id="5" name="Footer Placeholder 4">
            <a:extLst>
              <a:ext uri="{FF2B5EF4-FFF2-40B4-BE49-F238E27FC236}">
                <a16:creationId xmlns:a16="http://schemas.microsoft.com/office/drawing/2014/main" id="{1DE62EE0-8471-4A1F-8B68-31623A462EB3}"/>
              </a:ext>
            </a:extLst>
          </p:cNvPr>
          <p:cNvSpPr>
            <a:spLocks noGrp="1"/>
          </p:cNvSpPr>
          <p:nvPr>
            <p:ph type="ftr" sz="quarter" idx="11"/>
          </p:nvPr>
        </p:nvSpPr>
        <p:spPr>
          <a:xfrm>
            <a:off x="491490" y="6356350"/>
            <a:ext cx="3086100" cy="365125"/>
          </a:xfrm>
        </p:spPr>
        <p:txBody>
          <a:bodyPr vert="horz" lIns="91440" tIns="45720" rIns="91440" bIns="45720" rtlCol="0" anchor="ctr">
            <a:normAutofit/>
          </a:bodyPr>
          <a:lstStyle/>
          <a:p>
            <a:pPr algn="l">
              <a:spcAft>
                <a:spcPts val="600"/>
              </a:spcAft>
              <a:defRPr/>
            </a:pPr>
            <a:r>
              <a:rPr lang="en-US" sz="1200" kern="1200">
                <a:solidFill>
                  <a:prstClr val="black">
                    <a:tint val="75000"/>
                  </a:prstClr>
                </a:solidFill>
                <a:latin typeface="Calibri" panose="020F0502020204030204"/>
                <a:ea typeface="+mn-ea"/>
                <a:cs typeface="+mn-cs"/>
              </a:rPr>
              <a:t>Judul Pembahasan Pertemuan Disini</a:t>
            </a:r>
          </a:p>
        </p:txBody>
      </p:sp>
      <p:sp>
        <p:nvSpPr>
          <p:cNvPr id="6" name="Slide Number Placeholder 5">
            <a:extLst>
              <a:ext uri="{FF2B5EF4-FFF2-40B4-BE49-F238E27FC236}">
                <a16:creationId xmlns:a16="http://schemas.microsoft.com/office/drawing/2014/main" id="{A3EF072C-F9D9-4ACE-8127-BAEDB6F7757A}"/>
              </a:ext>
            </a:extLst>
          </p:cNvPr>
          <p:cNvSpPr>
            <a:spLocks noGrp="1"/>
          </p:cNvSpPr>
          <p:nvPr>
            <p:ph type="sldNum" sz="quarter" idx="12"/>
          </p:nvPr>
        </p:nvSpPr>
        <p:spPr>
          <a:xfrm>
            <a:off x="5206365" y="6356350"/>
            <a:ext cx="874395" cy="365125"/>
          </a:xfrm>
        </p:spPr>
        <p:txBody>
          <a:bodyPr vert="horz" lIns="91440" tIns="45720" rIns="91440" bIns="45720" rtlCol="0" anchor="ctr">
            <a:normAutofit/>
          </a:bodyPr>
          <a:lstStyle/>
          <a:p>
            <a:pPr algn="r">
              <a:spcAft>
                <a:spcPts val="600"/>
              </a:spcAft>
              <a:defRPr/>
            </a:pPr>
            <a:fld id="{DF0E258F-04D6-46E9-8B77-0866F5CD991D}" type="slidenum">
              <a:rPr lang="en-US" sz="1200" smtClean="0">
                <a:solidFill>
                  <a:prstClr val="black">
                    <a:tint val="75000"/>
                  </a:prstClr>
                </a:solidFill>
                <a:latin typeface="Calibri" panose="020F0502020204030204"/>
              </a:rPr>
              <a:pPr algn="r">
                <a:spcAft>
                  <a:spcPts val="600"/>
                </a:spcAft>
                <a:defRPr/>
              </a:pPr>
              <a:t>11</a:t>
            </a:fld>
            <a:endParaRPr lang="en-US" sz="1200">
              <a:solidFill>
                <a:prstClr val="black">
                  <a:tint val="75000"/>
                </a:prstClr>
              </a:solidFill>
              <a:latin typeface="Calibri" panose="020F0502020204030204"/>
            </a:endParaRPr>
          </a:p>
        </p:txBody>
      </p:sp>
      <p:pic>
        <p:nvPicPr>
          <p:cNvPr id="8" name="Content Placeholder 7">
            <a:extLst>
              <a:ext uri="{FF2B5EF4-FFF2-40B4-BE49-F238E27FC236}">
                <a16:creationId xmlns:a16="http://schemas.microsoft.com/office/drawing/2014/main" id="{BD9CD964-EB6D-42ED-91F7-D8A5D285D383}"/>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26239" r="34925"/>
          <a:stretch/>
        </p:blipFill>
        <p:spPr>
          <a:xfrm>
            <a:off x="4409136" y="10"/>
            <a:ext cx="4734863"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solidFill>
            <a:srgbClr val="FFFFFF">
              <a:shade val="85000"/>
            </a:srgbClr>
          </a:solidFill>
        </p:spPr>
      </p:pic>
      <p:sp>
        <p:nvSpPr>
          <p:cNvPr id="10" name="Title 9">
            <a:extLst>
              <a:ext uri="{FF2B5EF4-FFF2-40B4-BE49-F238E27FC236}">
                <a16:creationId xmlns:a16="http://schemas.microsoft.com/office/drawing/2014/main" id="{17CC318D-4C1F-41A9-ACE2-3E9FF0443427}"/>
              </a:ext>
            </a:extLst>
          </p:cNvPr>
          <p:cNvSpPr>
            <a:spLocks noGrp="1"/>
          </p:cNvSpPr>
          <p:nvPr>
            <p:ph type="title"/>
          </p:nvPr>
        </p:nvSpPr>
        <p:spPr/>
        <p:txBody>
          <a:bodyPr/>
          <a:lstStyle/>
          <a:p>
            <a:endParaRPr lang="en-ID"/>
          </a:p>
        </p:txBody>
      </p:sp>
      <p:pic>
        <p:nvPicPr>
          <p:cNvPr id="9" name="Picture 8">
            <a:extLst>
              <a:ext uri="{FF2B5EF4-FFF2-40B4-BE49-F238E27FC236}">
                <a16:creationId xmlns:a16="http://schemas.microsoft.com/office/drawing/2014/main" id="{C1849315-9D4F-46E4-8432-0E1220C49A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82635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2BC5741-F62F-4D9B-8CE8-59BA78ADE1AB}"/>
              </a:ext>
            </a:extLst>
          </p:cNvPr>
          <p:cNvSpPr>
            <a:spLocks noGrp="1"/>
          </p:cNvSpPr>
          <p:nvPr>
            <p:ph type="title"/>
          </p:nvPr>
        </p:nvSpPr>
        <p:spPr>
          <a:xfrm>
            <a:off x="628650" y="963877"/>
            <a:ext cx="2620771" cy="4930246"/>
          </a:xfrm>
        </p:spPr>
        <p:txBody>
          <a:bodyPr>
            <a:normAutofit/>
          </a:bodyPr>
          <a:lstStyle/>
          <a:p>
            <a:pPr algn="r"/>
            <a:endParaRPr lang="en-ID">
              <a:solidFill>
                <a:schemeClr val="accent1"/>
              </a:solidFill>
            </a:endParaRPr>
          </a:p>
        </p:txBody>
      </p:sp>
      <p:cxnSp>
        <p:nvCxnSpPr>
          <p:cNvPr id="16" name="Straight Connector 1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F4A2E1E-DC2C-42FF-9F52-5CCFF3CD382C}"/>
              </a:ext>
            </a:extLst>
          </p:cNvPr>
          <p:cNvSpPr>
            <a:spLocks noGrp="1"/>
          </p:cNvSpPr>
          <p:nvPr>
            <p:ph idx="1"/>
          </p:nvPr>
        </p:nvSpPr>
        <p:spPr>
          <a:xfrm>
            <a:off x="3732023" y="963877"/>
            <a:ext cx="4783327" cy="4930246"/>
          </a:xfrm>
        </p:spPr>
        <p:txBody>
          <a:bodyPr anchor="ctr">
            <a:normAutofit/>
          </a:bodyPr>
          <a:lstStyle/>
          <a:p>
            <a:r>
              <a:rPr lang="en-ID" sz="2100" dirty="0"/>
              <a:t>Three steps are repeated over and over through the training process:</a:t>
            </a:r>
          </a:p>
          <a:p>
            <a:pPr marL="457200" indent="-457200">
              <a:buFont typeface="+mj-lt"/>
              <a:buAutoNum type="alphaLcParenR"/>
            </a:pPr>
            <a:r>
              <a:rPr lang="en-ID" sz="2100" dirty="0"/>
              <a:t>With a forward pass, every input is combined with an individual weight and one overall bias, and the result is passed to the hidden layer which may or may not activate. Here’s how it flows for the whole net. </a:t>
            </a:r>
          </a:p>
          <a:p>
            <a:endParaRPr lang="en-ID" sz="2100" dirty="0"/>
          </a:p>
          <a:p>
            <a:endParaRPr lang="en-ID" sz="2100" dirty="0"/>
          </a:p>
        </p:txBody>
      </p:sp>
      <p:sp>
        <p:nvSpPr>
          <p:cNvPr id="5" name="Date Placeholder 4">
            <a:extLst>
              <a:ext uri="{FF2B5EF4-FFF2-40B4-BE49-F238E27FC236}">
                <a16:creationId xmlns:a16="http://schemas.microsoft.com/office/drawing/2014/main" id="{9704BB02-0E3A-4E5A-954D-CCD62FDFE727}"/>
              </a:ext>
            </a:extLst>
          </p:cNvPr>
          <p:cNvSpPr>
            <a:spLocks noGrp="1"/>
          </p:cNvSpPr>
          <p:nvPr>
            <p:ph type="dt" sz="half" idx="10"/>
          </p:nvPr>
        </p:nvSpPr>
        <p:spPr>
          <a:xfrm>
            <a:off x="628650" y="6033479"/>
            <a:ext cx="2057400" cy="365125"/>
          </a:xfrm>
        </p:spPr>
        <p:txBody>
          <a:bodyPr>
            <a:normAutofit/>
          </a:bodyPr>
          <a:lstStyle/>
          <a:p>
            <a:pPr>
              <a:spcAft>
                <a:spcPts val="600"/>
              </a:spcAft>
            </a:pPr>
            <a:fld id="{44A44607-3AC7-44C9-B2F9-3FA97C501EA1}" type="datetime1">
              <a:rPr lang="id-ID" sz="900">
                <a:solidFill>
                  <a:schemeClr val="tx1">
                    <a:alpha val="80000"/>
                  </a:schemeClr>
                </a:solidFill>
              </a:rPr>
              <a:pPr>
                <a:spcAft>
                  <a:spcPts val="600"/>
                </a:spcAft>
              </a:pPr>
              <a:t>05/08/19</a:t>
            </a:fld>
            <a:endParaRPr lang="id-ID" sz="900">
              <a:solidFill>
                <a:schemeClr val="tx1">
                  <a:alpha val="80000"/>
                </a:schemeClr>
              </a:solidFill>
            </a:endParaRPr>
          </a:p>
        </p:txBody>
      </p:sp>
      <p:sp>
        <p:nvSpPr>
          <p:cNvPr id="6" name="Footer Placeholder 5">
            <a:extLst>
              <a:ext uri="{FF2B5EF4-FFF2-40B4-BE49-F238E27FC236}">
                <a16:creationId xmlns:a16="http://schemas.microsoft.com/office/drawing/2014/main" id="{414509FB-9409-4ED9-B3EB-CAC4799AB386}"/>
              </a:ext>
            </a:extLst>
          </p:cNvPr>
          <p:cNvSpPr>
            <a:spLocks noGrp="1"/>
          </p:cNvSpPr>
          <p:nvPr>
            <p:ph type="ftr" sz="quarter" idx="11"/>
          </p:nvPr>
        </p:nvSpPr>
        <p:spPr>
          <a:xfrm>
            <a:off x="3732023" y="6033479"/>
            <a:ext cx="3944989" cy="365125"/>
          </a:xfrm>
        </p:spPr>
        <p:txBody>
          <a:bodyPr>
            <a:normAutofit/>
          </a:bodyPr>
          <a:lstStyle/>
          <a:p>
            <a:pPr algn="l">
              <a:spcAft>
                <a:spcPts val="600"/>
              </a:spcAft>
            </a:pPr>
            <a:r>
              <a:rPr lang="id-ID" sz="900">
                <a:solidFill>
                  <a:schemeClr val="tx1">
                    <a:alpha val="80000"/>
                  </a:schemeClr>
                </a:solidFill>
              </a:rPr>
              <a:t>Judul Pembahasan Pertemuan Disini</a:t>
            </a:r>
          </a:p>
        </p:txBody>
      </p:sp>
      <p:sp>
        <p:nvSpPr>
          <p:cNvPr id="7" name="Slide Number Placeholder 6">
            <a:extLst>
              <a:ext uri="{FF2B5EF4-FFF2-40B4-BE49-F238E27FC236}">
                <a16:creationId xmlns:a16="http://schemas.microsoft.com/office/drawing/2014/main" id="{B690975B-EB9E-4527-80BC-67C698434DDA}"/>
              </a:ext>
            </a:extLst>
          </p:cNvPr>
          <p:cNvSpPr>
            <a:spLocks noGrp="1"/>
          </p:cNvSpPr>
          <p:nvPr>
            <p:ph type="sldNum" sz="quarter" idx="12"/>
          </p:nvPr>
        </p:nvSpPr>
        <p:spPr>
          <a:xfrm>
            <a:off x="7928637" y="6033479"/>
            <a:ext cx="586712" cy="365125"/>
          </a:xfrm>
        </p:spPr>
        <p:txBody>
          <a:bodyPr>
            <a:normAutofit/>
          </a:bodyPr>
          <a:lstStyle/>
          <a:p>
            <a:pPr>
              <a:spcAft>
                <a:spcPts val="600"/>
              </a:spcAft>
            </a:pPr>
            <a:fld id="{DF0E258F-04D6-46E9-8B77-0866F5CD991D}" type="slidenum">
              <a:rPr lang="id-ID" sz="900">
                <a:solidFill>
                  <a:schemeClr val="tx1">
                    <a:alpha val="80000"/>
                  </a:schemeClr>
                </a:solidFill>
              </a:rPr>
              <a:pPr>
                <a:spcAft>
                  <a:spcPts val="600"/>
                </a:spcAft>
              </a:pPr>
              <a:t>12</a:t>
            </a:fld>
            <a:endParaRPr lang="id-ID" sz="900">
              <a:solidFill>
                <a:schemeClr val="tx1">
                  <a:alpha val="80000"/>
                </a:schemeClr>
              </a:solidFill>
            </a:endParaRPr>
          </a:p>
        </p:txBody>
      </p:sp>
      <p:pic>
        <p:nvPicPr>
          <p:cNvPr id="10" name="Picture 9">
            <a:extLst>
              <a:ext uri="{FF2B5EF4-FFF2-40B4-BE49-F238E27FC236}">
                <a16:creationId xmlns:a16="http://schemas.microsoft.com/office/drawing/2014/main" id="{99C32A11-7BAD-4722-A217-FA68C2DCA6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337173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B021-14C4-40C2-941D-41F67E0274B9}"/>
              </a:ext>
            </a:extLst>
          </p:cNvPr>
          <p:cNvSpPr>
            <a:spLocks noGrp="1"/>
          </p:cNvSpPr>
          <p:nvPr>
            <p:ph type="title"/>
          </p:nvPr>
        </p:nvSpPr>
        <p:spPr/>
        <p:txBody>
          <a:bodyPr/>
          <a:lstStyle/>
          <a:p>
            <a:r>
              <a:rPr lang="en-ID" dirty="0"/>
              <a:t>Restricted Boltzmann Machine</a:t>
            </a:r>
          </a:p>
        </p:txBody>
      </p:sp>
      <p:pic>
        <p:nvPicPr>
          <p:cNvPr id="8" name="Content Placeholder 7">
            <a:extLst>
              <a:ext uri="{FF2B5EF4-FFF2-40B4-BE49-F238E27FC236}">
                <a16:creationId xmlns:a16="http://schemas.microsoft.com/office/drawing/2014/main" id="{96853180-AE11-4282-81C1-FD60B76DA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7" y="1452563"/>
            <a:ext cx="8398933"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FD35AF66-C0FB-457C-9158-DBB724508924}"/>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695C70A4-8ADD-4E0E-829A-BA3117C041DE}"/>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9B2CFBF8-E937-4A29-8C0E-0CF84EA613A8}"/>
              </a:ext>
            </a:extLst>
          </p:cNvPr>
          <p:cNvSpPr>
            <a:spLocks noGrp="1"/>
          </p:cNvSpPr>
          <p:nvPr>
            <p:ph type="sldNum" sz="quarter" idx="12"/>
          </p:nvPr>
        </p:nvSpPr>
        <p:spPr/>
        <p:txBody>
          <a:bodyPr/>
          <a:lstStyle/>
          <a:p>
            <a:fld id="{DF0E258F-04D6-46E9-8B77-0866F5CD991D}" type="slidenum">
              <a:rPr lang="id-ID" smtClean="0"/>
              <a:pPr/>
              <a:t>13</a:t>
            </a:fld>
            <a:endParaRPr lang="id-ID" dirty="0"/>
          </a:p>
        </p:txBody>
      </p:sp>
      <p:pic>
        <p:nvPicPr>
          <p:cNvPr id="9" name="Content Placeholder 7">
            <a:extLst>
              <a:ext uri="{FF2B5EF4-FFF2-40B4-BE49-F238E27FC236}">
                <a16:creationId xmlns:a16="http://schemas.microsoft.com/office/drawing/2014/main" id="{6D544F60-91B6-408B-A8DD-06D178217E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 t="67689" r="67546" b="17873"/>
          <a:stretch/>
        </p:blipFill>
        <p:spPr>
          <a:xfrm>
            <a:off x="392377" y="5552303"/>
            <a:ext cx="1467441" cy="369899"/>
          </a:xfrm>
          <a:prstGeom prst="rect">
            <a:avLst/>
          </a:prstGeom>
        </p:spPr>
      </p:pic>
      <p:pic>
        <p:nvPicPr>
          <p:cNvPr id="10" name="Picture 9">
            <a:extLst>
              <a:ext uri="{FF2B5EF4-FFF2-40B4-BE49-F238E27FC236}">
                <a16:creationId xmlns:a16="http://schemas.microsoft.com/office/drawing/2014/main" id="{A2546974-F35E-4D3F-8E96-5147708EEF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22648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C91F-52FA-4A71-A3BD-9B2D49244EFD}"/>
              </a:ext>
            </a:extLst>
          </p:cNvPr>
          <p:cNvSpPr>
            <a:spLocks noGrp="1"/>
          </p:cNvSpPr>
          <p:nvPr>
            <p:ph type="title"/>
          </p:nvPr>
        </p:nvSpPr>
        <p:spPr/>
        <p:txBody>
          <a:bodyPr/>
          <a:lstStyle/>
          <a:p>
            <a:r>
              <a:rPr lang="en-ID" dirty="0"/>
              <a:t>Restricted Boltzmann Machine</a:t>
            </a:r>
          </a:p>
        </p:txBody>
      </p:sp>
      <p:pic>
        <p:nvPicPr>
          <p:cNvPr id="8" name="Content Placeholder 7">
            <a:extLst>
              <a:ext uri="{FF2B5EF4-FFF2-40B4-BE49-F238E27FC236}">
                <a16:creationId xmlns:a16="http://schemas.microsoft.com/office/drawing/2014/main" id="{DFEE3AF4-97EC-49DC-AE87-38BA90D1F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7" y="1452563"/>
            <a:ext cx="8398933"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4B2868F5-08AD-40AD-96EB-C5CA0C59B9B2}"/>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3A7134DF-EC16-4940-8DA6-B4136CDB4B6D}"/>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F7F4434A-CF70-425C-8116-1E3598B27C08}"/>
              </a:ext>
            </a:extLst>
          </p:cNvPr>
          <p:cNvSpPr>
            <a:spLocks noGrp="1"/>
          </p:cNvSpPr>
          <p:nvPr>
            <p:ph type="sldNum" sz="quarter" idx="12"/>
          </p:nvPr>
        </p:nvSpPr>
        <p:spPr/>
        <p:txBody>
          <a:bodyPr/>
          <a:lstStyle/>
          <a:p>
            <a:fld id="{DF0E258F-04D6-46E9-8B77-0866F5CD991D}" type="slidenum">
              <a:rPr lang="id-ID" smtClean="0"/>
              <a:pPr/>
              <a:t>14</a:t>
            </a:fld>
            <a:endParaRPr lang="id-ID" dirty="0"/>
          </a:p>
        </p:txBody>
      </p:sp>
      <p:pic>
        <p:nvPicPr>
          <p:cNvPr id="9" name="Content Placeholder 7">
            <a:extLst>
              <a:ext uri="{FF2B5EF4-FFF2-40B4-BE49-F238E27FC236}">
                <a16:creationId xmlns:a16="http://schemas.microsoft.com/office/drawing/2014/main" id="{7094E3F2-1E0B-45E5-8A9A-260028978B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 t="67689" r="67546" b="17873"/>
          <a:stretch/>
        </p:blipFill>
        <p:spPr>
          <a:xfrm>
            <a:off x="392377" y="5552303"/>
            <a:ext cx="1467441" cy="369899"/>
          </a:xfrm>
          <a:prstGeom prst="rect">
            <a:avLst/>
          </a:prstGeom>
        </p:spPr>
      </p:pic>
      <p:pic>
        <p:nvPicPr>
          <p:cNvPr id="10" name="Picture 9">
            <a:extLst>
              <a:ext uri="{FF2B5EF4-FFF2-40B4-BE49-F238E27FC236}">
                <a16:creationId xmlns:a16="http://schemas.microsoft.com/office/drawing/2014/main" id="{4A1AA82A-3FC3-47A9-BE12-8278432243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96222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C91F-52FA-4A71-A3BD-9B2D49244EFD}"/>
              </a:ext>
            </a:extLst>
          </p:cNvPr>
          <p:cNvSpPr>
            <a:spLocks noGrp="1"/>
          </p:cNvSpPr>
          <p:nvPr>
            <p:ph type="title"/>
          </p:nvPr>
        </p:nvSpPr>
        <p:spPr/>
        <p:txBody>
          <a:bodyPr/>
          <a:lstStyle/>
          <a:p>
            <a:r>
              <a:rPr lang="en-ID" dirty="0"/>
              <a:t>Restricted Boltzmann Machine</a:t>
            </a:r>
          </a:p>
        </p:txBody>
      </p:sp>
      <p:pic>
        <p:nvPicPr>
          <p:cNvPr id="8" name="Content Placeholder 7">
            <a:extLst>
              <a:ext uri="{FF2B5EF4-FFF2-40B4-BE49-F238E27FC236}">
                <a16:creationId xmlns:a16="http://schemas.microsoft.com/office/drawing/2014/main" id="{A1BDA47D-2A29-4354-8ECE-0E82F892F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7" y="1452563"/>
            <a:ext cx="8398933"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4B2868F5-08AD-40AD-96EB-C5CA0C59B9B2}"/>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3A7134DF-EC16-4940-8DA6-B4136CDB4B6D}"/>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F7F4434A-CF70-425C-8116-1E3598B27C08}"/>
              </a:ext>
            </a:extLst>
          </p:cNvPr>
          <p:cNvSpPr>
            <a:spLocks noGrp="1"/>
          </p:cNvSpPr>
          <p:nvPr>
            <p:ph type="sldNum" sz="quarter" idx="12"/>
          </p:nvPr>
        </p:nvSpPr>
        <p:spPr/>
        <p:txBody>
          <a:bodyPr/>
          <a:lstStyle/>
          <a:p>
            <a:fld id="{DF0E258F-04D6-46E9-8B77-0866F5CD991D}" type="slidenum">
              <a:rPr lang="id-ID" smtClean="0"/>
              <a:pPr/>
              <a:t>15</a:t>
            </a:fld>
            <a:endParaRPr lang="id-ID" dirty="0"/>
          </a:p>
        </p:txBody>
      </p:sp>
      <p:pic>
        <p:nvPicPr>
          <p:cNvPr id="11" name="Content Placeholder 7">
            <a:extLst>
              <a:ext uri="{FF2B5EF4-FFF2-40B4-BE49-F238E27FC236}">
                <a16:creationId xmlns:a16="http://schemas.microsoft.com/office/drawing/2014/main" id="{F1B236EA-0C1A-41E0-B0AF-0E674A7D44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 t="67689" r="67546" b="17873"/>
          <a:stretch/>
        </p:blipFill>
        <p:spPr>
          <a:xfrm>
            <a:off x="392377" y="5552303"/>
            <a:ext cx="1467441" cy="369899"/>
          </a:xfrm>
          <a:prstGeom prst="rect">
            <a:avLst/>
          </a:prstGeom>
        </p:spPr>
      </p:pic>
      <p:pic>
        <p:nvPicPr>
          <p:cNvPr id="9" name="Picture 8">
            <a:extLst>
              <a:ext uri="{FF2B5EF4-FFF2-40B4-BE49-F238E27FC236}">
                <a16:creationId xmlns:a16="http://schemas.microsoft.com/office/drawing/2014/main" id="{6E433774-BFB7-418D-A5BA-9CA3AE6285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9089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C91F-52FA-4A71-A3BD-9B2D49244EFD}"/>
              </a:ext>
            </a:extLst>
          </p:cNvPr>
          <p:cNvSpPr>
            <a:spLocks noGrp="1"/>
          </p:cNvSpPr>
          <p:nvPr>
            <p:ph type="title"/>
          </p:nvPr>
        </p:nvSpPr>
        <p:spPr/>
        <p:txBody>
          <a:bodyPr/>
          <a:lstStyle/>
          <a:p>
            <a:r>
              <a:rPr lang="en-ID" dirty="0"/>
              <a:t>Restricted Boltzmann Machine</a:t>
            </a:r>
          </a:p>
        </p:txBody>
      </p:sp>
      <p:pic>
        <p:nvPicPr>
          <p:cNvPr id="8" name="Content Placeholder 7">
            <a:extLst>
              <a:ext uri="{FF2B5EF4-FFF2-40B4-BE49-F238E27FC236}">
                <a16:creationId xmlns:a16="http://schemas.microsoft.com/office/drawing/2014/main" id="{47D83B8E-590D-442C-9589-59375FEB12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7" y="1452563"/>
            <a:ext cx="8398933"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4B2868F5-08AD-40AD-96EB-C5CA0C59B9B2}"/>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3A7134DF-EC16-4940-8DA6-B4136CDB4B6D}"/>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F7F4434A-CF70-425C-8116-1E3598B27C08}"/>
              </a:ext>
            </a:extLst>
          </p:cNvPr>
          <p:cNvSpPr>
            <a:spLocks noGrp="1"/>
          </p:cNvSpPr>
          <p:nvPr>
            <p:ph type="sldNum" sz="quarter" idx="12"/>
          </p:nvPr>
        </p:nvSpPr>
        <p:spPr/>
        <p:txBody>
          <a:bodyPr/>
          <a:lstStyle/>
          <a:p>
            <a:fld id="{DF0E258F-04D6-46E9-8B77-0866F5CD991D}" type="slidenum">
              <a:rPr lang="id-ID" smtClean="0"/>
              <a:pPr/>
              <a:t>16</a:t>
            </a:fld>
            <a:endParaRPr lang="id-ID" dirty="0"/>
          </a:p>
        </p:txBody>
      </p:sp>
      <p:pic>
        <p:nvPicPr>
          <p:cNvPr id="9" name="Content Placeholder 7">
            <a:extLst>
              <a:ext uri="{FF2B5EF4-FFF2-40B4-BE49-F238E27FC236}">
                <a16:creationId xmlns:a16="http://schemas.microsoft.com/office/drawing/2014/main" id="{BE9DE590-B891-499E-A682-637AAA476D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 t="67689" r="67546" b="17873"/>
          <a:stretch/>
        </p:blipFill>
        <p:spPr>
          <a:xfrm>
            <a:off x="392377" y="5552303"/>
            <a:ext cx="1467441" cy="369899"/>
          </a:xfrm>
          <a:prstGeom prst="rect">
            <a:avLst/>
          </a:prstGeom>
        </p:spPr>
      </p:pic>
      <p:pic>
        <p:nvPicPr>
          <p:cNvPr id="10" name="Picture 9">
            <a:extLst>
              <a:ext uri="{FF2B5EF4-FFF2-40B4-BE49-F238E27FC236}">
                <a16:creationId xmlns:a16="http://schemas.microsoft.com/office/drawing/2014/main" id="{303B5398-8A41-4724-BE0E-3046ABB94B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47972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C91F-52FA-4A71-A3BD-9B2D49244EFD}"/>
              </a:ext>
            </a:extLst>
          </p:cNvPr>
          <p:cNvSpPr>
            <a:spLocks noGrp="1"/>
          </p:cNvSpPr>
          <p:nvPr>
            <p:ph type="title"/>
          </p:nvPr>
        </p:nvSpPr>
        <p:spPr/>
        <p:txBody>
          <a:bodyPr/>
          <a:lstStyle/>
          <a:p>
            <a:r>
              <a:rPr lang="en-ID" dirty="0"/>
              <a:t>Restricted Boltzmann Machine</a:t>
            </a:r>
          </a:p>
        </p:txBody>
      </p:sp>
      <p:pic>
        <p:nvPicPr>
          <p:cNvPr id="8" name="Content Placeholder 7">
            <a:extLst>
              <a:ext uri="{FF2B5EF4-FFF2-40B4-BE49-F238E27FC236}">
                <a16:creationId xmlns:a16="http://schemas.microsoft.com/office/drawing/2014/main" id="{1504302F-3A00-4917-9F4C-3D03E0350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7" y="1452563"/>
            <a:ext cx="8398933"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4B2868F5-08AD-40AD-96EB-C5CA0C59B9B2}"/>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3A7134DF-EC16-4940-8DA6-B4136CDB4B6D}"/>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F7F4434A-CF70-425C-8116-1E3598B27C08}"/>
              </a:ext>
            </a:extLst>
          </p:cNvPr>
          <p:cNvSpPr>
            <a:spLocks noGrp="1"/>
          </p:cNvSpPr>
          <p:nvPr>
            <p:ph type="sldNum" sz="quarter" idx="12"/>
          </p:nvPr>
        </p:nvSpPr>
        <p:spPr/>
        <p:txBody>
          <a:bodyPr/>
          <a:lstStyle/>
          <a:p>
            <a:fld id="{DF0E258F-04D6-46E9-8B77-0866F5CD991D}" type="slidenum">
              <a:rPr lang="id-ID" smtClean="0"/>
              <a:pPr/>
              <a:t>17</a:t>
            </a:fld>
            <a:endParaRPr lang="id-ID" dirty="0"/>
          </a:p>
        </p:txBody>
      </p:sp>
      <p:pic>
        <p:nvPicPr>
          <p:cNvPr id="9" name="Content Placeholder 7">
            <a:extLst>
              <a:ext uri="{FF2B5EF4-FFF2-40B4-BE49-F238E27FC236}">
                <a16:creationId xmlns:a16="http://schemas.microsoft.com/office/drawing/2014/main" id="{FAA9ADF5-57F6-4817-9DC6-32DCBDD998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 t="67689" r="67546" b="17873"/>
          <a:stretch/>
        </p:blipFill>
        <p:spPr>
          <a:xfrm>
            <a:off x="392377" y="5552303"/>
            <a:ext cx="1467441" cy="369899"/>
          </a:xfrm>
          <a:prstGeom prst="rect">
            <a:avLst/>
          </a:prstGeom>
        </p:spPr>
      </p:pic>
      <p:pic>
        <p:nvPicPr>
          <p:cNvPr id="10" name="Picture 9">
            <a:extLst>
              <a:ext uri="{FF2B5EF4-FFF2-40B4-BE49-F238E27FC236}">
                <a16:creationId xmlns:a16="http://schemas.microsoft.com/office/drawing/2014/main" id="{2A008E54-995B-4FE0-B1A5-86C6814FB2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60726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29"/>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3200"/>
          <a:stretch/>
        </p:blipFill>
        <p:spPr>
          <a:xfrm>
            <a:off x="0" y="466129"/>
            <a:ext cx="9144000" cy="5925741"/>
          </a:xfrm>
          <a:prstGeom prst="rect">
            <a:avLst/>
          </a:prstGeom>
        </p:spPr>
      </p:pic>
      <p:sp>
        <p:nvSpPr>
          <p:cNvPr id="1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8" name="Content Placeholder 7">
            <a:extLst>
              <a:ext uri="{FF2B5EF4-FFF2-40B4-BE49-F238E27FC236}">
                <a16:creationId xmlns:a16="http://schemas.microsoft.com/office/drawing/2014/main" id="{B94CABE0-ACBE-4FA1-AC2D-C197C313FDC0}"/>
              </a:ext>
            </a:extLst>
          </p:cNvPr>
          <p:cNvPicPr>
            <a:picLocks noGrp="1" noChangeAspect="1"/>
          </p:cNvPicPr>
          <p:nvPr>
            <p:ph sz="half" idx="1"/>
          </p:nvPr>
        </p:nvPicPr>
        <p:blipFill rotWithShape="1">
          <a:blip r:embed="rId4">
            <a:alphaModFix/>
            <a:extLst>
              <a:ext uri="{28A0092B-C50C-407E-A947-70E740481C1C}">
                <a14:useLocalDpi xmlns:a14="http://schemas.microsoft.com/office/drawing/2010/main" val="0"/>
              </a:ext>
            </a:extLst>
          </a:blip>
          <a:srcRect l="17180" r="29077" b="-1"/>
          <a:stretch/>
        </p:blipFill>
        <p:spPr>
          <a:xfrm>
            <a:off x="-50405" y="613055"/>
            <a:ext cx="5741920" cy="5778815"/>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solidFill>
            <a:srgbClr val="FFFFFF">
              <a:shade val="85000"/>
            </a:srgbClr>
          </a:solidFill>
          <a:effectLst>
            <a:softEdge rad="0"/>
          </a:effectLst>
        </p:spPr>
      </p:pic>
      <p:sp>
        <p:nvSpPr>
          <p:cNvPr id="3" name="Content Placeholder 2">
            <a:extLst>
              <a:ext uri="{FF2B5EF4-FFF2-40B4-BE49-F238E27FC236}">
                <a16:creationId xmlns:a16="http://schemas.microsoft.com/office/drawing/2014/main" id="{79878D1D-64F3-49E3-B7F5-3D253797C898}"/>
              </a:ext>
            </a:extLst>
          </p:cNvPr>
          <p:cNvSpPr>
            <a:spLocks noGrp="1"/>
          </p:cNvSpPr>
          <p:nvPr>
            <p:ph sz="half" idx="2"/>
          </p:nvPr>
        </p:nvSpPr>
        <p:spPr>
          <a:xfrm>
            <a:off x="5708566" y="3276726"/>
            <a:ext cx="3282024" cy="2137265"/>
          </a:xfrm>
        </p:spPr>
        <p:txBody>
          <a:bodyPr vert="horz" lIns="91440" tIns="45720" rIns="91440" bIns="45720" rtlCol="0" anchor="ctr">
            <a:noAutofit/>
          </a:bodyPr>
          <a:lstStyle/>
          <a:p>
            <a:pPr marL="0" indent="0" algn="just">
              <a:lnSpc>
                <a:spcPct val="90000"/>
              </a:lnSpc>
              <a:buNone/>
            </a:pPr>
            <a:r>
              <a:rPr lang="en-US" dirty="0">
                <a:solidFill>
                  <a:srgbClr val="000000"/>
                </a:solidFill>
              </a:rPr>
              <a:t>b.) Next, in a backward pass, each activation is combined with an individual weight and an overall bias, and the result is passed to the visible layer for reconstruction. </a:t>
            </a:r>
          </a:p>
          <a:p>
            <a:pPr marL="0" indent="0">
              <a:buNone/>
            </a:pPr>
            <a:r>
              <a:rPr lang="en-ID" dirty="0"/>
              <a:t>c) At the visible layer, the reconstruction is compared against the original input to determine the quality of the result.</a:t>
            </a:r>
          </a:p>
          <a:p>
            <a:pPr marL="0" indent="0" algn="just">
              <a:lnSpc>
                <a:spcPct val="90000"/>
              </a:lnSpc>
              <a:buNone/>
            </a:pPr>
            <a:endParaRPr lang="en-US" dirty="0">
              <a:solidFill>
                <a:srgbClr val="000000"/>
              </a:solidFill>
            </a:endParaRPr>
          </a:p>
          <a:p>
            <a:pPr marL="0" indent="0" algn="just">
              <a:lnSpc>
                <a:spcPct val="90000"/>
              </a:lnSpc>
              <a:buNone/>
            </a:pPr>
            <a:endParaRPr lang="en-US" dirty="0">
              <a:solidFill>
                <a:srgbClr val="000000"/>
              </a:solidFill>
            </a:endParaRPr>
          </a:p>
        </p:txBody>
      </p:sp>
      <p:sp>
        <p:nvSpPr>
          <p:cNvPr id="4" name="Date Placeholder 3">
            <a:extLst>
              <a:ext uri="{FF2B5EF4-FFF2-40B4-BE49-F238E27FC236}">
                <a16:creationId xmlns:a16="http://schemas.microsoft.com/office/drawing/2014/main" id="{4B2868F5-08AD-40AD-96EB-C5CA0C59B9B2}"/>
              </a:ext>
            </a:extLst>
          </p:cNvPr>
          <p:cNvSpPr>
            <a:spLocks noGrp="1"/>
          </p:cNvSpPr>
          <p:nvPr>
            <p:ph type="dt" sz="half" idx="10"/>
          </p:nvPr>
        </p:nvSpPr>
        <p:spPr>
          <a:xfrm>
            <a:off x="604245" y="6337827"/>
            <a:ext cx="2331049" cy="235550"/>
          </a:xfrm>
        </p:spPr>
        <p:txBody>
          <a:bodyPr vert="horz" lIns="91440" tIns="45720" rIns="91440" bIns="45720" rtlCol="0" anchor="ctr">
            <a:normAutofit/>
          </a:bodyPr>
          <a:lstStyle/>
          <a:p>
            <a:pPr>
              <a:spcAft>
                <a:spcPts val="600"/>
              </a:spcAft>
            </a:pPr>
            <a:fld id="{EDFBBC74-4B99-4212-A7D9-0CF121B94CA0}" type="datetime1">
              <a:rPr lang="en-US" sz="825">
                <a:solidFill>
                  <a:srgbClr val="898989"/>
                </a:solidFill>
              </a:rPr>
              <a:pPr>
                <a:spcAft>
                  <a:spcPts val="600"/>
                </a:spcAft>
              </a:pPr>
              <a:t>8/5/19</a:t>
            </a:fld>
            <a:endParaRPr lang="en-US" sz="825" dirty="0">
              <a:solidFill>
                <a:srgbClr val="898989"/>
              </a:solidFill>
            </a:endParaRPr>
          </a:p>
        </p:txBody>
      </p:sp>
      <p:sp>
        <p:nvSpPr>
          <p:cNvPr id="5" name="Footer Placeholder 4">
            <a:extLst>
              <a:ext uri="{FF2B5EF4-FFF2-40B4-BE49-F238E27FC236}">
                <a16:creationId xmlns:a16="http://schemas.microsoft.com/office/drawing/2014/main" id="{3A7134DF-EC16-4940-8DA6-B4136CDB4B6D}"/>
              </a:ext>
            </a:extLst>
          </p:cNvPr>
          <p:cNvSpPr>
            <a:spLocks noGrp="1"/>
          </p:cNvSpPr>
          <p:nvPr>
            <p:ph type="ftr" sz="quarter" idx="11"/>
          </p:nvPr>
        </p:nvSpPr>
        <p:spPr>
          <a:xfrm>
            <a:off x="4152275" y="6337827"/>
            <a:ext cx="3967172" cy="235550"/>
          </a:xfrm>
        </p:spPr>
        <p:txBody>
          <a:bodyPr vert="horz" lIns="91440" tIns="45720" rIns="91440" bIns="45720" rtlCol="0" anchor="ctr">
            <a:normAutofit/>
          </a:bodyPr>
          <a:lstStyle/>
          <a:p>
            <a:pPr algn="r">
              <a:spcAft>
                <a:spcPts val="600"/>
              </a:spcAft>
            </a:pPr>
            <a:r>
              <a:rPr lang="en-US" sz="825" kern="1200">
                <a:solidFill>
                  <a:srgbClr val="898989"/>
                </a:solidFill>
                <a:latin typeface="+mn-lt"/>
                <a:ea typeface="+mn-ea"/>
                <a:cs typeface="+mn-cs"/>
              </a:rPr>
              <a:t>Judul Pembahasan Pertemuan Disini</a:t>
            </a:r>
          </a:p>
        </p:txBody>
      </p:sp>
      <p:sp>
        <p:nvSpPr>
          <p:cNvPr id="6" name="Slide Number Placeholder 5">
            <a:extLst>
              <a:ext uri="{FF2B5EF4-FFF2-40B4-BE49-F238E27FC236}">
                <a16:creationId xmlns:a16="http://schemas.microsoft.com/office/drawing/2014/main" id="{F7F4434A-CF70-425C-8116-1E3598B27C08}"/>
              </a:ext>
            </a:extLst>
          </p:cNvPr>
          <p:cNvSpPr>
            <a:spLocks noGrp="1"/>
          </p:cNvSpPr>
          <p:nvPr>
            <p:ph type="sldNum" sz="quarter" idx="12"/>
          </p:nvPr>
        </p:nvSpPr>
        <p:spPr>
          <a:xfrm>
            <a:off x="8119448" y="6337827"/>
            <a:ext cx="428046" cy="235550"/>
          </a:xfrm>
        </p:spPr>
        <p:txBody>
          <a:bodyPr vert="horz" lIns="91440" tIns="45720" rIns="91440" bIns="45720" rtlCol="0" anchor="ctr">
            <a:normAutofit/>
          </a:bodyPr>
          <a:lstStyle/>
          <a:p>
            <a:pPr algn="r">
              <a:spcAft>
                <a:spcPts val="600"/>
              </a:spcAft>
            </a:pPr>
            <a:fld id="{DF0E258F-04D6-46E9-8B77-0866F5CD991D}" type="slidenum">
              <a:rPr lang="en-US" sz="825">
                <a:solidFill>
                  <a:srgbClr val="898989"/>
                </a:solidFill>
              </a:rPr>
              <a:pPr algn="r">
                <a:spcAft>
                  <a:spcPts val="600"/>
                </a:spcAft>
              </a:pPr>
              <a:t>18</a:t>
            </a:fld>
            <a:endParaRPr lang="en-US" sz="825">
              <a:solidFill>
                <a:srgbClr val="898989"/>
              </a:solidFill>
            </a:endParaRPr>
          </a:p>
        </p:txBody>
      </p:sp>
      <p:sp>
        <p:nvSpPr>
          <p:cNvPr id="23" name="Title 22">
            <a:extLst>
              <a:ext uri="{FF2B5EF4-FFF2-40B4-BE49-F238E27FC236}">
                <a16:creationId xmlns:a16="http://schemas.microsoft.com/office/drawing/2014/main" id="{8F612F23-EC3A-4FF5-A837-2723AE96BCF5}"/>
              </a:ext>
            </a:extLst>
          </p:cNvPr>
          <p:cNvSpPr>
            <a:spLocks noGrp="1"/>
          </p:cNvSpPr>
          <p:nvPr>
            <p:ph type="title"/>
          </p:nvPr>
        </p:nvSpPr>
        <p:spPr/>
        <p:txBody>
          <a:bodyPr/>
          <a:lstStyle/>
          <a:p>
            <a:endParaRPr lang="en-ID" dirty="0"/>
          </a:p>
        </p:txBody>
      </p:sp>
      <p:pic>
        <p:nvPicPr>
          <p:cNvPr id="11" name="Picture 10">
            <a:extLst>
              <a:ext uri="{FF2B5EF4-FFF2-40B4-BE49-F238E27FC236}">
                <a16:creationId xmlns:a16="http://schemas.microsoft.com/office/drawing/2014/main" id="{7A651BE8-F593-4221-80F0-262509688D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719597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02DC-D17E-4483-9A4E-E155B9D410E8}"/>
              </a:ext>
            </a:extLst>
          </p:cNvPr>
          <p:cNvSpPr>
            <a:spLocks noGrp="1"/>
          </p:cNvSpPr>
          <p:nvPr>
            <p:ph type="title"/>
          </p:nvPr>
        </p:nvSpPr>
        <p:spPr/>
        <p:txBody>
          <a:bodyPr/>
          <a:lstStyle/>
          <a:p>
            <a:r>
              <a:rPr lang="en-ID" dirty="0"/>
              <a:t>Restricted Boltzmann Machine</a:t>
            </a:r>
          </a:p>
        </p:txBody>
      </p:sp>
      <p:sp>
        <p:nvSpPr>
          <p:cNvPr id="3" name="Content Placeholder 2">
            <a:extLst>
              <a:ext uri="{FF2B5EF4-FFF2-40B4-BE49-F238E27FC236}">
                <a16:creationId xmlns:a16="http://schemas.microsoft.com/office/drawing/2014/main" id="{EEA3A5CF-296C-49F6-8FB1-FA0537ACF11B}"/>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DBAD0693-0540-455C-AF0A-861A07DC8060}"/>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19AE3A32-20E3-4C14-A78A-4F989DB454B9}"/>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1157ACDC-ACF2-4B75-B317-B84C1423B527}"/>
              </a:ext>
            </a:extLst>
          </p:cNvPr>
          <p:cNvSpPr>
            <a:spLocks noGrp="1"/>
          </p:cNvSpPr>
          <p:nvPr>
            <p:ph type="sldNum" sz="quarter" idx="12"/>
          </p:nvPr>
        </p:nvSpPr>
        <p:spPr/>
        <p:txBody>
          <a:bodyPr/>
          <a:lstStyle/>
          <a:p>
            <a:fld id="{DF0E258F-04D6-46E9-8B77-0866F5CD991D}" type="slidenum">
              <a:rPr lang="id-ID" smtClean="0"/>
              <a:pPr/>
              <a:t>19</a:t>
            </a:fld>
            <a:endParaRPr lang="id-ID" dirty="0"/>
          </a:p>
        </p:txBody>
      </p:sp>
      <p:pic>
        <p:nvPicPr>
          <p:cNvPr id="7" name="Content Placeholder 7">
            <a:extLst>
              <a:ext uri="{FF2B5EF4-FFF2-40B4-BE49-F238E27FC236}">
                <a16:creationId xmlns:a16="http://schemas.microsoft.com/office/drawing/2014/main" id="{CE91BCE7-8CA3-4DBA-89DD-EC3C8DF23E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a:off x="342901" y="1507877"/>
            <a:ext cx="8490856" cy="4561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Content Placeholder 7">
            <a:extLst>
              <a:ext uri="{FF2B5EF4-FFF2-40B4-BE49-F238E27FC236}">
                <a16:creationId xmlns:a16="http://schemas.microsoft.com/office/drawing/2014/main" id="{4F30B0D3-282A-4182-BE58-BCC2CE3F45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 t="67689" r="67546" b="17873"/>
          <a:stretch/>
        </p:blipFill>
        <p:spPr>
          <a:xfrm>
            <a:off x="342901" y="5406189"/>
            <a:ext cx="1467441" cy="369899"/>
          </a:xfrm>
          <a:prstGeom prst="rect">
            <a:avLst/>
          </a:prstGeom>
        </p:spPr>
      </p:pic>
      <p:pic>
        <p:nvPicPr>
          <p:cNvPr id="9" name="Picture 8">
            <a:extLst>
              <a:ext uri="{FF2B5EF4-FFF2-40B4-BE49-F238E27FC236}">
                <a16:creationId xmlns:a16="http://schemas.microsoft.com/office/drawing/2014/main" id="{992538EF-640A-4047-AC7A-8197FD030A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17641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D" sz="4000" dirty="0"/>
              <a:t>Deep Learning Models</a:t>
            </a:r>
            <a:endParaRPr lang="id-ID" sz="4000" dirty="0"/>
          </a:p>
        </p:txBody>
      </p:sp>
      <p:pic>
        <p:nvPicPr>
          <p:cNvPr id="4" name="Picture 3">
            <a:extLst>
              <a:ext uri="{FF2B5EF4-FFF2-40B4-BE49-F238E27FC236}">
                <a16:creationId xmlns:a16="http://schemas.microsoft.com/office/drawing/2014/main" id="{E3A7770C-2ADC-4DA6-B1A7-915F3390C6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 y="5683883"/>
            <a:ext cx="670457" cy="918844"/>
          </a:xfrm>
          <a:prstGeom prst="rect">
            <a:avLst/>
          </a:prstGeom>
        </p:spPr>
      </p:pic>
    </p:spTree>
    <p:extLst>
      <p:ext uri="{BB962C8B-B14F-4D97-AF65-F5344CB8AC3E}">
        <p14:creationId xmlns:p14="http://schemas.microsoft.com/office/powerpoint/2010/main" val="414177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CDE3-9B0D-4C76-B27D-5E8FA11A1C6E}"/>
              </a:ext>
            </a:extLst>
          </p:cNvPr>
          <p:cNvSpPr>
            <a:spLocks noGrp="1"/>
          </p:cNvSpPr>
          <p:nvPr>
            <p:ph type="title"/>
          </p:nvPr>
        </p:nvSpPr>
        <p:spPr/>
        <p:txBody>
          <a:bodyPr/>
          <a:lstStyle/>
          <a:p>
            <a:r>
              <a:rPr lang="en-ID" dirty="0"/>
              <a:t>Restricted Boltzmann Machine</a:t>
            </a:r>
          </a:p>
        </p:txBody>
      </p:sp>
      <p:pic>
        <p:nvPicPr>
          <p:cNvPr id="8" name="Content Placeholder 7">
            <a:extLst>
              <a:ext uri="{FF2B5EF4-FFF2-40B4-BE49-F238E27FC236}">
                <a16:creationId xmlns:a16="http://schemas.microsoft.com/office/drawing/2014/main" id="{910AF3E1-3B58-44F5-9A73-C0D470D040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377" y="1452563"/>
            <a:ext cx="8398933"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5E3FC493-C0DC-4ACE-93FB-84F1DB329DE1}"/>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E68AB809-027E-45F0-BF3E-20D2AEF12C42}"/>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3770AC29-26A6-4ED8-ABBA-D1E7549F1741}"/>
              </a:ext>
            </a:extLst>
          </p:cNvPr>
          <p:cNvSpPr>
            <a:spLocks noGrp="1"/>
          </p:cNvSpPr>
          <p:nvPr>
            <p:ph type="sldNum" sz="quarter" idx="12"/>
          </p:nvPr>
        </p:nvSpPr>
        <p:spPr/>
        <p:txBody>
          <a:bodyPr/>
          <a:lstStyle/>
          <a:p>
            <a:fld id="{DF0E258F-04D6-46E9-8B77-0866F5CD991D}" type="slidenum">
              <a:rPr lang="id-ID" smtClean="0"/>
              <a:pPr/>
              <a:t>20</a:t>
            </a:fld>
            <a:endParaRPr lang="id-ID" dirty="0"/>
          </a:p>
        </p:txBody>
      </p:sp>
      <p:pic>
        <p:nvPicPr>
          <p:cNvPr id="9" name="Content Placeholder 7">
            <a:extLst>
              <a:ext uri="{FF2B5EF4-FFF2-40B4-BE49-F238E27FC236}">
                <a16:creationId xmlns:a16="http://schemas.microsoft.com/office/drawing/2014/main" id="{7F724834-B416-4BEE-B8E4-27BB616C08C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6" t="67689" r="67546" b="17873"/>
          <a:stretch/>
        </p:blipFill>
        <p:spPr>
          <a:xfrm>
            <a:off x="392377" y="5552303"/>
            <a:ext cx="1467441" cy="369899"/>
          </a:xfrm>
          <a:prstGeom prst="rect">
            <a:avLst/>
          </a:prstGeom>
        </p:spPr>
      </p:pic>
      <p:pic>
        <p:nvPicPr>
          <p:cNvPr id="10" name="Picture 9">
            <a:extLst>
              <a:ext uri="{FF2B5EF4-FFF2-40B4-BE49-F238E27FC236}">
                <a16:creationId xmlns:a16="http://schemas.microsoft.com/office/drawing/2014/main" id="{96B2790D-5015-4066-A464-3513D39EAD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926280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29"/>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0" y="466129"/>
            <a:ext cx="9144000" cy="5925741"/>
          </a:xfrm>
          <a:prstGeom prst="rect">
            <a:avLst/>
          </a:prstGeom>
        </p:spPr>
      </p:pic>
      <p:sp>
        <p:nvSpPr>
          <p:cNvPr id="2" name="Title 1">
            <a:extLst>
              <a:ext uri="{FF2B5EF4-FFF2-40B4-BE49-F238E27FC236}">
                <a16:creationId xmlns:a16="http://schemas.microsoft.com/office/drawing/2014/main" id="{EDC1CEB9-A3D0-47AA-ABAE-8B57F4EF5B3B}"/>
              </a:ext>
            </a:extLst>
          </p:cNvPr>
          <p:cNvSpPr>
            <a:spLocks noGrp="1"/>
          </p:cNvSpPr>
          <p:nvPr>
            <p:ph type="title"/>
          </p:nvPr>
        </p:nvSpPr>
        <p:spPr>
          <a:xfrm>
            <a:off x="4976979" y="1459467"/>
            <a:ext cx="3733482" cy="1090538"/>
          </a:xfrm>
        </p:spPr>
        <p:txBody>
          <a:bodyPr vert="horz" lIns="91440" tIns="45720" rIns="91440" bIns="45720" rtlCol="0" anchor="ctr">
            <a:normAutofit/>
          </a:bodyPr>
          <a:lstStyle/>
          <a:p>
            <a:pPr algn="l"/>
            <a:r>
              <a:rPr lang="en-US" sz="3400" kern="1200">
                <a:solidFill>
                  <a:srgbClr val="000000"/>
                </a:solidFill>
                <a:latin typeface="+mj-lt"/>
                <a:ea typeface="+mj-ea"/>
                <a:cs typeface="+mj-cs"/>
              </a:rPr>
              <a:t>Restricted Boltzmann Machine</a:t>
            </a:r>
          </a:p>
        </p:txBody>
      </p:sp>
      <p:sp>
        <p:nvSpPr>
          <p:cNvPr id="1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8" name="Content Placeholder 7">
            <a:extLst>
              <a:ext uri="{FF2B5EF4-FFF2-40B4-BE49-F238E27FC236}">
                <a16:creationId xmlns:a16="http://schemas.microsoft.com/office/drawing/2014/main" id="{5387833C-0593-4387-BA39-38BAC4C30D27}"/>
              </a:ext>
            </a:extLst>
          </p:cNvPr>
          <p:cNvPicPr>
            <a:picLocks noGrp="1" noChangeAspect="1"/>
          </p:cNvPicPr>
          <p:nvPr>
            <p:ph sz="half" idx="1"/>
          </p:nvPr>
        </p:nvPicPr>
        <p:blipFill rotWithShape="1">
          <a:blip r:embed="rId3" cstate="print">
            <a:alphaModFix/>
            <a:extLst>
              <a:ext uri="{28A0092B-C50C-407E-A947-70E740481C1C}">
                <a14:useLocalDpi xmlns:a14="http://schemas.microsoft.com/office/drawing/2010/main" val="0"/>
              </a:ext>
            </a:extLst>
          </a:blip>
          <a:srcRect l="23478" r="22779" b="-1"/>
          <a:stretch/>
        </p:blipFill>
        <p:spPr>
          <a:xfrm>
            <a:off x="20" y="1351210"/>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solidFill>
            <a:srgbClr val="FFFFFF">
              <a:shade val="85000"/>
            </a:srgbClr>
          </a:solidFill>
          <a:effectLst>
            <a:softEdge rad="0"/>
          </a:effectLst>
        </p:spPr>
      </p:pic>
      <p:sp>
        <p:nvSpPr>
          <p:cNvPr id="3" name="Content Placeholder 2">
            <a:extLst>
              <a:ext uri="{FF2B5EF4-FFF2-40B4-BE49-F238E27FC236}">
                <a16:creationId xmlns:a16="http://schemas.microsoft.com/office/drawing/2014/main" id="{C9925DD3-09C4-4BDE-9D78-0CBBB0A2A96C}"/>
              </a:ext>
            </a:extLst>
          </p:cNvPr>
          <p:cNvSpPr>
            <a:spLocks noGrp="1"/>
          </p:cNvSpPr>
          <p:nvPr>
            <p:ph sz="half" idx="2"/>
          </p:nvPr>
        </p:nvSpPr>
        <p:spPr>
          <a:xfrm>
            <a:off x="4974330" y="2673512"/>
            <a:ext cx="3733184" cy="2729467"/>
          </a:xfrm>
        </p:spPr>
        <p:txBody>
          <a:bodyPr vert="horz" lIns="91440" tIns="45720" rIns="91440" bIns="45720" rtlCol="0" anchor="ctr">
            <a:normAutofit/>
          </a:bodyPr>
          <a:lstStyle/>
          <a:p>
            <a:pPr>
              <a:lnSpc>
                <a:spcPct val="90000"/>
              </a:lnSpc>
            </a:pPr>
            <a:r>
              <a:rPr lang="en-US" sz="1500">
                <a:solidFill>
                  <a:srgbClr val="000000"/>
                </a:solidFill>
              </a:rPr>
              <a:t>RBMs use a measure called KL Divergence for step c); steps a) thru c) are repeated with</a:t>
            </a:r>
          </a:p>
          <a:p>
            <a:pPr>
              <a:lnSpc>
                <a:spcPct val="90000"/>
              </a:lnSpc>
            </a:pPr>
            <a:r>
              <a:rPr lang="en-US" sz="1500">
                <a:solidFill>
                  <a:srgbClr val="000000"/>
                </a:solidFill>
              </a:rPr>
              <a:t>varying weights and biases until the input and the re-construction are as close as possible.</a:t>
            </a:r>
          </a:p>
          <a:p>
            <a:pPr>
              <a:lnSpc>
                <a:spcPct val="90000"/>
              </a:lnSpc>
            </a:pPr>
            <a:endParaRPr lang="en-US" sz="1500">
              <a:solidFill>
                <a:srgbClr val="000000"/>
              </a:solidFill>
            </a:endParaRPr>
          </a:p>
        </p:txBody>
      </p:sp>
      <p:sp>
        <p:nvSpPr>
          <p:cNvPr id="4" name="Date Placeholder 3">
            <a:extLst>
              <a:ext uri="{FF2B5EF4-FFF2-40B4-BE49-F238E27FC236}">
                <a16:creationId xmlns:a16="http://schemas.microsoft.com/office/drawing/2014/main" id="{68A019FE-8780-4225-9D22-F30A854ABCA8}"/>
              </a:ext>
            </a:extLst>
          </p:cNvPr>
          <p:cNvSpPr>
            <a:spLocks noGrp="1"/>
          </p:cNvSpPr>
          <p:nvPr>
            <p:ph type="dt" sz="half" idx="10"/>
          </p:nvPr>
        </p:nvSpPr>
        <p:spPr>
          <a:xfrm>
            <a:off x="604245" y="6337827"/>
            <a:ext cx="2331049" cy="235550"/>
          </a:xfrm>
        </p:spPr>
        <p:txBody>
          <a:bodyPr vert="horz" lIns="91440" tIns="45720" rIns="91440" bIns="45720" rtlCol="0" anchor="ctr">
            <a:normAutofit/>
          </a:bodyPr>
          <a:lstStyle/>
          <a:p>
            <a:pPr>
              <a:spcAft>
                <a:spcPts val="600"/>
              </a:spcAft>
            </a:pPr>
            <a:fld id="{EDFBBC74-4B99-4212-A7D9-0CF121B94CA0}" type="datetime1">
              <a:rPr lang="en-US" sz="825">
                <a:solidFill>
                  <a:srgbClr val="898989"/>
                </a:solidFill>
              </a:rPr>
              <a:pPr>
                <a:spcAft>
                  <a:spcPts val="600"/>
                </a:spcAft>
              </a:pPr>
              <a:t>8/5/19</a:t>
            </a:fld>
            <a:endParaRPr lang="en-US" sz="825">
              <a:solidFill>
                <a:srgbClr val="898989"/>
              </a:solidFill>
            </a:endParaRPr>
          </a:p>
        </p:txBody>
      </p:sp>
      <p:sp>
        <p:nvSpPr>
          <p:cNvPr id="5" name="Footer Placeholder 4">
            <a:extLst>
              <a:ext uri="{FF2B5EF4-FFF2-40B4-BE49-F238E27FC236}">
                <a16:creationId xmlns:a16="http://schemas.microsoft.com/office/drawing/2014/main" id="{CAA2541E-DC67-4141-B58C-F9AACC85143E}"/>
              </a:ext>
            </a:extLst>
          </p:cNvPr>
          <p:cNvSpPr>
            <a:spLocks noGrp="1"/>
          </p:cNvSpPr>
          <p:nvPr>
            <p:ph type="ftr" sz="quarter" idx="11"/>
          </p:nvPr>
        </p:nvSpPr>
        <p:spPr>
          <a:xfrm>
            <a:off x="4152275" y="6337827"/>
            <a:ext cx="3967172" cy="235550"/>
          </a:xfrm>
        </p:spPr>
        <p:txBody>
          <a:bodyPr vert="horz" lIns="91440" tIns="45720" rIns="91440" bIns="45720" rtlCol="0" anchor="ctr">
            <a:normAutofit/>
          </a:bodyPr>
          <a:lstStyle/>
          <a:p>
            <a:pPr algn="r">
              <a:spcAft>
                <a:spcPts val="600"/>
              </a:spcAft>
            </a:pPr>
            <a:r>
              <a:rPr lang="en-US" sz="825" kern="1200">
                <a:solidFill>
                  <a:srgbClr val="898989"/>
                </a:solidFill>
                <a:latin typeface="+mn-lt"/>
                <a:ea typeface="+mn-ea"/>
                <a:cs typeface="+mn-cs"/>
              </a:rPr>
              <a:t>Judul Pembahasan Pertemuan Disini</a:t>
            </a:r>
          </a:p>
        </p:txBody>
      </p:sp>
      <p:sp>
        <p:nvSpPr>
          <p:cNvPr id="6" name="Slide Number Placeholder 5">
            <a:extLst>
              <a:ext uri="{FF2B5EF4-FFF2-40B4-BE49-F238E27FC236}">
                <a16:creationId xmlns:a16="http://schemas.microsoft.com/office/drawing/2014/main" id="{C2DE7558-659C-4724-B1E8-1BBA90F3EA7C}"/>
              </a:ext>
            </a:extLst>
          </p:cNvPr>
          <p:cNvSpPr>
            <a:spLocks noGrp="1"/>
          </p:cNvSpPr>
          <p:nvPr>
            <p:ph type="sldNum" sz="quarter" idx="12"/>
          </p:nvPr>
        </p:nvSpPr>
        <p:spPr>
          <a:xfrm>
            <a:off x="8119448" y="6337827"/>
            <a:ext cx="428046" cy="235550"/>
          </a:xfrm>
        </p:spPr>
        <p:txBody>
          <a:bodyPr vert="horz" lIns="91440" tIns="45720" rIns="91440" bIns="45720" rtlCol="0" anchor="ctr">
            <a:normAutofit/>
          </a:bodyPr>
          <a:lstStyle/>
          <a:p>
            <a:pPr algn="r">
              <a:spcAft>
                <a:spcPts val="600"/>
              </a:spcAft>
            </a:pPr>
            <a:fld id="{DF0E258F-04D6-46E9-8B77-0866F5CD991D}" type="slidenum">
              <a:rPr lang="en-US" sz="825">
                <a:solidFill>
                  <a:srgbClr val="898989"/>
                </a:solidFill>
              </a:rPr>
              <a:pPr algn="r">
                <a:spcAft>
                  <a:spcPts val="600"/>
                </a:spcAft>
              </a:pPr>
              <a:t>21</a:t>
            </a:fld>
            <a:endParaRPr lang="en-US" sz="825">
              <a:solidFill>
                <a:srgbClr val="898989"/>
              </a:solidFill>
            </a:endParaRPr>
          </a:p>
        </p:txBody>
      </p:sp>
      <p:pic>
        <p:nvPicPr>
          <p:cNvPr id="11" name="Picture 10">
            <a:extLst>
              <a:ext uri="{FF2B5EF4-FFF2-40B4-BE49-F238E27FC236}">
                <a16:creationId xmlns:a16="http://schemas.microsoft.com/office/drawing/2014/main" id="{85E47DA6-930C-4F4D-8D51-5492EC2AE8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800609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AA02018-6095-4BA5-88CA-2B856603D800}"/>
              </a:ext>
            </a:extLst>
          </p:cNvPr>
          <p:cNvSpPr>
            <a:spLocks noGrp="1"/>
          </p:cNvSpPr>
          <p:nvPr>
            <p:ph type="title"/>
          </p:nvPr>
        </p:nvSpPr>
        <p:spPr>
          <a:xfrm>
            <a:off x="628650" y="963877"/>
            <a:ext cx="2620771" cy="4930246"/>
          </a:xfrm>
        </p:spPr>
        <p:txBody>
          <a:bodyPr>
            <a:normAutofit/>
          </a:bodyPr>
          <a:lstStyle/>
          <a:p>
            <a:pPr algn="r"/>
            <a:endParaRPr lang="en-ID">
              <a:solidFill>
                <a:schemeClr val="accent1"/>
              </a:solidFill>
            </a:endParaRPr>
          </a:p>
        </p:txBody>
      </p:sp>
      <p:cxnSp>
        <p:nvCxnSpPr>
          <p:cNvPr id="21" name="Straight Connector 1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1932AE4F-2F87-4CA2-B07D-5F637A958D65}"/>
              </a:ext>
            </a:extLst>
          </p:cNvPr>
          <p:cNvSpPr>
            <a:spLocks noGrp="1"/>
          </p:cNvSpPr>
          <p:nvPr>
            <p:ph idx="1"/>
          </p:nvPr>
        </p:nvSpPr>
        <p:spPr>
          <a:xfrm>
            <a:off x="3732023" y="963877"/>
            <a:ext cx="4783327" cy="4930246"/>
          </a:xfrm>
        </p:spPr>
        <p:txBody>
          <a:bodyPr anchor="ctr">
            <a:normAutofit/>
          </a:bodyPr>
          <a:lstStyle/>
          <a:p>
            <a:r>
              <a:rPr lang="en-ID" sz="2100" dirty="0"/>
              <a:t>An interesting aspect of an RBM is that the data does not need to be labelled. This turns out to be very important for real-world data sets like photos, videos, voices, and sensor data – all of which tend to be unlabelled. </a:t>
            </a:r>
          </a:p>
          <a:p>
            <a:r>
              <a:rPr lang="en-ID" sz="2100" dirty="0"/>
              <a:t>an RBM automatically sorts through the data, and by properly adjusting the weights and biases, an RBM is able to extract the important features and reconstruct the input. </a:t>
            </a:r>
          </a:p>
          <a:p>
            <a:endParaRPr lang="en-ID" sz="2100" dirty="0"/>
          </a:p>
        </p:txBody>
      </p:sp>
      <p:sp>
        <p:nvSpPr>
          <p:cNvPr id="5" name="Date Placeholder 4">
            <a:extLst>
              <a:ext uri="{FF2B5EF4-FFF2-40B4-BE49-F238E27FC236}">
                <a16:creationId xmlns:a16="http://schemas.microsoft.com/office/drawing/2014/main" id="{089EB8CD-6446-4F1A-B0DD-72D251816150}"/>
              </a:ext>
            </a:extLst>
          </p:cNvPr>
          <p:cNvSpPr>
            <a:spLocks noGrp="1"/>
          </p:cNvSpPr>
          <p:nvPr>
            <p:ph type="dt" sz="half" idx="10"/>
          </p:nvPr>
        </p:nvSpPr>
        <p:spPr>
          <a:xfrm>
            <a:off x="628650" y="6033479"/>
            <a:ext cx="2057400" cy="365125"/>
          </a:xfrm>
        </p:spPr>
        <p:txBody>
          <a:bodyPr>
            <a:normAutofit/>
          </a:bodyPr>
          <a:lstStyle/>
          <a:p>
            <a:pPr>
              <a:spcAft>
                <a:spcPts val="600"/>
              </a:spcAft>
            </a:pPr>
            <a:fld id="{44A44607-3AC7-44C9-B2F9-3FA97C501EA1}" type="datetime1">
              <a:rPr lang="id-ID" sz="900">
                <a:solidFill>
                  <a:schemeClr val="tx1">
                    <a:alpha val="80000"/>
                  </a:schemeClr>
                </a:solidFill>
              </a:rPr>
              <a:pPr>
                <a:spcAft>
                  <a:spcPts val="600"/>
                </a:spcAft>
              </a:pPr>
              <a:t>05/08/19</a:t>
            </a:fld>
            <a:endParaRPr lang="id-ID" sz="900">
              <a:solidFill>
                <a:schemeClr val="tx1">
                  <a:alpha val="80000"/>
                </a:schemeClr>
              </a:solidFill>
            </a:endParaRPr>
          </a:p>
        </p:txBody>
      </p:sp>
      <p:sp>
        <p:nvSpPr>
          <p:cNvPr id="6" name="Footer Placeholder 5">
            <a:extLst>
              <a:ext uri="{FF2B5EF4-FFF2-40B4-BE49-F238E27FC236}">
                <a16:creationId xmlns:a16="http://schemas.microsoft.com/office/drawing/2014/main" id="{452D88D8-0B92-4002-B67E-B2522FFA4E05}"/>
              </a:ext>
            </a:extLst>
          </p:cNvPr>
          <p:cNvSpPr>
            <a:spLocks noGrp="1"/>
          </p:cNvSpPr>
          <p:nvPr>
            <p:ph type="ftr" sz="quarter" idx="11"/>
          </p:nvPr>
        </p:nvSpPr>
        <p:spPr>
          <a:xfrm>
            <a:off x="3732023" y="6033479"/>
            <a:ext cx="3944989" cy="365125"/>
          </a:xfrm>
        </p:spPr>
        <p:txBody>
          <a:bodyPr>
            <a:normAutofit/>
          </a:bodyPr>
          <a:lstStyle/>
          <a:p>
            <a:pPr algn="l">
              <a:spcAft>
                <a:spcPts val="600"/>
              </a:spcAft>
            </a:pPr>
            <a:r>
              <a:rPr lang="id-ID" sz="900">
                <a:solidFill>
                  <a:schemeClr val="tx1">
                    <a:alpha val="80000"/>
                  </a:schemeClr>
                </a:solidFill>
              </a:rPr>
              <a:t>Judul Pembahasan Pertemuan Disini</a:t>
            </a:r>
          </a:p>
        </p:txBody>
      </p:sp>
      <p:sp>
        <p:nvSpPr>
          <p:cNvPr id="7" name="Slide Number Placeholder 6">
            <a:extLst>
              <a:ext uri="{FF2B5EF4-FFF2-40B4-BE49-F238E27FC236}">
                <a16:creationId xmlns:a16="http://schemas.microsoft.com/office/drawing/2014/main" id="{F00D9218-A9DC-4C7C-99B5-F480889835A9}"/>
              </a:ext>
            </a:extLst>
          </p:cNvPr>
          <p:cNvSpPr>
            <a:spLocks noGrp="1"/>
          </p:cNvSpPr>
          <p:nvPr>
            <p:ph type="sldNum" sz="quarter" idx="12"/>
          </p:nvPr>
        </p:nvSpPr>
        <p:spPr>
          <a:xfrm>
            <a:off x="7928637" y="6033479"/>
            <a:ext cx="586712" cy="365125"/>
          </a:xfrm>
        </p:spPr>
        <p:txBody>
          <a:bodyPr>
            <a:normAutofit/>
          </a:bodyPr>
          <a:lstStyle/>
          <a:p>
            <a:pPr>
              <a:spcAft>
                <a:spcPts val="600"/>
              </a:spcAft>
            </a:pPr>
            <a:fld id="{DF0E258F-04D6-46E9-8B77-0866F5CD991D}" type="slidenum">
              <a:rPr lang="id-ID" sz="900">
                <a:solidFill>
                  <a:schemeClr val="tx1">
                    <a:alpha val="80000"/>
                  </a:schemeClr>
                </a:solidFill>
              </a:rPr>
              <a:pPr>
                <a:spcAft>
                  <a:spcPts val="600"/>
                </a:spcAft>
              </a:pPr>
              <a:t>22</a:t>
            </a:fld>
            <a:endParaRPr lang="id-ID" sz="900">
              <a:solidFill>
                <a:schemeClr val="tx1">
                  <a:alpha val="80000"/>
                </a:schemeClr>
              </a:solidFill>
            </a:endParaRPr>
          </a:p>
        </p:txBody>
      </p:sp>
      <p:pic>
        <p:nvPicPr>
          <p:cNvPr id="10" name="Picture 9">
            <a:extLst>
              <a:ext uri="{FF2B5EF4-FFF2-40B4-BE49-F238E27FC236}">
                <a16:creationId xmlns:a16="http://schemas.microsoft.com/office/drawing/2014/main" id="{224431A0-99DF-43F6-B48C-64AC9910F9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717065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5127-1109-40FC-9810-AE69E94FB1A7}"/>
              </a:ext>
            </a:extLst>
          </p:cNvPr>
          <p:cNvSpPr>
            <a:spLocks noGrp="1"/>
          </p:cNvSpPr>
          <p:nvPr>
            <p:ph type="title"/>
          </p:nvPr>
        </p:nvSpPr>
        <p:spPr/>
        <p:txBody>
          <a:bodyPr/>
          <a:lstStyle/>
          <a:p>
            <a:r>
              <a:rPr lang="en-ID" dirty="0"/>
              <a:t>Restricted Boltzmann Machine</a:t>
            </a:r>
          </a:p>
        </p:txBody>
      </p:sp>
      <p:pic>
        <p:nvPicPr>
          <p:cNvPr id="8" name="Content Placeholder 7">
            <a:extLst>
              <a:ext uri="{FF2B5EF4-FFF2-40B4-BE49-F238E27FC236}">
                <a16:creationId xmlns:a16="http://schemas.microsoft.com/office/drawing/2014/main" id="{E2387B61-C8AD-48A1-83B9-6C55F6BBD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7" y="1452563"/>
            <a:ext cx="8398933"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EC3FA876-FF1A-4F0A-9E53-AF0D99853ACD}"/>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E835783C-8424-44EC-A37F-C1F16E4A40C8}"/>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9F3FAB18-8DA6-4AB3-A505-1B451B6B56AF}"/>
              </a:ext>
            </a:extLst>
          </p:cNvPr>
          <p:cNvSpPr>
            <a:spLocks noGrp="1"/>
          </p:cNvSpPr>
          <p:nvPr>
            <p:ph type="sldNum" sz="quarter" idx="12"/>
          </p:nvPr>
        </p:nvSpPr>
        <p:spPr/>
        <p:txBody>
          <a:bodyPr/>
          <a:lstStyle/>
          <a:p>
            <a:fld id="{DF0E258F-04D6-46E9-8B77-0866F5CD991D}" type="slidenum">
              <a:rPr lang="id-ID" smtClean="0"/>
              <a:pPr/>
              <a:t>23</a:t>
            </a:fld>
            <a:endParaRPr lang="id-ID" dirty="0"/>
          </a:p>
        </p:txBody>
      </p:sp>
      <p:pic>
        <p:nvPicPr>
          <p:cNvPr id="9" name="Content Placeholder 7">
            <a:extLst>
              <a:ext uri="{FF2B5EF4-FFF2-40B4-BE49-F238E27FC236}">
                <a16:creationId xmlns:a16="http://schemas.microsoft.com/office/drawing/2014/main" id="{196C9C5B-0225-484F-9613-A28792013D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 t="67689" r="67546" b="17873"/>
          <a:stretch/>
        </p:blipFill>
        <p:spPr>
          <a:xfrm>
            <a:off x="392377" y="5552303"/>
            <a:ext cx="1467441" cy="369899"/>
          </a:xfrm>
          <a:prstGeom prst="rect">
            <a:avLst/>
          </a:prstGeom>
        </p:spPr>
      </p:pic>
      <p:pic>
        <p:nvPicPr>
          <p:cNvPr id="10" name="Picture 9">
            <a:extLst>
              <a:ext uri="{FF2B5EF4-FFF2-40B4-BE49-F238E27FC236}">
                <a16:creationId xmlns:a16="http://schemas.microsoft.com/office/drawing/2014/main" id="{CB6F54EA-06B8-4D3F-BFF3-01B5C497E7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4051301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29"/>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6" name="Picture 25">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3200"/>
          <a:stretch/>
        </p:blipFill>
        <p:spPr>
          <a:xfrm>
            <a:off x="0" y="466129"/>
            <a:ext cx="9144000" cy="5925741"/>
          </a:xfrm>
          <a:prstGeom prst="rect">
            <a:avLst/>
          </a:prstGeom>
        </p:spPr>
      </p:pic>
      <p:sp>
        <p:nvSpPr>
          <p:cNvPr id="10" name="Title 9">
            <a:extLst>
              <a:ext uri="{FF2B5EF4-FFF2-40B4-BE49-F238E27FC236}">
                <a16:creationId xmlns:a16="http://schemas.microsoft.com/office/drawing/2014/main" id="{6330E1DD-3BE3-4F02-A9A9-758B6BC7B640}"/>
              </a:ext>
            </a:extLst>
          </p:cNvPr>
          <p:cNvSpPr>
            <a:spLocks noGrp="1"/>
          </p:cNvSpPr>
          <p:nvPr>
            <p:ph type="title"/>
          </p:nvPr>
        </p:nvSpPr>
        <p:spPr>
          <a:xfrm>
            <a:off x="4976979" y="1459467"/>
            <a:ext cx="3733482" cy="1090538"/>
          </a:xfrm>
        </p:spPr>
        <p:txBody>
          <a:bodyPr vert="horz" lIns="91440" tIns="45720" rIns="91440" bIns="45720" rtlCol="0" anchor="ctr">
            <a:normAutofit/>
          </a:bodyPr>
          <a:lstStyle/>
          <a:p>
            <a:pPr algn="l"/>
            <a:endParaRPr lang="en-US" sz="4400" kern="1200">
              <a:solidFill>
                <a:srgbClr val="000000"/>
              </a:solidFill>
              <a:latin typeface="+mj-lt"/>
              <a:ea typeface="+mj-ea"/>
              <a:cs typeface="+mj-cs"/>
            </a:endParaRPr>
          </a:p>
        </p:txBody>
      </p:sp>
      <p:sp>
        <p:nvSpPr>
          <p:cNvPr id="2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8" name="Content Placeholder 7">
            <a:extLst>
              <a:ext uri="{FF2B5EF4-FFF2-40B4-BE49-F238E27FC236}">
                <a16:creationId xmlns:a16="http://schemas.microsoft.com/office/drawing/2014/main" id="{117F4D16-C5EC-4EED-ACB4-9F14435673DB}"/>
              </a:ext>
            </a:extLst>
          </p:cNvPr>
          <p:cNvPicPr>
            <a:picLocks noGrp="1" noChangeAspect="1"/>
          </p:cNvPicPr>
          <p:nvPr>
            <p:ph sz="half" idx="1"/>
          </p:nvPr>
        </p:nvPicPr>
        <p:blipFill rotWithShape="1">
          <a:blip r:embed="rId4" cstate="print">
            <a:alphaModFix/>
            <a:extLst>
              <a:ext uri="{28A0092B-C50C-407E-A947-70E740481C1C}">
                <a14:useLocalDpi xmlns:a14="http://schemas.microsoft.com/office/drawing/2010/main" val="0"/>
              </a:ext>
            </a:extLst>
          </a:blip>
          <a:srcRect l="21263" r="24994" b="-1"/>
          <a:stretch/>
        </p:blipFill>
        <p:spPr>
          <a:xfrm>
            <a:off x="20" y="1351210"/>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solidFill>
            <a:srgbClr val="FFFFFF">
              <a:shade val="85000"/>
            </a:srgbClr>
          </a:solidFill>
          <a:effectLst>
            <a:softEdge rad="0"/>
          </a:effectLst>
        </p:spPr>
      </p:pic>
      <p:sp>
        <p:nvSpPr>
          <p:cNvPr id="3" name="Content Placeholder 2">
            <a:extLst>
              <a:ext uri="{FF2B5EF4-FFF2-40B4-BE49-F238E27FC236}">
                <a16:creationId xmlns:a16="http://schemas.microsoft.com/office/drawing/2014/main" id="{899AB5CB-C0BF-4C7C-A6ED-9993A283FB5F}"/>
              </a:ext>
            </a:extLst>
          </p:cNvPr>
          <p:cNvSpPr>
            <a:spLocks noGrp="1"/>
          </p:cNvSpPr>
          <p:nvPr>
            <p:ph sz="half" idx="2"/>
          </p:nvPr>
        </p:nvSpPr>
        <p:spPr>
          <a:xfrm>
            <a:off x="4974330" y="2673512"/>
            <a:ext cx="3733184" cy="2729467"/>
          </a:xfrm>
        </p:spPr>
        <p:txBody>
          <a:bodyPr vert="horz" lIns="91440" tIns="45720" rIns="91440" bIns="45720" rtlCol="0" anchor="ctr">
            <a:normAutofit/>
          </a:bodyPr>
          <a:lstStyle/>
          <a:p>
            <a:pPr>
              <a:lnSpc>
                <a:spcPct val="90000"/>
              </a:lnSpc>
            </a:pPr>
            <a:r>
              <a:rPr lang="en-US" sz="1500">
                <a:solidFill>
                  <a:srgbClr val="000000"/>
                </a:solidFill>
              </a:rPr>
              <a:t>an RBM is part of a family of feature extractor neural nets, which are all designed to recognize inherent patterns in data. These nets are also called autoencoders. </a:t>
            </a:r>
          </a:p>
        </p:txBody>
      </p:sp>
      <p:sp>
        <p:nvSpPr>
          <p:cNvPr id="4" name="Date Placeholder 3">
            <a:extLst>
              <a:ext uri="{FF2B5EF4-FFF2-40B4-BE49-F238E27FC236}">
                <a16:creationId xmlns:a16="http://schemas.microsoft.com/office/drawing/2014/main" id="{6A5E0D29-4D56-4226-911D-EE72C1F3BADC}"/>
              </a:ext>
            </a:extLst>
          </p:cNvPr>
          <p:cNvSpPr>
            <a:spLocks noGrp="1"/>
          </p:cNvSpPr>
          <p:nvPr>
            <p:ph type="dt" sz="half" idx="10"/>
          </p:nvPr>
        </p:nvSpPr>
        <p:spPr>
          <a:xfrm>
            <a:off x="604245" y="6337827"/>
            <a:ext cx="2331049" cy="235550"/>
          </a:xfrm>
        </p:spPr>
        <p:txBody>
          <a:bodyPr vert="horz" lIns="91440" tIns="45720" rIns="91440" bIns="45720" rtlCol="0" anchor="ctr">
            <a:normAutofit/>
          </a:bodyPr>
          <a:lstStyle/>
          <a:p>
            <a:pPr>
              <a:spcAft>
                <a:spcPts val="600"/>
              </a:spcAft>
            </a:pPr>
            <a:fld id="{EDFBBC74-4B99-4212-A7D9-0CF121B94CA0}" type="datetime1">
              <a:rPr lang="en-US" sz="825">
                <a:solidFill>
                  <a:srgbClr val="898989"/>
                </a:solidFill>
              </a:rPr>
              <a:pPr>
                <a:spcAft>
                  <a:spcPts val="600"/>
                </a:spcAft>
              </a:pPr>
              <a:t>8/5/19</a:t>
            </a:fld>
            <a:endParaRPr lang="en-US" sz="825">
              <a:solidFill>
                <a:srgbClr val="898989"/>
              </a:solidFill>
            </a:endParaRPr>
          </a:p>
        </p:txBody>
      </p:sp>
      <p:sp>
        <p:nvSpPr>
          <p:cNvPr id="5" name="Footer Placeholder 4">
            <a:extLst>
              <a:ext uri="{FF2B5EF4-FFF2-40B4-BE49-F238E27FC236}">
                <a16:creationId xmlns:a16="http://schemas.microsoft.com/office/drawing/2014/main" id="{F85EBF9A-101A-49B9-A79B-82C63600469C}"/>
              </a:ext>
            </a:extLst>
          </p:cNvPr>
          <p:cNvSpPr>
            <a:spLocks noGrp="1"/>
          </p:cNvSpPr>
          <p:nvPr>
            <p:ph type="ftr" sz="quarter" idx="11"/>
          </p:nvPr>
        </p:nvSpPr>
        <p:spPr>
          <a:xfrm>
            <a:off x="4152275" y="6337827"/>
            <a:ext cx="3967172" cy="235550"/>
          </a:xfrm>
        </p:spPr>
        <p:txBody>
          <a:bodyPr vert="horz" lIns="91440" tIns="45720" rIns="91440" bIns="45720" rtlCol="0" anchor="ctr">
            <a:normAutofit/>
          </a:bodyPr>
          <a:lstStyle/>
          <a:p>
            <a:pPr algn="r">
              <a:spcAft>
                <a:spcPts val="600"/>
              </a:spcAft>
            </a:pPr>
            <a:r>
              <a:rPr lang="en-US" sz="825" kern="1200">
                <a:solidFill>
                  <a:srgbClr val="898989"/>
                </a:solidFill>
                <a:latin typeface="+mn-lt"/>
                <a:ea typeface="+mn-ea"/>
                <a:cs typeface="+mn-cs"/>
              </a:rPr>
              <a:t>Judul Pembahasan Pertemuan Disini</a:t>
            </a:r>
          </a:p>
        </p:txBody>
      </p:sp>
      <p:sp>
        <p:nvSpPr>
          <p:cNvPr id="6" name="Slide Number Placeholder 5">
            <a:extLst>
              <a:ext uri="{FF2B5EF4-FFF2-40B4-BE49-F238E27FC236}">
                <a16:creationId xmlns:a16="http://schemas.microsoft.com/office/drawing/2014/main" id="{B275F4C3-C418-4E6A-A869-4B40B5283860}"/>
              </a:ext>
            </a:extLst>
          </p:cNvPr>
          <p:cNvSpPr>
            <a:spLocks noGrp="1"/>
          </p:cNvSpPr>
          <p:nvPr>
            <p:ph type="sldNum" sz="quarter" idx="12"/>
          </p:nvPr>
        </p:nvSpPr>
        <p:spPr>
          <a:xfrm>
            <a:off x="8119448" y="6337827"/>
            <a:ext cx="428046" cy="235550"/>
          </a:xfrm>
        </p:spPr>
        <p:txBody>
          <a:bodyPr vert="horz" lIns="91440" tIns="45720" rIns="91440" bIns="45720" rtlCol="0" anchor="ctr">
            <a:normAutofit/>
          </a:bodyPr>
          <a:lstStyle/>
          <a:p>
            <a:pPr algn="r">
              <a:spcAft>
                <a:spcPts val="600"/>
              </a:spcAft>
            </a:pPr>
            <a:fld id="{DF0E258F-04D6-46E9-8B77-0866F5CD991D}" type="slidenum">
              <a:rPr lang="en-US" sz="825">
                <a:solidFill>
                  <a:srgbClr val="898989"/>
                </a:solidFill>
              </a:rPr>
              <a:pPr algn="r">
                <a:spcAft>
                  <a:spcPts val="600"/>
                </a:spcAft>
              </a:pPr>
              <a:t>24</a:t>
            </a:fld>
            <a:endParaRPr lang="en-US" sz="825">
              <a:solidFill>
                <a:srgbClr val="898989"/>
              </a:solidFill>
            </a:endParaRPr>
          </a:p>
        </p:txBody>
      </p:sp>
      <p:pic>
        <p:nvPicPr>
          <p:cNvPr id="11" name="Picture 10">
            <a:extLst>
              <a:ext uri="{FF2B5EF4-FFF2-40B4-BE49-F238E27FC236}">
                <a16:creationId xmlns:a16="http://schemas.microsoft.com/office/drawing/2014/main" id="{8FFC2C46-64DD-4780-95C9-B127B81FC6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921989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121B-A886-4215-95CD-CB6856C9F824}"/>
              </a:ext>
            </a:extLst>
          </p:cNvPr>
          <p:cNvSpPr>
            <a:spLocks noGrp="1"/>
          </p:cNvSpPr>
          <p:nvPr>
            <p:ph type="title"/>
          </p:nvPr>
        </p:nvSpPr>
        <p:spPr/>
        <p:txBody>
          <a:bodyPr/>
          <a:lstStyle/>
          <a:p>
            <a:r>
              <a:rPr lang="en-ID" dirty="0"/>
              <a:t>Restricted Boltzmann Machine</a:t>
            </a:r>
          </a:p>
        </p:txBody>
      </p:sp>
      <p:pic>
        <p:nvPicPr>
          <p:cNvPr id="8" name="Content Placeholder 7">
            <a:extLst>
              <a:ext uri="{FF2B5EF4-FFF2-40B4-BE49-F238E27FC236}">
                <a16:creationId xmlns:a16="http://schemas.microsoft.com/office/drawing/2014/main" id="{2A1822F9-082A-43D6-9A69-CB81D6612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7" y="1452563"/>
            <a:ext cx="8398933"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021F99E9-D12D-486E-9891-E5FA7DEA99B5}"/>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AFE97F14-95B1-4883-95A9-3C2776210E9A}"/>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AB74B134-FEEA-48A3-9577-AB46CD87E576}"/>
              </a:ext>
            </a:extLst>
          </p:cNvPr>
          <p:cNvSpPr>
            <a:spLocks noGrp="1"/>
          </p:cNvSpPr>
          <p:nvPr>
            <p:ph type="sldNum" sz="quarter" idx="12"/>
          </p:nvPr>
        </p:nvSpPr>
        <p:spPr/>
        <p:txBody>
          <a:bodyPr/>
          <a:lstStyle/>
          <a:p>
            <a:fld id="{DF0E258F-04D6-46E9-8B77-0866F5CD991D}" type="slidenum">
              <a:rPr lang="id-ID" smtClean="0"/>
              <a:pPr/>
              <a:t>25</a:t>
            </a:fld>
            <a:endParaRPr lang="id-ID" dirty="0"/>
          </a:p>
        </p:txBody>
      </p:sp>
      <p:pic>
        <p:nvPicPr>
          <p:cNvPr id="9" name="Content Placeholder 7">
            <a:extLst>
              <a:ext uri="{FF2B5EF4-FFF2-40B4-BE49-F238E27FC236}">
                <a16:creationId xmlns:a16="http://schemas.microsoft.com/office/drawing/2014/main" id="{331B7C47-ED91-41CC-8977-B358633379B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 t="67689" r="67546" b="17873"/>
          <a:stretch/>
        </p:blipFill>
        <p:spPr>
          <a:xfrm>
            <a:off x="392377" y="5552303"/>
            <a:ext cx="1467441" cy="369899"/>
          </a:xfrm>
          <a:prstGeom prst="rect">
            <a:avLst/>
          </a:prstGeom>
        </p:spPr>
      </p:pic>
      <p:pic>
        <p:nvPicPr>
          <p:cNvPr id="10" name="Picture 9">
            <a:extLst>
              <a:ext uri="{FF2B5EF4-FFF2-40B4-BE49-F238E27FC236}">
                <a16:creationId xmlns:a16="http://schemas.microsoft.com/office/drawing/2014/main" id="{C2BC6BC2-FB68-4079-BD0F-F6AB75B1AC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934376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grpSp>
        <p:nvGrpSpPr>
          <p:cNvPr id="6" name="Group 5">
            <a:extLst>
              <a:ext uri="{FF2B5EF4-FFF2-40B4-BE49-F238E27FC236}">
                <a16:creationId xmlns:a16="http://schemas.microsoft.com/office/drawing/2014/main"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1" name="Title 1">
              <a:extLst>
                <a:ext uri="{FF2B5EF4-FFF2-40B4-BE49-F238E27FC236}">
                  <a16:creationId xmlns:a16="http://schemas.microsoft.com/office/drawing/2014/main"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2" name="Title 1">
              <a:extLst>
                <a:ext uri="{FF2B5EF4-FFF2-40B4-BE49-F238E27FC236}">
                  <a16:creationId xmlns:a16="http://schemas.microsoft.com/office/drawing/2014/main"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DTS_kominfo</a:t>
              </a:r>
              <a:endParaRPr lang="en-US" sz="700" dirty="0">
                <a:solidFill>
                  <a:srgbClr val="4472C4">
                    <a:lumMod val="50000"/>
                  </a:srgbClr>
                </a:solidFill>
                <a:latin typeface="HP Simplified" panose="020B0606020204020204" pitchFamily="34" charset="0"/>
              </a:endParaRPr>
            </a:p>
          </p:txBody>
        </p:sp>
        <p:pic>
          <p:nvPicPr>
            <p:cNvPr id="13" name="Picture 12">
              <a:extLst>
                <a:ext uri="{FF2B5EF4-FFF2-40B4-BE49-F238E27FC236}">
                  <a16:creationId xmlns:a16="http://schemas.microsoft.com/office/drawing/2014/main"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 Talent Scholarship 2019</a:t>
              </a:r>
              <a:endParaRPr lang="en-US" sz="700" dirty="0">
                <a:solidFill>
                  <a:srgbClr val="4472C4">
                    <a:lumMod val="50000"/>
                  </a:srgb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rgbClr val="4472C4">
                    <a:lumMod val="50000"/>
                  </a:srgbClr>
                </a:solidFill>
                <a:latin typeface="HP Simplified" panose="020B0606020204020204" pitchFamily="34" charset="0"/>
              </a:rPr>
              <a:t>IKUTI KAMI</a:t>
            </a:r>
            <a:endParaRPr lang="en-US" sz="900" dirty="0">
              <a:solidFill>
                <a:srgbClr val="4472C4">
                  <a:lumMod val="50000"/>
                </a:srgbClr>
              </a:solidFill>
              <a:latin typeface="HP Simplified" panose="020B0606020204020204" pitchFamily="34" charset="0"/>
            </a:endParaRPr>
          </a:p>
        </p:txBody>
      </p:sp>
      <p:pic>
        <p:nvPicPr>
          <p:cNvPr id="16" name="Picture 15">
            <a:extLst>
              <a:ext uri="{FF2B5EF4-FFF2-40B4-BE49-F238E27FC236}">
                <a16:creationId xmlns:a16="http://schemas.microsoft.com/office/drawing/2014/main"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id="{FE69A50C-EA9B-47A2-B1B3-8D385A77FE0F}"/>
              </a:ext>
            </a:extLst>
          </p:cNvPr>
          <p:cNvSpPr/>
          <p:nvPr/>
        </p:nvSpPr>
        <p:spPr>
          <a:xfrm>
            <a:off x="422449" y="4294918"/>
            <a:ext cx="5509449" cy="1384995"/>
          </a:xfrm>
          <a:prstGeom prst="rect">
            <a:avLst/>
          </a:prstGeom>
        </p:spPr>
        <p:txBody>
          <a:bodyPr wrap="square">
            <a:spAutoFit/>
          </a:bodyPr>
          <a:lstStyle/>
          <a:p>
            <a:pPr defTabSz="457200"/>
            <a:r>
              <a:rPr lang="en-US" sz="1400" dirty="0">
                <a:solidFill>
                  <a:srgbClr val="4472C4">
                    <a:lumMod val="50000"/>
                  </a:srgbClr>
                </a:solidFill>
                <a:latin typeface="HP Simplified" panose="020B0606020204020204" pitchFamily="34" charset="0"/>
              </a:rPr>
              <a:t>Pusat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a:t>
            </a:r>
            <a:r>
              <a:rPr lang="en-US" sz="1400" dirty="0" err="1">
                <a:solidFill>
                  <a:srgbClr val="4472C4">
                    <a:lumMod val="50000"/>
                  </a:srgbClr>
                </a:solidFill>
                <a:latin typeface="HP Simplified" panose="020B0606020204020204" pitchFamily="34" charset="0"/>
              </a:rPr>
              <a:t>Profesi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Sertifikasi</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Badan </a:t>
            </a:r>
            <a:r>
              <a:rPr lang="en-US" sz="1400" dirty="0" err="1">
                <a:solidFill>
                  <a:srgbClr val="4472C4">
                    <a:lumMod val="50000"/>
                  </a:srgbClr>
                </a:solidFill>
                <a:latin typeface="HP Simplified" panose="020B0606020204020204" pitchFamily="34" charset="0"/>
              </a:rPr>
              <a:t>Penelitian</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SDM</a:t>
            </a:r>
          </a:p>
          <a:p>
            <a:pPr defTabSz="457200"/>
            <a:r>
              <a:rPr lang="en-US" sz="1400" dirty="0">
                <a:solidFill>
                  <a:srgbClr val="4472C4">
                    <a:lumMod val="50000"/>
                  </a:srgbClr>
                </a:solidFill>
                <a:latin typeface="HP Simplified" panose="020B0606020204020204" pitchFamily="34" charset="0"/>
              </a:rPr>
              <a:t>Kementerian </a:t>
            </a:r>
            <a:r>
              <a:rPr lang="en-US" sz="1400" dirty="0" err="1">
                <a:solidFill>
                  <a:srgbClr val="4472C4">
                    <a:lumMod val="50000"/>
                  </a:srgbClr>
                </a:solidFill>
                <a:latin typeface="HP Simplified" panose="020B0606020204020204" pitchFamily="34" charset="0"/>
              </a:rPr>
              <a:t>Komunikasi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Informatika</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Jl. Medan Merdeka Barat No. 9 </a:t>
            </a:r>
          </a:p>
          <a:p>
            <a:pPr defTabSz="457200"/>
            <a:r>
              <a:rPr lang="en-US" sz="1400" dirty="0">
                <a:solidFill>
                  <a:srgbClr val="4472C4">
                    <a:lumMod val="50000"/>
                  </a:srgbClr>
                </a:solidFill>
                <a:latin typeface="HP Simplified" panose="020B0606020204020204" pitchFamily="34" charset="0"/>
              </a:rPr>
              <a:t>(Gd. </a:t>
            </a:r>
            <a:r>
              <a:rPr lang="en-US" sz="1400" dirty="0" err="1">
                <a:solidFill>
                  <a:srgbClr val="4472C4">
                    <a:lumMod val="50000"/>
                  </a:srgbClr>
                </a:solidFill>
                <a:latin typeface="HP Simplified" panose="020B0606020204020204" pitchFamily="34" charset="0"/>
              </a:rPr>
              <a:t>Belakang</a:t>
            </a:r>
            <a:r>
              <a:rPr lang="en-US" sz="1400" dirty="0">
                <a:solidFill>
                  <a:srgbClr val="4472C4">
                    <a:lumMod val="50000"/>
                  </a:srgbClr>
                </a:solidFill>
                <a:latin typeface="HP Simplified" panose="020B0606020204020204" pitchFamily="34" charset="0"/>
              </a:rPr>
              <a:t> Lt. 4 - 5) </a:t>
            </a:r>
          </a:p>
          <a:p>
            <a:pPr defTabSz="457200"/>
            <a:r>
              <a:rPr lang="en-US" sz="1400" dirty="0">
                <a:solidFill>
                  <a:srgbClr val="4472C4">
                    <a:lumMod val="50000"/>
                  </a:srgb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Tree>
    <p:extLst>
      <p:ext uri="{BB962C8B-B14F-4D97-AF65-F5344CB8AC3E}">
        <p14:creationId xmlns:p14="http://schemas.microsoft.com/office/powerpoint/2010/main" val="214427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D" dirty="0"/>
              <a:t>Restricted Boltzmann Machines</a:t>
            </a:r>
            <a:endParaRPr lang="id-ID" dirty="0"/>
          </a:p>
        </p:txBody>
      </p:sp>
      <p:sp>
        <p:nvSpPr>
          <p:cNvPr id="8" name="Text Placeholder 7"/>
          <p:cNvSpPr>
            <a:spLocks noGrp="1"/>
          </p:cNvSpPr>
          <p:nvPr>
            <p:ph type="body" idx="1"/>
          </p:nvPr>
        </p:nvSpPr>
        <p:spPr/>
        <p:txBody>
          <a:bodyPr>
            <a:normAutofit fontScale="85000" lnSpcReduction="10000"/>
          </a:bodyPr>
          <a:lstStyle/>
          <a:p>
            <a:r>
              <a:rPr lang="id-ID" dirty="0"/>
              <a:t>Bagian 1</a:t>
            </a:r>
          </a:p>
        </p:txBody>
      </p:sp>
      <p:sp>
        <p:nvSpPr>
          <p:cNvPr id="4" name="Date Placeholder 3"/>
          <p:cNvSpPr>
            <a:spLocks noGrp="1"/>
          </p:cNvSpPr>
          <p:nvPr>
            <p:ph type="dt" sz="half" idx="10"/>
          </p:nvPr>
        </p:nvSpPr>
        <p:spPr/>
        <p:txBody>
          <a:bodyPr/>
          <a:lstStyle/>
          <a:p>
            <a:fld id="{2D11542F-DE5E-4E16-A7BF-712B39FBB095}" type="datetime1">
              <a:rPr lang="id-ID" smtClean="0"/>
              <a:t>05/08/19</a:t>
            </a:fld>
            <a:endParaRPr lang="id-ID"/>
          </a:p>
        </p:txBody>
      </p:sp>
      <p:sp>
        <p:nvSpPr>
          <p:cNvPr id="5" name="Footer Placeholder 4"/>
          <p:cNvSpPr>
            <a:spLocks noGrp="1"/>
          </p:cNvSpPr>
          <p:nvPr>
            <p:ph type="ftr" sz="quarter" idx="11"/>
          </p:nvPr>
        </p:nvSpPr>
        <p:spPr/>
        <p:txBody>
          <a:bodyPr/>
          <a:lstStyle/>
          <a:p>
            <a:r>
              <a:rPr lang="id-ID" dirty="0"/>
              <a:t>Judul Pembahasan Pertemuan Disini</a:t>
            </a:r>
          </a:p>
        </p:txBody>
      </p:sp>
      <p:sp>
        <p:nvSpPr>
          <p:cNvPr id="6" name="Slide Number Placeholder 5"/>
          <p:cNvSpPr>
            <a:spLocks noGrp="1"/>
          </p:cNvSpPr>
          <p:nvPr>
            <p:ph type="sldNum" sz="quarter" idx="12"/>
          </p:nvPr>
        </p:nvSpPr>
        <p:spPr/>
        <p:txBody>
          <a:bodyPr/>
          <a:lstStyle/>
          <a:p>
            <a:fld id="{DF0E258F-04D6-46E9-8B77-0866F5CD991D}" type="slidenum">
              <a:rPr lang="id-ID" smtClean="0"/>
              <a:pPr/>
              <a:t>3</a:t>
            </a:fld>
            <a:endParaRPr lang="id-ID" dirty="0"/>
          </a:p>
        </p:txBody>
      </p:sp>
      <p:pic>
        <p:nvPicPr>
          <p:cNvPr id="9" name="Picture 8">
            <a:extLst>
              <a:ext uri="{FF2B5EF4-FFF2-40B4-BE49-F238E27FC236}">
                <a16:creationId xmlns:a16="http://schemas.microsoft.com/office/drawing/2014/main" id="{79D7E6F5-0619-491B-89E8-22E17A022B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82694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8698F56-5C2D-4914-AF03-AC69514D35D3}"/>
              </a:ext>
            </a:extLst>
          </p:cNvPr>
          <p:cNvSpPr>
            <a:spLocks noGrp="1"/>
          </p:cNvSpPr>
          <p:nvPr>
            <p:ph type="title"/>
          </p:nvPr>
        </p:nvSpPr>
        <p:spPr>
          <a:xfrm>
            <a:off x="628650" y="963877"/>
            <a:ext cx="2620771" cy="4930246"/>
          </a:xfrm>
        </p:spPr>
        <p:txBody>
          <a:bodyPr>
            <a:normAutofit/>
          </a:bodyPr>
          <a:lstStyle/>
          <a:p>
            <a:pPr algn="r"/>
            <a:endParaRPr lang="en-ID">
              <a:solidFill>
                <a:schemeClr val="accent1"/>
              </a:solidFill>
            </a:endParaRPr>
          </a:p>
        </p:txBody>
      </p:sp>
      <p:cxnSp>
        <p:nvCxnSpPr>
          <p:cNvPr id="44"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916CC67-F01C-40E3-99E4-CB697C1A684A}"/>
              </a:ext>
            </a:extLst>
          </p:cNvPr>
          <p:cNvSpPr>
            <a:spLocks noGrp="1"/>
          </p:cNvSpPr>
          <p:nvPr>
            <p:ph idx="1"/>
          </p:nvPr>
        </p:nvSpPr>
        <p:spPr>
          <a:xfrm>
            <a:off x="3732023" y="963877"/>
            <a:ext cx="4783327" cy="4930246"/>
          </a:xfrm>
        </p:spPr>
        <p:txBody>
          <a:bodyPr anchor="ctr">
            <a:normAutofit/>
          </a:bodyPr>
          <a:lstStyle/>
          <a:p>
            <a:pPr marL="0" indent="0">
              <a:buNone/>
            </a:pPr>
            <a:r>
              <a:rPr lang="en-ID" sz="2800" dirty="0"/>
              <a:t>Restricted Boltzmann Machine is a method that can automatically find patterns in our data by reconstructing the input</a:t>
            </a:r>
          </a:p>
        </p:txBody>
      </p:sp>
      <p:sp>
        <p:nvSpPr>
          <p:cNvPr id="4" name="Date Placeholder 3">
            <a:extLst>
              <a:ext uri="{FF2B5EF4-FFF2-40B4-BE49-F238E27FC236}">
                <a16:creationId xmlns:a16="http://schemas.microsoft.com/office/drawing/2014/main" id="{DE9E1E0F-B2B7-40B2-9DE0-6A2B827E7D47}"/>
              </a:ext>
            </a:extLst>
          </p:cNvPr>
          <p:cNvSpPr>
            <a:spLocks noGrp="1"/>
          </p:cNvSpPr>
          <p:nvPr>
            <p:ph type="dt" sz="half" idx="10"/>
          </p:nvPr>
        </p:nvSpPr>
        <p:spPr>
          <a:xfrm>
            <a:off x="628650" y="6033479"/>
            <a:ext cx="2057400" cy="365125"/>
          </a:xfrm>
        </p:spPr>
        <p:txBody>
          <a:bodyPr>
            <a:normAutofit/>
          </a:bodyPr>
          <a:lstStyle/>
          <a:p>
            <a:pPr>
              <a:spcAft>
                <a:spcPts val="600"/>
              </a:spcAft>
            </a:pPr>
            <a:fld id="{BBCEA055-A846-4A99-AE5D-0A67ADD4E3EF}" type="datetime1">
              <a:rPr lang="id-ID" sz="900">
                <a:solidFill>
                  <a:schemeClr val="tx1">
                    <a:alpha val="80000"/>
                  </a:schemeClr>
                </a:solidFill>
              </a:rPr>
              <a:pPr>
                <a:spcAft>
                  <a:spcPts val="600"/>
                </a:spcAft>
              </a:pPr>
              <a:t>05/08/19</a:t>
            </a:fld>
            <a:endParaRPr lang="id-ID" sz="900">
              <a:solidFill>
                <a:schemeClr val="tx1">
                  <a:alpha val="80000"/>
                </a:schemeClr>
              </a:solidFill>
            </a:endParaRPr>
          </a:p>
        </p:txBody>
      </p:sp>
      <p:sp>
        <p:nvSpPr>
          <p:cNvPr id="5" name="Footer Placeholder 4">
            <a:extLst>
              <a:ext uri="{FF2B5EF4-FFF2-40B4-BE49-F238E27FC236}">
                <a16:creationId xmlns:a16="http://schemas.microsoft.com/office/drawing/2014/main" id="{7497FC48-3330-42A7-BD7F-1545FD38C689}"/>
              </a:ext>
            </a:extLst>
          </p:cNvPr>
          <p:cNvSpPr>
            <a:spLocks noGrp="1"/>
          </p:cNvSpPr>
          <p:nvPr>
            <p:ph type="ftr" sz="quarter" idx="11"/>
          </p:nvPr>
        </p:nvSpPr>
        <p:spPr>
          <a:xfrm>
            <a:off x="3732023" y="6033479"/>
            <a:ext cx="3944989" cy="365125"/>
          </a:xfrm>
        </p:spPr>
        <p:txBody>
          <a:bodyPr>
            <a:normAutofit/>
          </a:bodyPr>
          <a:lstStyle/>
          <a:p>
            <a:pPr algn="l">
              <a:spcAft>
                <a:spcPts val="600"/>
              </a:spcAft>
            </a:pPr>
            <a:r>
              <a:rPr lang="id-ID" sz="900">
                <a:solidFill>
                  <a:schemeClr val="tx1">
                    <a:alpha val="80000"/>
                  </a:schemeClr>
                </a:solidFill>
              </a:rPr>
              <a:t>Judul Pembahasan Pertemuan Disini</a:t>
            </a:r>
          </a:p>
        </p:txBody>
      </p:sp>
      <p:sp>
        <p:nvSpPr>
          <p:cNvPr id="6" name="Slide Number Placeholder 5">
            <a:extLst>
              <a:ext uri="{FF2B5EF4-FFF2-40B4-BE49-F238E27FC236}">
                <a16:creationId xmlns:a16="http://schemas.microsoft.com/office/drawing/2014/main" id="{AE12BF78-3E5F-4140-ADB9-8D06289D1CBB}"/>
              </a:ext>
            </a:extLst>
          </p:cNvPr>
          <p:cNvSpPr>
            <a:spLocks noGrp="1"/>
          </p:cNvSpPr>
          <p:nvPr>
            <p:ph type="sldNum" sz="quarter" idx="12"/>
          </p:nvPr>
        </p:nvSpPr>
        <p:spPr>
          <a:xfrm>
            <a:off x="7928637" y="6033479"/>
            <a:ext cx="586712" cy="365125"/>
          </a:xfrm>
        </p:spPr>
        <p:txBody>
          <a:bodyPr>
            <a:normAutofit/>
          </a:bodyPr>
          <a:lstStyle/>
          <a:p>
            <a:pPr>
              <a:spcAft>
                <a:spcPts val="600"/>
              </a:spcAft>
            </a:pPr>
            <a:fld id="{DF0E258F-04D6-46E9-8B77-0866F5CD991D}" type="slidenum">
              <a:rPr lang="id-ID" sz="900">
                <a:solidFill>
                  <a:schemeClr val="tx1">
                    <a:alpha val="80000"/>
                  </a:schemeClr>
                </a:solidFill>
              </a:rPr>
              <a:pPr>
                <a:spcAft>
                  <a:spcPts val="600"/>
                </a:spcAft>
              </a:pPr>
              <a:t>4</a:t>
            </a:fld>
            <a:endParaRPr lang="id-ID" sz="900">
              <a:solidFill>
                <a:schemeClr val="tx1">
                  <a:alpha val="80000"/>
                </a:schemeClr>
              </a:solidFill>
            </a:endParaRPr>
          </a:p>
        </p:txBody>
      </p:sp>
      <p:pic>
        <p:nvPicPr>
          <p:cNvPr id="9" name="Picture 8">
            <a:extLst>
              <a:ext uri="{FF2B5EF4-FFF2-40B4-BE49-F238E27FC236}">
                <a16:creationId xmlns:a16="http://schemas.microsoft.com/office/drawing/2014/main" id="{FFBDBFE7-5B2E-4A4C-AB92-7D73254EB1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09908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3051-A4B6-4487-9061-A8044AF803A0}"/>
              </a:ext>
            </a:extLst>
          </p:cNvPr>
          <p:cNvSpPr>
            <a:spLocks noGrp="1"/>
          </p:cNvSpPr>
          <p:nvPr>
            <p:ph type="title"/>
          </p:nvPr>
        </p:nvSpPr>
        <p:spPr/>
        <p:txBody>
          <a:bodyPr/>
          <a:lstStyle/>
          <a:p>
            <a:r>
              <a:rPr lang="en-ID" dirty="0"/>
              <a:t>Restricted Boltzmann Machine</a:t>
            </a:r>
          </a:p>
        </p:txBody>
      </p:sp>
      <p:pic>
        <p:nvPicPr>
          <p:cNvPr id="8" name="Content Placeholder 7">
            <a:extLst>
              <a:ext uri="{FF2B5EF4-FFF2-40B4-BE49-F238E27FC236}">
                <a16:creationId xmlns:a16="http://schemas.microsoft.com/office/drawing/2014/main" id="{91EF5C2A-BC15-4537-A088-530ACFDB3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7" y="1452563"/>
            <a:ext cx="8398933"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32046552-FF77-4596-B0DF-D1A46813B838}"/>
              </a:ext>
            </a:extLst>
          </p:cNvPr>
          <p:cNvSpPr>
            <a:spLocks noGrp="1"/>
          </p:cNvSpPr>
          <p:nvPr>
            <p:ph type="dt" sz="half" idx="10"/>
          </p:nvPr>
        </p:nvSpPr>
        <p:spPr/>
        <p:txBody>
          <a:bodyPr/>
          <a:lstStyle/>
          <a:p>
            <a:fld id="{EDFBBC74-4B99-4212-A7D9-0CF121B94CA0}" type="datetime1">
              <a:rPr lang="id-ID" smtClean="0"/>
              <a:t>05/08/19</a:t>
            </a:fld>
            <a:endParaRPr lang="id-ID" dirty="0"/>
          </a:p>
        </p:txBody>
      </p:sp>
      <p:sp>
        <p:nvSpPr>
          <p:cNvPr id="5" name="Footer Placeholder 4">
            <a:extLst>
              <a:ext uri="{FF2B5EF4-FFF2-40B4-BE49-F238E27FC236}">
                <a16:creationId xmlns:a16="http://schemas.microsoft.com/office/drawing/2014/main" id="{C1DA02B9-9E0B-44E0-B763-F02BE787E9AB}"/>
              </a:ext>
            </a:extLst>
          </p:cNvPr>
          <p:cNvSpPr>
            <a:spLocks noGrp="1"/>
          </p:cNvSpPr>
          <p:nvPr>
            <p:ph type="ftr" sz="quarter" idx="11"/>
          </p:nvPr>
        </p:nvSpPr>
        <p:spPr/>
        <p:txBody>
          <a:bodyPr/>
          <a:lstStyle/>
          <a:p>
            <a:r>
              <a:rPr lang="id-ID"/>
              <a:t>Judul Pembahasan Pertemuan Disini</a:t>
            </a:r>
            <a:endParaRPr lang="id-ID" dirty="0"/>
          </a:p>
        </p:txBody>
      </p:sp>
      <p:sp>
        <p:nvSpPr>
          <p:cNvPr id="6" name="Slide Number Placeholder 5">
            <a:extLst>
              <a:ext uri="{FF2B5EF4-FFF2-40B4-BE49-F238E27FC236}">
                <a16:creationId xmlns:a16="http://schemas.microsoft.com/office/drawing/2014/main" id="{96B04CB7-0912-4B93-B640-BAFF9C3853AE}"/>
              </a:ext>
            </a:extLst>
          </p:cNvPr>
          <p:cNvSpPr>
            <a:spLocks noGrp="1"/>
          </p:cNvSpPr>
          <p:nvPr>
            <p:ph type="sldNum" sz="quarter" idx="12"/>
          </p:nvPr>
        </p:nvSpPr>
        <p:spPr/>
        <p:txBody>
          <a:bodyPr/>
          <a:lstStyle/>
          <a:p>
            <a:fld id="{DF0E258F-04D6-46E9-8B77-0866F5CD991D}" type="slidenum">
              <a:rPr lang="id-ID" smtClean="0"/>
              <a:pPr/>
              <a:t>5</a:t>
            </a:fld>
            <a:endParaRPr lang="id-ID" dirty="0"/>
          </a:p>
        </p:txBody>
      </p:sp>
      <p:pic>
        <p:nvPicPr>
          <p:cNvPr id="9" name="Content Placeholder 7">
            <a:extLst>
              <a:ext uri="{FF2B5EF4-FFF2-40B4-BE49-F238E27FC236}">
                <a16:creationId xmlns:a16="http://schemas.microsoft.com/office/drawing/2014/main" id="{181BD79A-7271-4104-9C65-D4ACE73B3BC8}"/>
              </a:ext>
            </a:extLst>
          </p:cNvPr>
          <p:cNvPicPr>
            <a:picLocks noChangeAspect="1"/>
          </p:cNvPicPr>
          <p:nvPr/>
        </p:nvPicPr>
        <p:blipFill rotWithShape="1">
          <a:blip r:embed="rId3">
            <a:extLst>
              <a:ext uri="{28A0092B-C50C-407E-A947-70E740481C1C}">
                <a14:useLocalDpi xmlns:a14="http://schemas.microsoft.com/office/drawing/2010/main" val="0"/>
              </a:ext>
            </a:extLst>
          </a:blip>
          <a:srcRect l="236" t="67689" r="67546" b="17873"/>
          <a:stretch/>
        </p:blipFill>
        <p:spPr>
          <a:xfrm>
            <a:off x="413622" y="5276754"/>
            <a:ext cx="2706009" cy="682106"/>
          </a:xfrm>
          <a:prstGeom prst="rect">
            <a:avLst/>
          </a:prstGeom>
        </p:spPr>
      </p:pic>
      <p:pic>
        <p:nvPicPr>
          <p:cNvPr id="10" name="Picture 9">
            <a:extLst>
              <a:ext uri="{FF2B5EF4-FFF2-40B4-BE49-F238E27FC236}">
                <a16:creationId xmlns:a16="http://schemas.microsoft.com/office/drawing/2014/main" id="{C13C75FD-BF50-4747-B06F-F755E8CEF4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13592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394C16-3AFB-4D66-942E-7BB5337D42AE}"/>
              </a:ext>
            </a:extLst>
          </p:cNvPr>
          <p:cNvSpPr>
            <a:spLocks noGrp="1"/>
          </p:cNvSpPr>
          <p:nvPr>
            <p:ph type="dt" sz="half" idx="10"/>
          </p:nvPr>
        </p:nvSpPr>
        <p:spPr>
          <a:xfrm>
            <a:off x="604245" y="5525027"/>
            <a:ext cx="2331049" cy="235550"/>
          </a:xfrm>
        </p:spPr>
        <p:txBody>
          <a:bodyPr>
            <a:normAutofit/>
          </a:bodyPr>
          <a:lstStyle/>
          <a:p>
            <a:pPr>
              <a:spcAft>
                <a:spcPts val="600"/>
              </a:spcAft>
            </a:pPr>
            <a:fld id="{EDFBBC74-4B99-4212-A7D9-0CF121B94CA0}" type="datetime1">
              <a:rPr lang="id-ID" sz="825">
                <a:solidFill>
                  <a:srgbClr val="898989"/>
                </a:solidFill>
              </a:rPr>
              <a:pPr>
                <a:spcAft>
                  <a:spcPts val="600"/>
                </a:spcAft>
              </a:pPr>
              <a:t>05/08/19</a:t>
            </a:fld>
            <a:endParaRPr lang="id-ID" sz="825">
              <a:solidFill>
                <a:srgbClr val="898989"/>
              </a:solidFill>
            </a:endParaRPr>
          </a:p>
        </p:txBody>
      </p:sp>
      <p:pic>
        <p:nvPicPr>
          <p:cNvPr id="10" name="Graphic 9" descr="Head with Gears">
            <a:extLst>
              <a:ext uri="{FF2B5EF4-FFF2-40B4-BE49-F238E27FC236}">
                <a16:creationId xmlns:a16="http://schemas.microsoft.com/office/drawing/2014/main" id="{165F2D2D-4E37-4D7C-AB67-2495D103AC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Content Placeholder 2">
            <a:extLst>
              <a:ext uri="{FF2B5EF4-FFF2-40B4-BE49-F238E27FC236}">
                <a16:creationId xmlns:a16="http://schemas.microsoft.com/office/drawing/2014/main" id="{52D5572E-9E86-4B37-9C27-C9502CCB956B}"/>
              </a:ext>
            </a:extLst>
          </p:cNvPr>
          <p:cNvSpPr>
            <a:spLocks noGrp="1"/>
          </p:cNvSpPr>
          <p:nvPr>
            <p:ph idx="1"/>
          </p:nvPr>
        </p:nvSpPr>
        <p:spPr>
          <a:xfrm>
            <a:off x="4691882" y="1624646"/>
            <a:ext cx="4003614" cy="2927188"/>
          </a:xfrm>
        </p:spPr>
        <p:txBody>
          <a:bodyPr anchor="ctr">
            <a:normAutofit/>
          </a:bodyPr>
          <a:lstStyle/>
          <a:p>
            <a:r>
              <a:rPr lang="en-ID" dirty="0">
                <a:solidFill>
                  <a:srgbClr val="000000"/>
                </a:solidFill>
              </a:rPr>
              <a:t>Geoff Hinton at the University of Toronto was one of the first researchers to devise a breakthrough idea for training deep nets. </a:t>
            </a:r>
          </a:p>
        </p:txBody>
      </p:sp>
      <p:sp>
        <p:nvSpPr>
          <p:cNvPr id="5" name="Footer Placeholder 4">
            <a:extLst>
              <a:ext uri="{FF2B5EF4-FFF2-40B4-BE49-F238E27FC236}">
                <a16:creationId xmlns:a16="http://schemas.microsoft.com/office/drawing/2014/main" id="{8ECFBB84-5F14-4016-93DA-DF7523048B51}"/>
              </a:ext>
            </a:extLst>
          </p:cNvPr>
          <p:cNvSpPr>
            <a:spLocks noGrp="1"/>
          </p:cNvSpPr>
          <p:nvPr>
            <p:ph type="ftr" sz="quarter" idx="11"/>
          </p:nvPr>
        </p:nvSpPr>
        <p:spPr>
          <a:xfrm>
            <a:off x="4300277" y="6372752"/>
            <a:ext cx="3967172" cy="235550"/>
          </a:xfrm>
        </p:spPr>
        <p:txBody>
          <a:bodyPr>
            <a:normAutofit/>
          </a:bodyPr>
          <a:lstStyle/>
          <a:p>
            <a:pPr algn="r">
              <a:spcAft>
                <a:spcPts val="600"/>
              </a:spcAft>
            </a:pPr>
            <a:r>
              <a:rPr lang="id-ID" sz="825">
                <a:solidFill>
                  <a:srgbClr val="898989"/>
                </a:solidFill>
              </a:rPr>
              <a:t>Judul Pembahasan Pertemuan Disini</a:t>
            </a:r>
          </a:p>
        </p:txBody>
      </p:sp>
      <p:sp>
        <p:nvSpPr>
          <p:cNvPr id="6" name="Slide Number Placeholder 5">
            <a:extLst>
              <a:ext uri="{FF2B5EF4-FFF2-40B4-BE49-F238E27FC236}">
                <a16:creationId xmlns:a16="http://schemas.microsoft.com/office/drawing/2014/main" id="{09740A2F-6273-4254-B260-840F38CBAAD9}"/>
              </a:ext>
            </a:extLst>
          </p:cNvPr>
          <p:cNvSpPr>
            <a:spLocks noGrp="1"/>
          </p:cNvSpPr>
          <p:nvPr>
            <p:ph type="sldNum" sz="quarter" idx="12"/>
          </p:nvPr>
        </p:nvSpPr>
        <p:spPr>
          <a:xfrm>
            <a:off x="8267450" y="6372752"/>
            <a:ext cx="428046" cy="235550"/>
          </a:xfrm>
        </p:spPr>
        <p:txBody>
          <a:bodyPr>
            <a:normAutofit/>
          </a:bodyPr>
          <a:lstStyle/>
          <a:p>
            <a:pPr>
              <a:spcAft>
                <a:spcPts val="600"/>
              </a:spcAft>
            </a:pPr>
            <a:fld id="{DF0E258F-04D6-46E9-8B77-0866F5CD991D}" type="slidenum">
              <a:rPr lang="id-ID" sz="825">
                <a:solidFill>
                  <a:srgbClr val="898989"/>
                </a:solidFill>
              </a:rPr>
              <a:pPr>
                <a:spcAft>
                  <a:spcPts val="600"/>
                </a:spcAft>
              </a:pPr>
              <a:t>6</a:t>
            </a:fld>
            <a:endParaRPr lang="id-ID" sz="825">
              <a:solidFill>
                <a:srgbClr val="898989"/>
              </a:solidFill>
            </a:endParaRPr>
          </a:p>
        </p:txBody>
      </p:sp>
      <p:pic>
        <p:nvPicPr>
          <p:cNvPr id="7" name="Picture 6">
            <a:extLst>
              <a:ext uri="{FF2B5EF4-FFF2-40B4-BE49-F238E27FC236}">
                <a16:creationId xmlns:a16="http://schemas.microsoft.com/office/drawing/2014/main" id="{5A5A0EF8-A68E-4626-85C0-8CECB396FA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77417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29"/>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9" name="Picture 1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3200"/>
          <a:stretch/>
        </p:blipFill>
        <p:spPr>
          <a:xfrm>
            <a:off x="0" y="466129"/>
            <a:ext cx="9144000" cy="5925741"/>
          </a:xfrm>
          <a:prstGeom prst="rect">
            <a:avLst/>
          </a:prstGeom>
        </p:spPr>
      </p:pic>
      <p:sp>
        <p:nvSpPr>
          <p:cNvPr id="2" name="Title 1">
            <a:extLst>
              <a:ext uri="{FF2B5EF4-FFF2-40B4-BE49-F238E27FC236}">
                <a16:creationId xmlns:a16="http://schemas.microsoft.com/office/drawing/2014/main" id="{9EDDA842-345D-41F0-8CBA-CAECB0997502}"/>
              </a:ext>
            </a:extLst>
          </p:cNvPr>
          <p:cNvSpPr>
            <a:spLocks noGrp="1"/>
          </p:cNvSpPr>
          <p:nvPr>
            <p:ph type="title"/>
          </p:nvPr>
        </p:nvSpPr>
        <p:spPr>
          <a:xfrm>
            <a:off x="4976979" y="1459467"/>
            <a:ext cx="3733482" cy="1090538"/>
          </a:xfrm>
        </p:spPr>
        <p:txBody>
          <a:bodyPr vert="horz" lIns="91440" tIns="45720" rIns="91440" bIns="45720" rtlCol="0" anchor="ctr">
            <a:normAutofit/>
          </a:bodyPr>
          <a:lstStyle/>
          <a:p>
            <a:pPr algn="l"/>
            <a:r>
              <a:rPr lang="en-US" sz="3400" kern="1200">
                <a:solidFill>
                  <a:srgbClr val="000000"/>
                </a:solidFill>
                <a:latin typeface="+mj-lt"/>
                <a:ea typeface="+mj-ea"/>
                <a:cs typeface="+mj-cs"/>
              </a:rPr>
              <a:t>Restricted Boltzmann Machine</a:t>
            </a:r>
          </a:p>
        </p:txBody>
      </p:sp>
      <p:sp>
        <p:nvSpPr>
          <p:cNvPr id="1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8" name="Content Placeholder 7">
            <a:extLst>
              <a:ext uri="{FF2B5EF4-FFF2-40B4-BE49-F238E27FC236}">
                <a16:creationId xmlns:a16="http://schemas.microsoft.com/office/drawing/2014/main" id="{14FB0408-2D01-4BAE-83E8-DB11958E5C57}"/>
              </a:ext>
            </a:extLst>
          </p:cNvPr>
          <p:cNvPicPr>
            <a:picLocks noGrp="1" noChangeAspect="1"/>
          </p:cNvPicPr>
          <p:nvPr>
            <p:ph sz="half" idx="2"/>
          </p:nvPr>
        </p:nvPicPr>
        <p:blipFill rotWithShape="1">
          <a:blip r:embed="rId4" cstate="print">
            <a:alphaModFix/>
            <a:extLst>
              <a:ext uri="{28A0092B-C50C-407E-A947-70E740481C1C}">
                <a14:useLocalDpi xmlns:a14="http://schemas.microsoft.com/office/drawing/2010/main" val="0"/>
              </a:ext>
            </a:extLst>
          </a:blip>
          <a:srcRect l="11024" r="35232" b="-1"/>
          <a:stretch/>
        </p:blipFill>
        <p:spPr>
          <a:xfrm>
            <a:off x="20" y="1351210"/>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solidFill>
            <a:srgbClr val="FFFFFF">
              <a:shade val="85000"/>
            </a:srgbClr>
          </a:solidFill>
          <a:effectLst>
            <a:softEdge rad="0"/>
          </a:effectLst>
        </p:spPr>
      </p:pic>
      <p:sp>
        <p:nvSpPr>
          <p:cNvPr id="3" name="Text Placeholder 2">
            <a:extLst>
              <a:ext uri="{FF2B5EF4-FFF2-40B4-BE49-F238E27FC236}">
                <a16:creationId xmlns:a16="http://schemas.microsoft.com/office/drawing/2014/main" id="{20436EEA-407B-45CC-8BFA-54850071D03C}"/>
              </a:ext>
            </a:extLst>
          </p:cNvPr>
          <p:cNvSpPr>
            <a:spLocks noGrp="1"/>
          </p:cNvSpPr>
          <p:nvPr>
            <p:ph type="body" sz="quarter" idx="13"/>
          </p:nvPr>
        </p:nvSpPr>
        <p:spPr>
          <a:xfrm>
            <a:off x="4974330" y="2673512"/>
            <a:ext cx="3733184" cy="2729467"/>
          </a:xfrm>
        </p:spPr>
        <p:txBody>
          <a:bodyPr vert="horz" lIns="91440" tIns="45720" rIns="91440" bIns="45720" rtlCol="0" anchor="ctr">
            <a:normAutofit/>
          </a:bodyPr>
          <a:lstStyle/>
          <a:p>
            <a:pPr marL="0">
              <a:lnSpc>
                <a:spcPct val="90000"/>
              </a:lnSpc>
            </a:pPr>
            <a:r>
              <a:rPr lang="en-US" sz="1800" b="0" dirty="0">
                <a:solidFill>
                  <a:srgbClr val="000000"/>
                </a:solidFill>
                <a:latin typeface="+mn-lt"/>
                <a:cs typeface="+mn-cs"/>
              </a:rPr>
              <a:t>Because of his pioneering work he’s often referred to as one of the father’s of deep learning.</a:t>
            </a:r>
          </a:p>
          <a:p>
            <a:pPr indent="-228600">
              <a:lnSpc>
                <a:spcPct val="90000"/>
              </a:lnSpc>
              <a:buFont typeface="Arial" panose="020B0604020202020204" pitchFamily="34" charset="0"/>
              <a:buChar char="•"/>
            </a:pPr>
            <a:endParaRPr lang="en-US" sz="1500" dirty="0">
              <a:solidFill>
                <a:srgbClr val="000000"/>
              </a:solidFill>
              <a:latin typeface="+mn-lt"/>
              <a:cs typeface="+mn-cs"/>
            </a:endParaRPr>
          </a:p>
        </p:txBody>
      </p:sp>
      <p:sp>
        <p:nvSpPr>
          <p:cNvPr id="4" name="Date Placeholder 3">
            <a:extLst>
              <a:ext uri="{FF2B5EF4-FFF2-40B4-BE49-F238E27FC236}">
                <a16:creationId xmlns:a16="http://schemas.microsoft.com/office/drawing/2014/main" id="{F74EE8D6-BFD4-47F4-9EC8-1E8D469D7EAF}"/>
              </a:ext>
            </a:extLst>
          </p:cNvPr>
          <p:cNvSpPr>
            <a:spLocks noGrp="1"/>
          </p:cNvSpPr>
          <p:nvPr>
            <p:ph type="dt" sz="half" idx="10"/>
          </p:nvPr>
        </p:nvSpPr>
        <p:spPr>
          <a:xfrm>
            <a:off x="604245" y="6337827"/>
            <a:ext cx="2331049" cy="235550"/>
          </a:xfrm>
        </p:spPr>
        <p:txBody>
          <a:bodyPr vert="horz" lIns="91440" tIns="45720" rIns="91440" bIns="45720" rtlCol="0" anchor="ctr">
            <a:normAutofit/>
          </a:bodyPr>
          <a:lstStyle/>
          <a:p>
            <a:pPr>
              <a:spcAft>
                <a:spcPts val="600"/>
              </a:spcAft>
            </a:pPr>
            <a:fld id="{EDFBBC74-4B99-4212-A7D9-0CF121B94CA0}" type="datetime1">
              <a:rPr lang="en-US" sz="825">
                <a:solidFill>
                  <a:srgbClr val="898989"/>
                </a:solidFill>
              </a:rPr>
              <a:pPr>
                <a:spcAft>
                  <a:spcPts val="600"/>
                </a:spcAft>
              </a:pPr>
              <a:t>8/5/19</a:t>
            </a:fld>
            <a:endParaRPr lang="en-US" sz="825">
              <a:solidFill>
                <a:srgbClr val="898989"/>
              </a:solidFill>
            </a:endParaRPr>
          </a:p>
        </p:txBody>
      </p:sp>
      <p:sp>
        <p:nvSpPr>
          <p:cNvPr id="5" name="Footer Placeholder 4">
            <a:extLst>
              <a:ext uri="{FF2B5EF4-FFF2-40B4-BE49-F238E27FC236}">
                <a16:creationId xmlns:a16="http://schemas.microsoft.com/office/drawing/2014/main" id="{1113BE80-19B1-4CA6-9FA0-ABB7EB8FBDFC}"/>
              </a:ext>
            </a:extLst>
          </p:cNvPr>
          <p:cNvSpPr>
            <a:spLocks noGrp="1"/>
          </p:cNvSpPr>
          <p:nvPr>
            <p:ph type="ftr" sz="quarter" idx="11"/>
          </p:nvPr>
        </p:nvSpPr>
        <p:spPr>
          <a:xfrm>
            <a:off x="4152275" y="6337827"/>
            <a:ext cx="3967172" cy="235550"/>
          </a:xfrm>
        </p:spPr>
        <p:txBody>
          <a:bodyPr vert="horz" lIns="91440" tIns="45720" rIns="91440" bIns="45720" rtlCol="0" anchor="ctr">
            <a:normAutofit/>
          </a:bodyPr>
          <a:lstStyle/>
          <a:p>
            <a:pPr algn="r">
              <a:spcAft>
                <a:spcPts val="600"/>
              </a:spcAft>
            </a:pPr>
            <a:r>
              <a:rPr lang="en-US" sz="825" kern="1200">
                <a:solidFill>
                  <a:srgbClr val="898989"/>
                </a:solidFill>
                <a:latin typeface="+mn-lt"/>
                <a:ea typeface="+mn-ea"/>
                <a:cs typeface="+mn-cs"/>
              </a:rPr>
              <a:t>Judul Pembahasan Pertemuan Disini</a:t>
            </a:r>
          </a:p>
        </p:txBody>
      </p:sp>
      <p:sp>
        <p:nvSpPr>
          <p:cNvPr id="6" name="Slide Number Placeholder 5">
            <a:extLst>
              <a:ext uri="{FF2B5EF4-FFF2-40B4-BE49-F238E27FC236}">
                <a16:creationId xmlns:a16="http://schemas.microsoft.com/office/drawing/2014/main" id="{56B63251-DB92-4A14-9CF2-29783656542F}"/>
              </a:ext>
            </a:extLst>
          </p:cNvPr>
          <p:cNvSpPr>
            <a:spLocks noGrp="1"/>
          </p:cNvSpPr>
          <p:nvPr>
            <p:ph type="sldNum" sz="quarter" idx="12"/>
          </p:nvPr>
        </p:nvSpPr>
        <p:spPr>
          <a:xfrm>
            <a:off x="8119448" y="6337827"/>
            <a:ext cx="428046" cy="235550"/>
          </a:xfrm>
        </p:spPr>
        <p:txBody>
          <a:bodyPr vert="horz" lIns="91440" tIns="45720" rIns="91440" bIns="45720" rtlCol="0" anchor="ctr">
            <a:normAutofit/>
          </a:bodyPr>
          <a:lstStyle/>
          <a:p>
            <a:pPr algn="r">
              <a:spcAft>
                <a:spcPts val="600"/>
              </a:spcAft>
            </a:pPr>
            <a:fld id="{DF0E258F-04D6-46E9-8B77-0866F5CD991D}" type="slidenum">
              <a:rPr lang="en-US" sz="825">
                <a:solidFill>
                  <a:srgbClr val="898989"/>
                </a:solidFill>
              </a:rPr>
              <a:pPr algn="r">
                <a:spcAft>
                  <a:spcPts val="600"/>
                </a:spcAft>
              </a:pPr>
              <a:t>7</a:t>
            </a:fld>
            <a:endParaRPr lang="en-US" sz="825">
              <a:solidFill>
                <a:srgbClr val="898989"/>
              </a:solidFill>
            </a:endParaRPr>
          </a:p>
        </p:txBody>
      </p:sp>
      <p:pic>
        <p:nvPicPr>
          <p:cNvPr id="11" name="Picture 10">
            <a:extLst>
              <a:ext uri="{FF2B5EF4-FFF2-40B4-BE49-F238E27FC236}">
                <a16:creationId xmlns:a16="http://schemas.microsoft.com/office/drawing/2014/main" id="{C0A14D46-CA89-46D9-AFF7-3D2F008611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82140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29"/>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8" name="Picture 1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0" y="466129"/>
            <a:ext cx="9144000" cy="5925741"/>
          </a:xfrm>
          <a:prstGeom prst="rect">
            <a:avLst/>
          </a:prstGeom>
        </p:spPr>
      </p:pic>
      <p:sp>
        <p:nvSpPr>
          <p:cNvPr id="2" name="Title 1">
            <a:extLst>
              <a:ext uri="{FF2B5EF4-FFF2-40B4-BE49-F238E27FC236}">
                <a16:creationId xmlns:a16="http://schemas.microsoft.com/office/drawing/2014/main" id="{3AE323DE-854B-4FF6-8980-197DF2037A03}"/>
              </a:ext>
            </a:extLst>
          </p:cNvPr>
          <p:cNvSpPr>
            <a:spLocks noGrp="1"/>
          </p:cNvSpPr>
          <p:nvPr>
            <p:ph type="title"/>
          </p:nvPr>
        </p:nvSpPr>
        <p:spPr>
          <a:xfrm>
            <a:off x="4976979" y="1459467"/>
            <a:ext cx="3733482" cy="1090538"/>
          </a:xfrm>
        </p:spPr>
        <p:txBody>
          <a:bodyPr vert="horz" lIns="91440" tIns="45720" rIns="91440" bIns="45720" rtlCol="0" anchor="ctr">
            <a:normAutofit/>
          </a:bodyPr>
          <a:lstStyle/>
          <a:p>
            <a:pPr algn="l"/>
            <a:r>
              <a:rPr lang="en-US" sz="3400" kern="1200">
                <a:solidFill>
                  <a:srgbClr val="000000"/>
                </a:solidFill>
                <a:latin typeface="+mj-lt"/>
                <a:ea typeface="+mj-ea"/>
                <a:cs typeface="+mj-cs"/>
              </a:rPr>
              <a:t>Restricted Boltzmann Machine</a:t>
            </a:r>
          </a:p>
        </p:txBody>
      </p:sp>
      <p:sp>
        <p:nvSpPr>
          <p:cNvPr id="2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8" name="Content Placeholder 7">
            <a:extLst>
              <a:ext uri="{FF2B5EF4-FFF2-40B4-BE49-F238E27FC236}">
                <a16:creationId xmlns:a16="http://schemas.microsoft.com/office/drawing/2014/main" id="{3FAEDFA0-B8B4-459E-B30B-9CE23718183E}"/>
              </a:ext>
            </a:extLst>
          </p:cNvPr>
          <p:cNvPicPr>
            <a:picLocks noGrp="1" noChangeAspect="1"/>
          </p:cNvPicPr>
          <p:nvPr>
            <p:ph sz="half" idx="1"/>
          </p:nvPr>
        </p:nvPicPr>
        <p:blipFill rotWithShape="1">
          <a:blip r:embed="rId3" cstate="print">
            <a:alphaModFix/>
            <a:extLst>
              <a:ext uri="{28A0092B-C50C-407E-A947-70E740481C1C}">
                <a14:useLocalDpi xmlns:a14="http://schemas.microsoft.com/office/drawing/2010/main" val="0"/>
              </a:ext>
            </a:extLst>
          </a:blip>
          <a:srcRect l="17076" r="29181" b="-1"/>
          <a:stretch/>
        </p:blipFill>
        <p:spPr>
          <a:xfrm>
            <a:off x="-28075" y="1296327"/>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solidFill>
            <a:srgbClr val="FFFFFF">
              <a:shade val="85000"/>
            </a:srgbClr>
          </a:solidFill>
          <a:effectLst>
            <a:softEdge rad="0"/>
          </a:effectLst>
        </p:spPr>
      </p:pic>
      <p:sp>
        <p:nvSpPr>
          <p:cNvPr id="11" name="Content Placeholder 10">
            <a:extLst>
              <a:ext uri="{FF2B5EF4-FFF2-40B4-BE49-F238E27FC236}">
                <a16:creationId xmlns:a16="http://schemas.microsoft.com/office/drawing/2014/main" id="{A816F7E1-4E1D-40CC-B2CE-2D9CED22A64A}"/>
              </a:ext>
            </a:extLst>
          </p:cNvPr>
          <p:cNvSpPr>
            <a:spLocks noGrp="1"/>
          </p:cNvSpPr>
          <p:nvPr>
            <p:ph sz="half" idx="2"/>
          </p:nvPr>
        </p:nvSpPr>
        <p:spPr>
          <a:xfrm>
            <a:off x="4974330" y="2673512"/>
            <a:ext cx="3733184" cy="2729467"/>
          </a:xfrm>
        </p:spPr>
        <p:txBody>
          <a:bodyPr vert="horz" lIns="91440" tIns="45720" rIns="91440" bIns="45720" rtlCol="0" anchor="ctr">
            <a:normAutofit/>
          </a:bodyPr>
          <a:lstStyle/>
          <a:p>
            <a:pPr>
              <a:lnSpc>
                <a:spcPct val="90000"/>
              </a:lnSpc>
            </a:pPr>
            <a:r>
              <a:rPr lang="en-US" sz="1500">
                <a:solidFill>
                  <a:srgbClr val="000000"/>
                </a:solidFill>
              </a:rPr>
              <a:t>An RBM is a shallow, two-layer net; the first layer is known as the visible layer and the second is called the hidden layer. </a:t>
            </a:r>
          </a:p>
          <a:p>
            <a:pPr>
              <a:lnSpc>
                <a:spcPct val="90000"/>
              </a:lnSpc>
            </a:pPr>
            <a:r>
              <a:rPr lang="en-US" sz="1500">
                <a:solidFill>
                  <a:srgbClr val="000000"/>
                </a:solidFill>
              </a:rPr>
              <a:t>Each node in the visible layer is connected to every node in the hidden layer</a:t>
            </a:r>
            <a:endParaRPr lang="en-US" sz="1500" dirty="0">
              <a:solidFill>
                <a:srgbClr val="000000"/>
              </a:solidFill>
            </a:endParaRPr>
          </a:p>
        </p:txBody>
      </p:sp>
      <p:sp>
        <p:nvSpPr>
          <p:cNvPr id="4" name="Date Placeholder 3">
            <a:extLst>
              <a:ext uri="{FF2B5EF4-FFF2-40B4-BE49-F238E27FC236}">
                <a16:creationId xmlns:a16="http://schemas.microsoft.com/office/drawing/2014/main" id="{0147B725-5EC1-4D52-8310-14AA2FC8E073}"/>
              </a:ext>
            </a:extLst>
          </p:cNvPr>
          <p:cNvSpPr>
            <a:spLocks noGrp="1"/>
          </p:cNvSpPr>
          <p:nvPr>
            <p:ph type="dt" sz="half" idx="10"/>
          </p:nvPr>
        </p:nvSpPr>
        <p:spPr>
          <a:xfrm>
            <a:off x="604245" y="6337827"/>
            <a:ext cx="2331049" cy="235550"/>
          </a:xfrm>
        </p:spPr>
        <p:txBody>
          <a:bodyPr vert="horz" lIns="91440" tIns="45720" rIns="91440" bIns="45720" rtlCol="0" anchor="ctr">
            <a:normAutofit/>
          </a:bodyPr>
          <a:lstStyle/>
          <a:p>
            <a:pPr>
              <a:spcAft>
                <a:spcPts val="600"/>
              </a:spcAft>
            </a:pPr>
            <a:fld id="{EDFBBC74-4B99-4212-A7D9-0CF121B94CA0}" type="datetime1">
              <a:rPr lang="en-US" sz="825" smtClean="0">
                <a:solidFill>
                  <a:srgbClr val="898989"/>
                </a:solidFill>
              </a:rPr>
              <a:pPr>
                <a:spcAft>
                  <a:spcPts val="600"/>
                </a:spcAft>
              </a:pPr>
              <a:t>8/5/19</a:t>
            </a:fld>
            <a:endParaRPr lang="en-US" sz="825">
              <a:solidFill>
                <a:srgbClr val="898989"/>
              </a:solidFill>
            </a:endParaRPr>
          </a:p>
        </p:txBody>
      </p:sp>
      <p:sp>
        <p:nvSpPr>
          <p:cNvPr id="5" name="Footer Placeholder 4">
            <a:extLst>
              <a:ext uri="{FF2B5EF4-FFF2-40B4-BE49-F238E27FC236}">
                <a16:creationId xmlns:a16="http://schemas.microsoft.com/office/drawing/2014/main" id="{C41A0605-E992-4034-B4DE-BFED88EC5EAC}"/>
              </a:ext>
            </a:extLst>
          </p:cNvPr>
          <p:cNvSpPr>
            <a:spLocks noGrp="1"/>
          </p:cNvSpPr>
          <p:nvPr>
            <p:ph type="ftr" sz="quarter" idx="11"/>
          </p:nvPr>
        </p:nvSpPr>
        <p:spPr>
          <a:xfrm>
            <a:off x="4152275" y="6337827"/>
            <a:ext cx="3967172" cy="235550"/>
          </a:xfrm>
        </p:spPr>
        <p:txBody>
          <a:bodyPr vert="horz" lIns="91440" tIns="45720" rIns="91440" bIns="45720" rtlCol="0" anchor="ctr">
            <a:normAutofit/>
          </a:bodyPr>
          <a:lstStyle/>
          <a:p>
            <a:pPr algn="r">
              <a:spcAft>
                <a:spcPts val="600"/>
              </a:spcAft>
            </a:pPr>
            <a:r>
              <a:rPr lang="en-US" sz="825" kern="1200">
                <a:solidFill>
                  <a:srgbClr val="898989"/>
                </a:solidFill>
                <a:latin typeface="+mn-lt"/>
                <a:ea typeface="+mn-ea"/>
                <a:cs typeface="+mn-cs"/>
              </a:rPr>
              <a:t>Judul Pembahasan Pertemuan Disini</a:t>
            </a:r>
          </a:p>
        </p:txBody>
      </p:sp>
      <p:sp>
        <p:nvSpPr>
          <p:cNvPr id="6" name="Slide Number Placeholder 5">
            <a:extLst>
              <a:ext uri="{FF2B5EF4-FFF2-40B4-BE49-F238E27FC236}">
                <a16:creationId xmlns:a16="http://schemas.microsoft.com/office/drawing/2014/main" id="{C7359210-5797-4E3A-B3CC-83CF25E33D25}"/>
              </a:ext>
            </a:extLst>
          </p:cNvPr>
          <p:cNvSpPr>
            <a:spLocks noGrp="1"/>
          </p:cNvSpPr>
          <p:nvPr>
            <p:ph type="sldNum" sz="quarter" idx="12"/>
          </p:nvPr>
        </p:nvSpPr>
        <p:spPr>
          <a:xfrm>
            <a:off x="8119448" y="6337827"/>
            <a:ext cx="428046" cy="235550"/>
          </a:xfrm>
        </p:spPr>
        <p:txBody>
          <a:bodyPr vert="horz" lIns="91440" tIns="45720" rIns="91440" bIns="45720" rtlCol="0" anchor="ctr">
            <a:normAutofit/>
          </a:bodyPr>
          <a:lstStyle/>
          <a:p>
            <a:pPr algn="r">
              <a:spcAft>
                <a:spcPts val="600"/>
              </a:spcAft>
            </a:pPr>
            <a:fld id="{DF0E258F-04D6-46E9-8B77-0866F5CD991D}" type="slidenum">
              <a:rPr lang="en-US" sz="825" smtClean="0">
                <a:solidFill>
                  <a:srgbClr val="898989"/>
                </a:solidFill>
              </a:rPr>
              <a:pPr algn="r">
                <a:spcAft>
                  <a:spcPts val="600"/>
                </a:spcAft>
              </a:pPr>
              <a:t>8</a:t>
            </a:fld>
            <a:endParaRPr lang="en-US" sz="825">
              <a:solidFill>
                <a:srgbClr val="898989"/>
              </a:solidFill>
            </a:endParaRPr>
          </a:p>
        </p:txBody>
      </p:sp>
      <p:pic>
        <p:nvPicPr>
          <p:cNvPr id="12" name="Picture 11">
            <a:extLst>
              <a:ext uri="{FF2B5EF4-FFF2-40B4-BE49-F238E27FC236}">
                <a16:creationId xmlns:a16="http://schemas.microsoft.com/office/drawing/2014/main" id="{A78E9ADC-2372-44BA-93B4-B6E20EEE70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63434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29"/>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 name="Picture 1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0" y="466129"/>
            <a:ext cx="9144000" cy="5925741"/>
          </a:xfrm>
          <a:prstGeom prst="rect">
            <a:avLst/>
          </a:prstGeom>
        </p:spPr>
      </p:pic>
      <p:sp>
        <p:nvSpPr>
          <p:cNvPr id="2" name="Title 1">
            <a:extLst>
              <a:ext uri="{FF2B5EF4-FFF2-40B4-BE49-F238E27FC236}">
                <a16:creationId xmlns:a16="http://schemas.microsoft.com/office/drawing/2014/main" id="{6BD66929-3045-4A53-A3DD-C16EABDA03DF}"/>
              </a:ext>
            </a:extLst>
          </p:cNvPr>
          <p:cNvSpPr>
            <a:spLocks noGrp="1"/>
          </p:cNvSpPr>
          <p:nvPr>
            <p:ph type="title"/>
          </p:nvPr>
        </p:nvSpPr>
        <p:spPr>
          <a:xfrm>
            <a:off x="4976979" y="1459467"/>
            <a:ext cx="3733482" cy="1090538"/>
          </a:xfrm>
        </p:spPr>
        <p:txBody>
          <a:bodyPr vert="horz" lIns="91440" tIns="45720" rIns="91440" bIns="45720" rtlCol="0" anchor="ctr">
            <a:normAutofit/>
          </a:bodyPr>
          <a:lstStyle/>
          <a:p>
            <a:pPr algn="l"/>
            <a:r>
              <a:rPr lang="en-US" sz="3400" kern="1200">
                <a:solidFill>
                  <a:srgbClr val="000000"/>
                </a:solidFill>
                <a:latin typeface="+mj-lt"/>
                <a:ea typeface="+mj-ea"/>
                <a:cs typeface="+mj-cs"/>
              </a:rPr>
              <a:t>Restricted Boltzmann Machine</a:t>
            </a:r>
          </a:p>
        </p:txBody>
      </p:sp>
      <p:sp>
        <p:nvSpPr>
          <p:cNvPr id="21"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8" name="Content Placeholder 7">
            <a:extLst>
              <a:ext uri="{FF2B5EF4-FFF2-40B4-BE49-F238E27FC236}">
                <a16:creationId xmlns:a16="http://schemas.microsoft.com/office/drawing/2014/main" id="{8E41F5E3-D0B5-4464-BF88-D15E55EC6586}"/>
              </a:ext>
            </a:extLst>
          </p:cNvPr>
          <p:cNvPicPr>
            <a:picLocks noGrp="1" noChangeAspect="1"/>
          </p:cNvPicPr>
          <p:nvPr>
            <p:ph sz="half" idx="1"/>
          </p:nvPr>
        </p:nvPicPr>
        <p:blipFill rotWithShape="1">
          <a:blip r:embed="rId3" cstate="print">
            <a:alphaModFix/>
            <a:extLst>
              <a:ext uri="{28A0092B-C50C-407E-A947-70E740481C1C}">
                <a14:useLocalDpi xmlns:a14="http://schemas.microsoft.com/office/drawing/2010/main" val="0"/>
              </a:ext>
            </a:extLst>
          </a:blip>
          <a:srcRect l="19304" r="26953" b="-1"/>
          <a:stretch/>
        </p:blipFill>
        <p:spPr>
          <a:xfrm>
            <a:off x="20" y="1351210"/>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solidFill>
            <a:srgbClr val="FFFFFF">
              <a:shade val="85000"/>
            </a:srgbClr>
          </a:solidFill>
          <a:effectLst>
            <a:softEdge rad="0"/>
          </a:effectLst>
        </p:spPr>
      </p:pic>
      <p:sp>
        <p:nvSpPr>
          <p:cNvPr id="3" name="Content Placeholder 2">
            <a:extLst>
              <a:ext uri="{FF2B5EF4-FFF2-40B4-BE49-F238E27FC236}">
                <a16:creationId xmlns:a16="http://schemas.microsoft.com/office/drawing/2014/main" id="{B58CF625-15B3-4AB9-AF68-8293644303AD}"/>
              </a:ext>
            </a:extLst>
          </p:cNvPr>
          <p:cNvSpPr>
            <a:spLocks noGrp="1"/>
          </p:cNvSpPr>
          <p:nvPr>
            <p:ph sz="half" idx="2"/>
          </p:nvPr>
        </p:nvSpPr>
        <p:spPr>
          <a:xfrm>
            <a:off x="4974330" y="2673512"/>
            <a:ext cx="3733184" cy="2729467"/>
          </a:xfrm>
        </p:spPr>
        <p:txBody>
          <a:bodyPr vert="horz" lIns="91440" tIns="45720" rIns="91440" bIns="45720" rtlCol="0" anchor="ctr">
            <a:normAutofit/>
          </a:bodyPr>
          <a:lstStyle/>
          <a:p>
            <a:pPr marL="0" indent="0">
              <a:lnSpc>
                <a:spcPct val="90000"/>
              </a:lnSpc>
              <a:buNone/>
            </a:pPr>
            <a:r>
              <a:rPr lang="en-US" sz="1800" dirty="0">
                <a:solidFill>
                  <a:srgbClr val="000000"/>
                </a:solidFill>
              </a:rPr>
              <a:t>An RBM is considered “restricted” because no two nodes in the same layer share a connection.</a:t>
            </a:r>
          </a:p>
          <a:p>
            <a:pPr>
              <a:lnSpc>
                <a:spcPct val="90000"/>
              </a:lnSpc>
            </a:pPr>
            <a:endParaRPr lang="en-US" sz="1500" dirty="0">
              <a:solidFill>
                <a:srgbClr val="000000"/>
              </a:solidFill>
            </a:endParaRPr>
          </a:p>
        </p:txBody>
      </p:sp>
      <p:sp>
        <p:nvSpPr>
          <p:cNvPr id="4" name="Date Placeholder 3">
            <a:extLst>
              <a:ext uri="{FF2B5EF4-FFF2-40B4-BE49-F238E27FC236}">
                <a16:creationId xmlns:a16="http://schemas.microsoft.com/office/drawing/2014/main" id="{31BFBDA9-CAEC-4BDC-83A9-1556A287C2A9}"/>
              </a:ext>
            </a:extLst>
          </p:cNvPr>
          <p:cNvSpPr>
            <a:spLocks noGrp="1"/>
          </p:cNvSpPr>
          <p:nvPr>
            <p:ph type="dt" sz="half" idx="10"/>
          </p:nvPr>
        </p:nvSpPr>
        <p:spPr>
          <a:xfrm>
            <a:off x="604245" y="6337827"/>
            <a:ext cx="2331049" cy="235550"/>
          </a:xfrm>
        </p:spPr>
        <p:txBody>
          <a:bodyPr vert="horz" lIns="91440" tIns="45720" rIns="91440" bIns="45720" rtlCol="0" anchor="ctr">
            <a:normAutofit/>
          </a:bodyPr>
          <a:lstStyle/>
          <a:p>
            <a:pPr>
              <a:spcAft>
                <a:spcPts val="600"/>
              </a:spcAft>
            </a:pPr>
            <a:fld id="{EDFBBC74-4B99-4212-A7D9-0CF121B94CA0}" type="datetime1">
              <a:rPr lang="en-US" sz="825">
                <a:solidFill>
                  <a:srgbClr val="898989"/>
                </a:solidFill>
              </a:rPr>
              <a:pPr>
                <a:spcAft>
                  <a:spcPts val="600"/>
                </a:spcAft>
              </a:pPr>
              <a:t>8/5/19</a:t>
            </a:fld>
            <a:endParaRPr lang="en-US" sz="825">
              <a:solidFill>
                <a:srgbClr val="898989"/>
              </a:solidFill>
            </a:endParaRPr>
          </a:p>
        </p:txBody>
      </p:sp>
      <p:sp>
        <p:nvSpPr>
          <p:cNvPr id="5" name="Footer Placeholder 4">
            <a:extLst>
              <a:ext uri="{FF2B5EF4-FFF2-40B4-BE49-F238E27FC236}">
                <a16:creationId xmlns:a16="http://schemas.microsoft.com/office/drawing/2014/main" id="{C5ECD8F7-6F22-4C90-BC53-A76E3B7AFCA7}"/>
              </a:ext>
            </a:extLst>
          </p:cNvPr>
          <p:cNvSpPr>
            <a:spLocks noGrp="1"/>
          </p:cNvSpPr>
          <p:nvPr>
            <p:ph type="ftr" sz="quarter" idx="11"/>
          </p:nvPr>
        </p:nvSpPr>
        <p:spPr>
          <a:xfrm>
            <a:off x="4152275" y="6337827"/>
            <a:ext cx="3967172" cy="235550"/>
          </a:xfrm>
        </p:spPr>
        <p:txBody>
          <a:bodyPr vert="horz" lIns="91440" tIns="45720" rIns="91440" bIns="45720" rtlCol="0" anchor="ctr">
            <a:normAutofit/>
          </a:bodyPr>
          <a:lstStyle/>
          <a:p>
            <a:pPr algn="r">
              <a:spcAft>
                <a:spcPts val="600"/>
              </a:spcAft>
            </a:pPr>
            <a:r>
              <a:rPr lang="en-US" sz="825" kern="1200">
                <a:solidFill>
                  <a:srgbClr val="898989"/>
                </a:solidFill>
                <a:latin typeface="+mn-lt"/>
                <a:ea typeface="+mn-ea"/>
                <a:cs typeface="+mn-cs"/>
              </a:rPr>
              <a:t>Judul Pembahasan Pertemuan Disini</a:t>
            </a:r>
          </a:p>
        </p:txBody>
      </p:sp>
      <p:sp>
        <p:nvSpPr>
          <p:cNvPr id="6" name="Slide Number Placeholder 5">
            <a:extLst>
              <a:ext uri="{FF2B5EF4-FFF2-40B4-BE49-F238E27FC236}">
                <a16:creationId xmlns:a16="http://schemas.microsoft.com/office/drawing/2014/main" id="{9B52DC8C-83CD-423C-AA62-1F082D2C5D3F}"/>
              </a:ext>
            </a:extLst>
          </p:cNvPr>
          <p:cNvSpPr>
            <a:spLocks noGrp="1"/>
          </p:cNvSpPr>
          <p:nvPr>
            <p:ph type="sldNum" sz="quarter" idx="12"/>
          </p:nvPr>
        </p:nvSpPr>
        <p:spPr>
          <a:xfrm>
            <a:off x="8119448" y="6337827"/>
            <a:ext cx="428046" cy="235550"/>
          </a:xfrm>
        </p:spPr>
        <p:txBody>
          <a:bodyPr vert="horz" lIns="91440" tIns="45720" rIns="91440" bIns="45720" rtlCol="0" anchor="ctr">
            <a:normAutofit/>
          </a:bodyPr>
          <a:lstStyle/>
          <a:p>
            <a:pPr algn="r">
              <a:spcAft>
                <a:spcPts val="600"/>
              </a:spcAft>
            </a:pPr>
            <a:fld id="{DF0E258F-04D6-46E9-8B77-0866F5CD991D}" type="slidenum">
              <a:rPr lang="en-US" sz="825">
                <a:solidFill>
                  <a:srgbClr val="898989"/>
                </a:solidFill>
              </a:rPr>
              <a:pPr algn="r">
                <a:spcAft>
                  <a:spcPts val="600"/>
                </a:spcAft>
              </a:pPr>
              <a:t>9</a:t>
            </a:fld>
            <a:endParaRPr lang="en-US" sz="825">
              <a:solidFill>
                <a:srgbClr val="898989"/>
              </a:solidFill>
            </a:endParaRPr>
          </a:p>
        </p:txBody>
      </p:sp>
      <p:pic>
        <p:nvPicPr>
          <p:cNvPr id="11" name="Picture 10">
            <a:extLst>
              <a:ext uri="{FF2B5EF4-FFF2-40B4-BE49-F238E27FC236}">
                <a16:creationId xmlns:a16="http://schemas.microsoft.com/office/drawing/2014/main" id="{5F6A99F0-01A9-4A78-A506-667865FD56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807883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Product Sans"/>
        <a:ea typeface=""/>
        <a:cs typeface=""/>
      </a:majorFont>
      <a:minorFont>
        <a:latin typeface="Product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838</Words>
  <Application>Microsoft Macintosh PowerPoint</Application>
  <PresentationFormat>On-screen Show (4:3)</PresentationFormat>
  <Paragraphs>132</Paragraphs>
  <Slides>26</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Calibri</vt:lpstr>
      <vt:lpstr>Calibri Light</vt:lpstr>
      <vt:lpstr>Courier New</vt:lpstr>
      <vt:lpstr>HP Simplified</vt:lpstr>
      <vt:lpstr>Product Sans</vt:lpstr>
      <vt:lpstr>Segoe UI Light</vt:lpstr>
      <vt:lpstr>Office Theme</vt:lpstr>
      <vt:lpstr>1_Office Theme</vt:lpstr>
      <vt:lpstr>2_Office Theme</vt:lpstr>
      <vt:lpstr>PowerPoint Presentation</vt:lpstr>
      <vt:lpstr>Deep Learning Models</vt:lpstr>
      <vt:lpstr>Restricted Boltzmann Machines</vt:lpstr>
      <vt:lpstr>PowerPoint Presentation</vt:lpstr>
      <vt:lpstr>Restricted Boltzmann Machine</vt:lpstr>
      <vt:lpstr>PowerPoint Presentation</vt:lpstr>
      <vt:lpstr>Restricted Boltzmann Machine</vt:lpstr>
      <vt:lpstr>Restricted Boltzmann Machine</vt:lpstr>
      <vt:lpstr>Restricted Boltzmann Machine</vt:lpstr>
      <vt:lpstr>PowerPoint Presentation</vt:lpstr>
      <vt:lpstr>PowerPoint Presentation</vt:lpstr>
      <vt:lpstr>PowerPoint Presentation</vt:lpstr>
      <vt:lpstr>Restricted Boltzmann Machine</vt:lpstr>
      <vt:lpstr>Restricted Boltzmann Machine</vt:lpstr>
      <vt:lpstr>Restricted Boltzmann Machine</vt:lpstr>
      <vt:lpstr>Restricted Boltzmann Machine</vt:lpstr>
      <vt:lpstr>Restricted Boltzmann Machine</vt:lpstr>
      <vt:lpstr>PowerPoint Presentation</vt:lpstr>
      <vt:lpstr>Restricted Boltzmann Machine</vt:lpstr>
      <vt:lpstr>Restricted Boltzmann Machine</vt:lpstr>
      <vt:lpstr>Restricted Boltzmann Machine</vt:lpstr>
      <vt:lpstr>PowerPoint Presentation</vt:lpstr>
      <vt:lpstr>Restricted Boltzmann Machine</vt:lpstr>
      <vt:lpstr>PowerPoint Presentation</vt:lpstr>
      <vt:lpstr>Restricted Boltzmann Machine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Models</dc:title>
  <dc:creator>nv395</dc:creator>
  <cp:lastModifiedBy>Septia Rani ST., M.Cs</cp:lastModifiedBy>
  <cp:revision>4</cp:revision>
  <dcterms:created xsi:type="dcterms:W3CDTF">2019-06-18T16:42:05Z</dcterms:created>
  <dcterms:modified xsi:type="dcterms:W3CDTF">2019-08-05T01:03:42Z</dcterms:modified>
</cp:coreProperties>
</file>