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30"/>
  </p:notesMasterIdLst>
  <p:handoutMasterIdLst>
    <p:handoutMasterId r:id="rId31"/>
  </p:handoutMasterIdLst>
  <p:sldIdLst>
    <p:sldId id="344" r:id="rId4"/>
    <p:sldId id="256" r:id="rId5"/>
    <p:sldId id="258" r:id="rId6"/>
    <p:sldId id="339" r:id="rId7"/>
    <p:sldId id="306" r:id="rId8"/>
    <p:sldId id="323" r:id="rId9"/>
    <p:sldId id="324" r:id="rId10"/>
    <p:sldId id="325" r:id="rId11"/>
    <p:sldId id="328" r:id="rId12"/>
    <p:sldId id="329" r:id="rId13"/>
    <p:sldId id="330" r:id="rId14"/>
    <p:sldId id="342" r:id="rId15"/>
    <p:sldId id="331" r:id="rId16"/>
    <p:sldId id="332" r:id="rId17"/>
    <p:sldId id="333" r:id="rId18"/>
    <p:sldId id="334" r:id="rId19"/>
    <p:sldId id="343" r:id="rId20"/>
    <p:sldId id="335" r:id="rId21"/>
    <p:sldId id="336" r:id="rId22"/>
    <p:sldId id="337" r:id="rId23"/>
    <p:sldId id="338" r:id="rId24"/>
    <p:sldId id="292" r:id="rId25"/>
    <p:sldId id="293" r:id="rId26"/>
    <p:sldId id="294" r:id="rId27"/>
    <p:sldId id="296" r:id="rId28"/>
    <p:sldId id="345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41" autoAdjust="0"/>
    <p:restoredTop sz="67315" autoAdjust="0"/>
  </p:normalViewPr>
  <p:slideViewPr>
    <p:cSldViewPr snapToGrid="0">
      <p:cViewPr varScale="1">
        <p:scale>
          <a:sx n="54" d="100"/>
          <a:sy n="54" d="100"/>
        </p:scale>
        <p:origin x="208" y="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05/08/19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05/08/19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470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this, you need a very small set of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labeled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samples so that the features and patterns can be associated with a name. The weights and biases are altered slightly, resulting </a:t>
            </a:r>
            <a:r>
              <a:rPr lang="en-ID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small change in the net’s perception of the patterns, and often a small increase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697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601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Because of his accomplishments, he was hired for image recognition work at Google, where a large-scale DBN project is currently believed to be in development.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533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175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A DBN is trained as follows: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10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643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0893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this, you need a very small set of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labeled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samples so that the features and patterns</a:t>
            </a:r>
          </a:p>
          <a:p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associated with a name. The weights and biases are altered slightly, resulting</a:t>
            </a:r>
          </a:p>
          <a:p>
            <a:r>
              <a:rPr lang="en-ID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small change in the net’s perception of the patterns, and often a small increase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193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82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17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02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65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3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1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85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09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9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4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44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34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20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50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21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49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68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05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854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9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05/08/19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05/08/19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05/08/19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05/08/19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4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7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hyperlink" Target="https://courses.cognitiveclass.ai/courses/course-v1:DeepLearning.TV+ML0115EN+v2.0/courseware/303dc722e4cb4ee08ac66f2387236501/bac3ad21331641128b46ba68fe34be6b/" TargetMode="Externa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64EFB1-B5CA-4A01-882E-22D6DD6F23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" y="136523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3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486457-AF88-410F-A165-21BEFFEA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Deep Belief Network (DBN)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4755F96-51AD-45D0-8011-BAF32BD86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7" y="1452563"/>
            <a:ext cx="8398933" cy="4724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6071-04E9-46BE-83D3-3BFA8030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4E25-2C16-4596-9622-A3F899AD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9018-0119-4C71-B5C6-BB90AEB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10</a:t>
            </a:fld>
            <a:endParaRPr lang="id-ID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A7068B8A-BAD9-4166-B564-5727385B34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392377" y="5552303"/>
            <a:ext cx="1467441" cy="369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6560D-66D7-4B5D-B85F-08D0002ADA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0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3A872E2-F254-40BE-9EBF-6B8BCE418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9" r="17301"/>
          <a:stretch/>
        </p:blipFill>
        <p:spPr>
          <a:xfrm>
            <a:off x="-1" y="10"/>
            <a:ext cx="9144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-1" y="24631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US" sz="1200" cap="all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73ED66E-3E8A-4AA2-9C42-EBB04F0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0" y="3149961"/>
            <a:ext cx="3153103" cy="1007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5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Deep Belief Network (DBN)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4C65-D7E1-434C-8AFF-8D73851A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3236" y="2686147"/>
            <a:ext cx="274320" cy="27384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F0E258F-04D6-46E9-8B77-0866F5CD991D}" type="slidenum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5115" y="4226880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F21AFF-936A-4ECD-84B0-35504072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421" y="4277679"/>
            <a:ext cx="3444766" cy="1964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75" dirty="0">
                <a:solidFill>
                  <a:schemeClr val="tx1"/>
                </a:solidFill>
              </a:rPr>
              <a:t>A deep belief network can be viewed as a stack of RBMs, where the hidden layer of one RBM is the visible layer of the one "above" it.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517-23A6-4252-9F4D-38238CE2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7900" y="6594441"/>
            <a:ext cx="1923393" cy="206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BBCEA055-A846-4A99-AE5D-0A67ADD4E3EF}" type="datetime1">
              <a:rPr lang="en-US" sz="800">
                <a:solidFill>
                  <a:schemeClr val="tx1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8/5/19</a:t>
            </a:fld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530E-ACF6-422B-A15A-17EF532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8714" y="6322958"/>
            <a:ext cx="2301765" cy="271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7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Judul Pembahasan Pertemuan Disini</a:t>
            </a:r>
          </a:p>
        </p:txBody>
      </p:sp>
    </p:spTree>
    <p:extLst>
      <p:ext uri="{BB962C8B-B14F-4D97-AF65-F5344CB8AC3E}">
        <p14:creationId xmlns:p14="http://schemas.microsoft.com/office/powerpoint/2010/main" val="64724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3A872E2-F254-40BE-9EBF-6B8BCE418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 b="1075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CE1FFE-FEA1-4EBA-9CC9-DCA9FE6A4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0" y="4551037"/>
            <a:ext cx="8151253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0000"/>
                </a:solidFill>
              </a:rPr>
              <a:t>a) The first RBM is trained to re-construct its input as accurately as possible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530E-ACF6-422B-A15A-17EF532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245" y="6223702"/>
            <a:ext cx="493856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517-23A6-4252-9F4D-38238CE2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5603" y="6223702"/>
            <a:ext cx="2331049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BCEA055-A846-4A99-AE5D-0A67ADD4E3EF}" type="datetime1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8/5/19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4C65-D7E1-434C-8AFF-8D73851A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fld id="{DF0E258F-04D6-46E9-8B77-0866F5CD991D}" type="slidenum">
              <a:rPr lang="en-US" sz="900">
                <a:solidFill>
                  <a:srgbClr val="898989"/>
                </a:solidFill>
                <a:latin typeface="Calibri" panose="020F0502020204030204"/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sz="900">
              <a:solidFill>
                <a:srgbClr val="898989"/>
              </a:solidFill>
              <a:latin typeface="Calibri" panose="020F0502020204030204"/>
            </a:endParaRP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D25C736D-133C-42FA-8613-EF8104A97F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25740" y="4048884"/>
            <a:ext cx="1467441" cy="3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7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3215C98-0F37-4961-B952-BA2A3CEAE2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15CE95-6D07-46D9-94C8-0E01A4CDF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" y="4551037"/>
            <a:ext cx="8349373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0000"/>
                </a:solidFill>
              </a:rPr>
              <a:t>b) The hidden layer of the first RBM is treated as the visible layer for the second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A18C3-1760-4128-B484-E8EC55C7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245" y="6223702"/>
            <a:ext cx="493856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1037B-B076-4A7A-9738-B586BAD3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5603" y="6223702"/>
            <a:ext cx="2331049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BCEA055-A846-4A99-AE5D-0A67ADD4E3EF}" type="datetime1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8/5/19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30DE3-94E0-4FC3-9D95-3B5C37C3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F0E258F-04D6-46E9-8B77-0866F5CD991D}" type="slidenum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13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AEBC6981-844A-45F6-B8FC-AE694F6137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10500" y="4018404"/>
            <a:ext cx="1467441" cy="3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1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59E76A-40FF-4E17-B3C8-22AAE2C342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1DD73B-0922-4D2B-95EE-2BB3CEBC5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640" y="4551037"/>
            <a:ext cx="8379853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</a:rPr>
              <a:t>And the second RBM is trained using the outputs from the first RBM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DD7D-E844-4E5E-A628-D9CB1493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245" y="6223702"/>
            <a:ext cx="493856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F280-35F4-47EE-ACBC-87EC8F7F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5603" y="6223702"/>
            <a:ext cx="2331049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BCEA055-A846-4A99-AE5D-0A67ADD4E3EF}" type="datetime1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8/5/19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614D-8BE6-4975-9A18-CEC73F80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F0E258F-04D6-46E9-8B77-0866F5CD991D}" type="slidenum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14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9D484E76-D8BB-4808-A053-E1CCCFB8AC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10500" y="4018404"/>
            <a:ext cx="1467441" cy="3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3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B470C25-28A3-41ED-B702-C3A937F0F4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333" y="4606470"/>
            <a:ext cx="575734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3D0833-FDAB-46C2-B2A7-74E49D931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111" y="5464196"/>
            <a:ext cx="8355382" cy="314067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0000"/>
                </a:solidFill>
              </a:rPr>
              <a:t>C. This process is repeated until every layer in the network is trained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663A-3231-4882-9ED3-B7B98442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245" y="6223702"/>
            <a:ext cx="493856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9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737E-7F0E-4958-8452-7839E868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5603" y="6223702"/>
            <a:ext cx="2331049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BCEA055-A846-4A99-AE5D-0A67ADD4E3EF}" type="datetime1">
              <a:rPr lang="en-US" sz="9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8/5/19</a:t>
            </a:fld>
            <a:endParaRPr lang="en-US" sz="9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B87F-0DC1-4B27-836F-78F67A13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F0E258F-04D6-46E9-8B77-0866F5CD991D}" type="slidenum">
              <a:rPr lang="en-US" sz="9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15</a:t>
            </a:fld>
            <a:endParaRPr lang="en-US" sz="9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C6A9FD-751F-4444-83C3-C9CF7AD9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E9CFFEFE-7E10-488A-9673-9B650736F0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10500" y="4018404"/>
            <a:ext cx="1467441" cy="3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7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B503E3C-4ABE-4A88-AE50-F845672986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EC2673-EE60-4633-A312-34EF8D248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4892041"/>
            <a:ext cx="8242693" cy="1168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An important note about a DBN is that each RBM layer learns the entire input. In other kinds of models – like convolutional nets – early layers detect simple patterns and later layers recombine them.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A8F5-0C44-4E98-9FE8-1090DB78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245" y="6223702"/>
            <a:ext cx="493856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A5C9-F4BC-43E6-BD3A-0F80B17C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5603" y="6223702"/>
            <a:ext cx="2331049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BCEA055-A846-4A99-AE5D-0A67ADD4E3EF}" type="datetime1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8/5/19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5CF8-BF21-4A1B-B43C-B120050C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F0E258F-04D6-46E9-8B77-0866F5CD991D}" type="slidenum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16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3C58187-4099-4618-9660-19FB54F2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60FDD566-5945-4004-9041-561AF72B42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10500" y="4018404"/>
            <a:ext cx="1467441" cy="3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8D9796-DA09-4E8A-B651-FCB4C496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ID" sz="3850" dirty="0"/>
              <a:t>Deep Belief Network (DBN)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95C4E6-C270-4B53-9B29-84516B42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ID" sz="1900"/>
              <a:t>A DBN, on the other hand, works globally by fine tuning the entire input in succession as the model slowly improves – kind of like a camera lens slowly focusing a picture. </a:t>
            </a:r>
          </a:p>
          <a:p>
            <a:endParaRPr lang="en-ID" sz="1900"/>
          </a:p>
          <a:p>
            <a:r>
              <a:rPr lang="en-ID" sz="1900"/>
              <a:t>The reason that a DBN works so well is highly technical, but suffice it to say that a stack of RBMs will outperform a single unit – just like a Multilayer perceptron was able to outperform a single perceptron working alone.</a:t>
            </a:r>
          </a:p>
          <a:p>
            <a:endParaRPr lang="en-ID" sz="19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75D95-CE89-4E74-9559-DFB885F8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916" y="6423463"/>
            <a:ext cx="3670627" cy="273844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d-ID" sz="920">
                <a:solidFill>
                  <a:schemeClr val="tx1">
                    <a:lumMod val="75000"/>
                    <a:lumOff val="25000"/>
                  </a:schemeClr>
                </a:solidFill>
              </a:rPr>
              <a:t>Judul Pembahasan Pertemuan Disini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1C726-6709-4588-9083-EC06B198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8715" y="6423463"/>
            <a:ext cx="2057400" cy="273844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4A44607-3AC7-44C9-B2F9-3FA97C501EA1}" type="datetime1">
              <a:rPr lang="id-ID" sz="92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05/08/19</a:t>
            </a:fld>
            <a:endParaRPr lang="id-ID" sz="92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F854BF15-E05D-4F77-9610-E579F7F2D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320C8-595B-48CD-A3B1-42F6C8FE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0E258F-04D6-46E9-8B77-0866F5CD991D}" type="slidenum">
              <a:rPr lang="id-ID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id-ID" sz="92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838C44-0E60-428C-BE40-F56C4022C6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0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0D879AF-DF51-48D1-B5CA-FCD78AA6FC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DE11FD-772F-410E-A29A-A7FBDD5BE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320" y="5036837"/>
            <a:ext cx="8273173" cy="102413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After this initial training, the RBMs have created a model that can detect inherent patterns in the data.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To finish training, we need to introduce labels to the patterns and fine-tune the net with supervised learning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1FB1-1A54-4348-A984-AB3A8E9E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245" y="6223702"/>
            <a:ext cx="493856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E385-CFEA-49C5-BBB5-A3D251BB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5603" y="6223702"/>
            <a:ext cx="2331049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BCEA055-A846-4A99-AE5D-0A67ADD4E3EF}" type="datetime1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8/5/19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F903B-3DAA-494D-8367-A3487BB4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F0E258F-04D6-46E9-8B77-0866F5CD991D}" type="slidenum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18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4F648CAC-7CD0-4DBC-9CA2-A2C5EC1255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10500" y="4018404"/>
            <a:ext cx="1467441" cy="36989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42B6A9A-5DE4-45A6-8828-2AD935C5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323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C2F670-4222-43FE-B385-F133FBA2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Deep Belief Network (DBN)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CA6EAC-C21B-4E01-B680-62FAD424D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7" y="1452563"/>
            <a:ext cx="8398933" cy="4724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8C71-F35A-46AF-8A2E-95CA0577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895E-1A26-4070-829D-BE03BAA2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AE9B-C69F-4BCE-9FDA-AE0D208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19</a:t>
            </a:fld>
            <a:endParaRPr lang="id-ID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AF285B6-7F35-42F8-9F4A-C319D7ECDB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392377" y="5552303"/>
            <a:ext cx="1467441" cy="369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92B5A-360F-4440-82C7-115D1F95C8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4000" dirty="0"/>
              <a:t>Deep Learning Models</a:t>
            </a:r>
            <a:endParaRPr lang="id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DD41-20FC-4395-8980-DFA6838635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47614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5864284-BC1A-4FD6-8CC4-358A37F53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326BF2-3829-4D6F-A046-FD1223664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" y="4551037"/>
            <a:ext cx="8105533" cy="2306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Fortunately, the set of labelled data can be small relative to the original data set, which as we’ve discussed, is extremely helpful in real-world applications.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A4E9-61FF-439A-A30E-22C3727B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245" y="6223702"/>
            <a:ext cx="493856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02DC2-1E95-421B-B950-9677CC38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5603" y="6223702"/>
            <a:ext cx="2331049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BCEA055-A846-4A99-AE5D-0A67ADD4E3EF}" type="datetime1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8/5/19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4EAE-B9CB-4238-A59F-65872FA7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F0E258F-04D6-46E9-8B77-0866F5CD991D}" type="slidenum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20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D55725-74BF-4CFC-B296-3FF2D42F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D89BED07-4760-403E-B624-5477692D8C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10500" y="4018404"/>
            <a:ext cx="1467441" cy="3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D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1700" y="5768204"/>
            <a:ext cx="4800600" cy="0"/>
          </a:xfrm>
          <a:prstGeom prst="line">
            <a:avLst/>
          </a:prstGeom>
          <a:ln>
            <a:solidFill>
              <a:srgbClr val="4D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8CB46566-0974-4824-B039-1E8B62AA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77356"/>
            <a:ext cx="7475220" cy="15603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u="sng" dirty="0">
                <a:solidFill>
                  <a:srgbClr val="4D6B71"/>
                </a:solidFill>
              </a:rPr>
              <a:t>The benefits of a Deep Belief Network</a:t>
            </a:r>
            <a:endParaRPr lang="en-US" sz="5400" dirty="0">
              <a:solidFill>
                <a:srgbClr val="4D6B7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76FF54-84FE-4C62-A022-C39A20A1B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2147" y="5799489"/>
            <a:ext cx="6575895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US" sz="1700" dirty="0">
              <a:solidFill>
                <a:srgbClr val="4D6B7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3EC74C3-86C0-4439-A9E4-0AD551DE4C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5" r="2" b="2"/>
          <a:stretch/>
        </p:blipFill>
        <p:spPr>
          <a:xfrm>
            <a:off x="182880" y="256540"/>
            <a:ext cx="8778240" cy="37642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E82A-A50A-4658-98C7-723A2295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9585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BCEA055-A846-4A99-AE5D-0A67ADD4E3EF}" type="datetime1">
              <a:rPr lang="en-US" sz="1200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8/5/19</a:t>
            </a:fld>
            <a:endParaRPr lang="en-US" sz="1200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1A54-66A9-47C3-B977-178BBBDD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9585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4D6B71"/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6BA7-EB15-4C89-A043-C341A1BA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59585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F0E258F-04D6-46E9-8B77-0866F5CD991D}" type="slidenum">
              <a:rPr lang="en-US" sz="1200">
                <a:solidFill>
                  <a:schemeClr val="accent1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21</a:t>
            </a:fld>
            <a:endParaRPr lang="en-US" sz="1200">
              <a:solidFill>
                <a:schemeClr val="accent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136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F34453-84D4-4E01-A850-C90A7A39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4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5E5E-A2DF-4BE3-B77E-B4758952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90" y="6037262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BCEA055-A846-4A99-AE5D-0A67ADD4E3EF}" type="datetime1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8/5/19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0B4FE7-FD3E-4ACB-94A7-21AF2139B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490" y="2575034"/>
            <a:ext cx="3840085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 DBN only needs a small labelled data set, which is important for real-world applications.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0732-5C26-4836-B2A0-E15D74F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49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7E2D-82E4-454C-BD52-4BDC67AF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06365" y="6356350"/>
            <a:ext cx="8743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F0E258F-04D6-46E9-8B77-0866F5CD991D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22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BD91CD-808E-4764-BD7E-BF122A3024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r="38532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E6B0ED-CCAC-43DB-98F1-6678B9B306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9BA7-DB3A-4C58-8A89-50A55BB9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90" y="6037262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BCEA055-A846-4A99-AE5D-0A67ADD4E3EF}" type="datetime1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8/5/19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F713A8-B69B-4DA1-96F9-B6320B1E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490" y="2575034"/>
            <a:ext cx="3840085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The training process can also be completed in a reasonable amount of time through the use of GPUs. 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The resulting net will be very accurate compared to a shallow net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445C-ADD5-443A-B7EB-05B1B6AD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49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274F-7034-42BE-A1F3-585E4FD3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06365" y="6356350"/>
            <a:ext cx="8743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F0E258F-04D6-46E9-8B77-0866F5CD991D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23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039089-1611-4F3F-87C5-A19E85FBAB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r="38031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5DA3340-A501-4866-AB36-B4EE8F52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3700B3-9A86-4B9A-B80E-14725B9BB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00DE06-D65A-4EB9-A89A-5975F92558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" r="21865"/>
          <a:stretch/>
        </p:blipFill>
        <p:spPr>
          <a:xfrm>
            <a:off x="-1" y="10"/>
            <a:ext cx="914400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-1" y="24631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US" sz="1200" cap="all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DF9E46-8788-4B04-A5D1-68BD1A9A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0" y="4416046"/>
            <a:ext cx="3676912" cy="10070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Finally see that a DBN is a solution to the vanishing gradient problem!</a:t>
            </a:r>
            <a:br>
              <a:rPr lang="en-US" sz="3200" dirty="0"/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56F7-1C2D-47E6-85AD-0004FE80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3236" y="2686147"/>
            <a:ext cx="274320" cy="27384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F0E258F-04D6-46E9-8B77-0866F5CD991D}" type="slidenum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5115" y="4226880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C69E2-52B8-4D07-B5B4-19A4771F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421" y="4277679"/>
            <a:ext cx="3444766" cy="1964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575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E6A6-A48F-4853-8846-9EC54C7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7900" y="6594441"/>
            <a:ext cx="1923393" cy="206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BBCEA055-A846-4A99-AE5D-0A67ADD4E3EF}" type="datetime1">
              <a:rPr lang="en-US" sz="800">
                <a:solidFill>
                  <a:schemeClr val="tx1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8/5/19</a:t>
            </a:fld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6A575-E879-4351-BD1D-316D1629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8714" y="6322958"/>
            <a:ext cx="2301765" cy="271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7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Judul Pembahasan Pertemuan Disini</a:t>
            </a:r>
          </a:p>
        </p:txBody>
      </p:sp>
    </p:spTree>
    <p:extLst>
      <p:ext uri="{BB962C8B-B14F-4D97-AF65-F5344CB8AC3E}">
        <p14:creationId xmlns:p14="http://schemas.microsoft.com/office/powerpoint/2010/main" val="252566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486457-AF88-410F-A165-21BEFFEA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Deep Belief Network (DBN)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EB4F4C-D52F-450C-8EE7-AEB491DC0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7" y="1452563"/>
            <a:ext cx="8398933" cy="4724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6071-04E9-46BE-83D3-3BFA8030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4E25-2C16-4596-9622-A3F899AD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9018-0119-4C71-B5C6-BB90AEB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25</a:t>
            </a:fld>
            <a:endParaRPr lang="id-ID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D14FBEA1-EC5C-4924-9EB6-B633BEFB3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392377" y="5552303"/>
            <a:ext cx="1467441" cy="369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0FE65-7AEB-482A-8803-F13381C753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2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32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Deep Belief Nets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C17BD6-5C4B-4BEB-A7B2-809FA45E23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481AFED-CC4B-4810-A653-8D74B43F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2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F9B-1CA3-4B7B-910E-4E8E2461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4245" y="5525027"/>
            <a:ext cx="2331049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CEA055-A846-4A99-AE5D-0A67ADD4E3EF}" type="datetime1">
              <a:rPr lang="id-ID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05/08/19</a:t>
            </a:fld>
            <a:endParaRPr lang="id-ID" sz="825">
              <a:solidFill>
                <a:srgbClr val="898989"/>
              </a:solidFill>
            </a:endParaRPr>
          </a:p>
        </p:txBody>
      </p:sp>
      <p:pic>
        <p:nvPicPr>
          <p:cNvPr id="21" name="Graphic 20" descr="Head with Gears">
            <a:extLst>
              <a:ext uri="{FF2B5EF4-FFF2-40B4-BE49-F238E27FC236}">
                <a16:creationId xmlns:a16="http://schemas.microsoft.com/office/drawing/2014/main" id="{DD00597A-E424-4355-82FB-FDB49BE63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9" name="Rectangle 2">
            <a:hlinkClick r:id="rId5" tooltip="Video position"/>
            <a:extLst>
              <a:ext uri="{FF2B5EF4-FFF2-40B4-BE49-F238E27FC236}">
                <a16:creationId xmlns:a16="http://schemas.microsoft.com/office/drawing/2014/main" id="{787E73B0-2433-49ED-86F8-223D1E6D95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0579" y="2947260"/>
            <a:ext cx="4003614" cy="1787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RBM can extract features and reconstruct inputs. but how exactly does that help with the vanishing gradient?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46DD-B085-4918-B447-8332C41C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0277" y="6372752"/>
            <a:ext cx="3967172" cy="23555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d-ID" sz="825">
                <a:solidFill>
                  <a:srgbClr val="898989"/>
                </a:solidFill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6AF6-0413-4E20-94ED-C83B8621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7450" y="6372752"/>
            <a:ext cx="428046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0E258F-04D6-46E9-8B77-0866F5CD991D}" type="slidenum">
              <a:rPr lang="id-ID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id-ID" sz="825">
              <a:solidFill>
                <a:srgbClr val="89898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468819-AFC3-4549-A241-3915039730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579DA2-8610-45E4-8981-EDBC20666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r="15173"/>
          <a:stretch/>
        </p:blipFill>
        <p:spPr>
          <a:xfrm>
            <a:off x="20" y="79125"/>
            <a:ext cx="9143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B7C771-795B-43F4-9FD5-04BC95D9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2000" b="1" dirty="0">
                <a:solidFill>
                  <a:srgbClr val="000000"/>
                </a:solidFill>
                <a:latin typeface="&amp;quot"/>
              </a:rPr>
              <a:t>By combining RBMs together and introducing a clever training method, we obtain a powerful new model that finally solves our problem</a:t>
            </a:r>
            <a:endParaRPr lang="en-ID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5D8B-E88B-4F08-AECD-5F24943A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BBCEA055-A846-4A99-AE5D-0A67ADD4E3EF}" type="datetime1">
              <a:rPr lang="en-US" sz="120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8/5/19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339C-8A79-4B85-84FF-DA13A266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1C89C-7648-4036-9659-45BE96B3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Aft>
                <a:spcPts val="600"/>
              </a:spcAft>
            </a:pPr>
            <a:fld id="{DF0E258F-04D6-46E9-8B77-0866F5CD991D}" type="slidenum">
              <a:rPr lang="en-US" sz="1200">
                <a:solidFill>
                  <a:srgbClr val="FFFFFF"/>
                </a:solidFill>
              </a:rPr>
              <a:pPr algn="r" defTabSz="457200">
                <a:spcAft>
                  <a:spcPts val="600"/>
                </a:spcAft>
              </a:pPr>
              <a:t>5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6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B7C771-795B-43F4-9FD5-04BC95D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Deep Belief Network (DBN)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9F6AAB6-F066-43C2-8A09-68FEDF4E5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7" y="1452563"/>
            <a:ext cx="8398933" cy="4724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5D8B-E88B-4F08-AECD-5F24943A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339C-8A79-4B85-84FF-DA13A266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1C89C-7648-4036-9659-45BE96B3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6</a:t>
            </a:fld>
            <a:endParaRPr lang="id-ID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CB6AF84E-90DF-4954-A230-A93E4F6CAF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392377" y="5552303"/>
            <a:ext cx="1467441" cy="369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D528D2-3D08-48CD-9EDB-636E6317F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CDDCB5-6DC9-4C79-957B-DBE97AFFAE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D7EB0C-0145-48D5-8145-E122465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8" y="4551037"/>
            <a:ext cx="3766337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3500">
              <a:solidFill>
                <a:srgbClr val="0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52463F-192A-4A87-B6DF-C39C5BB2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2685" y="4551037"/>
            <a:ext cx="3694808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Deep Belief Nets were also conceived by Geoff Hinton as an alternative to backpropagation.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CF0E-D14C-4879-9874-E646B045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245" y="6223702"/>
            <a:ext cx="493856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9B35-E017-4B79-905C-195A32C9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5603" y="6223702"/>
            <a:ext cx="2331049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BCEA055-A846-4A99-AE5D-0A67ADD4E3EF}" type="datetime1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8/5/19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DD0B-D87C-428E-BEE5-9E4DABCE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F0E258F-04D6-46E9-8B77-0866F5CD991D}" type="slidenum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7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425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1F5781-79C9-4C61-9A9F-95F1F207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Deep Belief Network (DBN)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5E5E-A2DF-4BE3-B77E-B4758952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0732-5C26-4836-B2A0-E15D74F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7E2D-82E4-454C-BD52-4BDC67AF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8</a:t>
            </a:fld>
            <a:endParaRPr lang="id-ID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D5545BD-D9D0-465F-B35A-815AF98AF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7" y="1452563"/>
            <a:ext cx="8398933" cy="4724400"/>
          </a:xfr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DE5AA530-58C4-4554-85B6-FA9E2AD101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392377" y="5566769"/>
            <a:ext cx="1467441" cy="369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6C2E3-34CF-444B-949D-5356B853E1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1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049F014-734A-465F-AFD6-8E58FD1454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6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E50933-8D9E-45AC-A861-66AA20BD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4551037"/>
            <a:ext cx="8166493" cy="1986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In terms of network structure, a DBN is identical to an MLP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difference in training methods is the key factor that enables DBNs to outperform their shallow counterparts.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83C5-3242-45E8-9239-A52FF8E2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245" y="6223702"/>
            <a:ext cx="493856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C2C0-1854-4734-B0B8-D9BDDAA8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5603" y="6223702"/>
            <a:ext cx="2331049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BCEA055-A846-4A99-AE5D-0A67ADD4E3EF}" type="datetime1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8/5/19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7FA51-4F92-499B-9551-7E8B5B6E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F0E258F-04D6-46E9-8B77-0866F5CD991D}" type="slidenum">
              <a:rPr lang="en-US" sz="1000">
                <a:solidFill>
                  <a:srgbClr val="89898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9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4939C3B-7E90-4CDE-832A-D523003D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25CD3AB4-2AAE-436C-B2F5-9DE9114905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67689" r="67546" b="17873"/>
          <a:stretch/>
        </p:blipFill>
        <p:spPr>
          <a:xfrm>
            <a:off x="0" y="4272205"/>
            <a:ext cx="1467441" cy="3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9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837</Words>
  <Application>Microsoft Macintosh PowerPoint</Application>
  <PresentationFormat>On-screen Show (4:3)</PresentationFormat>
  <Paragraphs>133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&amp;quot</vt:lpstr>
      <vt:lpstr>Arial</vt:lpstr>
      <vt:lpstr>Calibri</vt:lpstr>
      <vt:lpstr>Calibri Light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Deep Learning Models</vt:lpstr>
      <vt:lpstr>Deep Belief Nets</vt:lpstr>
      <vt:lpstr>PowerPoint Presentation</vt:lpstr>
      <vt:lpstr>By combining RBMs together and introducing a clever training method, we obtain a powerful new model that finally solves our problem</vt:lpstr>
      <vt:lpstr>Deep Belief Network (DBN)</vt:lpstr>
      <vt:lpstr>PowerPoint Presentation</vt:lpstr>
      <vt:lpstr>Deep Belief Network (DBN)</vt:lpstr>
      <vt:lpstr>PowerPoint Presentation</vt:lpstr>
      <vt:lpstr>Deep Belief Network (DBN)</vt:lpstr>
      <vt:lpstr>Deep Belief Network (DBN)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Belief Network (DBN)</vt:lpstr>
      <vt:lpstr>PowerPoint Presentation</vt:lpstr>
      <vt:lpstr>Deep Belief Network (DBN)</vt:lpstr>
      <vt:lpstr>PowerPoint Presentation</vt:lpstr>
      <vt:lpstr>The benefits of a Deep Belief Network</vt:lpstr>
      <vt:lpstr>PowerPoint Presentation</vt:lpstr>
      <vt:lpstr>PowerPoint Presentation</vt:lpstr>
      <vt:lpstr>Finally see that a DBN is a solution to the vanishing gradient problem! </vt:lpstr>
      <vt:lpstr>Deep Belief Network (DBN)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Models</dc:title>
  <dc:creator>nv395</dc:creator>
  <cp:lastModifiedBy>Septia Rani ST., M.Cs</cp:lastModifiedBy>
  <cp:revision>4</cp:revision>
  <dcterms:created xsi:type="dcterms:W3CDTF">2019-06-18T18:04:12Z</dcterms:created>
  <dcterms:modified xsi:type="dcterms:W3CDTF">2019-08-05T01:04:00Z</dcterms:modified>
</cp:coreProperties>
</file>