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58" r:id="rId3"/>
    <p:sldId id="257" r:id="rId4"/>
    <p:sldId id="279" r:id="rId5"/>
    <p:sldId id="266" r:id="rId6"/>
    <p:sldId id="280" r:id="rId7"/>
    <p:sldId id="267" r:id="rId8"/>
    <p:sldId id="281" r:id="rId9"/>
    <p:sldId id="275" r:id="rId10"/>
    <p:sldId id="282" r:id="rId11"/>
    <p:sldId id="276" r:id="rId12"/>
    <p:sldId id="283" r:id="rId13"/>
    <p:sldId id="277" r:id="rId14"/>
    <p:sldId id="284" r:id="rId15"/>
    <p:sldId id="278" r:id="rId1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22" autoAdjust="0"/>
    <p:restoredTop sz="80350" autoAdjust="0"/>
  </p:normalViewPr>
  <p:slideViewPr>
    <p:cSldViewPr snapToGrid="0">
      <p:cViewPr varScale="1">
        <p:scale>
          <a:sx n="69" d="100"/>
          <a:sy n="69" d="100"/>
        </p:scale>
        <p:origin x="248" y="176"/>
      </p:cViewPr>
      <p:guideLst/>
    </p:cSldViewPr>
  </p:slideViewPr>
  <p:notesTextViewPr>
    <p:cViewPr>
      <p:scale>
        <a:sx n="3" d="2"/>
        <a:sy n="3" d="2"/>
      </p:scale>
      <p:origin x="0" y="0"/>
    </p:cViewPr>
  </p:notesTextViewPr>
  <p:notesViewPr>
    <p:cSldViewPr snapToGrid="0">
      <p:cViewPr varScale="1">
        <p:scale>
          <a:sx n="90" d="100"/>
          <a:sy n="90" d="100"/>
        </p:scale>
        <p:origin x="369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0DD337-6DA0-443D-B66A-851E4657E454}" type="datetimeFigureOut">
              <a:rPr lang="id-ID" smtClean="0"/>
              <a:t>05/08/19</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866E5B-5AB9-40A0-ACF2-7BF32295F0B3}" type="slidenum">
              <a:rPr lang="id-ID" smtClean="0"/>
              <a:t>‹#›</a:t>
            </a:fld>
            <a:endParaRPr lang="id-ID"/>
          </a:p>
        </p:txBody>
      </p:sp>
    </p:spTree>
    <p:extLst>
      <p:ext uri="{BB962C8B-B14F-4D97-AF65-F5344CB8AC3E}">
        <p14:creationId xmlns:p14="http://schemas.microsoft.com/office/powerpoint/2010/main" val="1488506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ABA3FA-A0AA-4211-8CAF-F15B104CC6F9}" type="datetimeFigureOut">
              <a:rPr lang="id-ID" smtClean="0"/>
              <a:t>05/08/19</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48818C-C5E6-444A-A9F7-917A97CA3904}" type="slidenum">
              <a:rPr lang="id-ID" smtClean="0"/>
              <a:t>‹#›</a:t>
            </a:fld>
            <a:endParaRPr lang="id-ID"/>
          </a:p>
        </p:txBody>
      </p:sp>
    </p:spTree>
    <p:extLst>
      <p:ext uri="{BB962C8B-B14F-4D97-AF65-F5344CB8AC3E}">
        <p14:creationId xmlns:p14="http://schemas.microsoft.com/office/powerpoint/2010/main" val="2117206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F48818C-C5E6-444A-A9F7-917A97CA3904}" type="slidenum">
              <a:rPr lang="id-ID" smtClean="0"/>
              <a:t>2</a:t>
            </a:fld>
            <a:endParaRPr lang="id-ID"/>
          </a:p>
        </p:txBody>
      </p:sp>
    </p:spTree>
    <p:extLst>
      <p:ext uri="{BB962C8B-B14F-4D97-AF65-F5344CB8AC3E}">
        <p14:creationId xmlns:p14="http://schemas.microsoft.com/office/powerpoint/2010/main" val="2930069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Tidak</a:t>
            </a:r>
            <a:r>
              <a:rPr lang="en-US" dirty="0"/>
              <a:t> </a:t>
            </a:r>
            <a:r>
              <a:rPr lang="en-US" dirty="0" err="1"/>
              <a:t>semua</a:t>
            </a:r>
            <a:r>
              <a:rPr lang="en-US" dirty="0"/>
              <a:t> network </a:t>
            </a:r>
            <a:r>
              <a:rPr lang="en-US" dirty="0" err="1"/>
              <a:t>ini</a:t>
            </a:r>
            <a:r>
              <a:rPr lang="en-US" dirty="0"/>
              <a:t> </a:t>
            </a:r>
            <a:r>
              <a:rPr lang="en-US" dirty="0" err="1"/>
              <a:t>dangkal</a:t>
            </a:r>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a:t>Autoencoder</a:t>
            </a:r>
            <a:r>
              <a:rPr lang="en-US" sz="1200" dirty="0"/>
              <a:t> </a:t>
            </a:r>
            <a:r>
              <a:rPr lang="en-US" sz="1200" dirty="0" err="1"/>
              <a:t>dapat</a:t>
            </a:r>
            <a:r>
              <a:rPr lang="en-US" sz="1200" dirty="0"/>
              <a:t> </a:t>
            </a:r>
            <a:r>
              <a:rPr lang="en-US" sz="1200" dirty="0" err="1"/>
              <a:t>menyandikan</a:t>
            </a:r>
            <a:r>
              <a:rPr lang="en-US" sz="1200" dirty="0"/>
              <a:t> </a:t>
            </a:r>
            <a:r>
              <a:rPr lang="en-US" sz="1200" dirty="0" err="1"/>
              <a:t>gambar</a:t>
            </a:r>
            <a:r>
              <a:rPr lang="en-US" sz="1200" dirty="0"/>
              <a:t> </a:t>
            </a:r>
            <a:r>
              <a:rPr lang="en-US" sz="1200" dirty="0" err="1"/>
              <a:t>ini</a:t>
            </a:r>
            <a:r>
              <a:rPr lang="en-US" sz="1200" dirty="0"/>
              <a:t> </a:t>
            </a:r>
            <a:r>
              <a:rPr lang="en-US" sz="1200" dirty="0" err="1"/>
              <a:t>menjadi</a:t>
            </a:r>
            <a:r>
              <a:rPr lang="en-US" sz="1200" dirty="0"/>
              <a:t> 30 </a:t>
            </a:r>
            <a:r>
              <a:rPr lang="en-US" sz="1200" dirty="0" err="1"/>
              <a:t>angka</a:t>
            </a:r>
            <a:r>
              <a:rPr lang="en-US" sz="1200" dirty="0"/>
              <a:t> yang </a:t>
            </a:r>
            <a:r>
              <a:rPr lang="en-US" sz="1200" dirty="0" err="1"/>
              <a:t>mengesankan</a:t>
            </a:r>
            <a:r>
              <a:rPr lang="en-US" sz="1200" dirty="0"/>
              <a:t>, </a:t>
            </a:r>
            <a:r>
              <a:rPr lang="en-US" sz="1200" dirty="0" err="1"/>
              <a:t>dan</a:t>
            </a:r>
            <a:r>
              <a:rPr lang="en-US" sz="1200" dirty="0"/>
              <a:t> </a:t>
            </a:r>
            <a:r>
              <a:rPr lang="en-US" sz="1200" dirty="0" err="1"/>
              <a:t>masih</a:t>
            </a:r>
            <a:r>
              <a:rPr lang="en-US" sz="1200" dirty="0"/>
              <a:t> </a:t>
            </a:r>
            <a:r>
              <a:rPr lang="en-US" sz="1200" dirty="0" err="1"/>
              <a:t>mempertahankan</a:t>
            </a:r>
            <a:r>
              <a:rPr lang="en-US" sz="1200" dirty="0"/>
              <a:t> </a:t>
            </a:r>
            <a:r>
              <a:rPr lang="en-US" sz="1200" dirty="0" err="1"/>
              <a:t>informasi</a:t>
            </a:r>
            <a:r>
              <a:rPr lang="en-US" sz="1200" dirty="0"/>
              <a:t> </a:t>
            </a:r>
            <a:r>
              <a:rPr lang="en-US" sz="1200" dirty="0" err="1"/>
              <a:t>tentang</a:t>
            </a:r>
            <a:r>
              <a:rPr lang="en-US" sz="1200" dirty="0"/>
              <a:t> </a:t>
            </a:r>
            <a:r>
              <a:rPr lang="en-US" sz="1200" dirty="0" err="1"/>
              <a:t>fitur-fitur</a:t>
            </a:r>
            <a:r>
              <a:rPr lang="en-US" sz="1200" dirty="0"/>
              <a:t> </a:t>
            </a:r>
            <a:r>
              <a:rPr lang="en-US" sz="1200" dirty="0" err="1"/>
              <a:t>gambar</a:t>
            </a:r>
            <a:r>
              <a:rPr lang="en-US" sz="1200" dirty="0"/>
              <a:t> </a:t>
            </a:r>
            <a:r>
              <a:rPr lang="en-US" sz="1200" dirty="0" err="1"/>
              <a:t>utama</a:t>
            </a:r>
            <a:r>
              <a:rPr lang="en-US" sz="1200" dirty="0"/>
              <a:t>.</a:t>
            </a:r>
          </a:p>
          <a:p>
            <a:endParaRPr lang="id-ID" dirty="0"/>
          </a:p>
        </p:txBody>
      </p:sp>
      <p:sp>
        <p:nvSpPr>
          <p:cNvPr id="4" name="Slide Number Placeholder 3"/>
          <p:cNvSpPr>
            <a:spLocks noGrp="1"/>
          </p:cNvSpPr>
          <p:nvPr>
            <p:ph type="sldNum" sz="quarter" idx="10"/>
          </p:nvPr>
        </p:nvSpPr>
        <p:spPr/>
        <p:txBody>
          <a:bodyPr/>
          <a:lstStyle/>
          <a:p>
            <a:fld id="{CF48818C-C5E6-444A-A9F7-917A97CA3904}" type="slidenum">
              <a:rPr lang="id-ID" smtClean="0"/>
              <a:t>11</a:t>
            </a:fld>
            <a:endParaRPr lang="id-ID"/>
          </a:p>
        </p:txBody>
      </p:sp>
    </p:spTree>
    <p:extLst>
      <p:ext uri="{BB962C8B-B14F-4D97-AF65-F5344CB8AC3E}">
        <p14:creationId xmlns:p14="http://schemas.microsoft.com/office/powerpoint/2010/main" val="821453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a:t>Pernahkah</a:t>
            </a:r>
            <a:r>
              <a:rPr lang="en-US" sz="1200" dirty="0"/>
              <a:t> </a:t>
            </a:r>
            <a:r>
              <a:rPr lang="en-US" sz="1200" dirty="0" err="1"/>
              <a:t>Anda</a:t>
            </a:r>
            <a:r>
              <a:rPr lang="en-US" sz="1200" dirty="0"/>
              <a:t> </a:t>
            </a:r>
            <a:r>
              <a:rPr lang="en-US" sz="1200" dirty="0" err="1"/>
              <a:t>perlu</a:t>
            </a:r>
            <a:r>
              <a:rPr lang="en-US" sz="1200" dirty="0"/>
              <a:t> </a:t>
            </a:r>
            <a:r>
              <a:rPr lang="en-US" sz="1200" dirty="0" err="1"/>
              <a:t>menggunakan</a:t>
            </a:r>
            <a:r>
              <a:rPr lang="en-US" sz="1200" dirty="0"/>
              <a:t> </a:t>
            </a:r>
            <a:r>
              <a:rPr lang="en-US" sz="1200" dirty="0" err="1"/>
              <a:t>autoencoder</a:t>
            </a:r>
            <a:r>
              <a:rPr lang="en-US" sz="1200" dirty="0"/>
              <a:t> </a:t>
            </a:r>
            <a:r>
              <a:rPr lang="en-US" sz="1200" dirty="0" err="1"/>
              <a:t>untuk</a:t>
            </a:r>
            <a:r>
              <a:rPr lang="en-US" sz="1200" dirty="0"/>
              <a:t> </a:t>
            </a:r>
            <a:r>
              <a:rPr lang="en-US" sz="1200" dirty="0" err="1"/>
              <a:t>mengurangi</a:t>
            </a:r>
            <a:r>
              <a:rPr lang="en-US" sz="1200" dirty="0"/>
              <a:t> </a:t>
            </a:r>
            <a:r>
              <a:rPr lang="en-US" sz="1200" dirty="0" err="1"/>
              <a:t>dimensi</a:t>
            </a:r>
            <a:r>
              <a:rPr lang="en-US" sz="1200" dirty="0"/>
              <a:t> data </a:t>
            </a:r>
            <a:r>
              <a:rPr lang="en-US" sz="1200" dirty="0" err="1"/>
              <a:t>Anda</a:t>
            </a:r>
            <a:r>
              <a:rPr lang="en-US" sz="1200" dirty="0"/>
              <a:t>?</a:t>
            </a:r>
          </a:p>
          <a:p>
            <a:r>
              <a:rPr lang="en-US" sz="1200" dirty="0" err="1"/>
              <a:t>Jika</a:t>
            </a:r>
            <a:r>
              <a:rPr lang="en-US" sz="1200" dirty="0"/>
              <a:t> </a:t>
            </a:r>
            <a:r>
              <a:rPr lang="en-US" sz="1200" dirty="0" err="1"/>
              <a:t>demikian</a:t>
            </a:r>
            <a:r>
              <a:rPr lang="en-US" sz="1200" dirty="0"/>
              <a:t>, </a:t>
            </a:r>
            <a:r>
              <a:rPr lang="en-US" sz="1200" dirty="0" err="1"/>
              <a:t>beri</a:t>
            </a:r>
            <a:r>
              <a:rPr lang="en-US" sz="1200" dirty="0"/>
              <a:t> </a:t>
            </a:r>
            <a:r>
              <a:rPr lang="en-US" sz="1200" dirty="0" err="1"/>
              <a:t>komentar</a:t>
            </a:r>
            <a:r>
              <a:rPr lang="en-US" sz="1200" dirty="0"/>
              <a:t> </a:t>
            </a:r>
            <a:r>
              <a:rPr lang="en-US" sz="1200" dirty="0" err="1"/>
              <a:t>dan</a:t>
            </a:r>
            <a:r>
              <a:rPr lang="en-US" sz="1200" dirty="0"/>
              <a:t> </a:t>
            </a:r>
            <a:r>
              <a:rPr lang="en-US" sz="1200" dirty="0" err="1"/>
              <a:t>bagikan</a:t>
            </a:r>
            <a:r>
              <a:rPr lang="en-US" sz="1200" dirty="0"/>
              <a:t> </a:t>
            </a:r>
            <a:r>
              <a:rPr lang="en-US" sz="1200" dirty="0" err="1"/>
              <a:t>pengalaman</a:t>
            </a:r>
            <a:r>
              <a:rPr lang="en-US" sz="1200" dirty="0"/>
              <a:t> </a:t>
            </a:r>
            <a:r>
              <a:rPr lang="en-US" sz="1200" dirty="0" err="1"/>
              <a:t>Anda</a:t>
            </a:r>
            <a:r>
              <a:rPr lang="en-US" sz="1200" dirty="0"/>
              <a:t>.</a:t>
            </a:r>
          </a:p>
        </p:txBody>
      </p:sp>
      <p:sp>
        <p:nvSpPr>
          <p:cNvPr id="4" name="Slide Number Placeholder 3"/>
          <p:cNvSpPr>
            <a:spLocks noGrp="1"/>
          </p:cNvSpPr>
          <p:nvPr>
            <p:ph type="sldNum" sz="quarter" idx="10"/>
          </p:nvPr>
        </p:nvSpPr>
        <p:spPr/>
        <p:txBody>
          <a:bodyPr/>
          <a:lstStyle/>
          <a:p>
            <a:fld id="{CF48818C-C5E6-444A-A9F7-917A97CA3904}" type="slidenum">
              <a:rPr lang="id-ID" smtClean="0"/>
              <a:t>12</a:t>
            </a:fld>
            <a:endParaRPr lang="id-ID"/>
          </a:p>
        </p:txBody>
      </p:sp>
    </p:spTree>
    <p:extLst>
      <p:ext uri="{BB962C8B-B14F-4D97-AF65-F5344CB8AC3E}">
        <p14:creationId xmlns:p14="http://schemas.microsoft.com/office/powerpoint/2010/main" val="1123960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F48818C-C5E6-444A-A9F7-917A97CA3904}" type="slidenum">
              <a:rPr lang="id-ID" smtClean="0"/>
              <a:t>13</a:t>
            </a:fld>
            <a:endParaRPr lang="id-ID"/>
          </a:p>
        </p:txBody>
      </p:sp>
    </p:spTree>
    <p:extLst>
      <p:ext uri="{BB962C8B-B14F-4D97-AF65-F5344CB8AC3E}">
        <p14:creationId xmlns:p14="http://schemas.microsoft.com/office/powerpoint/2010/main" val="2541481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F48818C-C5E6-444A-A9F7-917A97CA3904}" type="slidenum">
              <a:rPr lang="id-ID" smtClean="0"/>
              <a:t>14</a:t>
            </a:fld>
            <a:endParaRPr lang="id-ID"/>
          </a:p>
        </p:txBody>
      </p:sp>
    </p:spTree>
    <p:extLst>
      <p:ext uri="{BB962C8B-B14F-4D97-AF65-F5344CB8AC3E}">
        <p14:creationId xmlns:p14="http://schemas.microsoft.com/office/powerpoint/2010/main" val="3522728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Label </a:t>
            </a:r>
            <a:r>
              <a:rPr lang="en-US" sz="1200" dirty="0" err="1"/>
              <a:t>ditambahkan</a:t>
            </a:r>
            <a:r>
              <a:rPr lang="en-US" sz="1200" dirty="0"/>
              <a:t> </a:t>
            </a:r>
            <a:r>
              <a:rPr lang="en-US" sz="1200" dirty="0" err="1"/>
              <a:t>ke</a:t>
            </a:r>
            <a:r>
              <a:rPr lang="en-US" sz="1200" dirty="0"/>
              <a:t> </a:t>
            </a:r>
            <a:r>
              <a:rPr lang="en-US" sz="1200" dirty="0" err="1"/>
              <a:t>gambar</a:t>
            </a:r>
            <a:r>
              <a:rPr lang="en-US" sz="1200" dirty="0"/>
              <a:t> </a:t>
            </a:r>
            <a:r>
              <a:rPr lang="en-US" sz="1200" dirty="0" err="1"/>
              <a:t>untuk</a:t>
            </a:r>
            <a:r>
              <a:rPr lang="en-US" sz="1200" dirty="0"/>
              <a:t> </a:t>
            </a:r>
            <a:r>
              <a:rPr lang="en-US" sz="1200" dirty="0" err="1"/>
              <a:t>tujuan</a:t>
            </a:r>
            <a:r>
              <a:rPr lang="en-US" sz="1200" dirty="0"/>
              <a:t> </a:t>
            </a:r>
            <a:r>
              <a:rPr lang="en-US" sz="1200" dirty="0" err="1"/>
              <a:t>ilustrasi</a:t>
            </a:r>
            <a:r>
              <a:rPr lang="en-US" sz="1200" dirty="0"/>
              <a:t>.</a:t>
            </a:r>
          </a:p>
        </p:txBody>
      </p:sp>
      <p:sp>
        <p:nvSpPr>
          <p:cNvPr id="4" name="Slide Number Placeholder 3"/>
          <p:cNvSpPr>
            <a:spLocks noGrp="1"/>
          </p:cNvSpPr>
          <p:nvPr>
            <p:ph type="sldNum" sz="quarter" idx="10"/>
          </p:nvPr>
        </p:nvSpPr>
        <p:spPr/>
        <p:txBody>
          <a:bodyPr/>
          <a:lstStyle/>
          <a:p>
            <a:fld id="{CF48818C-C5E6-444A-A9F7-917A97CA3904}" type="slidenum">
              <a:rPr lang="id-ID" smtClean="0"/>
              <a:t>15</a:t>
            </a:fld>
            <a:endParaRPr lang="id-ID"/>
          </a:p>
        </p:txBody>
      </p:sp>
    </p:spTree>
    <p:extLst>
      <p:ext uri="{BB962C8B-B14F-4D97-AF65-F5344CB8AC3E}">
        <p14:creationId xmlns:p14="http://schemas.microsoft.com/office/powerpoint/2010/main" val="888788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Ada kalanya sangat berguna untuk mengetahui struktur yang mendasari set data.</a:t>
            </a:r>
          </a:p>
          <a:p>
            <a:r>
              <a:rPr lang="id-ID" dirty="0"/>
              <a:t>Memiliki akses ke fitur data paling penting memberi Anda banyak fleksibilitas ketika Anda mulai menerapkan label.</a:t>
            </a:r>
          </a:p>
          <a:p>
            <a:r>
              <a:rPr lang="id-ID" dirty="0"/>
              <a:t>Autoencoder adalah keluarga penting dari jaringan saraf yang cocok untuk tugas ini.</a:t>
            </a:r>
          </a:p>
        </p:txBody>
      </p:sp>
      <p:sp>
        <p:nvSpPr>
          <p:cNvPr id="4" name="Slide Number Placeholder 3"/>
          <p:cNvSpPr>
            <a:spLocks noGrp="1"/>
          </p:cNvSpPr>
          <p:nvPr>
            <p:ph type="sldNum" sz="quarter" idx="10"/>
          </p:nvPr>
        </p:nvSpPr>
        <p:spPr/>
        <p:txBody>
          <a:bodyPr/>
          <a:lstStyle/>
          <a:p>
            <a:fld id="{CF48818C-C5E6-444A-A9F7-917A97CA3904}" type="slidenum">
              <a:rPr lang="id-ID" smtClean="0"/>
              <a:t>3</a:t>
            </a:fld>
            <a:endParaRPr lang="id-ID"/>
          </a:p>
        </p:txBody>
      </p:sp>
    </p:spTree>
    <p:extLst>
      <p:ext uri="{BB962C8B-B14F-4D97-AF65-F5344CB8AC3E}">
        <p14:creationId xmlns:p14="http://schemas.microsoft.com/office/powerpoint/2010/main" val="1803781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Untuk mengatasi masalah tersebut kita membutuhkan data yang sangat banyak atau mengurangi dimensi data tersebut.</a:t>
            </a:r>
            <a:endParaRPr lang="en-US" dirty="0"/>
          </a:p>
          <a:p>
            <a:r>
              <a:rPr lang="id-ID" dirty="0"/>
              <a:t>Kita bisa menggunakan PCA, t-SNE ataupun Autoencoder.</a:t>
            </a:r>
          </a:p>
        </p:txBody>
      </p:sp>
      <p:sp>
        <p:nvSpPr>
          <p:cNvPr id="4" name="Slide Number Placeholder 3"/>
          <p:cNvSpPr>
            <a:spLocks noGrp="1"/>
          </p:cNvSpPr>
          <p:nvPr>
            <p:ph type="sldNum" sz="quarter" idx="10"/>
          </p:nvPr>
        </p:nvSpPr>
        <p:spPr/>
        <p:txBody>
          <a:bodyPr/>
          <a:lstStyle/>
          <a:p>
            <a:fld id="{CF48818C-C5E6-444A-A9F7-917A97CA3904}" type="slidenum">
              <a:rPr lang="id-ID" smtClean="0"/>
              <a:t>4</a:t>
            </a:fld>
            <a:endParaRPr lang="id-ID"/>
          </a:p>
        </p:txBody>
      </p:sp>
    </p:spTree>
    <p:extLst>
      <p:ext uri="{BB962C8B-B14F-4D97-AF65-F5344CB8AC3E}">
        <p14:creationId xmlns:p14="http://schemas.microsoft.com/office/powerpoint/2010/main" val="3295990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F48818C-C5E6-444A-A9F7-917A97CA3904}" type="slidenum">
              <a:rPr lang="id-ID" smtClean="0"/>
              <a:t>5</a:t>
            </a:fld>
            <a:endParaRPr lang="id-ID"/>
          </a:p>
        </p:txBody>
      </p:sp>
    </p:spTree>
    <p:extLst>
      <p:ext uri="{BB962C8B-B14F-4D97-AF65-F5344CB8AC3E}">
        <p14:creationId xmlns:p14="http://schemas.microsoft.com/office/powerpoint/2010/main" val="493495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Fitur yang dapat dikenali menggunakan histogram seperti: rerata entitas (mu), deviasi, skewness, energi (keseragaman), enropi, dan smoothness (kehalusan).</a:t>
            </a:r>
          </a:p>
        </p:txBody>
      </p:sp>
      <p:sp>
        <p:nvSpPr>
          <p:cNvPr id="4" name="Slide Number Placeholder 3"/>
          <p:cNvSpPr>
            <a:spLocks noGrp="1"/>
          </p:cNvSpPr>
          <p:nvPr>
            <p:ph type="sldNum" sz="quarter" idx="10"/>
          </p:nvPr>
        </p:nvSpPr>
        <p:spPr/>
        <p:txBody>
          <a:bodyPr/>
          <a:lstStyle/>
          <a:p>
            <a:fld id="{CF48818C-C5E6-444A-A9F7-917A97CA3904}" type="slidenum">
              <a:rPr lang="id-ID" smtClean="0"/>
              <a:t>6</a:t>
            </a:fld>
            <a:endParaRPr lang="id-ID"/>
          </a:p>
        </p:txBody>
      </p:sp>
    </p:spTree>
    <p:extLst>
      <p:ext uri="{BB962C8B-B14F-4D97-AF65-F5344CB8AC3E}">
        <p14:creationId xmlns:p14="http://schemas.microsoft.com/office/powerpoint/2010/main" val="2584911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Autoencoder biasanya sangat dangkal, dan biasanya terdiri dari lapisan input, lapisan output dan lapisan tersembunyi.</a:t>
            </a:r>
          </a:p>
          <a:p>
            <a:r>
              <a:rPr lang="id-ID" dirty="0"/>
              <a:t>RBM adalah contoh autoencoder hanya</a:t>
            </a:r>
            <a:r>
              <a:rPr lang="en-US" dirty="0"/>
              <a:t> </a:t>
            </a:r>
            <a:r>
              <a:rPr lang="id-ID" dirty="0"/>
              <a:t>dengan dua lapisan.</a:t>
            </a:r>
          </a:p>
        </p:txBody>
      </p:sp>
      <p:sp>
        <p:nvSpPr>
          <p:cNvPr id="4" name="Slide Number Placeholder 3"/>
          <p:cNvSpPr>
            <a:spLocks noGrp="1"/>
          </p:cNvSpPr>
          <p:nvPr>
            <p:ph type="sldNum" sz="quarter" idx="10"/>
          </p:nvPr>
        </p:nvSpPr>
        <p:spPr/>
        <p:txBody>
          <a:bodyPr/>
          <a:lstStyle/>
          <a:p>
            <a:fld id="{CF48818C-C5E6-444A-A9F7-917A97CA3904}" type="slidenum">
              <a:rPr lang="id-ID" smtClean="0"/>
              <a:t>7</a:t>
            </a:fld>
            <a:endParaRPr lang="id-ID"/>
          </a:p>
        </p:txBody>
      </p:sp>
    </p:spTree>
    <p:extLst>
      <p:ext uri="{BB962C8B-B14F-4D97-AF65-F5344CB8AC3E}">
        <p14:creationId xmlns:p14="http://schemas.microsoft.com/office/powerpoint/2010/main" val="3853160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Ada dua langkah - encoding dan decoding.</a:t>
            </a:r>
          </a:p>
          <a:p>
            <a:r>
              <a:rPr lang="id-ID" dirty="0"/>
              <a:t>Biasanya, bobot yang sama yang digunakan untuk menyandikan fitur di lapisan tersembunyi digunakan untuk merekonstruksi gambar di lapisan keluaran.</a:t>
            </a:r>
          </a:p>
        </p:txBody>
      </p:sp>
      <p:sp>
        <p:nvSpPr>
          <p:cNvPr id="4" name="Slide Number Placeholder 3"/>
          <p:cNvSpPr>
            <a:spLocks noGrp="1"/>
          </p:cNvSpPr>
          <p:nvPr>
            <p:ph type="sldNum" sz="quarter" idx="10"/>
          </p:nvPr>
        </p:nvSpPr>
        <p:spPr/>
        <p:txBody>
          <a:bodyPr/>
          <a:lstStyle/>
          <a:p>
            <a:fld id="{CF48818C-C5E6-444A-A9F7-917A97CA3904}" type="slidenum">
              <a:rPr lang="id-ID" smtClean="0"/>
              <a:t>8</a:t>
            </a:fld>
            <a:endParaRPr lang="id-ID"/>
          </a:p>
        </p:txBody>
      </p:sp>
    </p:spTree>
    <p:extLst>
      <p:ext uri="{BB962C8B-B14F-4D97-AF65-F5344CB8AC3E}">
        <p14:creationId xmlns:p14="http://schemas.microsoft.com/office/powerpoint/2010/main" val="1323386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F48818C-C5E6-444A-A9F7-917A97CA3904}" type="slidenum">
              <a:rPr lang="id-ID" smtClean="0"/>
              <a:t>9</a:t>
            </a:fld>
            <a:endParaRPr lang="id-ID"/>
          </a:p>
        </p:txBody>
      </p:sp>
    </p:spTree>
    <p:extLst>
      <p:ext uri="{BB962C8B-B14F-4D97-AF65-F5344CB8AC3E}">
        <p14:creationId xmlns:p14="http://schemas.microsoft.com/office/powerpoint/2010/main" val="1965397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F48818C-C5E6-444A-A9F7-917A97CA3904}" type="slidenum">
              <a:rPr lang="id-ID" smtClean="0"/>
              <a:t>10</a:t>
            </a:fld>
            <a:endParaRPr lang="id-ID"/>
          </a:p>
        </p:txBody>
      </p:sp>
    </p:spTree>
    <p:extLst>
      <p:ext uri="{BB962C8B-B14F-4D97-AF65-F5344CB8AC3E}">
        <p14:creationId xmlns:p14="http://schemas.microsoft.com/office/powerpoint/2010/main" val="21897517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19100" y="2476499"/>
            <a:ext cx="5419725" cy="1419226"/>
          </a:xfrm>
        </p:spPr>
        <p:txBody>
          <a:bodyPr anchor="ctr">
            <a:noAutofit/>
          </a:bodyPr>
          <a:lstStyle>
            <a:lvl1pPr algn="l">
              <a:lnSpc>
                <a:spcPct val="100000"/>
              </a:lnSpc>
              <a:spcBef>
                <a:spcPts val="0"/>
              </a:spcBef>
              <a:spcAft>
                <a:spcPts val="0"/>
              </a:spcAft>
              <a:defRPr sz="4000" baseline="0">
                <a:solidFill>
                  <a:schemeClr val="bg2">
                    <a:lumMod val="25000"/>
                  </a:schemeClr>
                </a:solidFill>
              </a:defRPr>
            </a:lvl1pPr>
          </a:lstStyle>
          <a:p>
            <a:r>
              <a:rPr lang="id-ID" dirty="0"/>
              <a:t>Judul Pembahasan Pertemuan Disini</a:t>
            </a:r>
            <a:endParaRPr lang="en-US" dirty="0"/>
          </a:p>
        </p:txBody>
      </p:sp>
      <p:sp>
        <p:nvSpPr>
          <p:cNvPr id="3" name="Subtitle 2"/>
          <p:cNvSpPr>
            <a:spLocks noGrp="1"/>
          </p:cNvSpPr>
          <p:nvPr>
            <p:ph type="subTitle" idx="1" hasCustomPrompt="1"/>
          </p:nvPr>
        </p:nvSpPr>
        <p:spPr>
          <a:xfrm>
            <a:off x="419100" y="3927809"/>
            <a:ext cx="4143375" cy="381000"/>
          </a:xfrm>
        </p:spPr>
        <p:txBody>
          <a:bodyPr anchor="ctr">
            <a:normAutofit/>
          </a:bodyPr>
          <a:lstStyle>
            <a:lvl1pPr marL="0" indent="0" algn="l">
              <a:buNone/>
              <a:defRPr sz="1600" baseline="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dirty="0"/>
              <a:t>Nama Pengajar Tulis Disini</a:t>
            </a:r>
            <a:endParaRPr lang="en-US" dirty="0"/>
          </a:p>
        </p:txBody>
      </p:sp>
      <p:sp>
        <p:nvSpPr>
          <p:cNvPr id="10" name="TextBox 9"/>
          <p:cNvSpPr txBox="1"/>
          <p:nvPr userDrawn="1"/>
        </p:nvSpPr>
        <p:spPr>
          <a:xfrm>
            <a:off x="419100" y="2181225"/>
            <a:ext cx="5419725" cy="261610"/>
          </a:xfrm>
          <a:prstGeom prst="rect">
            <a:avLst/>
          </a:prstGeom>
          <a:noFill/>
        </p:spPr>
        <p:txBody>
          <a:bodyPr wrap="square" rtlCol="0">
            <a:spAutoFit/>
          </a:bodyPr>
          <a:lstStyle/>
          <a:p>
            <a:r>
              <a:rPr lang="id-ID" sz="1075" dirty="0">
                <a:solidFill>
                  <a:schemeClr val="bg2">
                    <a:lumMod val="25000"/>
                  </a:schemeClr>
                </a:solidFill>
                <a:latin typeface="Segoe UI Light" panose="020B0502040204020203" pitchFamily="34" charset="0"/>
                <a:cs typeface="Segoe UI Light" panose="020B0502040204020203" pitchFamily="34" charset="0"/>
              </a:rPr>
              <a:t>Program Fresh</a:t>
            </a:r>
            <a:r>
              <a:rPr lang="id-ID" sz="1075" baseline="0" dirty="0">
                <a:solidFill>
                  <a:schemeClr val="bg2">
                    <a:lumMod val="25000"/>
                  </a:schemeClr>
                </a:solidFill>
                <a:latin typeface="Segoe UI Light" panose="020B0502040204020203" pitchFamily="34" charset="0"/>
                <a:cs typeface="Segoe UI Light" panose="020B0502040204020203" pitchFamily="34" charset="0"/>
              </a:rPr>
              <a:t> Graduate Academy Digital Talent Scholarship 2019 | Machine Learning</a:t>
            </a:r>
            <a:endParaRPr lang="id-ID" sz="1075" dirty="0">
              <a:solidFill>
                <a:schemeClr val="bg2">
                  <a:lumMod val="25000"/>
                </a:schemeClr>
              </a:solidFill>
              <a:latin typeface="Segoe UI Light" panose="020B0502040204020203" pitchFamily="34" charset="0"/>
              <a:cs typeface="Segoe UI Light" panose="020B0502040204020203" pitchFamily="34" charset="0"/>
            </a:endParaRP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42105" y="97208"/>
            <a:ext cx="1432672" cy="622623"/>
          </a:xfrm>
          <a:prstGeom prst="rect">
            <a:avLst/>
          </a:prstGeom>
        </p:spPr>
      </p:pic>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19100" y="5843925"/>
            <a:ext cx="666547" cy="686745"/>
          </a:xfrm>
          <a:prstGeom prst="rect">
            <a:avLst/>
          </a:prstGeom>
        </p:spPr>
      </p:pic>
      <p:pic>
        <p:nvPicPr>
          <p:cNvPr id="18" name="Picture 17"/>
          <p:cNvPicPr>
            <a:picLocks noChangeAspect="1"/>
          </p:cNvPicPr>
          <p:nvPr userDrawn="1"/>
        </p:nvPicPr>
        <p:blipFill rotWithShape="1">
          <a:blip r:embed="rId5" cstate="print">
            <a:extLst>
              <a:ext uri="{28A0092B-C50C-407E-A947-70E740481C1C}">
                <a14:useLocalDpi xmlns:a14="http://schemas.microsoft.com/office/drawing/2010/main" val="0"/>
              </a:ext>
            </a:extLst>
          </a:blip>
          <a:srcRect l="6852" r="5618" b="19924"/>
          <a:stretch/>
        </p:blipFill>
        <p:spPr>
          <a:xfrm>
            <a:off x="1220910" y="5854811"/>
            <a:ext cx="720077" cy="686745"/>
          </a:xfrm>
          <a:prstGeom prst="rect">
            <a:avLst/>
          </a:prstGeom>
        </p:spPr>
      </p:pic>
    </p:spTree>
    <p:extLst>
      <p:ext uri="{BB962C8B-B14F-4D97-AF65-F5344CB8AC3E}">
        <p14:creationId xmlns:p14="http://schemas.microsoft.com/office/powerpoint/2010/main" val="1900295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664ECD-F2B0-44D1-992E-0F49C2E593D2}" type="datetime1">
              <a:rPr lang="id-ID" smtClean="0"/>
              <a:t>05/08/19</a:t>
            </a:fld>
            <a:endParaRPr lang="id-ID"/>
          </a:p>
        </p:txBody>
      </p:sp>
      <p:sp>
        <p:nvSpPr>
          <p:cNvPr id="6" name="Footer Placeholder 5"/>
          <p:cNvSpPr>
            <a:spLocks noGrp="1"/>
          </p:cNvSpPr>
          <p:nvPr>
            <p:ph type="ftr" sz="quarter" idx="11"/>
          </p:nvPr>
        </p:nvSpPr>
        <p:spPr/>
        <p:txBody>
          <a:bodyPr/>
          <a:lstStyle/>
          <a:p>
            <a:r>
              <a:rPr lang="id-ID"/>
              <a:t>Judul Pembahasan Pertemuan Disini</a:t>
            </a:r>
          </a:p>
        </p:txBody>
      </p:sp>
      <p:sp>
        <p:nvSpPr>
          <p:cNvPr id="7" name="Slide Number Placeholder 6"/>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4135206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7F1FB1-9DC8-4182-AAB3-B02C9D0F0BA5}" type="datetime1">
              <a:rPr lang="id-ID" smtClean="0"/>
              <a:t>05/08/19</a:t>
            </a:fld>
            <a:endParaRPr lang="id-ID"/>
          </a:p>
        </p:txBody>
      </p:sp>
      <p:sp>
        <p:nvSpPr>
          <p:cNvPr id="6" name="Footer Placeholder 5"/>
          <p:cNvSpPr>
            <a:spLocks noGrp="1"/>
          </p:cNvSpPr>
          <p:nvPr>
            <p:ph type="ftr" sz="quarter" idx="11"/>
          </p:nvPr>
        </p:nvSpPr>
        <p:spPr/>
        <p:txBody>
          <a:bodyPr/>
          <a:lstStyle/>
          <a:p>
            <a:r>
              <a:rPr lang="id-ID"/>
              <a:t>Judul Pembahasan Pertemuan Disini</a:t>
            </a:r>
          </a:p>
        </p:txBody>
      </p:sp>
      <p:sp>
        <p:nvSpPr>
          <p:cNvPr id="7" name="Slide Number Placeholder 6"/>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2795775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0B9E44-024E-465F-A951-56DCD1CCB136}" type="datetime1">
              <a:rPr lang="id-ID" smtClean="0"/>
              <a:t>05/08/19</a:t>
            </a:fld>
            <a:endParaRPr lang="id-ID"/>
          </a:p>
        </p:txBody>
      </p:sp>
      <p:sp>
        <p:nvSpPr>
          <p:cNvPr id="5" name="Footer Placeholder 4"/>
          <p:cNvSpPr>
            <a:spLocks noGrp="1"/>
          </p:cNvSpPr>
          <p:nvPr>
            <p:ph type="ftr" sz="quarter" idx="11"/>
          </p:nvPr>
        </p:nvSpPr>
        <p:spPr/>
        <p:txBody>
          <a:bodyPr/>
          <a:lstStyle/>
          <a:p>
            <a:r>
              <a:rPr lang="id-ID"/>
              <a:t>Judul Pembahasan Pertemuan Disini</a:t>
            </a:r>
          </a:p>
        </p:txBody>
      </p:sp>
      <p:sp>
        <p:nvSpPr>
          <p:cNvPr id="6" name="Slide Number Placeholder 5"/>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1521518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DCFE39-9864-46D6-9AC0-2F14619F4853}" type="datetime1">
              <a:rPr lang="id-ID" smtClean="0"/>
              <a:t>05/08/19</a:t>
            </a:fld>
            <a:endParaRPr lang="id-ID"/>
          </a:p>
        </p:txBody>
      </p:sp>
      <p:sp>
        <p:nvSpPr>
          <p:cNvPr id="5" name="Footer Placeholder 4"/>
          <p:cNvSpPr>
            <a:spLocks noGrp="1"/>
          </p:cNvSpPr>
          <p:nvPr>
            <p:ph type="ftr" sz="quarter" idx="11"/>
          </p:nvPr>
        </p:nvSpPr>
        <p:spPr/>
        <p:txBody>
          <a:bodyPr/>
          <a:lstStyle/>
          <a:p>
            <a:r>
              <a:rPr lang="id-ID"/>
              <a:t>Judul Pembahasan Pertemuan Disini</a:t>
            </a:r>
          </a:p>
        </p:txBody>
      </p:sp>
      <p:sp>
        <p:nvSpPr>
          <p:cNvPr id="6" name="Slide Number Placeholder 5"/>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656585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52337" y="406484"/>
            <a:ext cx="7347283" cy="854074"/>
          </a:xfrm>
        </p:spPr>
        <p:txBody>
          <a:bodyPr/>
          <a:lstStyle>
            <a:lvl1pPr algn="ct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184897" y="1451811"/>
            <a:ext cx="8814723" cy="4724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84897" y="6424196"/>
            <a:ext cx="1467440" cy="365125"/>
          </a:xfrm>
        </p:spPr>
        <p:txBody>
          <a:bodyPr/>
          <a:lstStyle/>
          <a:p>
            <a:fld id="{EDFBBC74-4B99-4212-A7D9-0CF121B94CA0}" type="datetime1">
              <a:rPr lang="id-ID" smtClean="0"/>
              <a:t>05/08/19</a:t>
            </a:fld>
            <a:endParaRPr lang="id-ID" dirty="0"/>
          </a:p>
        </p:txBody>
      </p:sp>
      <p:sp>
        <p:nvSpPr>
          <p:cNvPr id="5" name="Footer Placeholder 4"/>
          <p:cNvSpPr>
            <a:spLocks noGrp="1"/>
          </p:cNvSpPr>
          <p:nvPr>
            <p:ph type="ftr" sz="quarter" idx="11"/>
          </p:nvPr>
        </p:nvSpPr>
        <p:spPr>
          <a:xfrm>
            <a:off x="2354385" y="6423529"/>
            <a:ext cx="4475746" cy="365125"/>
          </a:xfrm>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a:xfrm>
            <a:off x="8093242" y="6249152"/>
            <a:ext cx="906378" cy="544513"/>
          </a:xfrm>
        </p:spPr>
        <p:txBody>
          <a:bodyPr/>
          <a:lstStyle>
            <a:lvl1pPr>
              <a:defRPr>
                <a:solidFill>
                  <a:schemeClr val="bg1"/>
                </a:solidFill>
              </a:defRPr>
            </a:lvl1pPr>
          </a:lstStyle>
          <a:p>
            <a:fld id="{DF0E258F-04D6-46E9-8B77-0866F5CD991D}" type="slidenum">
              <a:rPr lang="id-ID" smtClean="0"/>
              <a:pPr/>
              <a:t>‹#›</a:t>
            </a:fld>
            <a:endParaRPr lang="id-ID" dirty="0"/>
          </a:p>
        </p:txBody>
      </p:sp>
    </p:spTree>
    <p:extLst>
      <p:ext uri="{BB962C8B-B14F-4D97-AF65-F5344CB8AC3E}">
        <p14:creationId xmlns:p14="http://schemas.microsoft.com/office/powerpoint/2010/main" val="3182972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21843" y="2948156"/>
            <a:ext cx="6184483" cy="1315453"/>
          </a:xfrm>
          <a:noFill/>
        </p:spPr>
        <p:txBody>
          <a:bodyPr anchor="ctr">
            <a:normAutofit/>
          </a:bodyPr>
          <a:lstStyle>
            <a:lvl1pPr algn="l">
              <a:lnSpc>
                <a:spcPct val="100000"/>
              </a:lnSpc>
              <a:defRPr sz="4000" baseline="0">
                <a:solidFill>
                  <a:schemeClr val="bg2">
                    <a:lumMod val="25000"/>
                  </a:schemeClr>
                </a:solidFill>
              </a:defRPr>
            </a:lvl1pPr>
          </a:lstStyle>
          <a:p>
            <a:r>
              <a:rPr lang="id-ID" dirty="0"/>
              <a:t>Judul Section / Bagian Klik Disini</a:t>
            </a:r>
            <a:endParaRPr lang="en-US" dirty="0"/>
          </a:p>
        </p:txBody>
      </p:sp>
      <p:sp>
        <p:nvSpPr>
          <p:cNvPr id="3" name="Text Placeholder 2"/>
          <p:cNvSpPr>
            <a:spLocks noGrp="1"/>
          </p:cNvSpPr>
          <p:nvPr>
            <p:ph type="body" idx="1" hasCustomPrompt="1"/>
          </p:nvPr>
        </p:nvSpPr>
        <p:spPr>
          <a:xfrm>
            <a:off x="2317581" y="2534653"/>
            <a:ext cx="6188745" cy="300078"/>
          </a:xfrm>
          <a:noFill/>
        </p:spPr>
        <p:txBody>
          <a:bodyPr anchor="ctr">
            <a:normAutofit/>
          </a:bodyPr>
          <a:lstStyle>
            <a:lvl1pPr marL="0" indent="0">
              <a:buNone/>
              <a:defRPr sz="1800" baseline="0">
                <a:solidFill>
                  <a:schemeClr val="bg2">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dirty="0"/>
              <a:t>Bagian berapa</a:t>
            </a:r>
            <a:endParaRPr lang="en-US" dirty="0"/>
          </a:p>
        </p:txBody>
      </p:sp>
      <p:sp>
        <p:nvSpPr>
          <p:cNvPr id="4" name="Date Placeholder 3"/>
          <p:cNvSpPr>
            <a:spLocks noGrp="1"/>
          </p:cNvSpPr>
          <p:nvPr>
            <p:ph type="dt" sz="half" idx="10"/>
          </p:nvPr>
        </p:nvSpPr>
        <p:spPr/>
        <p:txBody>
          <a:bodyPr/>
          <a:lstStyle/>
          <a:p>
            <a:fld id="{BBCEA055-A846-4A99-AE5D-0A67ADD4E3EF}" type="datetime1">
              <a:rPr lang="id-ID" smtClean="0"/>
              <a:t>05/08/19</a:t>
            </a:fld>
            <a:endParaRPr lang="id-ID"/>
          </a:p>
        </p:txBody>
      </p:sp>
      <p:sp>
        <p:nvSpPr>
          <p:cNvPr id="5" name="Footer Placeholder 4"/>
          <p:cNvSpPr>
            <a:spLocks noGrp="1"/>
          </p:cNvSpPr>
          <p:nvPr>
            <p:ph type="ftr" sz="quarter" idx="11"/>
          </p:nvPr>
        </p:nvSpPr>
        <p:spPr/>
        <p:txBody>
          <a:bodyPr/>
          <a:lstStyle/>
          <a:p>
            <a:r>
              <a:rPr lang="id-ID"/>
              <a:t>Judul Pembahasan Pertemuan Disini</a:t>
            </a:r>
          </a:p>
        </p:txBody>
      </p:sp>
      <p:sp>
        <p:nvSpPr>
          <p:cNvPr id="6" name="Slide Number Placeholder 5"/>
          <p:cNvSpPr>
            <a:spLocks noGrp="1"/>
          </p:cNvSpPr>
          <p:nvPr>
            <p:ph type="sldNum" sz="quarter" idx="12"/>
          </p:nvPr>
        </p:nvSpPr>
        <p:spPr/>
        <p:txBody>
          <a:bodyPr/>
          <a:lstStyle/>
          <a:p>
            <a:fld id="{DF0E258F-04D6-46E9-8B77-0866F5CD991D}" type="slidenum">
              <a:rPr lang="id-ID" smtClean="0"/>
              <a:t>‹#›</a:t>
            </a:fld>
            <a:endParaRPr lang="id-ID"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9719" y="2582779"/>
            <a:ext cx="1471628" cy="1640725"/>
          </a:xfrm>
          <a:prstGeom prst="rect">
            <a:avLst/>
          </a:prstGeom>
        </p:spPr>
      </p:pic>
    </p:spTree>
    <p:extLst>
      <p:ext uri="{BB962C8B-B14F-4D97-AF65-F5344CB8AC3E}">
        <p14:creationId xmlns:p14="http://schemas.microsoft.com/office/powerpoint/2010/main" val="230952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4898" y="1427747"/>
            <a:ext cx="4329952" cy="474921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427747"/>
            <a:ext cx="4378492" cy="474921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4A44607-3AC7-44C9-B2F9-3FA97C501EA1}" type="datetime1">
              <a:rPr lang="id-ID" smtClean="0"/>
              <a:t>05/08/19</a:t>
            </a:fld>
            <a:endParaRPr lang="id-ID"/>
          </a:p>
        </p:txBody>
      </p:sp>
      <p:sp>
        <p:nvSpPr>
          <p:cNvPr id="6" name="Footer Placeholder 5"/>
          <p:cNvSpPr>
            <a:spLocks noGrp="1"/>
          </p:cNvSpPr>
          <p:nvPr>
            <p:ph type="ftr" sz="quarter" idx="11"/>
          </p:nvPr>
        </p:nvSpPr>
        <p:spPr/>
        <p:txBody>
          <a:bodyPr/>
          <a:lstStyle/>
          <a:p>
            <a:r>
              <a:rPr lang="id-ID"/>
              <a:t>Judul Pembahasan Pertemuan Disini</a:t>
            </a:r>
          </a:p>
        </p:txBody>
      </p:sp>
      <p:sp>
        <p:nvSpPr>
          <p:cNvPr id="7" name="Slide Number Placeholder 6"/>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2219929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nippet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3"/>
          <p:cNvSpPr>
            <a:spLocks noGrp="1"/>
          </p:cNvSpPr>
          <p:nvPr>
            <p:ph sz="half" idx="2"/>
          </p:nvPr>
        </p:nvSpPr>
        <p:spPr>
          <a:xfrm>
            <a:off x="5486400" y="1427747"/>
            <a:ext cx="3521242" cy="4749216"/>
          </a:xfrm>
        </p:spPr>
        <p:txBody>
          <a:bodyPr anchor="ctr">
            <a:normAutofit/>
          </a:bodyPr>
          <a:lstStyle>
            <a:lvl1pPr>
              <a:defRPr sz="1600"/>
            </a:lvl1pPr>
            <a:lvl2pPr>
              <a:defRPr sz="14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4A44607-3AC7-44C9-B2F9-3FA97C501EA1}" type="datetime1">
              <a:rPr lang="id-ID" smtClean="0"/>
              <a:t>05/08/19</a:t>
            </a:fld>
            <a:endParaRPr lang="id-ID"/>
          </a:p>
        </p:txBody>
      </p:sp>
      <p:sp>
        <p:nvSpPr>
          <p:cNvPr id="6" name="Footer Placeholder 5"/>
          <p:cNvSpPr>
            <a:spLocks noGrp="1"/>
          </p:cNvSpPr>
          <p:nvPr>
            <p:ph type="ftr" sz="quarter" idx="11"/>
          </p:nvPr>
        </p:nvSpPr>
        <p:spPr/>
        <p:txBody>
          <a:bodyPr/>
          <a:lstStyle/>
          <a:p>
            <a:r>
              <a:rPr lang="id-ID"/>
              <a:t>Judul Pembahasan Pertemuan Disini</a:t>
            </a:r>
          </a:p>
        </p:txBody>
      </p:sp>
      <p:sp>
        <p:nvSpPr>
          <p:cNvPr id="7" name="Slide Number Placeholder 6"/>
          <p:cNvSpPr>
            <a:spLocks noGrp="1"/>
          </p:cNvSpPr>
          <p:nvPr>
            <p:ph type="sldNum" sz="quarter" idx="12"/>
          </p:nvPr>
        </p:nvSpPr>
        <p:spPr/>
        <p:txBody>
          <a:bodyPr/>
          <a:lstStyle/>
          <a:p>
            <a:fld id="{DF0E258F-04D6-46E9-8B77-0866F5CD991D}" type="slidenum">
              <a:rPr lang="id-ID" smtClean="0"/>
              <a:t>‹#›</a:t>
            </a:fld>
            <a:endParaRPr lang="id-ID"/>
          </a:p>
        </p:txBody>
      </p:sp>
      <p:sp>
        <p:nvSpPr>
          <p:cNvPr id="9" name="Text Placeholder 8"/>
          <p:cNvSpPr>
            <a:spLocks noGrp="1"/>
          </p:cNvSpPr>
          <p:nvPr>
            <p:ph type="body" sz="quarter" idx="13"/>
          </p:nvPr>
        </p:nvSpPr>
        <p:spPr>
          <a:xfrm>
            <a:off x="184898" y="1427747"/>
            <a:ext cx="5197228" cy="4749216"/>
          </a:xfrm>
          <a:ln>
            <a:solidFill>
              <a:schemeClr val="tx1"/>
            </a:solidFill>
            <a:prstDash val="lgDash"/>
          </a:ln>
        </p:spPr>
        <p:txBody>
          <a:bodyPr anchor="ctr">
            <a:normAutofit/>
          </a:bodyPr>
          <a:lstStyle>
            <a:lvl1pPr marL="88900" indent="0">
              <a:buNone/>
              <a:defRPr sz="1100" b="1">
                <a:solidFill>
                  <a:schemeClr val="tx1"/>
                </a:solidFill>
                <a:latin typeface="Courier New" panose="02070309020205020404" pitchFamily="49" charset="0"/>
                <a:cs typeface="Courier New" panose="02070309020205020404" pitchFamily="49" charset="0"/>
              </a:defRPr>
            </a:lvl1pPr>
          </a:lstStyle>
          <a:p>
            <a:pPr lvl="0"/>
            <a:endParaRPr lang="id-ID" dirty="0"/>
          </a:p>
        </p:txBody>
      </p:sp>
    </p:spTree>
    <p:extLst>
      <p:ext uri="{BB962C8B-B14F-4D97-AF65-F5344CB8AC3E}">
        <p14:creationId xmlns:p14="http://schemas.microsoft.com/office/powerpoint/2010/main" val="243788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4898" y="1427747"/>
            <a:ext cx="4313284" cy="846472"/>
          </a:xfrm>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84898" y="2274219"/>
            <a:ext cx="4313284" cy="39154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27747"/>
            <a:ext cx="4378492" cy="846472"/>
          </a:xfrm>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29150" y="2274219"/>
            <a:ext cx="4378492" cy="39154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A1D2D5D-135A-408F-AB4B-DEF58244B559}" type="datetime1">
              <a:rPr lang="id-ID" smtClean="0"/>
              <a:t>05/08/19</a:t>
            </a:fld>
            <a:endParaRPr lang="id-ID"/>
          </a:p>
        </p:txBody>
      </p:sp>
      <p:sp>
        <p:nvSpPr>
          <p:cNvPr id="8" name="Footer Placeholder 7"/>
          <p:cNvSpPr>
            <a:spLocks noGrp="1"/>
          </p:cNvSpPr>
          <p:nvPr>
            <p:ph type="ftr" sz="quarter" idx="11"/>
          </p:nvPr>
        </p:nvSpPr>
        <p:spPr/>
        <p:txBody>
          <a:bodyPr/>
          <a:lstStyle/>
          <a:p>
            <a:r>
              <a:rPr lang="id-ID"/>
              <a:t>Judul Pembahasan Pertemuan Disini</a:t>
            </a:r>
          </a:p>
        </p:txBody>
      </p:sp>
      <p:sp>
        <p:nvSpPr>
          <p:cNvPr id="9" name="Slide Number Placeholder 8"/>
          <p:cNvSpPr>
            <a:spLocks noGrp="1"/>
          </p:cNvSpPr>
          <p:nvPr>
            <p:ph type="sldNum" sz="quarter" idx="12"/>
          </p:nvPr>
        </p:nvSpPr>
        <p:spPr/>
        <p:txBody>
          <a:bodyPr/>
          <a:lstStyle/>
          <a:p>
            <a:fld id="{DF0E258F-04D6-46E9-8B77-0866F5CD991D}" type="slidenum">
              <a:rPr lang="id-ID" smtClean="0"/>
              <a:t>‹#›</a:t>
            </a:fld>
            <a:endParaRPr lang="id-ID"/>
          </a:p>
        </p:txBody>
      </p:sp>
      <p:sp>
        <p:nvSpPr>
          <p:cNvPr id="11" name="Title 1"/>
          <p:cNvSpPr>
            <a:spLocks noGrp="1"/>
          </p:cNvSpPr>
          <p:nvPr>
            <p:ph type="title"/>
          </p:nvPr>
        </p:nvSpPr>
        <p:spPr>
          <a:xfrm>
            <a:off x="1652338" y="412469"/>
            <a:ext cx="7355304" cy="842804"/>
          </a:xfrm>
        </p:spPr>
        <p:txBody>
          <a:bodyPr/>
          <a:lstStyle/>
          <a:p>
            <a:r>
              <a:rPr lang="en-US"/>
              <a:t>Click to edit Master title style</a:t>
            </a:r>
            <a:endParaRPr lang="en-US" dirty="0"/>
          </a:p>
        </p:txBody>
      </p:sp>
    </p:spTree>
    <p:extLst>
      <p:ext uri="{BB962C8B-B14F-4D97-AF65-F5344CB8AC3E}">
        <p14:creationId xmlns:p14="http://schemas.microsoft.com/office/powerpoint/2010/main" val="3060048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5B4D08C-D587-43D2-BBFF-528B8667D40E}" type="datetime1">
              <a:rPr lang="id-ID" smtClean="0"/>
              <a:t>05/08/19</a:t>
            </a:fld>
            <a:endParaRPr lang="id-ID"/>
          </a:p>
        </p:txBody>
      </p:sp>
      <p:sp>
        <p:nvSpPr>
          <p:cNvPr id="4" name="Footer Placeholder 3"/>
          <p:cNvSpPr>
            <a:spLocks noGrp="1"/>
          </p:cNvSpPr>
          <p:nvPr>
            <p:ph type="ftr" sz="quarter" idx="11"/>
          </p:nvPr>
        </p:nvSpPr>
        <p:spPr/>
        <p:txBody>
          <a:bodyPr/>
          <a:lstStyle/>
          <a:p>
            <a:r>
              <a:rPr lang="id-ID"/>
              <a:t>Judul Pembahasan Pertemuan Disini</a:t>
            </a:r>
          </a:p>
        </p:txBody>
      </p:sp>
      <p:sp>
        <p:nvSpPr>
          <p:cNvPr id="5" name="Slide Number Placeholder 4"/>
          <p:cNvSpPr>
            <a:spLocks noGrp="1"/>
          </p:cNvSpPr>
          <p:nvPr>
            <p:ph type="sldNum" sz="quarter" idx="12"/>
          </p:nvPr>
        </p:nvSpPr>
        <p:spPr/>
        <p:txBody>
          <a:bodyPr/>
          <a:lstStyle/>
          <a:p>
            <a:fld id="{DF0E258F-04D6-46E9-8B77-0866F5CD991D}" type="slidenum">
              <a:rPr lang="id-ID" smtClean="0"/>
              <a:t>‹#›</a:t>
            </a:fld>
            <a:endParaRPr lang="id-ID"/>
          </a:p>
        </p:txBody>
      </p:sp>
    </p:spTree>
    <p:extLst>
      <p:ext uri="{BB962C8B-B14F-4D97-AF65-F5344CB8AC3E}">
        <p14:creationId xmlns:p14="http://schemas.microsoft.com/office/powerpoint/2010/main" val="3537136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with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FC85E6-33D1-42FB-BDE5-D6E134B26CA8}" type="datetime1">
              <a:rPr lang="id-ID" smtClean="0"/>
              <a:t>05/08/19</a:t>
            </a:fld>
            <a:endParaRPr lang="id-ID"/>
          </a:p>
        </p:txBody>
      </p:sp>
      <p:sp>
        <p:nvSpPr>
          <p:cNvPr id="3" name="Footer Placeholder 2"/>
          <p:cNvSpPr>
            <a:spLocks noGrp="1"/>
          </p:cNvSpPr>
          <p:nvPr>
            <p:ph type="ftr" sz="quarter" idx="11"/>
          </p:nvPr>
        </p:nvSpPr>
        <p:spPr/>
        <p:txBody>
          <a:bodyPr/>
          <a:lstStyle/>
          <a:p>
            <a:r>
              <a:rPr lang="id-ID"/>
              <a:t>Judul Pembahasan Pertemuan Disini</a:t>
            </a:r>
          </a:p>
        </p:txBody>
      </p:sp>
      <p:sp>
        <p:nvSpPr>
          <p:cNvPr id="4" name="Slide Number Placeholder 3"/>
          <p:cNvSpPr>
            <a:spLocks noGrp="1"/>
          </p:cNvSpPr>
          <p:nvPr>
            <p:ph type="sldNum" sz="quarter" idx="12"/>
          </p:nvPr>
        </p:nvSpPr>
        <p:spPr/>
        <p:txBody>
          <a:bodyPr/>
          <a:lstStyle/>
          <a:p>
            <a:fld id="{DF0E258F-04D6-46E9-8B77-0866F5CD991D}" type="slidenum">
              <a:rPr lang="id-ID" smtClean="0"/>
              <a:t>‹#›</a:t>
            </a:fld>
            <a:endParaRPr lang="id-ID"/>
          </a:p>
        </p:txBody>
      </p:sp>
      <p:sp>
        <p:nvSpPr>
          <p:cNvPr id="5" name="Picture Placeholder 11"/>
          <p:cNvSpPr>
            <a:spLocks noGrp="1"/>
          </p:cNvSpPr>
          <p:nvPr>
            <p:ph type="pic" sz="quarter" idx="13"/>
          </p:nvPr>
        </p:nvSpPr>
        <p:spPr>
          <a:xfrm>
            <a:off x="184897" y="1556084"/>
            <a:ext cx="8822577" cy="4122821"/>
          </a:xfrm>
        </p:spPr>
        <p:txBody>
          <a:bodyPr/>
          <a:lstStyle/>
          <a:p>
            <a:endParaRPr lang="id-ID" dirty="0"/>
          </a:p>
        </p:txBody>
      </p:sp>
      <p:sp>
        <p:nvSpPr>
          <p:cNvPr id="8" name="Title 1"/>
          <p:cNvSpPr>
            <a:spLocks noGrp="1"/>
          </p:cNvSpPr>
          <p:nvPr>
            <p:ph type="title"/>
          </p:nvPr>
        </p:nvSpPr>
        <p:spPr>
          <a:xfrm>
            <a:off x="2703094" y="412469"/>
            <a:ext cx="6304548" cy="842804"/>
          </a:xfrm>
        </p:spPr>
        <p:txBody>
          <a:bodyPr/>
          <a:lstStyle/>
          <a:p>
            <a:r>
              <a:rPr lang="en-US" dirty="0"/>
              <a:t>Click to edit Master title style</a:t>
            </a:r>
          </a:p>
        </p:txBody>
      </p:sp>
    </p:spTree>
    <p:extLst>
      <p:ext uri="{BB962C8B-B14F-4D97-AF65-F5344CB8AC3E}">
        <p14:creationId xmlns:p14="http://schemas.microsoft.com/office/powerpoint/2010/main" val="3264324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847A72E8-F829-4F58-BC39-B9C4A8118BE9}" type="datetime1">
              <a:rPr lang="id-ID" smtClean="0"/>
              <a:t>05/08/19</a:t>
            </a:fld>
            <a:endParaRPr lang="id-ID"/>
          </a:p>
        </p:txBody>
      </p:sp>
      <p:sp>
        <p:nvSpPr>
          <p:cNvPr id="3" name="Footer Placeholder 2"/>
          <p:cNvSpPr>
            <a:spLocks noGrp="1"/>
          </p:cNvSpPr>
          <p:nvPr>
            <p:ph type="ftr" sz="quarter" idx="11"/>
          </p:nvPr>
        </p:nvSpPr>
        <p:spPr>
          <a:xfrm>
            <a:off x="2362034" y="6420518"/>
            <a:ext cx="4475746" cy="365125"/>
          </a:xfrm>
        </p:spPr>
        <p:txBody>
          <a:bodyPr/>
          <a:lstStyle/>
          <a:p>
            <a:r>
              <a:rPr lang="id-ID" dirty="0"/>
              <a:t>Judul Pembahasan Pertemuan Disini</a:t>
            </a:r>
          </a:p>
        </p:txBody>
      </p:sp>
      <p:sp>
        <p:nvSpPr>
          <p:cNvPr id="4" name="Slide Number Placeholder 3"/>
          <p:cNvSpPr>
            <a:spLocks noGrp="1"/>
          </p:cNvSpPr>
          <p:nvPr>
            <p:ph type="sldNum" sz="quarter" idx="12"/>
          </p:nvPr>
        </p:nvSpPr>
        <p:spPr>
          <a:xfrm>
            <a:off x="8093243" y="6420519"/>
            <a:ext cx="914400" cy="365125"/>
          </a:xfrm>
        </p:spPr>
        <p:txBody>
          <a:bodyPr/>
          <a:lstStyle>
            <a:lvl1pPr>
              <a:defRPr sz="1050">
                <a:solidFill>
                  <a:schemeClr val="tx1">
                    <a:lumMod val="65000"/>
                    <a:lumOff val="35000"/>
                  </a:schemeClr>
                </a:solidFill>
              </a:defRPr>
            </a:lvl1pPr>
          </a:lstStyle>
          <a:p>
            <a:fld id="{DF0E258F-04D6-46E9-8B77-0866F5CD991D}" type="slidenum">
              <a:rPr lang="id-ID" smtClean="0"/>
              <a:pPr/>
              <a:t>‹#›</a:t>
            </a:fld>
            <a:endParaRPr lang="id-ID" dirty="0"/>
          </a:p>
        </p:txBody>
      </p:sp>
      <p:pic>
        <p:nvPicPr>
          <p:cNvPr id="6" name="Picture 5"/>
          <p:cNvPicPr>
            <a:picLocks noChangeAspect="1"/>
          </p:cNvPicPr>
          <p:nvPr userDrawn="1"/>
        </p:nvPicPr>
        <p:blipFill rotWithShape="1">
          <a:blip r:embed="rId3" cstate="print">
            <a:extLst>
              <a:ext uri="{28A0092B-C50C-407E-A947-70E740481C1C}">
                <a14:useLocalDpi xmlns:a14="http://schemas.microsoft.com/office/drawing/2010/main" val="0"/>
              </a:ext>
            </a:extLst>
          </a:blip>
          <a:srcRect l="7013" r="7281" b="22399"/>
          <a:stretch/>
        </p:blipFill>
        <p:spPr>
          <a:xfrm>
            <a:off x="508617" y="121182"/>
            <a:ext cx="363863" cy="343446"/>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2762" y="113994"/>
            <a:ext cx="806818" cy="350634"/>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4113" y="121182"/>
            <a:ext cx="333345" cy="343446"/>
          </a:xfrm>
          <a:prstGeom prst="rect">
            <a:avLst/>
          </a:prstGeom>
        </p:spPr>
      </p:pic>
      <p:sp>
        <p:nvSpPr>
          <p:cNvPr id="12" name="Picture Placeholder 11"/>
          <p:cNvSpPr>
            <a:spLocks noGrp="1"/>
          </p:cNvSpPr>
          <p:nvPr>
            <p:ph type="pic" sz="quarter" idx="13"/>
          </p:nvPr>
        </p:nvSpPr>
        <p:spPr>
          <a:xfrm>
            <a:off x="184897" y="585809"/>
            <a:ext cx="8822577" cy="5762353"/>
          </a:xfrm>
        </p:spPr>
        <p:txBody>
          <a:bodyPr/>
          <a:lstStyle/>
          <a:p>
            <a:endParaRPr lang="id-ID" dirty="0"/>
          </a:p>
        </p:txBody>
      </p:sp>
      <p:sp>
        <p:nvSpPr>
          <p:cNvPr id="13" name="TextBox 12"/>
          <p:cNvSpPr txBox="1"/>
          <p:nvPr userDrawn="1"/>
        </p:nvSpPr>
        <p:spPr>
          <a:xfrm>
            <a:off x="3916279" y="45113"/>
            <a:ext cx="5091363" cy="230832"/>
          </a:xfrm>
          <a:prstGeom prst="rect">
            <a:avLst/>
          </a:prstGeom>
          <a:noFill/>
        </p:spPr>
        <p:txBody>
          <a:bodyPr wrap="square" rtlCol="0">
            <a:spAutoFit/>
          </a:bodyPr>
          <a:lstStyle/>
          <a:p>
            <a:pPr algn="r"/>
            <a:r>
              <a:rPr lang="id-ID" sz="900" dirty="0">
                <a:solidFill>
                  <a:schemeClr val="bg2">
                    <a:lumMod val="25000"/>
                  </a:schemeClr>
                </a:solidFill>
                <a:latin typeface="Segoe UI Light" panose="020B0502040204020203" pitchFamily="34" charset="0"/>
                <a:cs typeface="Segoe UI Light" panose="020B0502040204020203" pitchFamily="34" charset="0"/>
              </a:rPr>
              <a:t>Program Fresh</a:t>
            </a:r>
            <a:r>
              <a:rPr lang="id-ID" sz="900" baseline="0" dirty="0">
                <a:solidFill>
                  <a:schemeClr val="bg2">
                    <a:lumMod val="25000"/>
                  </a:schemeClr>
                </a:solidFill>
                <a:latin typeface="Segoe UI Light" panose="020B0502040204020203" pitchFamily="34" charset="0"/>
                <a:cs typeface="Segoe UI Light" panose="020B0502040204020203" pitchFamily="34" charset="0"/>
              </a:rPr>
              <a:t> Graduate Academy Digital Talent Scholarship 2019 | Machine Learning</a:t>
            </a:r>
            <a:endParaRPr lang="id-ID" sz="900" dirty="0">
              <a:solidFill>
                <a:schemeClr val="bg2">
                  <a:lumMod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07885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Footer Placeholder 4"/>
          <p:cNvSpPr>
            <a:spLocks noGrp="1"/>
          </p:cNvSpPr>
          <p:nvPr>
            <p:ph type="ftr" sz="quarter" idx="3"/>
          </p:nvPr>
        </p:nvSpPr>
        <p:spPr>
          <a:xfrm>
            <a:off x="2334127" y="6420519"/>
            <a:ext cx="4475746" cy="365125"/>
          </a:xfrm>
          <a:prstGeom prst="rect">
            <a:avLst/>
          </a:prstGeom>
        </p:spPr>
        <p:txBody>
          <a:bodyPr vert="horz" lIns="91440" tIns="45720" rIns="91440" bIns="45720" rtlCol="0" anchor="ctr"/>
          <a:lstStyle>
            <a:lvl1pPr algn="ctr">
              <a:defRPr sz="1050">
                <a:solidFill>
                  <a:schemeClr val="tx1">
                    <a:tint val="75000"/>
                  </a:schemeClr>
                </a:solidFill>
              </a:defRPr>
            </a:lvl1pPr>
          </a:lstStyle>
          <a:p>
            <a:r>
              <a:rPr lang="id-ID"/>
              <a:t>Judul Pembahasan Pertemuan Disini</a:t>
            </a:r>
            <a:endParaRPr lang="id-ID" dirty="0"/>
          </a:p>
        </p:txBody>
      </p:sp>
      <p:sp>
        <p:nvSpPr>
          <p:cNvPr id="2" name="Title Placeholder 1"/>
          <p:cNvSpPr>
            <a:spLocks noGrp="1"/>
          </p:cNvSpPr>
          <p:nvPr>
            <p:ph type="title"/>
          </p:nvPr>
        </p:nvSpPr>
        <p:spPr>
          <a:xfrm>
            <a:off x="1652338" y="412469"/>
            <a:ext cx="7355304" cy="84280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84897" y="1459832"/>
            <a:ext cx="8822745" cy="4708943"/>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84898" y="6420519"/>
            <a:ext cx="1467440" cy="365125"/>
          </a:xfrm>
          <a:prstGeom prst="rect">
            <a:avLst/>
          </a:prstGeom>
        </p:spPr>
        <p:txBody>
          <a:bodyPr vert="horz" lIns="91440" tIns="45720" rIns="91440" bIns="45720" rtlCol="0" anchor="ctr"/>
          <a:lstStyle>
            <a:lvl1pPr algn="l">
              <a:defRPr sz="1050">
                <a:solidFill>
                  <a:schemeClr val="tx1">
                    <a:tint val="75000"/>
                  </a:schemeClr>
                </a:solidFill>
              </a:defRPr>
            </a:lvl1pPr>
          </a:lstStyle>
          <a:p>
            <a:fld id="{2DE27B2D-B4C3-4BC8-8932-D94CD54BC8D5}" type="datetime1">
              <a:rPr lang="id-ID" smtClean="0"/>
              <a:t>05/08/19</a:t>
            </a:fld>
            <a:endParaRPr lang="id-ID" dirty="0"/>
          </a:p>
        </p:txBody>
      </p:sp>
      <p:sp>
        <p:nvSpPr>
          <p:cNvPr id="6" name="Slide Number Placeholder 5"/>
          <p:cNvSpPr>
            <a:spLocks noGrp="1"/>
          </p:cNvSpPr>
          <p:nvPr>
            <p:ph type="sldNum" sz="quarter" idx="4"/>
          </p:nvPr>
        </p:nvSpPr>
        <p:spPr>
          <a:xfrm>
            <a:off x="8093243" y="6241131"/>
            <a:ext cx="914400" cy="544513"/>
          </a:xfrm>
          <a:prstGeom prst="rect">
            <a:avLst/>
          </a:prstGeom>
        </p:spPr>
        <p:txBody>
          <a:bodyPr vert="horz" lIns="91440" tIns="45720" rIns="91440" bIns="45720" rtlCol="0" anchor="ctr"/>
          <a:lstStyle>
            <a:lvl1pPr algn="ctr">
              <a:defRPr sz="3600">
                <a:solidFill>
                  <a:schemeClr val="bg1"/>
                </a:solidFill>
              </a:defRPr>
            </a:lvl1pPr>
          </a:lstStyle>
          <a:p>
            <a:fld id="{DF0E258F-04D6-46E9-8B77-0866F5CD991D}" type="slidenum">
              <a:rPr lang="id-ID" smtClean="0"/>
              <a:pPr/>
              <a:t>‹#›</a:t>
            </a:fld>
            <a:endParaRPr lang="id-ID" dirty="0"/>
          </a:p>
        </p:txBody>
      </p:sp>
      <p:pic>
        <p:nvPicPr>
          <p:cNvPr id="10" name="Picture 9"/>
          <p:cNvPicPr>
            <a:picLocks noChangeAspect="1"/>
          </p:cNvPicPr>
          <p:nvPr userDrawn="1"/>
        </p:nvPicPr>
        <p:blipFill rotWithShape="1">
          <a:blip r:embed="rId16" cstate="print">
            <a:extLst>
              <a:ext uri="{28A0092B-C50C-407E-A947-70E740481C1C}">
                <a14:useLocalDpi xmlns:a14="http://schemas.microsoft.com/office/drawing/2010/main" val="0"/>
              </a:ext>
            </a:extLst>
          </a:blip>
          <a:srcRect l="7013" r="7281" b="22399"/>
          <a:stretch/>
        </p:blipFill>
        <p:spPr>
          <a:xfrm>
            <a:off x="609056" y="87767"/>
            <a:ext cx="408826" cy="385887"/>
          </a:xfrm>
          <a:prstGeom prst="rect">
            <a:avLst/>
          </a:prstGeom>
        </p:spPr>
      </p:pic>
      <p:pic>
        <p:nvPicPr>
          <p:cNvPr id="11" name="Picture 10"/>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11800" y="554599"/>
            <a:ext cx="806818" cy="350634"/>
          </a:xfrm>
          <a:prstGeom prst="rect">
            <a:avLst/>
          </a:prstGeom>
        </p:spPr>
      </p:pic>
      <p:pic>
        <p:nvPicPr>
          <p:cNvPr id="12" name="Picture 1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30802" y="75067"/>
            <a:ext cx="385103" cy="396772"/>
          </a:xfrm>
          <a:prstGeom prst="rect">
            <a:avLst/>
          </a:prstGeom>
        </p:spPr>
      </p:pic>
      <p:sp>
        <p:nvSpPr>
          <p:cNvPr id="14" name="TextBox 13"/>
          <p:cNvSpPr txBox="1"/>
          <p:nvPr userDrawn="1"/>
        </p:nvSpPr>
        <p:spPr>
          <a:xfrm>
            <a:off x="3916279" y="45113"/>
            <a:ext cx="5091363" cy="230832"/>
          </a:xfrm>
          <a:prstGeom prst="rect">
            <a:avLst/>
          </a:prstGeom>
          <a:noFill/>
        </p:spPr>
        <p:txBody>
          <a:bodyPr wrap="square" rtlCol="0">
            <a:spAutoFit/>
          </a:bodyPr>
          <a:lstStyle/>
          <a:p>
            <a:pPr algn="r"/>
            <a:r>
              <a:rPr lang="id-ID" sz="900" dirty="0">
                <a:solidFill>
                  <a:schemeClr val="bg2">
                    <a:lumMod val="25000"/>
                  </a:schemeClr>
                </a:solidFill>
                <a:latin typeface="Segoe UI Light" panose="020B0502040204020203" pitchFamily="34" charset="0"/>
                <a:cs typeface="Segoe UI Light" panose="020B0502040204020203" pitchFamily="34" charset="0"/>
              </a:rPr>
              <a:t>Program Fresh</a:t>
            </a:r>
            <a:r>
              <a:rPr lang="id-ID" sz="900" baseline="0" dirty="0">
                <a:solidFill>
                  <a:schemeClr val="bg2">
                    <a:lumMod val="25000"/>
                  </a:schemeClr>
                </a:solidFill>
                <a:latin typeface="Segoe UI Light" panose="020B0502040204020203" pitchFamily="34" charset="0"/>
                <a:cs typeface="Segoe UI Light" panose="020B0502040204020203" pitchFamily="34" charset="0"/>
              </a:rPr>
              <a:t> Graduate Academy Digital Talent Scholarship 2019 | Machine Learning</a:t>
            </a:r>
            <a:endParaRPr lang="id-ID" sz="900" dirty="0">
              <a:solidFill>
                <a:schemeClr val="bg2">
                  <a:lumMod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3221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3" r:id="rId5"/>
    <p:sldLayoutId id="2147483665" r:id="rId6"/>
    <p:sldLayoutId id="2147483666" r:id="rId7"/>
    <p:sldLayoutId id="2147483667" r:id="rId8"/>
    <p:sldLayoutId id="2147483672" r:id="rId9"/>
    <p:sldLayoutId id="2147483668" r:id="rId10"/>
    <p:sldLayoutId id="2147483669" r:id="rId11"/>
    <p:sldLayoutId id="2147483670" r:id="rId12"/>
    <p:sldLayoutId id="2147483671" r:id="rId13"/>
  </p:sldLayoutIdLst>
  <p:hf hdr="0"/>
  <p:txStyles>
    <p:titleStyle>
      <a:lvl1pPr algn="ctr"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000" kern="1200">
          <a:solidFill>
            <a:schemeClr val="bg2">
              <a:lumMod val="25000"/>
            </a:schemeClr>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chemeClr val="bg2">
              <a:lumMod val="25000"/>
            </a:schemeClr>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bg2">
              <a:lumMod val="25000"/>
            </a:schemeClr>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err="1"/>
              <a:t>Dasar</a:t>
            </a:r>
            <a:r>
              <a:rPr lang="en-US" dirty="0"/>
              <a:t> </a:t>
            </a:r>
            <a:r>
              <a:rPr lang="id-ID" i="1" dirty="0"/>
              <a:t>Deep Learning</a:t>
            </a:r>
            <a:endParaRPr lang="id-ID" sz="4000" i="1" dirty="0"/>
          </a:p>
        </p:txBody>
      </p:sp>
      <p:pic>
        <p:nvPicPr>
          <p:cNvPr id="4" name="Picture 3">
            <a:extLst>
              <a:ext uri="{FF2B5EF4-FFF2-40B4-BE49-F238E27FC236}">
                <a16:creationId xmlns:a16="http://schemas.microsoft.com/office/drawing/2014/main" id="{A7A32236-1800-489B-A9D8-59F035A84D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100" y="5753552"/>
            <a:ext cx="670457" cy="918844"/>
          </a:xfrm>
          <a:prstGeom prst="rect">
            <a:avLst/>
          </a:prstGeom>
        </p:spPr>
      </p:pic>
    </p:spTree>
    <p:extLst>
      <p:ext uri="{BB962C8B-B14F-4D97-AF65-F5344CB8AC3E}">
        <p14:creationId xmlns:p14="http://schemas.microsoft.com/office/powerpoint/2010/main" val="414177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With Loss</a:t>
            </a:r>
            <a:endParaRPr lang="id-ID" dirty="0"/>
          </a:p>
        </p:txBody>
      </p:sp>
      <p:sp>
        <p:nvSpPr>
          <p:cNvPr id="4" name="Date Placeholder 3"/>
          <p:cNvSpPr>
            <a:spLocks noGrp="1"/>
          </p:cNvSpPr>
          <p:nvPr>
            <p:ph type="dt" sz="half" idx="10"/>
          </p:nvPr>
        </p:nvSpPr>
        <p:spPr/>
        <p:txBody>
          <a:bodyPr/>
          <a:lstStyle/>
          <a:p>
            <a:fld id="{2AF9A1EF-1133-4287-8FB2-E868C4D182CC}" type="datetime1">
              <a:rPr lang="id-ID" smtClean="0"/>
              <a:t>05/08/19</a:t>
            </a:fld>
            <a:endParaRPr lang="id-ID"/>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10</a:t>
            </a:fld>
            <a:endParaRPr lang="id-ID" dirty="0"/>
          </a:p>
        </p:txBody>
      </p:sp>
      <p:sp>
        <p:nvSpPr>
          <p:cNvPr id="3" name="Content Placeholder 2"/>
          <p:cNvSpPr>
            <a:spLocks noGrp="1"/>
          </p:cNvSpPr>
          <p:nvPr>
            <p:ph idx="1"/>
          </p:nvPr>
        </p:nvSpPr>
        <p:spPr/>
        <p:txBody>
          <a:bodyPr>
            <a:normAutofit/>
          </a:bodyPr>
          <a:lstStyle/>
          <a:p>
            <a:pPr algn="just"/>
            <a:r>
              <a:rPr lang="en-US" sz="2800" dirty="0" err="1"/>
              <a:t>Dalam</a:t>
            </a:r>
            <a:r>
              <a:rPr lang="en-US" sz="2800" dirty="0"/>
              <a:t> Supervised Learning, training data </a:t>
            </a:r>
            <a:r>
              <a:rPr lang="en-US" sz="2800" dirty="0" err="1"/>
              <a:t>terdiri</a:t>
            </a:r>
            <a:r>
              <a:rPr lang="en-US" sz="2800" dirty="0"/>
              <a:t> </a:t>
            </a:r>
            <a:r>
              <a:rPr lang="en-US" sz="2800" dirty="0" err="1"/>
              <a:t>dari</a:t>
            </a:r>
            <a:r>
              <a:rPr lang="en-US" sz="2800" dirty="0"/>
              <a:t> input </a:t>
            </a:r>
            <a:r>
              <a:rPr lang="en-US" sz="2800" dirty="0" err="1"/>
              <a:t>dan</a:t>
            </a:r>
            <a:r>
              <a:rPr lang="en-US" sz="2800" dirty="0"/>
              <a:t> output/target.</a:t>
            </a:r>
          </a:p>
          <a:p>
            <a:pPr algn="just"/>
            <a:r>
              <a:rPr lang="en-US" sz="2800" dirty="0" err="1"/>
              <a:t>Pada</a:t>
            </a:r>
            <a:r>
              <a:rPr lang="en-US" sz="2800" dirty="0"/>
              <a:t> </a:t>
            </a:r>
            <a:r>
              <a:rPr lang="en-US" sz="2800" dirty="0" err="1"/>
              <a:t>saat</a:t>
            </a:r>
            <a:r>
              <a:rPr lang="en-US" sz="2800" dirty="0"/>
              <a:t> forward pass, input </a:t>
            </a:r>
            <a:r>
              <a:rPr lang="en-US" sz="2800" dirty="0" err="1"/>
              <a:t>akan</a:t>
            </a:r>
            <a:r>
              <a:rPr lang="en-US" sz="2800" dirty="0"/>
              <a:t> di-”propagate” </a:t>
            </a:r>
            <a:r>
              <a:rPr lang="en-US" sz="2800" dirty="0" err="1"/>
              <a:t>menuju</a:t>
            </a:r>
            <a:r>
              <a:rPr lang="en-US" sz="2800" dirty="0"/>
              <a:t> output layer </a:t>
            </a:r>
            <a:r>
              <a:rPr lang="en-US" sz="2800" dirty="0" err="1"/>
              <a:t>dan</a:t>
            </a:r>
            <a:r>
              <a:rPr lang="en-US" sz="2800" dirty="0"/>
              <a:t> </a:t>
            </a:r>
            <a:r>
              <a:rPr lang="en-US" sz="2800" dirty="0" err="1"/>
              <a:t>hasil</a:t>
            </a:r>
            <a:r>
              <a:rPr lang="en-US" sz="2800" dirty="0"/>
              <a:t> </a:t>
            </a:r>
            <a:r>
              <a:rPr lang="en-US" sz="2800" dirty="0" err="1"/>
              <a:t>prediksi</a:t>
            </a:r>
            <a:r>
              <a:rPr lang="en-US" sz="2800" dirty="0"/>
              <a:t> output </a:t>
            </a:r>
            <a:r>
              <a:rPr lang="en-US" sz="2800" dirty="0" err="1"/>
              <a:t>akan</a:t>
            </a:r>
            <a:r>
              <a:rPr lang="en-US" sz="2800" dirty="0"/>
              <a:t> </a:t>
            </a:r>
            <a:r>
              <a:rPr lang="en-US" sz="2800" dirty="0" err="1"/>
              <a:t>dibandingakan</a:t>
            </a:r>
            <a:r>
              <a:rPr lang="en-US" sz="2800" dirty="0"/>
              <a:t> </a:t>
            </a:r>
            <a:r>
              <a:rPr lang="en-US" sz="2800" dirty="0" err="1"/>
              <a:t>dengan</a:t>
            </a:r>
            <a:r>
              <a:rPr lang="en-US" sz="2800" dirty="0"/>
              <a:t> target </a:t>
            </a:r>
            <a:r>
              <a:rPr lang="en-US" sz="2800" dirty="0" err="1"/>
              <a:t>dengan</a:t>
            </a:r>
            <a:r>
              <a:rPr lang="en-US" sz="2800" dirty="0"/>
              <a:t> </a:t>
            </a:r>
            <a:r>
              <a:rPr lang="en-US" sz="2800" dirty="0" err="1"/>
              <a:t>menggunakan</a:t>
            </a:r>
            <a:r>
              <a:rPr lang="en-US" sz="2800" dirty="0"/>
              <a:t> </a:t>
            </a:r>
            <a:r>
              <a:rPr lang="en-US" sz="2800" dirty="0" err="1"/>
              <a:t>sebuah</a:t>
            </a:r>
            <a:r>
              <a:rPr lang="en-US" sz="2800" dirty="0"/>
              <a:t> </a:t>
            </a:r>
            <a:r>
              <a:rPr lang="en-US" sz="2800" dirty="0" err="1"/>
              <a:t>fungsi</a:t>
            </a:r>
            <a:r>
              <a:rPr lang="en-US" sz="2800" dirty="0"/>
              <a:t> yang </a:t>
            </a:r>
            <a:r>
              <a:rPr lang="en-US" sz="2800" dirty="0" err="1"/>
              <a:t>biasa</a:t>
            </a:r>
            <a:r>
              <a:rPr lang="en-US" sz="2800" dirty="0"/>
              <a:t> </a:t>
            </a:r>
            <a:r>
              <a:rPr lang="en-US" sz="2800" dirty="0" err="1"/>
              <a:t>disebut</a:t>
            </a:r>
            <a:r>
              <a:rPr lang="en-US" sz="2800" dirty="0"/>
              <a:t> </a:t>
            </a:r>
            <a:r>
              <a:rPr lang="en-US" sz="2800" dirty="0" err="1"/>
              <a:t>dengan</a:t>
            </a:r>
            <a:r>
              <a:rPr lang="en-US" sz="2800" dirty="0"/>
              <a:t> </a:t>
            </a:r>
            <a:r>
              <a:rPr lang="en-US" sz="2800" i="1" dirty="0"/>
              <a:t>Loss Function</a:t>
            </a:r>
            <a:r>
              <a:rPr lang="en-US" sz="2800" dirty="0"/>
              <a:t>.</a:t>
            </a:r>
          </a:p>
        </p:txBody>
      </p:sp>
      <p:pic>
        <p:nvPicPr>
          <p:cNvPr id="7" name="Picture 6">
            <a:extLst>
              <a:ext uri="{FF2B5EF4-FFF2-40B4-BE49-F238E27FC236}">
                <a16:creationId xmlns:a16="http://schemas.microsoft.com/office/drawing/2014/main" id="{50F0A206-039B-4AC7-94E9-F3D9B09C68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1236134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a:t>
            </a:r>
            <a:endParaRPr lang="id-ID" dirty="0"/>
          </a:p>
        </p:txBody>
      </p:sp>
      <p:sp>
        <p:nvSpPr>
          <p:cNvPr id="4" name="Date Placeholder 3"/>
          <p:cNvSpPr>
            <a:spLocks noGrp="1"/>
          </p:cNvSpPr>
          <p:nvPr>
            <p:ph type="dt" sz="half" idx="10"/>
          </p:nvPr>
        </p:nvSpPr>
        <p:spPr/>
        <p:txBody>
          <a:bodyPr/>
          <a:lstStyle/>
          <a:p>
            <a:fld id="{2AF9A1EF-1133-4287-8FB2-E868C4D182CC}" type="datetime1">
              <a:rPr lang="id-ID" smtClean="0"/>
              <a:t>05/08/19</a:t>
            </a:fld>
            <a:endParaRPr lang="id-ID"/>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11</a:t>
            </a:fld>
            <a:endParaRPr lang="id-ID" dirty="0"/>
          </a:p>
        </p:txBody>
      </p:sp>
      <p:sp>
        <p:nvSpPr>
          <p:cNvPr id="3" name="Content Placeholder 2"/>
          <p:cNvSpPr>
            <a:spLocks noGrp="1"/>
          </p:cNvSpPr>
          <p:nvPr>
            <p:ph idx="1"/>
          </p:nvPr>
        </p:nvSpPr>
        <p:spPr/>
        <p:txBody>
          <a:bodyPr>
            <a:noAutofit/>
          </a:bodyPr>
          <a:lstStyle/>
          <a:p>
            <a:pPr algn="just"/>
            <a:r>
              <a:rPr lang="en-US" sz="2800" dirty="0" err="1"/>
              <a:t>Faktanya</a:t>
            </a:r>
            <a:r>
              <a:rPr lang="en-US" sz="2800" dirty="0"/>
              <a:t>, </a:t>
            </a:r>
            <a:r>
              <a:rPr lang="en-US" sz="2800" dirty="0" err="1"/>
              <a:t>autoencoder</a:t>
            </a:r>
            <a:r>
              <a:rPr lang="en-US" sz="2800" dirty="0"/>
              <a:t> </a:t>
            </a:r>
            <a:r>
              <a:rPr lang="en-US" sz="2800" dirty="0" err="1"/>
              <a:t>adalah</a:t>
            </a:r>
            <a:r>
              <a:rPr lang="en-US" sz="2800" dirty="0"/>
              <a:t> </a:t>
            </a:r>
            <a:r>
              <a:rPr lang="en-US" sz="2800" dirty="0" err="1"/>
              <a:t>alat</a:t>
            </a:r>
            <a:r>
              <a:rPr lang="en-US" sz="2800" dirty="0"/>
              <a:t> yang </a:t>
            </a:r>
            <a:r>
              <a:rPr lang="en-US" sz="2800" dirty="0" err="1"/>
              <a:t>sangat</a:t>
            </a:r>
            <a:r>
              <a:rPr lang="en-US" sz="2800" dirty="0"/>
              <a:t> </a:t>
            </a:r>
            <a:r>
              <a:rPr lang="en-US" sz="2800" dirty="0" err="1"/>
              <a:t>berguna</a:t>
            </a:r>
            <a:r>
              <a:rPr lang="en-US" sz="2800" dirty="0"/>
              <a:t> </a:t>
            </a:r>
            <a:r>
              <a:rPr lang="en-US" sz="2800" dirty="0" err="1"/>
              <a:t>untuk</a:t>
            </a:r>
            <a:r>
              <a:rPr lang="en-US" sz="2800" dirty="0"/>
              <a:t> </a:t>
            </a:r>
            <a:r>
              <a:rPr lang="en-US" sz="2800" dirty="0" err="1"/>
              <a:t>pengurangan</a:t>
            </a:r>
            <a:r>
              <a:rPr lang="en-US" sz="2800" dirty="0"/>
              <a:t> </a:t>
            </a:r>
            <a:r>
              <a:rPr lang="en-US" sz="2800" dirty="0" err="1"/>
              <a:t>dimensi</a:t>
            </a:r>
            <a:r>
              <a:rPr lang="en-US" sz="2800" dirty="0"/>
              <a:t>.</a:t>
            </a:r>
          </a:p>
          <a:p>
            <a:pPr algn="just"/>
            <a:r>
              <a:rPr lang="en-US" sz="2800" dirty="0" err="1"/>
              <a:t>Pertimbangkan</a:t>
            </a:r>
            <a:r>
              <a:rPr lang="en-US" sz="2800" dirty="0"/>
              <a:t> </a:t>
            </a:r>
            <a:r>
              <a:rPr lang="en-US" sz="2800" dirty="0" err="1"/>
              <a:t>gambar</a:t>
            </a:r>
            <a:r>
              <a:rPr lang="en-US" sz="2800" dirty="0"/>
              <a:t> yang </a:t>
            </a:r>
            <a:r>
              <a:rPr lang="en-US" sz="2800" dirty="0" err="1"/>
              <a:t>mengandung</a:t>
            </a:r>
            <a:r>
              <a:rPr lang="en-US" sz="2800" dirty="0"/>
              <a:t> </a:t>
            </a:r>
            <a:r>
              <a:rPr lang="en-US" sz="2800" dirty="0" err="1"/>
              <a:t>piksel</a:t>
            </a:r>
            <a:r>
              <a:rPr lang="en-US" sz="2800" dirty="0"/>
              <a:t> 28x28.</a:t>
            </a:r>
          </a:p>
          <a:p>
            <a:pPr algn="just"/>
            <a:r>
              <a:rPr lang="en-US" sz="2800" dirty="0"/>
              <a:t>Neural Network </a:t>
            </a:r>
            <a:r>
              <a:rPr lang="en-US" sz="2800" dirty="0" err="1"/>
              <a:t>perlu</a:t>
            </a:r>
            <a:r>
              <a:rPr lang="en-US" sz="2800" dirty="0"/>
              <a:t> </a:t>
            </a:r>
            <a:r>
              <a:rPr lang="en-US" sz="2800" dirty="0" err="1"/>
              <a:t>memproses</a:t>
            </a:r>
            <a:r>
              <a:rPr lang="en-US" sz="2800" dirty="0"/>
              <a:t> </a:t>
            </a:r>
            <a:r>
              <a:rPr lang="en-US" sz="2800" dirty="0" err="1"/>
              <a:t>lebih</a:t>
            </a:r>
            <a:r>
              <a:rPr lang="en-US" sz="2800" dirty="0"/>
              <a:t> </a:t>
            </a:r>
            <a:r>
              <a:rPr lang="en-US" sz="2800" dirty="0" err="1"/>
              <a:t>dari</a:t>
            </a:r>
            <a:r>
              <a:rPr lang="en-US" sz="2800" dirty="0"/>
              <a:t> 750 </a:t>
            </a:r>
            <a:r>
              <a:rPr lang="en-US" sz="2800" dirty="0" err="1"/>
              <a:t>nilai</a:t>
            </a:r>
            <a:r>
              <a:rPr lang="en-US" sz="2800" dirty="0"/>
              <a:t> input </a:t>
            </a:r>
            <a:r>
              <a:rPr lang="en-US" sz="2800" dirty="0" err="1"/>
              <a:t>hanya</a:t>
            </a:r>
            <a:r>
              <a:rPr lang="en-US" sz="2800" dirty="0"/>
              <a:t> </a:t>
            </a:r>
            <a:r>
              <a:rPr lang="en-US" sz="2800" dirty="0" err="1"/>
              <a:t>untuk</a:t>
            </a:r>
            <a:r>
              <a:rPr lang="en-US" sz="2800" dirty="0"/>
              <a:t> </a:t>
            </a:r>
            <a:r>
              <a:rPr lang="en-US" sz="2800" dirty="0" err="1"/>
              <a:t>satu</a:t>
            </a:r>
            <a:r>
              <a:rPr lang="en-US" sz="2800" dirty="0"/>
              <a:t> </a:t>
            </a:r>
            <a:r>
              <a:rPr lang="en-US" sz="2800" dirty="0" err="1"/>
              <a:t>gambar</a:t>
            </a:r>
            <a:r>
              <a:rPr lang="en-US" sz="2800" dirty="0"/>
              <a:t>.</a:t>
            </a:r>
          </a:p>
          <a:p>
            <a:pPr algn="just"/>
            <a:r>
              <a:rPr lang="en-US" sz="2800" dirty="0" err="1"/>
              <a:t>Dengan</a:t>
            </a:r>
            <a:r>
              <a:rPr lang="en-US" sz="2800" dirty="0"/>
              <a:t> </a:t>
            </a:r>
            <a:r>
              <a:rPr lang="en-US" sz="2800" dirty="0" err="1"/>
              <a:t>melakukan</a:t>
            </a:r>
            <a:r>
              <a:rPr lang="en-US" sz="2800" dirty="0"/>
              <a:t> </a:t>
            </a:r>
            <a:r>
              <a:rPr lang="en-US" sz="2800" dirty="0" err="1"/>
              <a:t>ini</a:t>
            </a:r>
            <a:r>
              <a:rPr lang="en-US" sz="2800" dirty="0"/>
              <a:t> di </a:t>
            </a:r>
            <a:r>
              <a:rPr lang="en-US" sz="2800" dirty="0" err="1"/>
              <a:t>jutaan</a:t>
            </a:r>
            <a:r>
              <a:rPr lang="en-US" sz="2800" dirty="0"/>
              <a:t> </a:t>
            </a:r>
            <a:r>
              <a:rPr lang="en-US" sz="2800" dirty="0" err="1"/>
              <a:t>gambar</a:t>
            </a:r>
            <a:r>
              <a:rPr lang="en-US" sz="2800" dirty="0"/>
              <a:t> </a:t>
            </a:r>
            <a:r>
              <a:rPr lang="en-US" sz="2800" dirty="0" err="1"/>
              <a:t>akan</a:t>
            </a:r>
            <a:r>
              <a:rPr lang="en-US" sz="2800" dirty="0"/>
              <a:t> </a:t>
            </a:r>
            <a:r>
              <a:rPr lang="en-US" sz="2800" dirty="0" err="1"/>
              <a:t>menghabiskan</a:t>
            </a:r>
            <a:r>
              <a:rPr lang="en-US" sz="2800" dirty="0"/>
              <a:t> </a:t>
            </a:r>
            <a:r>
              <a:rPr lang="en-US" sz="2800" dirty="0" err="1"/>
              <a:t>banyak</a:t>
            </a:r>
            <a:r>
              <a:rPr lang="en-US" sz="2800" dirty="0"/>
              <a:t> </a:t>
            </a:r>
            <a:r>
              <a:rPr lang="en-US" sz="2800" dirty="0" err="1"/>
              <a:t>memori</a:t>
            </a:r>
            <a:r>
              <a:rPr lang="en-US" sz="2800" dirty="0"/>
              <a:t> </a:t>
            </a:r>
            <a:r>
              <a:rPr lang="en-US" sz="2800" dirty="0" err="1"/>
              <a:t>dan</a:t>
            </a:r>
            <a:r>
              <a:rPr lang="en-US" sz="2800" dirty="0"/>
              <a:t> </a:t>
            </a:r>
            <a:r>
              <a:rPr lang="en-US" sz="2800" dirty="0" err="1"/>
              <a:t>waktu</a:t>
            </a:r>
            <a:r>
              <a:rPr lang="en-US" sz="2800" dirty="0"/>
              <a:t> </a:t>
            </a:r>
            <a:r>
              <a:rPr lang="en-US" sz="2800" dirty="0" err="1"/>
              <a:t>pemrosesan</a:t>
            </a:r>
            <a:r>
              <a:rPr lang="en-US" sz="2800" dirty="0"/>
              <a:t>.</a:t>
            </a:r>
          </a:p>
        </p:txBody>
      </p:sp>
      <p:pic>
        <p:nvPicPr>
          <p:cNvPr id="7" name="Picture 6">
            <a:extLst>
              <a:ext uri="{FF2B5EF4-FFF2-40B4-BE49-F238E27FC236}">
                <a16:creationId xmlns:a16="http://schemas.microsoft.com/office/drawing/2014/main" id="{9531A388-32CE-4F82-BCB1-0EC4A34536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609598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a:t>
            </a:r>
            <a:endParaRPr lang="id-ID" dirty="0"/>
          </a:p>
        </p:txBody>
      </p:sp>
      <p:sp>
        <p:nvSpPr>
          <p:cNvPr id="4" name="Date Placeholder 3"/>
          <p:cNvSpPr>
            <a:spLocks noGrp="1"/>
          </p:cNvSpPr>
          <p:nvPr>
            <p:ph type="dt" sz="half" idx="10"/>
          </p:nvPr>
        </p:nvSpPr>
        <p:spPr/>
        <p:txBody>
          <a:bodyPr/>
          <a:lstStyle/>
          <a:p>
            <a:fld id="{2AF9A1EF-1133-4287-8FB2-E868C4D182CC}" type="datetime1">
              <a:rPr lang="id-ID" smtClean="0"/>
              <a:t>05/08/19</a:t>
            </a:fld>
            <a:endParaRPr lang="id-ID"/>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12</a:t>
            </a:fld>
            <a:endParaRPr lang="id-ID" dirty="0"/>
          </a:p>
        </p:txBody>
      </p:sp>
      <p:sp>
        <p:nvSpPr>
          <p:cNvPr id="3" name="Content Placeholder 2"/>
          <p:cNvSpPr>
            <a:spLocks noGrp="1"/>
          </p:cNvSpPr>
          <p:nvPr>
            <p:ph idx="1"/>
          </p:nvPr>
        </p:nvSpPr>
        <p:spPr/>
        <p:txBody>
          <a:bodyPr>
            <a:noAutofit/>
          </a:bodyPr>
          <a:lstStyle/>
          <a:p>
            <a:pPr algn="just"/>
            <a:r>
              <a:rPr lang="en-US" sz="2800" dirty="0" err="1"/>
              <a:t>Saat</a:t>
            </a:r>
            <a:r>
              <a:rPr lang="en-US" sz="2800" dirty="0"/>
              <a:t> </a:t>
            </a:r>
            <a:r>
              <a:rPr lang="en-US" sz="2800" dirty="0" err="1"/>
              <a:t>mendekode</a:t>
            </a:r>
            <a:r>
              <a:rPr lang="en-US" sz="2800" dirty="0"/>
              <a:t> output, network </a:t>
            </a:r>
            <a:r>
              <a:rPr lang="en-US" sz="2800" dirty="0" err="1"/>
              <a:t>berfungsi</a:t>
            </a:r>
            <a:r>
              <a:rPr lang="en-US" sz="2800" dirty="0"/>
              <a:t> </a:t>
            </a:r>
            <a:r>
              <a:rPr lang="en-US" sz="2800" dirty="0" err="1"/>
              <a:t>seperti</a:t>
            </a:r>
            <a:r>
              <a:rPr lang="en-US" sz="2800" dirty="0"/>
              <a:t> </a:t>
            </a:r>
            <a:r>
              <a:rPr lang="en-US" sz="2800" dirty="0" err="1"/>
              <a:t>penerjemah</a:t>
            </a:r>
            <a:r>
              <a:rPr lang="en-US" sz="2800" dirty="0"/>
              <a:t> </a:t>
            </a:r>
            <a:r>
              <a:rPr lang="en-US" sz="2800" dirty="0" err="1"/>
              <a:t>dua</a:t>
            </a:r>
            <a:r>
              <a:rPr lang="en-US" sz="2800" dirty="0"/>
              <a:t> </a:t>
            </a:r>
            <a:r>
              <a:rPr lang="en-US" sz="2800" dirty="0" err="1"/>
              <a:t>arah</a:t>
            </a:r>
            <a:r>
              <a:rPr lang="en-US" sz="2800" dirty="0"/>
              <a:t>.</a:t>
            </a:r>
          </a:p>
          <a:p>
            <a:pPr algn="just"/>
            <a:r>
              <a:rPr lang="en-US" sz="2800" dirty="0" err="1"/>
              <a:t>Dalam</a:t>
            </a:r>
            <a:r>
              <a:rPr lang="en-US" sz="2800" dirty="0"/>
              <a:t> </a:t>
            </a:r>
            <a:r>
              <a:rPr lang="en-US" sz="2800" dirty="0" err="1"/>
              <a:t>contoh</a:t>
            </a:r>
            <a:r>
              <a:rPr lang="en-US" sz="2800" dirty="0"/>
              <a:t> </a:t>
            </a:r>
            <a:r>
              <a:rPr lang="en-US" sz="2800" dirty="0" err="1"/>
              <a:t>ini</a:t>
            </a:r>
            <a:r>
              <a:rPr lang="en-US" sz="2800" dirty="0"/>
              <a:t>, network yang </a:t>
            </a:r>
            <a:r>
              <a:rPr lang="en-US" sz="2800" dirty="0" err="1"/>
              <a:t>terlatih</a:t>
            </a:r>
            <a:r>
              <a:rPr lang="en-US" sz="2800" dirty="0"/>
              <a:t> </a:t>
            </a:r>
            <a:r>
              <a:rPr lang="en-US" sz="2800" dirty="0" err="1"/>
              <a:t>dapat</a:t>
            </a:r>
            <a:r>
              <a:rPr lang="en-US" sz="2800" dirty="0"/>
              <a:t> </a:t>
            </a:r>
            <a:r>
              <a:rPr lang="en-US" sz="2800" dirty="0" err="1"/>
              <a:t>menerjemahkan</a:t>
            </a:r>
            <a:r>
              <a:rPr lang="en-US" sz="2800" dirty="0"/>
              <a:t> 30 </a:t>
            </a:r>
            <a:r>
              <a:rPr lang="en-US" sz="2800" dirty="0" err="1"/>
              <a:t>angka</a:t>
            </a:r>
            <a:r>
              <a:rPr lang="en-US" sz="2800" dirty="0"/>
              <a:t> yang </a:t>
            </a:r>
            <a:r>
              <a:rPr lang="en-US" sz="2800" dirty="0" err="1"/>
              <a:t>disandikan</a:t>
            </a:r>
            <a:r>
              <a:rPr lang="en-US" sz="2800" dirty="0"/>
              <a:t> </a:t>
            </a:r>
            <a:r>
              <a:rPr lang="en-US" sz="2800" dirty="0" err="1"/>
              <a:t>ini</a:t>
            </a:r>
            <a:r>
              <a:rPr lang="en-US" sz="2800" dirty="0"/>
              <a:t> </a:t>
            </a:r>
            <a:r>
              <a:rPr lang="en-US" sz="2800" dirty="0" err="1"/>
              <a:t>kembali</a:t>
            </a:r>
            <a:r>
              <a:rPr lang="en-US" sz="2800" dirty="0"/>
              <a:t> </a:t>
            </a:r>
            <a:r>
              <a:rPr lang="en-US" sz="2800" dirty="0" err="1"/>
              <a:t>ke</a:t>
            </a:r>
            <a:r>
              <a:rPr lang="en-US" sz="2800" dirty="0"/>
              <a:t> </a:t>
            </a:r>
            <a:r>
              <a:rPr lang="en-US" sz="2800" dirty="0" err="1"/>
              <a:t>rekonstruksi</a:t>
            </a:r>
            <a:r>
              <a:rPr lang="en-US" sz="2800" dirty="0"/>
              <a:t> yang </a:t>
            </a:r>
            <a:r>
              <a:rPr lang="en-US" sz="2800" dirty="0" err="1"/>
              <a:t>mirip</a:t>
            </a:r>
            <a:r>
              <a:rPr lang="en-US" sz="2800" dirty="0"/>
              <a:t> </a:t>
            </a:r>
            <a:r>
              <a:rPr lang="en-US" sz="2800" dirty="0" err="1"/>
              <a:t>dengan</a:t>
            </a:r>
            <a:r>
              <a:rPr lang="en-US" sz="2800" dirty="0"/>
              <a:t> </a:t>
            </a:r>
            <a:r>
              <a:rPr lang="en-US" sz="2800" dirty="0" err="1"/>
              <a:t>gambar</a:t>
            </a:r>
            <a:r>
              <a:rPr lang="en-US" sz="2800" dirty="0"/>
              <a:t> </a:t>
            </a:r>
            <a:r>
              <a:rPr lang="en-US" sz="2800" dirty="0" err="1"/>
              <a:t>aslinya</a:t>
            </a:r>
            <a:r>
              <a:rPr lang="en-US" sz="2800" dirty="0"/>
              <a:t>.</a:t>
            </a:r>
          </a:p>
          <a:p>
            <a:pPr algn="just"/>
            <a:r>
              <a:rPr lang="en-US" sz="2800" dirty="0" err="1"/>
              <a:t>Jenis</a:t>
            </a:r>
            <a:r>
              <a:rPr lang="en-US" sz="2800" dirty="0"/>
              <a:t> network </a:t>
            </a:r>
            <a:r>
              <a:rPr lang="en-US" sz="2800" dirty="0" err="1"/>
              <a:t>tertentu</a:t>
            </a:r>
            <a:r>
              <a:rPr lang="en-US" sz="2800" dirty="0"/>
              <a:t> </a:t>
            </a:r>
            <a:r>
              <a:rPr lang="en-US" sz="2800" dirty="0" err="1"/>
              <a:t>juga</a:t>
            </a:r>
            <a:r>
              <a:rPr lang="en-US" sz="2800" dirty="0"/>
              <a:t> </a:t>
            </a:r>
            <a:r>
              <a:rPr lang="en-US" sz="2800" dirty="0" err="1"/>
              <a:t>memperkenalkan</a:t>
            </a:r>
            <a:r>
              <a:rPr lang="en-US" sz="2800" dirty="0"/>
              <a:t> noise </a:t>
            </a:r>
            <a:r>
              <a:rPr lang="en-US" sz="2800" dirty="0" err="1"/>
              <a:t>acak</a:t>
            </a:r>
            <a:r>
              <a:rPr lang="en-US" sz="2800" dirty="0"/>
              <a:t> </a:t>
            </a:r>
            <a:r>
              <a:rPr lang="en-US" sz="2800" dirty="0" err="1"/>
              <a:t>ke</a:t>
            </a:r>
            <a:r>
              <a:rPr lang="en-US" sz="2800" dirty="0"/>
              <a:t> proses encoding-decoding, yang </a:t>
            </a:r>
            <a:r>
              <a:rPr lang="en-US" sz="2800" dirty="0" err="1"/>
              <a:t>telah</a:t>
            </a:r>
            <a:r>
              <a:rPr lang="en-US" sz="2800" dirty="0"/>
              <a:t> </a:t>
            </a:r>
            <a:r>
              <a:rPr lang="en-US" sz="2800" dirty="0" err="1"/>
              <a:t>terbukti</a:t>
            </a:r>
            <a:r>
              <a:rPr lang="en-US" sz="2800" dirty="0"/>
              <a:t> </a:t>
            </a:r>
            <a:r>
              <a:rPr lang="en-US" sz="2800" dirty="0" err="1"/>
              <a:t>meningkatkan</a:t>
            </a:r>
            <a:r>
              <a:rPr lang="en-US" sz="2800" dirty="0"/>
              <a:t> </a:t>
            </a:r>
            <a:r>
              <a:rPr lang="en-US" sz="2800" dirty="0" err="1"/>
              <a:t>kekokohan</a:t>
            </a:r>
            <a:r>
              <a:rPr lang="en-US" sz="2800" dirty="0"/>
              <a:t> </a:t>
            </a:r>
            <a:r>
              <a:rPr lang="en-US" sz="2800" dirty="0" err="1"/>
              <a:t>pola</a:t>
            </a:r>
            <a:r>
              <a:rPr lang="en-US" sz="2800" dirty="0"/>
              <a:t> yang </a:t>
            </a:r>
            <a:r>
              <a:rPr lang="en-US" sz="2800" dirty="0" err="1"/>
              <a:t>dihasilkan</a:t>
            </a:r>
            <a:r>
              <a:rPr lang="en-US" sz="2800" dirty="0"/>
              <a:t>.</a:t>
            </a:r>
          </a:p>
        </p:txBody>
      </p:sp>
      <p:pic>
        <p:nvPicPr>
          <p:cNvPr id="7" name="Picture 6">
            <a:extLst>
              <a:ext uri="{FF2B5EF4-FFF2-40B4-BE49-F238E27FC236}">
                <a16:creationId xmlns:a16="http://schemas.microsoft.com/office/drawing/2014/main" id="{08775F0A-BD3B-45FE-8020-7E6FBA1235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2686270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VS </a:t>
            </a:r>
            <a:r>
              <a:rPr lang="en-US" dirty="0" err="1"/>
              <a:t>Autoencoder</a:t>
            </a:r>
            <a:endParaRPr lang="id-ID" dirty="0"/>
          </a:p>
        </p:txBody>
      </p:sp>
      <p:sp>
        <p:nvSpPr>
          <p:cNvPr id="4" name="Date Placeholder 3"/>
          <p:cNvSpPr>
            <a:spLocks noGrp="1"/>
          </p:cNvSpPr>
          <p:nvPr>
            <p:ph type="dt" sz="half" idx="10"/>
          </p:nvPr>
        </p:nvSpPr>
        <p:spPr/>
        <p:txBody>
          <a:bodyPr/>
          <a:lstStyle/>
          <a:p>
            <a:fld id="{2AF9A1EF-1133-4287-8FB2-E868C4D182CC}" type="datetime1">
              <a:rPr lang="id-ID" smtClean="0"/>
              <a:t>05/08/19</a:t>
            </a:fld>
            <a:endParaRPr lang="id-ID"/>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13</a:t>
            </a:fld>
            <a:endParaRPr lang="id-ID" dirty="0"/>
          </a:p>
        </p:txBody>
      </p:sp>
      <p:sp>
        <p:nvSpPr>
          <p:cNvPr id="3" name="Content Placeholder 2"/>
          <p:cNvSpPr>
            <a:spLocks noGrp="1"/>
          </p:cNvSpPr>
          <p:nvPr>
            <p:ph idx="1"/>
          </p:nvPr>
        </p:nvSpPr>
        <p:spPr/>
        <p:txBody>
          <a:bodyPr>
            <a:normAutofit/>
          </a:bodyPr>
          <a:lstStyle/>
          <a:p>
            <a:pPr algn="just"/>
            <a:r>
              <a:rPr lang="en-US" sz="2800" dirty="0"/>
              <a:t>PCA </a:t>
            </a:r>
            <a:r>
              <a:rPr lang="en-US" sz="2800" dirty="0" err="1"/>
              <a:t>cukup</a:t>
            </a:r>
            <a:r>
              <a:rPr lang="en-US" sz="2800" dirty="0"/>
              <a:t> </a:t>
            </a:r>
            <a:r>
              <a:rPr lang="en-US" sz="2800" dirty="0" err="1"/>
              <a:t>unggul</a:t>
            </a:r>
            <a:r>
              <a:rPr lang="en-US" sz="2800" dirty="0"/>
              <a:t> </a:t>
            </a:r>
            <a:r>
              <a:rPr lang="en-US" sz="2800" dirty="0" err="1"/>
              <a:t>sebagai</a:t>
            </a:r>
            <a:r>
              <a:rPr lang="en-US" sz="2800" dirty="0"/>
              <a:t> </a:t>
            </a:r>
            <a:r>
              <a:rPr lang="en-US" sz="2800" dirty="0" err="1"/>
              <a:t>metode</a:t>
            </a:r>
            <a:r>
              <a:rPr lang="en-US" sz="2800" dirty="0"/>
              <a:t> </a:t>
            </a:r>
            <a:r>
              <a:rPr lang="en-US" sz="2800" dirty="0" err="1"/>
              <a:t>reduksi</a:t>
            </a:r>
            <a:r>
              <a:rPr lang="en-US" sz="2800" dirty="0"/>
              <a:t> </a:t>
            </a:r>
            <a:r>
              <a:rPr lang="en-US" sz="2800" dirty="0" err="1"/>
              <a:t>dimensi</a:t>
            </a:r>
            <a:r>
              <a:rPr lang="en-US" sz="2800" dirty="0"/>
              <a:t> </a:t>
            </a:r>
            <a:r>
              <a:rPr lang="en-US" sz="2800" dirty="0" err="1"/>
              <a:t>karena</a:t>
            </a:r>
            <a:r>
              <a:rPr lang="en-US" sz="2800" dirty="0"/>
              <a:t> </a:t>
            </a:r>
            <a:r>
              <a:rPr lang="en-US" sz="2800" dirty="0" err="1"/>
              <a:t>sederhana</a:t>
            </a:r>
            <a:r>
              <a:rPr lang="en-US" sz="2800" dirty="0"/>
              <a:t> </a:t>
            </a:r>
            <a:r>
              <a:rPr lang="en-US" sz="2800" dirty="0" err="1"/>
              <a:t>untuk</a:t>
            </a:r>
            <a:r>
              <a:rPr lang="en-US" sz="2800" dirty="0"/>
              <a:t> </a:t>
            </a:r>
            <a:r>
              <a:rPr lang="en-US" sz="2800" dirty="0" err="1"/>
              <a:t>diimplementasikan</a:t>
            </a:r>
            <a:r>
              <a:rPr lang="en-US" sz="2800" dirty="0"/>
              <a:t> </a:t>
            </a:r>
            <a:r>
              <a:rPr lang="en-US" sz="2800" dirty="0" err="1"/>
              <a:t>dan</a:t>
            </a:r>
            <a:r>
              <a:rPr lang="en-US" sz="2800" dirty="0"/>
              <a:t> </a:t>
            </a:r>
            <a:r>
              <a:rPr lang="en-US" sz="2800" dirty="0" err="1"/>
              <a:t>mampu</a:t>
            </a:r>
            <a:r>
              <a:rPr lang="en-US" sz="2800" dirty="0"/>
              <a:t> </a:t>
            </a:r>
            <a:r>
              <a:rPr lang="en-US" sz="2800" dirty="0" err="1"/>
              <a:t>mengeliminasi</a:t>
            </a:r>
            <a:r>
              <a:rPr lang="en-US" sz="2800" dirty="0"/>
              <a:t> </a:t>
            </a:r>
            <a:r>
              <a:rPr lang="en-US" sz="2800" dirty="0" err="1"/>
              <a:t>korelasi</a:t>
            </a:r>
            <a:r>
              <a:rPr lang="en-US" sz="2800" dirty="0"/>
              <a:t> </a:t>
            </a:r>
            <a:r>
              <a:rPr lang="en-US" sz="2800" dirty="0" err="1"/>
              <a:t>antarvariabel</a:t>
            </a:r>
            <a:r>
              <a:rPr lang="en-US" sz="2800" dirty="0"/>
              <a:t> input.</a:t>
            </a:r>
          </a:p>
          <a:p>
            <a:pPr algn="just"/>
            <a:r>
              <a:rPr lang="en-US" sz="2800" dirty="0"/>
              <a:t>Akan </a:t>
            </a:r>
            <a:r>
              <a:rPr lang="en-US" sz="2800" dirty="0" err="1"/>
              <a:t>tetapi</a:t>
            </a:r>
            <a:r>
              <a:rPr lang="en-US" sz="2800" dirty="0"/>
              <a:t>, PCA “</a:t>
            </a:r>
            <a:r>
              <a:rPr lang="en-US" sz="2800" dirty="0" err="1"/>
              <a:t>hanya</a:t>
            </a:r>
            <a:r>
              <a:rPr lang="en-US" sz="2800" dirty="0"/>
              <a:t>” </a:t>
            </a:r>
            <a:r>
              <a:rPr lang="en-US" sz="2800" dirty="0" err="1"/>
              <a:t>mereduksi</a:t>
            </a:r>
            <a:r>
              <a:rPr lang="en-US" sz="2800" dirty="0"/>
              <a:t> data </a:t>
            </a:r>
            <a:r>
              <a:rPr lang="en-US" sz="2800" dirty="0" err="1"/>
              <a:t>secara</a:t>
            </a:r>
            <a:r>
              <a:rPr lang="en-US" sz="2800" dirty="0"/>
              <a:t> linear, </a:t>
            </a:r>
            <a:r>
              <a:rPr lang="en-US" sz="2800" dirty="0" err="1"/>
              <a:t>sedangkan</a:t>
            </a:r>
            <a:r>
              <a:rPr lang="en-US" sz="2800" dirty="0"/>
              <a:t> </a:t>
            </a:r>
            <a:r>
              <a:rPr lang="en-US" sz="2800" dirty="0" err="1"/>
              <a:t>kita</a:t>
            </a:r>
            <a:r>
              <a:rPr lang="en-US" sz="2800" dirty="0"/>
              <a:t> </a:t>
            </a:r>
            <a:r>
              <a:rPr lang="en-US" sz="2800" dirty="0" err="1"/>
              <a:t>ketahui</a:t>
            </a:r>
            <a:r>
              <a:rPr lang="en-US" sz="2800" dirty="0"/>
              <a:t> </a:t>
            </a:r>
            <a:r>
              <a:rPr lang="en-US" sz="2800" dirty="0" err="1"/>
              <a:t>sering</a:t>
            </a:r>
            <a:r>
              <a:rPr lang="en-US" sz="2800" dirty="0"/>
              <a:t> </a:t>
            </a:r>
            <a:r>
              <a:rPr lang="en-US" sz="2800" dirty="0" err="1"/>
              <a:t>terdapat</a:t>
            </a:r>
            <a:r>
              <a:rPr lang="en-US" sz="2800" dirty="0"/>
              <a:t> </a:t>
            </a:r>
            <a:r>
              <a:rPr lang="en-US" sz="2800" dirty="0" err="1"/>
              <a:t>hubungan</a:t>
            </a:r>
            <a:r>
              <a:rPr lang="en-US" sz="2800" dirty="0"/>
              <a:t> nonlinear di </a:t>
            </a:r>
            <a:r>
              <a:rPr lang="en-US" sz="2800" dirty="0" err="1"/>
              <a:t>dalam</a:t>
            </a:r>
            <a:r>
              <a:rPr lang="en-US" sz="2800" dirty="0"/>
              <a:t> data.</a:t>
            </a:r>
          </a:p>
          <a:p>
            <a:pPr algn="just"/>
            <a:r>
              <a:rPr lang="en-US" sz="2800" dirty="0" err="1"/>
              <a:t>Kalau</a:t>
            </a:r>
            <a:r>
              <a:rPr lang="en-US" sz="2800" dirty="0"/>
              <a:t> </a:t>
            </a:r>
            <a:r>
              <a:rPr lang="en-US" sz="2800" dirty="0" err="1"/>
              <a:t>begitu</a:t>
            </a:r>
            <a:r>
              <a:rPr lang="en-US" sz="2800" dirty="0"/>
              <a:t> </a:t>
            </a:r>
            <a:r>
              <a:rPr lang="en-US" sz="2800" dirty="0" err="1"/>
              <a:t>adakah</a:t>
            </a:r>
            <a:r>
              <a:rPr lang="en-US" sz="2800" dirty="0"/>
              <a:t> </a:t>
            </a:r>
            <a:r>
              <a:rPr lang="en-US" sz="2800" dirty="0" err="1"/>
              <a:t>metode</a:t>
            </a:r>
            <a:r>
              <a:rPr lang="en-US" sz="2800" dirty="0"/>
              <a:t> </a:t>
            </a:r>
            <a:r>
              <a:rPr lang="en-US" sz="2800" dirty="0" err="1"/>
              <a:t>reduksi</a:t>
            </a:r>
            <a:r>
              <a:rPr lang="en-US" sz="2800" dirty="0"/>
              <a:t> </a:t>
            </a:r>
            <a:r>
              <a:rPr lang="en-US" sz="2800" dirty="0" err="1"/>
              <a:t>dimensi</a:t>
            </a:r>
            <a:r>
              <a:rPr lang="en-US" sz="2800" dirty="0"/>
              <a:t> yang </a:t>
            </a:r>
            <a:r>
              <a:rPr lang="en-US" sz="2800" dirty="0" err="1"/>
              <a:t>lebih</a:t>
            </a:r>
            <a:r>
              <a:rPr lang="en-US" sz="2800" dirty="0"/>
              <a:t> </a:t>
            </a:r>
            <a:r>
              <a:rPr lang="en-US" sz="2800" dirty="0" err="1"/>
              <a:t>mumpuni</a:t>
            </a:r>
            <a:r>
              <a:rPr lang="en-US" sz="2800" dirty="0"/>
              <a:t> </a:t>
            </a:r>
            <a:r>
              <a:rPr lang="en-US" sz="2800" dirty="0" err="1"/>
              <a:t>dibanding</a:t>
            </a:r>
            <a:r>
              <a:rPr lang="en-US" sz="2800" dirty="0"/>
              <a:t> PCA? </a:t>
            </a:r>
            <a:r>
              <a:rPr lang="en-US" sz="2800" dirty="0" err="1"/>
              <a:t>Tentu</a:t>
            </a:r>
            <a:r>
              <a:rPr lang="en-US" sz="2800" dirty="0"/>
              <a:t> </a:t>
            </a:r>
            <a:r>
              <a:rPr lang="en-US" sz="2800" dirty="0" err="1"/>
              <a:t>saja</a:t>
            </a:r>
            <a:r>
              <a:rPr lang="en-US" sz="2800" dirty="0"/>
              <a:t> </a:t>
            </a:r>
            <a:r>
              <a:rPr lang="en-US" sz="2800" dirty="0" err="1"/>
              <a:t>ada</a:t>
            </a:r>
            <a:r>
              <a:rPr lang="en-US" sz="2800" dirty="0"/>
              <a:t>, </a:t>
            </a:r>
            <a:r>
              <a:rPr lang="en-US" sz="2800" dirty="0" err="1"/>
              <a:t>salah</a:t>
            </a:r>
            <a:r>
              <a:rPr lang="en-US" sz="2800" dirty="0"/>
              <a:t> </a:t>
            </a:r>
            <a:r>
              <a:rPr lang="en-US" sz="2800" dirty="0" err="1"/>
              <a:t>satunya</a:t>
            </a:r>
            <a:r>
              <a:rPr lang="en-US" sz="2800" dirty="0"/>
              <a:t> </a:t>
            </a:r>
            <a:r>
              <a:rPr lang="en-US" sz="2800" dirty="0" err="1"/>
              <a:t>adalah</a:t>
            </a:r>
            <a:r>
              <a:rPr lang="en-US" sz="2800" dirty="0"/>
              <a:t> </a:t>
            </a:r>
            <a:r>
              <a:rPr lang="en-US" sz="2800" dirty="0" err="1"/>
              <a:t>autoencoder</a:t>
            </a:r>
            <a:r>
              <a:rPr lang="en-US" sz="2800" dirty="0"/>
              <a:t>.</a:t>
            </a:r>
          </a:p>
        </p:txBody>
      </p:sp>
      <p:pic>
        <p:nvPicPr>
          <p:cNvPr id="7" name="Picture 6">
            <a:extLst>
              <a:ext uri="{FF2B5EF4-FFF2-40B4-BE49-F238E27FC236}">
                <a16:creationId xmlns:a16="http://schemas.microsoft.com/office/drawing/2014/main" id="{7AC20156-BB84-4A5B-9D81-F55C360B8E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1661713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VS </a:t>
            </a:r>
            <a:r>
              <a:rPr lang="en-US" dirty="0" err="1"/>
              <a:t>Autoencoder</a:t>
            </a:r>
            <a:endParaRPr lang="id-ID" dirty="0"/>
          </a:p>
        </p:txBody>
      </p:sp>
      <p:sp>
        <p:nvSpPr>
          <p:cNvPr id="4" name="Date Placeholder 3"/>
          <p:cNvSpPr>
            <a:spLocks noGrp="1"/>
          </p:cNvSpPr>
          <p:nvPr>
            <p:ph type="dt" sz="half" idx="10"/>
          </p:nvPr>
        </p:nvSpPr>
        <p:spPr/>
        <p:txBody>
          <a:bodyPr/>
          <a:lstStyle/>
          <a:p>
            <a:fld id="{2AF9A1EF-1133-4287-8FB2-E868C4D182CC}" type="datetime1">
              <a:rPr lang="id-ID" smtClean="0"/>
              <a:t>05/08/19</a:t>
            </a:fld>
            <a:endParaRPr lang="id-ID"/>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14</a:t>
            </a:fld>
            <a:endParaRPr lang="id-ID" dirty="0"/>
          </a:p>
        </p:txBody>
      </p:sp>
      <p:sp>
        <p:nvSpPr>
          <p:cNvPr id="3" name="Content Placeholder 2"/>
          <p:cNvSpPr>
            <a:spLocks noGrp="1"/>
          </p:cNvSpPr>
          <p:nvPr>
            <p:ph idx="1"/>
          </p:nvPr>
        </p:nvSpPr>
        <p:spPr/>
        <p:txBody>
          <a:bodyPr>
            <a:normAutofit/>
          </a:bodyPr>
          <a:lstStyle/>
          <a:p>
            <a:pPr algn="just"/>
            <a:r>
              <a:rPr lang="en-US" sz="2800" dirty="0" err="1"/>
              <a:t>Autoencoder</a:t>
            </a:r>
            <a:r>
              <a:rPr lang="en-US" sz="2800" dirty="0"/>
              <a:t> </a:t>
            </a:r>
            <a:r>
              <a:rPr lang="en-US" sz="2800" dirty="0" err="1"/>
              <a:t>bekerja</a:t>
            </a:r>
            <a:r>
              <a:rPr lang="en-US" sz="2800" dirty="0"/>
              <a:t> </a:t>
            </a:r>
            <a:r>
              <a:rPr lang="en-US" sz="2800" dirty="0" err="1"/>
              <a:t>lebih</a:t>
            </a:r>
            <a:r>
              <a:rPr lang="en-US" sz="2800" dirty="0"/>
              <a:t> </a:t>
            </a:r>
            <a:r>
              <a:rPr lang="en-US" sz="2800" dirty="0" err="1"/>
              <a:t>baik</a:t>
            </a:r>
            <a:r>
              <a:rPr lang="en-US" sz="2800" dirty="0"/>
              <a:t> </a:t>
            </a:r>
            <a:r>
              <a:rPr lang="en-US" sz="2800" dirty="0" err="1"/>
              <a:t>pada</a:t>
            </a:r>
            <a:r>
              <a:rPr lang="en-US" sz="2800" dirty="0"/>
              <a:t> </a:t>
            </a:r>
            <a:r>
              <a:rPr lang="en-US" sz="2800" dirty="0" err="1"/>
              <a:t>pengurangan</a:t>
            </a:r>
            <a:r>
              <a:rPr lang="en-US" sz="2800" dirty="0"/>
              <a:t> </a:t>
            </a:r>
            <a:r>
              <a:rPr lang="en-US" sz="2800" dirty="0" err="1"/>
              <a:t>dimensi</a:t>
            </a:r>
            <a:r>
              <a:rPr lang="en-US" sz="2800" dirty="0"/>
              <a:t> </a:t>
            </a:r>
            <a:r>
              <a:rPr lang="en-US" sz="2800" dirty="0" err="1"/>
              <a:t>daripada</a:t>
            </a:r>
            <a:r>
              <a:rPr lang="en-US" sz="2800" dirty="0"/>
              <a:t> </a:t>
            </a:r>
            <a:r>
              <a:rPr lang="en-US" sz="2800" dirty="0" err="1"/>
              <a:t>pendahulunya</a:t>
            </a:r>
            <a:r>
              <a:rPr lang="en-US" sz="2800" dirty="0"/>
              <a:t>, </a:t>
            </a:r>
            <a:r>
              <a:rPr lang="en-US" sz="2800" dirty="0" err="1"/>
              <a:t>analisis</a:t>
            </a:r>
            <a:r>
              <a:rPr lang="en-US" sz="2800" dirty="0"/>
              <a:t> </a:t>
            </a:r>
            <a:r>
              <a:rPr lang="en-US" sz="2800" dirty="0" err="1"/>
              <a:t>komponen</a:t>
            </a:r>
            <a:r>
              <a:rPr lang="en-US" sz="2800" dirty="0"/>
              <a:t> </a:t>
            </a:r>
            <a:r>
              <a:rPr lang="en-US" sz="2800" dirty="0" err="1"/>
              <a:t>utama</a:t>
            </a:r>
            <a:r>
              <a:rPr lang="en-US" sz="2800" dirty="0"/>
              <a:t>, </a:t>
            </a:r>
            <a:r>
              <a:rPr lang="en-US" sz="2800" dirty="0" err="1"/>
              <a:t>atau</a:t>
            </a:r>
            <a:r>
              <a:rPr lang="en-US" sz="2800" dirty="0"/>
              <a:t> PCA.</a:t>
            </a:r>
          </a:p>
          <a:p>
            <a:pPr algn="just"/>
            <a:r>
              <a:rPr lang="en-US" sz="2800" dirty="0"/>
              <a:t>Di </a:t>
            </a:r>
            <a:r>
              <a:rPr lang="en-US" sz="2800" dirty="0" err="1"/>
              <a:t>bawah</a:t>
            </a:r>
            <a:r>
              <a:rPr lang="en-US" sz="2800" dirty="0"/>
              <a:t> </a:t>
            </a:r>
            <a:r>
              <a:rPr lang="en-US" sz="2800" dirty="0" err="1"/>
              <a:t>ini</a:t>
            </a:r>
            <a:r>
              <a:rPr lang="en-US" sz="2800" dirty="0"/>
              <a:t> </a:t>
            </a:r>
            <a:r>
              <a:rPr lang="en-US" sz="2800" dirty="0" err="1"/>
              <a:t>adalah</a:t>
            </a:r>
            <a:r>
              <a:rPr lang="en-US" sz="2800" dirty="0"/>
              <a:t> </a:t>
            </a:r>
            <a:r>
              <a:rPr lang="en-US" sz="2800" dirty="0" err="1"/>
              <a:t>perbandingan</a:t>
            </a:r>
            <a:r>
              <a:rPr lang="en-US" sz="2800" dirty="0"/>
              <a:t> yang </a:t>
            </a:r>
            <a:r>
              <a:rPr lang="en-US" sz="2800" dirty="0" err="1"/>
              <a:t>dihasilkan</a:t>
            </a:r>
            <a:r>
              <a:rPr lang="en-US" sz="2800" dirty="0"/>
              <a:t> </a:t>
            </a:r>
            <a:r>
              <a:rPr lang="en-US" sz="2800" dirty="0" err="1"/>
              <a:t>oleh</a:t>
            </a:r>
            <a:r>
              <a:rPr lang="en-US" sz="2800" dirty="0"/>
              <a:t> </a:t>
            </a:r>
            <a:r>
              <a:rPr lang="en-US" sz="2800" dirty="0" err="1"/>
              <a:t>autoencoder</a:t>
            </a:r>
            <a:r>
              <a:rPr lang="en-US" sz="2800" dirty="0"/>
              <a:t> </a:t>
            </a:r>
            <a:r>
              <a:rPr lang="en-US" sz="2800" dirty="0" err="1"/>
              <a:t>dan</a:t>
            </a:r>
            <a:r>
              <a:rPr lang="en-US" sz="2800" dirty="0"/>
              <a:t> PCA.</a:t>
            </a:r>
          </a:p>
        </p:txBody>
      </p:sp>
      <p:pic>
        <p:nvPicPr>
          <p:cNvPr id="7" name="Picture 6">
            <a:extLst>
              <a:ext uri="{FF2B5EF4-FFF2-40B4-BE49-F238E27FC236}">
                <a16:creationId xmlns:a16="http://schemas.microsoft.com/office/drawing/2014/main" id="{A829A18F-3DE9-43E5-8FC7-1A984CE782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3080917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VS </a:t>
            </a:r>
            <a:r>
              <a:rPr lang="en-US" dirty="0" err="1"/>
              <a:t>Autoencoder</a:t>
            </a:r>
            <a:endParaRPr lang="id-ID" dirty="0"/>
          </a:p>
        </p:txBody>
      </p:sp>
      <p:sp>
        <p:nvSpPr>
          <p:cNvPr id="4" name="Date Placeholder 3"/>
          <p:cNvSpPr>
            <a:spLocks noGrp="1"/>
          </p:cNvSpPr>
          <p:nvPr>
            <p:ph type="dt" sz="half" idx="10"/>
          </p:nvPr>
        </p:nvSpPr>
        <p:spPr/>
        <p:txBody>
          <a:bodyPr/>
          <a:lstStyle/>
          <a:p>
            <a:fld id="{2AF9A1EF-1133-4287-8FB2-E868C4D182CC}" type="datetime1">
              <a:rPr lang="id-ID" smtClean="0"/>
              <a:t>05/08/19</a:t>
            </a:fld>
            <a:endParaRPr lang="id-ID"/>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15</a:t>
            </a:fld>
            <a:endParaRPr lang="id-ID" dirty="0"/>
          </a:p>
        </p:txBody>
      </p:sp>
      <p:sp>
        <p:nvSpPr>
          <p:cNvPr id="7" name="Content Placeholder 6"/>
          <p:cNvSpPr>
            <a:spLocks noGrp="1"/>
          </p:cNvSpPr>
          <p:nvPr>
            <p:ph idx="1"/>
          </p:nvPr>
        </p:nvSpPr>
        <p:spPr/>
        <p:txBody>
          <a:bodyPr>
            <a:noAutofit/>
          </a:bodyPr>
          <a:lstStyle/>
          <a:p>
            <a:endParaRPr lang="en-US" sz="2800" dirty="0"/>
          </a:p>
          <a:p>
            <a:endParaRPr lang="en-US" sz="2800" dirty="0"/>
          </a:p>
          <a:p>
            <a:endParaRPr lang="en-US" sz="2800" dirty="0"/>
          </a:p>
          <a:p>
            <a:endParaRPr lang="en-US" sz="2800" dirty="0"/>
          </a:p>
          <a:p>
            <a:endParaRPr lang="en-US" sz="2800" dirty="0"/>
          </a:p>
          <a:p>
            <a:pPr marL="0" indent="0">
              <a:buNone/>
            </a:pPr>
            <a:endParaRPr lang="en-US" sz="2800" dirty="0"/>
          </a:p>
          <a:p>
            <a:endParaRPr lang="en-US" sz="2800" dirty="0"/>
          </a:p>
          <a:p>
            <a:pPr marL="0" indent="0">
              <a:buNone/>
            </a:pPr>
            <a:r>
              <a:rPr lang="en-US" sz="2800" dirty="0"/>
              <a:t>		PCA 				</a:t>
            </a:r>
            <a:r>
              <a:rPr lang="en-US" sz="2800" dirty="0" err="1"/>
              <a:t>Autoencoder</a:t>
            </a:r>
            <a:endParaRPr lang="en-US" sz="2800"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617" y="1598949"/>
            <a:ext cx="3057525" cy="313372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3806" y="1598949"/>
            <a:ext cx="4248150" cy="3276600"/>
          </a:xfrm>
          <a:prstGeom prst="rect">
            <a:avLst/>
          </a:prstGeom>
        </p:spPr>
      </p:pic>
      <p:pic>
        <p:nvPicPr>
          <p:cNvPr id="9" name="Picture 8">
            <a:extLst>
              <a:ext uri="{FF2B5EF4-FFF2-40B4-BE49-F238E27FC236}">
                <a16:creationId xmlns:a16="http://schemas.microsoft.com/office/drawing/2014/main" id="{21A63FBC-4B5C-40EE-AA75-C162489C5B9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372795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Model </a:t>
            </a:r>
            <a:r>
              <a:rPr lang="id-ID" i="1" dirty="0"/>
              <a:t>Deep Learning</a:t>
            </a:r>
          </a:p>
        </p:txBody>
      </p:sp>
      <p:sp>
        <p:nvSpPr>
          <p:cNvPr id="8" name="Text Placeholder 7"/>
          <p:cNvSpPr>
            <a:spLocks noGrp="1"/>
          </p:cNvSpPr>
          <p:nvPr>
            <p:ph type="body" idx="1"/>
          </p:nvPr>
        </p:nvSpPr>
        <p:spPr/>
        <p:txBody>
          <a:bodyPr>
            <a:normAutofit fontScale="85000" lnSpcReduction="10000"/>
          </a:bodyPr>
          <a:lstStyle/>
          <a:p>
            <a:r>
              <a:rPr lang="id-ID" dirty="0"/>
              <a:t>Bagian 1</a:t>
            </a:r>
          </a:p>
        </p:txBody>
      </p:sp>
      <p:sp>
        <p:nvSpPr>
          <p:cNvPr id="4" name="Date Placeholder 3"/>
          <p:cNvSpPr>
            <a:spLocks noGrp="1"/>
          </p:cNvSpPr>
          <p:nvPr>
            <p:ph type="dt" sz="half" idx="10"/>
          </p:nvPr>
        </p:nvSpPr>
        <p:spPr/>
        <p:txBody>
          <a:bodyPr/>
          <a:lstStyle/>
          <a:p>
            <a:fld id="{2D11542F-DE5E-4E16-A7BF-712B39FBB095}" type="datetime1">
              <a:rPr lang="id-ID" smtClean="0"/>
              <a:t>05/08/19</a:t>
            </a:fld>
            <a:endParaRPr lang="id-ID"/>
          </a:p>
        </p:txBody>
      </p:sp>
      <p:sp>
        <p:nvSpPr>
          <p:cNvPr id="5" name="Footer Placeholder 4"/>
          <p:cNvSpPr>
            <a:spLocks noGrp="1"/>
          </p:cNvSpPr>
          <p:nvPr>
            <p:ph type="ftr" sz="quarter" idx="11"/>
          </p:nvPr>
        </p:nvSpPr>
        <p:spPr/>
        <p:txBody>
          <a:bodyPr/>
          <a:lstStyle/>
          <a:p>
            <a:r>
              <a:rPr lang="id-ID" dirty="0"/>
              <a:t>Judul Pembahasan Pertemuan Disini</a:t>
            </a:r>
          </a:p>
        </p:txBody>
      </p:sp>
      <p:sp>
        <p:nvSpPr>
          <p:cNvPr id="6" name="Slide Number Placeholder 5"/>
          <p:cNvSpPr>
            <a:spLocks noGrp="1"/>
          </p:cNvSpPr>
          <p:nvPr>
            <p:ph type="sldNum" sz="quarter" idx="12"/>
          </p:nvPr>
        </p:nvSpPr>
        <p:spPr/>
        <p:txBody>
          <a:bodyPr/>
          <a:lstStyle/>
          <a:p>
            <a:fld id="{DF0E258F-04D6-46E9-8B77-0866F5CD991D}" type="slidenum">
              <a:rPr lang="id-ID" smtClean="0"/>
              <a:pPr/>
              <a:t>2</a:t>
            </a:fld>
            <a:endParaRPr lang="id-ID" dirty="0"/>
          </a:p>
        </p:txBody>
      </p:sp>
      <p:pic>
        <p:nvPicPr>
          <p:cNvPr id="9" name="Picture 8">
            <a:extLst>
              <a:ext uri="{FF2B5EF4-FFF2-40B4-BE49-F238E27FC236}">
                <a16:creationId xmlns:a16="http://schemas.microsoft.com/office/drawing/2014/main" id="{8A89336C-6E77-449F-937C-9B15764144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1826948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Autoencoders</a:t>
            </a:r>
            <a:endParaRPr lang="id-ID" dirty="0"/>
          </a:p>
        </p:txBody>
      </p:sp>
      <p:sp>
        <p:nvSpPr>
          <p:cNvPr id="4" name="Date Placeholder 3"/>
          <p:cNvSpPr>
            <a:spLocks noGrp="1"/>
          </p:cNvSpPr>
          <p:nvPr>
            <p:ph type="dt" sz="half" idx="10"/>
          </p:nvPr>
        </p:nvSpPr>
        <p:spPr/>
        <p:txBody>
          <a:bodyPr/>
          <a:lstStyle/>
          <a:p>
            <a:fld id="{2AF9A1EF-1133-4287-8FB2-E868C4D182CC}" type="datetime1">
              <a:rPr lang="id-ID" smtClean="0"/>
              <a:t>05/08/19</a:t>
            </a:fld>
            <a:endParaRPr lang="id-ID"/>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3</a:t>
            </a:fld>
            <a:endParaRPr lang="id-ID" dirty="0"/>
          </a:p>
        </p:txBody>
      </p:sp>
      <p:sp>
        <p:nvSpPr>
          <p:cNvPr id="7" name="Content Placeholder 6"/>
          <p:cNvSpPr>
            <a:spLocks noGrp="1"/>
          </p:cNvSpPr>
          <p:nvPr>
            <p:ph idx="1"/>
          </p:nvPr>
        </p:nvSpPr>
        <p:spPr/>
        <p:txBody>
          <a:bodyPr>
            <a:normAutofit/>
          </a:bodyPr>
          <a:lstStyle/>
          <a:p>
            <a:pPr algn="just"/>
            <a:r>
              <a:rPr lang="en-US" sz="2800" dirty="0" err="1"/>
              <a:t>Autoencoder</a:t>
            </a:r>
            <a:r>
              <a:rPr lang="en-US" sz="2800" dirty="0"/>
              <a:t> </a:t>
            </a:r>
            <a:r>
              <a:rPr lang="en-US" sz="2800" dirty="0" err="1"/>
              <a:t>adalah</a:t>
            </a:r>
            <a:r>
              <a:rPr lang="en-US" sz="2800" dirty="0"/>
              <a:t> model neural network yang </a:t>
            </a:r>
            <a:r>
              <a:rPr lang="en-US" sz="2800" dirty="0" err="1"/>
              <a:t>memiliki</a:t>
            </a:r>
            <a:r>
              <a:rPr lang="en-US" sz="2800" dirty="0"/>
              <a:t> input </a:t>
            </a:r>
            <a:r>
              <a:rPr lang="en-US" sz="2800" dirty="0" err="1"/>
              <a:t>dan</a:t>
            </a:r>
            <a:r>
              <a:rPr lang="en-US" sz="2800" dirty="0"/>
              <a:t> output yang </a:t>
            </a:r>
            <a:r>
              <a:rPr lang="en-US" sz="2800" dirty="0" err="1"/>
              <a:t>sama</a:t>
            </a:r>
            <a:r>
              <a:rPr lang="en-US" sz="2800" dirty="0"/>
              <a:t>. </a:t>
            </a:r>
          </a:p>
          <a:p>
            <a:pPr algn="just"/>
            <a:r>
              <a:rPr lang="en-US" sz="2800" dirty="0" err="1"/>
              <a:t>Autoencoder</a:t>
            </a:r>
            <a:r>
              <a:rPr lang="en-US" sz="2800" dirty="0"/>
              <a:t> </a:t>
            </a:r>
            <a:r>
              <a:rPr lang="en-US" sz="2800" dirty="0" err="1"/>
              <a:t>mempelajari</a:t>
            </a:r>
            <a:r>
              <a:rPr lang="en-US" sz="2800" dirty="0"/>
              <a:t> data input </a:t>
            </a:r>
            <a:r>
              <a:rPr lang="en-US" sz="2800" dirty="0" err="1"/>
              <a:t>dan</a:t>
            </a:r>
            <a:r>
              <a:rPr lang="en-US" sz="2800" dirty="0"/>
              <a:t> </a:t>
            </a:r>
            <a:r>
              <a:rPr lang="en-US" sz="2800" dirty="0" err="1"/>
              <a:t>berusaha</a:t>
            </a:r>
            <a:r>
              <a:rPr lang="en-US" sz="2800" dirty="0"/>
              <a:t> </a:t>
            </a:r>
            <a:r>
              <a:rPr lang="en-US" sz="2800" dirty="0" err="1"/>
              <a:t>untuk</a:t>
            </a:r>
            <a:r>
              <a:rPr lang="en-US" sz="2800" dirty="0"/>
              <a:t> </a:t>
            </a:r>
            <a:r>
              <a:rPr lang="en-US" sz="2800" dirty="0" err="1"/>
              <a:t>melakukan</a:t>
            </a:r>
            <a:r>
              <a:rPr lang="en-US" sz="2800" dirty="0"/>
              <a:t> </a:t>
            </a:r>
            <a:r>
              <a:rPr lang="en-US" sz="2800" dirty="0" err="1"/>
              <a:t>rekonstruksi</a:t>
            </a:r>
            <a:r>
              <a:rPr lang="en-US" sz="2800" dirty="0"/>
              <a:t> </a:t>
            </a:r>
            <a:r>
              <a:rPr lang="en-US" sz="2800" dirty="0" err="1"/>
              <a:t>terhadap</a:t>
            </a:r>
            <a:r>
              <a:rPr lang="en-US" sz="2800" dirty="0"/>
              <a:t> data input </a:t>
            </a:r>
            <a:r>
              <a:rPr lang="en-US" sz="2800" dirty="0" err="1"/>
              <a:t>tersebut</a:t>
            </a:r>
            <a:r>
              <a:rPr lang="en-US" sz="2800" dirty="0"/>
              <a:t>.</a:t>
            </a:r>
          </a:p>
        </p:txBody>
      </p:sp>
      <p:pic>
        <p:nvPicPr>
          <p:cNvPr id="8" name="Picture 7">
            <a:extLst>
              <a:ext uri="{FF2B5EF4-FFF2-40B4-BE49-F238E27FC236}">
                <a16:creationId xmlns:a16="http://schemas.microsoft.com/office/drawing/2014/main" id="{23C735F2-9ADC-436E-893D-4D3DEE259B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1921931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Autoencoders</a:t>
            </a:r>
            <a:endParaRPr lang="id-ID" dirty="0"/>
          </a:p>
        </p:txBody>
      </p:sp>
      <p:sp>
        <p:nvSpPr>
          <p:cNvPr id="4" name="Date Placeholder 3"/>
          <p:cNvSpPr>
            <a:spLocks noGrp="1"/>
          </p:cNvSpPr>
          <p:nvPr>
            <p:ph type="dt" sz="half" idx="10"/>
          </p:nvPr>
        </p:nvSpPr>
        <p:spPr/>
        <p:txBody>
          <a:bodyPr/>
          <a:lstStyle/>
          <a:p>
            <a:fld id="{2AF9A1EF-1133-4287-8FB2-E868C4D182CC}" type="datetime1">
              <a:rPr lang="id-ID" smtClean="0"/>
              <a:t>05/08/19</a:t>
            </a:fld>
            <a:endParaRPr lang="id-ID"/>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4</a:t>
            </a:fld>
            <a:endParaRPr lang="id-ID" dirty="0"/>
          </a:p>
        </p:txBody>
      </p:sp>
      <p:sp>
        <p:nvSpPr>
          <p:cNvPr id="7" name="Content Placeholder 6"/>
          <p:cNvSpPr>
            <a:spLocks noGrp="1"/>
          </p:cNvSpPr>
          <p:nvPr>
            <p:ph idx="1"/>
          </p:nvPr>
        </p:nvSpPr>
        <p:spPr/>
        <p:txBody>
          <a:bodyPr>
            <a:normAutofit/>
          </a:bodyPr>
          <a:lstStyle/>
          <a:p>
            <a:pPr algn="just"/>
            <a:r>
              <a:rPr lang="en-US" sz="2800" dirty="0" err="1"/>
              <a:t>Autoencoder</a:t>
            </a:r>
            <a:r>
              <a:rPr lang="en-US" sz="2800" dirty="0"/>
              <a:t> </a:t>
            </a:r>
            <a:r>
              <a:rPr lang="en-US" sz="2800" dirty="0" err="1"/>
              <a:t>biasa</a:t>
            </a:r>
            <a:r>
              <a:rPr lang="en-US" sz="2800" dirty="0"/>
              <a:t> </a:t>
            </a:r>
            <a:r>
              <a:rPr lang="en-US" sz="2800" dirty="0" err="1"/>
              <a:t>digunakan</a:t>
            </a:r>
            <a:r>
              <a:rPr lang="en-US" sz="2800" dirty="0"/>
              <a:t> </a:t>
            </a:r>
            <a:r>
              <a:rPr lang="en-US" sz="2800" dirty="0" err="1"/>
              <a:t>untuk</a:t>
            </a:r>
            <a:r>
              <a:rPr lang="en-US" sz="2800" dirty="0"/>
              <a:t> </a:t>
            </a:r>
            <a:r>
              <a:rPr lang="en-US" sz="2800" dirty="0" err="1"/>
              <a:t>mengurangi</a:t>
            </a:r>
            <a:r>
              <a:rPr lang="en-US" sz="2800" dirty="0"/>
              <a:t> </a:t>
            </a:r>
            <a:r>
              <a:rPr lang="en-US" sz="2800" dirty="0" err="1"/>
              <a:t>dimensi</a:t>
            </a:r>
            <a:r>
              <a:rPr lang="en-US" sz="2800" dirty="0"/>
              <a:t> </a:t>
            </a:r>
            <a:r>
              <a:rPr lang="en-US" sz="2800" dirty="0" err="1"/>
              <a:t>dari</a:t>
            </a:r>
            <a:r>
              <a:rPr lang="en-US" sz="2800" dirty="0"/>
              <a:t> features (</a:t>
            </a:r>
            <a:r>
              <a:rPr lang="en-US" sz="2800" i="1" dirty="0"/>
              <a:t>Dimensionality Reduction</a:t>
            </a:r>
            <a:r>
              <a:rPr lang="en-US" sz="2800" dirty="0"/>
              <a:t>).</a:t>
            </a:r>
          </a:p>
          <a:p>
            <a:pPr algn="just"/>
            <a:r>
              <a:rPr lang="id-ID" sz="2800" dirty="0"/>
              <a:t>Jika mempunyai data yang mempunyai dimensi yang sangat tinggi (data dengan jumlah features yang sangat banyak) bisa jadi tiap features yang ada tersebar pada setiap dimensi dari data sehingga setiap data yang ada terlihat sangat berbeda. </a:t>
            </a:r>
            <a:endParaRPr lang="en-US" sz="2800" dirty="0"/>
          </a:p>
        </p:txBody>
      </p:sp>
      <p:pic>
        <p:nvPicPr>
          <p:cNvPr id="8" name="Picture 7">
            <a:extLst>
              <a:ext uri="{FF2B5EF4-FFF2-40B4-BE49-F238E27FC236}">
                <a16:creationId xmlns:a16="http://schemas.microsoft.com/office/drawing/2014/main" id="{CB8B200D-A212-44FF-81AC-5AAC0579AB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1863084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Extractors</a:t>
            </a:r>
            <a:endParaRPr lang="id-ID" dirty="0"/>
          </a:p>
        </p:txBody>
      </p:sp>
      <p:sp>
        <p:nvSpPr>
          <p:cNvPr id="4" name="Date Placeholder 3"/>
          <p:cNvSpPr>
            <a:spLocks noGrp="1"/>
          </p:cNvSpPr>
          <p:nvPr>
            <p:ph type="dt" sz="half" idx="10"/>
          </p:nvPr>
        </p:nvSpPr>
        <p:spPr/>
        <p:txBody>
          <a:bodyPr/>
          <a:lstStyle/>
          <a:p>
            <a:fld id="{2AF9A1EF-1133-4287-8FB2-E868C4D182CC}" type="datetime1">
              <a:rPr lang="id-ID" smtClean="0"/>
              <a:t>05/08/19</a:t>
            </a:fld>
            <a:endParaRPr lang="id-ID"/>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5</a:t>
            </a:fld>
            <a:endParaRPr lang="id-ID" dirty="0"/>
          </a:p>
        </p:txBody>
      </p:sp>
      <p:sp>
        <p:nvSpPr>
          <p:cNvPr id="3" name="Content Placeholder 2"/>
          <p:cNvSpPr>
            <a:spLocks noGrp="1"/>
          </p:cNvSpPr>
          <p:nvPr>
            <p:ph idx="1"/>
          </p:nvPr>
        </p:nvSpPr>
        <p:spPr/>
        <p:txBody>
          <a:bodyPr>
            <a:noAutofit/>
          </a:bodyPr>
          <a:lstStyle/>
          <a:p>
            <a:pPr algn="just"/>
            <a:r>
              <a:rPr lang="en-US" sz="2800" dirty="0"/>
              <a:t>Ada </a:t>
            </a:r>
            <a:r>
              <a:rPr lang="en-US" sz="2800" dirty="0" err="1"/>
              <a:t>beberapa</a:t>
            </a:r>
            <a:r>
              <a:rPr lang="en-US" sz="2800" dirty="0"/>
              <a:t> </a:t>
            </a:r>
            <a:r>
              <a:rPr lang="en-US" sz="2800" dirty="0" err="1"/>
              <a:t>jenis</a:t>
            </a:r>
            <a:r>
              <a:rPr lang="en-US" sz="2800" dirty="0"/>
              <a:t> </a:t>
            </a:r>
            <a:r>
              <a:rPr lang="en-US" sz="2800" dirty="0" err="1"/>
              <a:t>autoencoder</a:t>
            </a:r>
            <a:r>
              <a:rPr lang="en-US" sz="2800" dirty="0"/>
              <a:t> lain </a:t>
            </a:r>
            <a:r>
              <a:rPr lang="en-US" sz="2800" dirty="0" err="1"/>
              <a:t>seperti</a:t>
            </a:r>
            <a:r>
              <a:rPr lang="en-US" sz="2800" dirty="0"/>
              <a:t> </a:t>
            </a:r>
            <a:r>
              <a:rPr lang="en-US" sz="2800" i="1" dirty="0" err="1"/>
              <a:t>denoising</a:t>
            </a:r>
            <a:r>
              <a:rPr lang="en-US" sz="2800" dirty="0"/>
              <a:t> </a:t>
            </a:r>
            <a:r>
              <a:rPr lang="en-US" sz="2800" dirty="0" err="1"/>
              <a:t>dan</a:t>
            </a:r>
            <a:r>
              <a:rPr lang="en-US" sz="2800" dirty="0"/>
              <a:t> </a:t>
            </a:r>
            <a:r>
              <a:rPr lang="en-US" sz="2800" i="1" dirty="0"/>
              <a:t>contractive</a:t>
            </a:r>
            <a:r>
              <a:rPr lang="en-US" sz="2800" dirty="0"/>
              <a:t>, </a:t>
            </a:r>
            <a:r>
              <a:rPr lang="en-US" sz="2800" dirty="0" err="1"/>
              <a:t>hanya</a:t>
            </a:r>
            <a:r>
              <a:rPr lang="en-US" sz="2800" dirty="0"/>
              <a:t> </a:t>
            </a:r>
            <a:r>
              <a:rPr lang="en-US" sz="2800" dirty="0" err="1"/>
              <a:t>untuk</a:t>
            </a:r>
            <a:r>
              <a:rPr lang="en-US" sz="2800" dirty="0"/>
              <a:t> </a:t>
            </a:r>
            <a:r>
              <a:rPr lang="en-US" sz="2800" dirty="0" err="1"/>
              <a:t>beberapa</a:t>
            </a:r>
            <a:r>
              <a:rPr lang="en-US" sz="2800" dirty="0"/>
              <a:t> </a:t>
            </a:r>
            <a:r>
              <a:rPr lang="en-US" sz="2800" dirty="0" err="1"/>
              <a:t>nama</a:t>
            </a:r>
            <a:r>
              <a:rPr lang="en-US" sz="2800" dirty="0"/>
              <a:t>.</a:t>
            </a:r>
          </a:p>
          <a:p>
            <a:pPr algn="just"/>
            <a:r>
              <a:rPr lang="en-US" sz="2800" dirty="0" err="1"/>
              <a:t>Sama</a:t>
            </a:r>
            <a:r>
              <a:rPr lang="en-US" sz="2800" dirty="0"/>
              <a:t> </a:t>
            </a:r>
            <a:r>
              <a:rPr lang="en-US" sz="2800" dirty="0" err="1"/>
              <a:t>seperti</a:t>
            </a:r>
            <a:r>
              <a:rPr lang="en-US" sz="2800" dirty="0"/>
              <a:t> RBM, </a:t>
            </a:r>
            <a:r>
              <a:rPr lang="en-US" sz="2800" dirty="0" err="1"/>
              <a:t>autoencoder</a:t>
            </a:r>
            <a:r>
              <a:rPr lang="en-US" sz="2800" dirty="0"/>
              <a:t> </a:t>
            </a:r>
            <a:r>
              <a:rPr lang="en-US" sz="2800" dirty="0" err="1"/>
              <a:t>adalah</a:t>
            </a:r>
            <a:r>
              <a:rPr lang="en-US" sz="2800" dirty="0"/>
              <a:t> </a:t>
            </a:r>
            <a:r>
              <a:rPr lang="en-US" sz="2800" dirty="0" err="1"/>
              <a:t>jaringan</a:t>
            </a:r>
            <a:r>
              <a:rPr lang="en-US" sz="2800" dirty="0"/>
              <a:t> </a:t>
            </a:r>
            <a:r>
              <a:rPr lang="en-US" sz="2800" dirty="0" err="1"/>
              <a:t>saraf</a:t>
            </a:r>
            <a:r>
              <a:rPr lang="en-US" sz="2800" dirty="0"/>
              <a:t> yang </a:t>
            </a:r>
            <a:r>
              <a:rPr lang="en-US" sz="2800" dirty="0" err="1"/>
              <a:t>mengambil</a:t>
            </a:r>
            <a:r>
              <a:rPr lang="en-US" sz="2800" dirty="0"/>
              <a:t> </a:t>
            </a:r>
            <a:r>
              <a:rPr lang="en-US" sz="2800" dirty="0" err="1"/>
              <a:t>satu</a:t>
            </a:r>
            <a:r>
              <a:rPr lang="en-US" sz="2800" dirty="0"/>
              <a:t> set input yang </a:t>
            </a:r>
            <a:r>
              <a:rPr lang="en-US" sz="2800" dirty="0" err="1"/>
              <a:t>biasanya</a:t>
            </a:r>
            <a:r>
              <a:rPr lang="en-US" sz="2800" dirty="0"/>
              <a:t> </a:t>
            </a:r>
            <a:r>
              <a:rPr lang="en-US" sz="2800" dirty="0" err="1"/>
              <a:t>tidak</a:t>
            </a:r>
            <a:r>
              <a:rPr lang="en-US" sz="2800" dirty="0"/>
              <a:t> </a:t>
            </a:r>
            <a:r>
              <a:rPr lang="en-US" sz="2800" dirty="0" err="1"/>
              <a:t>berlabel</a:t>
            </a:r>
            <a:r>
              <a:rPr lang="en-US" sz="2800" dirty="0"/>
              <a:t>, </a:t>
            </a:r>
            <a:r>
              <a:rPr lang="en-US" sz="2800" dirty="0" err="1"/>
              <a:t>dan</a:t>
            </a:r>
            <a:r>
              <a:rPr lang="en-US" sz="2800" dirty="0"/>
              <a:t> </a:t>
            </a:r>
            <a:r>
              <a:rPr lang="en-US" sz="2800" dirty="0" err="1"/>
              <a:t>setelah</a:t>
            </a:r>
            <a:r>
              <a:rPr lang="en-US" sz="2800" dirty="0"/>
              <a:t> </a:t>
            </a:r>
            <a:r>
              <a:rPr lang="en-US" sz="2800" dirty="0" err="1"/>
              <a:t>pengkodean</a:t>
            </a:r>
            <a:r>
              <a:rPr lang="en-US" sz="2800" dirty="0"/>
              <a:t>, </a:t>
            </a:r>
            <a:r>
              <a:rPr lang="en-US" sz="2800" dirty="0" err="1"/>
              <a:t>mencoba</a:t>
            </a:r>
            <a:r>
              <a:rPr lang="en-US" sz="2800" dirty="0"/>
              <a:t> </a:t>
            </a:r>
            <a:r>
              <a:rPr lang="en-US" sz="2800" dirty="0" err="1"/>
              <a:t>merekonstruksi</a:t>
            </a:r>
            <a:r>
              <a:rPr lang="en-US" sz="2800" dirty="0"/>
              <a:t> </a:t>
            </a:r>
            <a:r>
              <a:rPr lang="en-US" sz="2800" dirty="0" err="1"/>
              <a:t>seakurat</a:t>
            </a:r>
            <a:r>
              <a:rPr lang="en-US" sz="2800" dirty="0"/>
              <a:t> </a:t>
            </a:r>
            <a:r>
              <a:rPr lang="en-US" sz="2800" dirty="0" err="1"/>
              <a:t>mungkin</a:t>
            </a:r>
            <a:r>
              <a:rPr lang="en-US" sz="2800" dirty="0"/>
              <a:t>.</a:t>
            </a:r>
          </a:p>
          <a:p>
            <a:pPr algn="just"/>
            <a:r>
              <a:rPr lang="en-US" sz="2800" dirty="0" err="1"/>
              <a:t>Sebagai</a:t>
            </a:r>
            <a:r>
              <a:rPr lang="en-US" sz="2800" dirty="0"/>
              <a:t> </a:t>
            </a:r>
            <a:r>
              <a:rPr lang="en-US" sz="2800" dirty="0" err="1"/>
              <a:t>akibatnya</a:t>
            </a:r>
            <a:r>
              <a:rPr lang="en-US" sz="2800" dirty="0"/>
              <a:t>, internet </a:t>
            </a:r>
            <a:r>
              <a:rPr lang="en-US" sz="2800" dirty="0" err="1"/>
              <a:t>harus</a:t>
            </a:r>
            <a:r>
              <a:rPr lang="en-US" sz="2800" dirty="0"/>
              <a:t> </a:t>
            </a:r>
            <a:r>
              <a:rPr lang="en-US" sz="2800" dirty="0" err="1"/>
              <a:t>memutuskan</a:t>
            </a:r>
            <a:r>
              <a:rPr lang="en-US" sz="2800" dirty="0"/>
              <a:t> </a:t>
            </a:r>
            <a:r>
              <a:rPr lang="en-US" sz="2800" dirty="0" err="1"/>
              <a:t>fitur</a:t>
            </a:r>
            <a:r>
              <a:rPr lang="en-US" sz="2800" dirty="0"/>
              <a:t> data mana yang paling </a:t>
            </a:r>
            <a:r>
              <a:rPr lang="en-US" sz="2800" dirty="0" err="1"/>
              <a:t>penting</a:t>
            </a:r>
            <a:r>
              <a:rPr lang="en-US" sz="2800" dirty="0"/>
              <a:t>, yang </a:t>
            </a:r>
            <a:r>
              <a:rPr lang="en-US" sz="2800" dirty="0" err="1"/>
              <a:t>pada</a:t>
            </a:r>
            <a:r>
              <a:rPr lang="en-US" sz="2800" dirty="0"/>
              <a:t> </a:t>
            </a:r>
            <a:r>
              <a:rPr lang="en-US" sz="2800" dirty="0" err="1"/>
              <a:t>dasarnya</a:t>
            </a:r>
            <a:r>
              <a:rPr lang="en-US" sz="2800" dirty="0"/>
              <a:t> </a:t>
            </a:r>
            <a:r>
              <a:rPr lang="en-US" sz="2800" dirty="0" err="1"/>
              <a:t>bertindak</a:t>
            </a:r>
            <a:r>
              <a:rPr lang="en-US" sz="2800" dirty="0"/>
              <a:t> </a:t>
            </a:r>
            <a:r>
              <a:rPr lang="en-US" sz="2800" dirty="0" err="1"/>
              <a:t>sebagai</a:t>
            </a:r>
            <a:r>
              <a:rPr lang="en-US" sz="2800" dirty="0"/>
              <a:t> </a:t>
            </a:r>
            <a:r>
              <a:rPr lang="en-US" sz="2800" dirty="0" err="1"/>
              <a:t>mesin</a:t>
            </a:r>
            <a:r>
              <a:rPr lang="en-US" sz="2800" dirty="0"/>
              <a:t> </a:t>
            </a:r>
            <a:r>
              <a:rPr lang="en-US" sz="2800" dirty="0" err="1"/>
              <a:t>ekstraksi</a:t>
            </a:r>
            <a:r>
              <a:rPr lang="en-US" sz="2800" dirty="0"/>
              <a:t> </a:t>
            </a:r>
            <a:r>
              <a:rPr lang="en-US" sz="2800" dirty="0" err="1"/>
              <a:t>fitur</a:t>
            </a:r>
            <a:r>
              <a:rPr lang="en-US" sz="2800" dirty="0"/>
              <a:t>.</a:t>
            </a:r>
          </a:p>
        </p:txBody>
      </p:sp>
      <p:pic>
        <p:nvPicPr>
          <p:cNvPr id="7" name="Picture 6">
            <a:extLst>
              <a:ext uri="{FF2B5EF4-FFF2-40B4-BE49-F238E27FC236}">
                <a16:creationId xmlns:a16="http://schemas.microsoft.com/office/drawing/2014/main" id="{EC15AAD5-E104-48F9-AD6E-4B8757BE98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770683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Extractors</a:t>
            </a:r>
            <a:endParaRPr lang="id-ID" dirty="0"/>
          </a:p>
        </p:txBody>
      </p:sp>
      <p:sp>
        <p:nvSpPr>
          <p:cNvPr id="4" name="Date Placeholder 3"/>
          <p:cNvSpPr>
            <a:spLocks noGrp="1"/>
          </p:cNvSpPr>
          <p:nvPr>
            <p:ph type="dt" sz="half" idx="10"/>
          </p:nvPr>
        </p:nvSpPr>
        <p:spPr/>
        <p:txBody>
          <a:bodyPr/>
          <a:lstStyle/>
          <a:p>
            <a:fld id="{2AF9A1EF-1133-4287-8FB2-E868C4D182CC}" type="datetime1">
              <a:rPr lang="id-ID" smtClean="0"/>
              <a:t>05/08/19</a:t>
            </a:fld>
            <a:endParaRPr lang="id-ID"/>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6</a:t>
            </a:fld>
            <a:endParaRPr lang="id-ID" dirty="0"/>
          </a:p>
        </p:txBody>
      </p:sp>
      <p:sp>
        <p:nvSpPr>
          <p:cNvPr id="3" name="Content Placeholder 2"/>
          <p:cNvSpPr>
            <a:spLocks noGrp="1"/>
          </p:cNvSpPr>
          <p:nvPr>
            <p:ph idx="1"/>
          </p:nvPr>
        </p:nvSpPr>
        <p:spPr/>
        <p:txBody>
          <a:bodyPr>
            <a:noAutofit/>
          </a:bodyPr>
          <a:lstStyle/>
          <a:p>
            <a:pPr algn="just"/>
            <a:r>
              <a:rPr lang="en-US" sz="2800" dirty="0"/>
              <a:t>Feature Extraction </a:t>
            </a:r>
            <a:r>
              <a:rPr lang="en-US" sz="2800" dirty="0" err="1"/>
              <a:t>adalah</a:t>
            </a:r>
            <a:r>
              <a:rPr lang="en-US" sz="2800" dirty="0"/>
              <a:t> </a:t>
            </a:r>
            <a:r>
              <a:rPr lang="en-US" sz="2800" dirty="0" err="1"/>
              <a:t>salah</a:t>
            </a:r>
            <a:r>
              <a:rPr lang="en-US" sz="2800" dirty="0"/>
              <a:t> </a:t>
            </a:r>
            <a:r>
              <a:rPr lang="en-US" sz="2800" dirty="0" err="1"/>
              <a:t>satu</a:t>
            </a:r>
            <a:r>
              <a:rPr lang="en-US" sz="2800" dirty="0"/>
              <a:t> </a:t>
            </a:r>
            <a:r>
              <a:rPr lang="en-US" sz="2800" dirty="0" err="1"/>
              <a:t>cara</a:t>
            </a:r>
            <a:r>
              <a:rPr lang="en-US" sz="2800" dirty="0"/>
              <a:t> yang </a:t>
            </a:r>
            <a:r>
              <a:rPr lang="en-US" sz="2800" dirty="0" err="1"/>
              <a:t>dapat</a:t>
            </a:r>
            <a:r>
              <a:rPr lang="en-US" sz="2800" dirty="0"/>
              <a:t> </a:t>
            </a:r>
            <a:r>
              <a:rPr lang="en-US" sz="2800" dirty="0" err="1"/>
              <a:t>digunakan</a:t>
            </a:r>
            <a:r>
              <a:rPr lang="en-US" sz="2800" dirty="0"/>
              <a:t> </a:t>
            </a:r>
            <a:r>
              <a:rPr lang="en-US" sz="2800" dirty="0" err="1"/>
              <a:t>untuk</a:t>
            </a:r>
            <a:r>
              <a:rPr lang="en-US" sz="2800" dirty="0"/>
              <a:t> </a:t>
            </a:r>
            <a:r>
              <a:rPr lang="en-US" sz="2800" dirty="0" err="1"/>
              <a:t>mengenali</a:t>
            </a:r>
            <a:r>
              <a:rPr lang="en-US" sz="2800" dirty="0"/>
              <a:t> </a:t>
            </a:r>
            <a:r>
              <a:rPr lang="en-US" sz="2800" dirty="0" err="1"/>
              <a:t>suatu</a:t>
            </a:r>
            <a:r>
              <a:rPr lang="en-US" sz="2800" dirty="0"/>
              <a:t> </a:t>
            </a:r>
            <a:r>
              <a:rPr lang="en-US" sz="2800" dirty="0" err="1"/>
              <a:t>objek</a:t>
            </a:r>
            <a:r>
              <a:rPr lang="en-US" sz="2800" dirty="0"/>
              <a:t> </a:t>
            </a:r>
            <a:r>
              <a:rPr lang="en-US" sz="2800" dirty="0" err="1"/>
              <a:t>berdasarkan</a:t>
            </a:r>
            <a:r>
              <a:rPr lang="en-US" sz="2800" dirty="0"/>
              <a:t> </a:t>
            </a:r>
            <a:r>
              <a:rPr lang="en-US" sz="2800" dirty="0" err="1"/>
              <a:t>pada</a:t>
            </a:r>
            <a:r>
              <a:rPr lang="en-US" sz="2800" dirty="0"/>
              <a:t> histogram </a:t>
            </a:r>
            <a:r>
              <a:rPr lang="en-US" sz="2800" dirty="0" err="1"/>
              <a:t>khusus</a:t>
            </a:r>
            <a:r>
              <a:rPr lang="en-US" sz="2800" dirty="0"/>
              <a:t> yang </a:t>
            </a:r>
            <a:r>
              <a:rPr lang="en-US" sz="2800" dirty="0" err="1"/>
              <a:t>dimiliki</a:t>
            </a:r>
            <a:r>
              <a:rPr lang="en-US" sz="2800" dirty="0"/>
              <a:t> </a:t>
            </a:r>
            <a:r>
              <a:rPr lang="en-US" sz="2800" dirty="0" err="1"/>
              <a:t>objek</a:t>
            </a:r>
            <a:r>
              <a:rPr lang="en-US" sz="2800" dirty="0"/>
              <a:t> </a:t>
            </a:r>
            <a:r>
              <a:rPr lang="en-US" sz="2800" dirty="0" err="1"/>
              <a:t>tersebut</a:t>
            </a:r>
            <a:r>
              <a:rPr lang="en-US" sz="2800" dirty="0"/>
              <a:t>.</a:t>
            </a:r>
          </a:p>
          <a:p>
            <a:pPr algn="just"/>
            <a:r>
              <a:rPr lang="en-US" sz="2800" dirty="0"/>
              <a:t>Feature Extraction </a:t>
            </a:r>
            <a:r>
              <a:rPr lang="en-US" sz="2800" dirty="0" err="1"/>
              <a:t>bertujuan</a:t>
            </a:r>
            <a:r>
              <a:rPr lang="en-US" sz="2800" dirty="0"/>
              <a:t> </a:t>
            </a:r>
            <a:r>
              <a:rPr lang="en-US" sz="2800" dirty="0" err="1"/>
              <a:t>untuk</a:t>
            </a:r>
            <a:r>
              <a:rPr lang="en-US" sz="2800" dirty="0"/>
              <a:t> </a:t>
            </a:r>
            <a:r>
              <a:rPr lang="en-US" sz="2800" dirty="0" err="1"/>
              <a:t>melakukan</a:t>
            </a:r>
            <a:r>
              <a:rPr lang="en-US" sz="2800" dirty="0"/>
              <a:t> </a:t>
            </a:r>
            <a:r>
              <a:rPr lang="en-US" sz="2800" dirty="0" err="1"/>
              <a:t>perhitungan</a:t>
            </a:r>
            <a:r>
              <a:rPr lang="en-US" sz="2800" dirty="0"/>
              <a:t> </a:t>
            </a:r>
            <a:r>
              <a:rPr lang="en-US" sz="2800" dirty="0" err="1"/>
              <a:t>serta</a:t>
            </a:r>
            <a:r>
              <a:rPr lang="en-US" sz="2800" dirty="0"/>
              <a:t> </a:t>
            </a:r>
            <a:r>
              <a:rPr lang="en-US" sz="2800" dirty="0" err="1"/>
              <a:t>perbandingan</a:t>
            </a:r>
            <a:r>
              <a:rPr lang="en-US" sz="2800" dirty="0"/>
              <a:t> yang </a:t>
            </a:r>
            <a:r>
              <a:rPr lang="en-US" sz="2800" dirty="0" err="1"/>
              <a:t>dapat</a:t>
            </a:r>
            <a:r>
              <a:rPr lang="en-US" sz="2800" dirty="0"/>
              <a:t> </a:t>
            </a:r>
            <a:r>
              <a:rPr lang="en-US" sz="2800" dirty="0" err="1"/>
              <a:t>dipakai</a:t>
            </a:r>
            <a:r>
              <a:rPr lang="en-US" sz="2800" dirty="0"/>
              <a:t> </a:t>
            </a:r>
            <a:r>
              <a:rPr lang="en-US" sz="2800" dirty="0" err="1"/>
              <a:t>untuk</a:t>
            </a:r>
            <a:r>
              <a:rPr lang="en-US" sz="2800" dirty="0"/>
              <a:t> </a:t>
            </a:r>
            <a:r>
              <a:rPr lang="en-US" sz="2800" dirty="0" err="1"/>
              <a:t>klasifikasi</a:t>
            </a:r>
            <a:r>
              <a:rPr lang="en-US" sz="2800" dirty="0"/>
              <a:t> </a:t>
            </a:r>
            <a:r>
              <a:rPr lang="en-US" sz="2800" dirty="0" err="1"/>
              <a:t>suatu</a:t>
            </a:r>
            <a:r>
              <a:rPr lang="en-US" sz="2800" dirty="0"/>
              <a:t> </a:t>
            </a:r>
            <a:r>
              <a:rPr lang="en-US" sz="2800" dirty="0" err="1"/>
              <a:t>citra</a:t>
            </a:r>
            <a:r>
              <a:rPr lang="en-US" sz="2800" dirty="0"/>
              <a:t> </a:t>
            </a:r>
            <a:r>
              <a:rPr lang="en-US" sz="2800" dirty="0" err="1"/>
              <a:t>berdasarkan</a:t>
            </a:r>
            <a:r>
              <a:rPr lang="en-US" sz="2800" dirty="0"/>
              <a:t> </a:t>
            </a:r>
            <a:r>
              <a:rPr lang="en-US" sz="2800" dirty="0" err="1"/>
              <a:t>ciri-ciri</a:t>
            </a:r>
            <a:r>
              <a:rPr lang="en-US" sz="2800" dirty="0"/>
              <a:t> histogram yang </a:t>
            </a:r>
            <a:r>
              <a:rPr lang="en-US" sz="2800" dirty="0" err="1"/>
              <a:t>dimiliki</a:t>
            </a:r>
            <a:r>
              <a:rPr lang="en-US" sz="2800" dirty="0"/>
              <a:t>.</a:t>
            </a:r>
          </a:p>
        </p:txBody>
      </p:sp>
      <p:pic>
        <p:nvPicPr>
          <p:cNvPr id="7" name="Picture 6">
            <a:extLst>
              <a:ext uri="{FF2B5EF4-FFF2-40B4-BE49-F238E27FC236}">
                <a16:creationId xmlns:a16="http://schemas.microsoft.com/office/drawing/2014/main" id="{2E05EDD5-5623-46E4-8D4D-7E8E118E8D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2457021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Shallow</a:t>
            </a:r>
            <a:endParaRPr lang="id-ID" dirty="0"/>
          </a:p>
        </p:txBody>
      </p:sp>
      <p:sp>
        <p:nvSpPr>
          <p:cNvPr id="4" name="Date Placeholder 3"/>
          <p:cNvSpPr>
            <a:spLocks noGrp="1"/>
          </p:cNvSpPr>
          <p:nvPr>
            <p:ph type="dt" sz="half" idx="10"/>
          </p:nvPr>
        </p:nvSpPr>
        <p:spPr/>
        <p:txBody>
          <a:bodyPr/>
          <a:lstStyle/>
          <a:p>
            <a:fld id="{2AF9A1EF-1133-4287-8FB2-E868C4D182CC}" type="datetime1">
              <a:rPr lang="id-ID" smtClean="0"/>
              <a:t>05/08/19</a:t>
            </a:fld>
            <a:endParaRPr lang="id-ID"/>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7</a:t>
            </a:fld>
            <a:endParaRPr lang="id-ID" dirty="0"/>
          </a:p>
        </p:txBody>
      </p:sp>
      <p:pic>
        <p:nvPicPr>
          <p:cNvPr id="7" name="Content Placeholder 6"/>
          <p:cNvPicPr>
            <a:picLocks noGrp="1" noChangeAspect="1"/>
          </p:cNvPicPr>
          <p:nvPr>
            <p:ph idx="1"/>
          </p:nvPr>
        </p:nvPicPr>
        <p:blipFill rotWithShape="1">
          <a:blip r:embed="rId3">
            <a:extLst>
              <a:ext uri="{28A0092B-C50C-407E-A947-70E740481C1C}">
                <a14:useLocalDpi xmlns:a14="http://schemas.microsoft.com/office/drawing/2010/main" val="0"/>
              </a:ext>
            </a:extLst>
          </a:blip>
          <a:srcRect r="63472" b="12057"/>
          <a:stretch/>
        </p:blipFill>
        <p:spPr>
          <a:xfrm>
            <a:off x="2006034" y="1794305"/>
            <a:ext cx="5172447" cy="3621757"/>
          </a:xfrm>
        </p:spPr>
      </p:pic>
      <p:pic>
        <p:nvPicPr>
          <p:cNvPr id="8" name="Picture 7">
            <a:extLst>
              <a:ext uri="{FF2B5EF4-FFF2-40B4-BE49-F238E27FC236}">
                <a16:creationId xmlns:a16="http://schemas.microsoft.com/office/drawing/2014/main" id="{81202DD6-59C4-4021-B8F4-1DE844E4CD5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124059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Shallow</a:t>
            </a:r>
            <a:endParaRPr lang="id-ID" dirty="0"/>
          </a:p>
        </p:txBody>
      </p:sp>
      <p:sp>
        <p:nvSpPr>
          <p:cNvPr id="4" name="Date Placeholder 3"/>
          <p:cNvSpPr>
            <a:spLocks noGrp="1"/>
          </p:cNvSpPr>
          <p:nvPr>
            <p:ph type="dt" sz="half" idx="10"/>
          </p:nvPr>
        </p:nvSpPr>
        <p:spPr/>
        <p:txBody>
          <a:bodyPr/>
          <a:lstStyle/>
          <a:p>
            <a:fld id="{2AF9A1EF-1133-4287-8FB2-E868C4D182CC}" type="datetime1">
              <a:rPr lang="id-ID" smtClean="0"/>
              <a:t>05/08/19</a:t>
            </a:fld>
            <a:endParaRPr lang="id-ID"/>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8</a:t>
            </a:fld>
            <a:endParaRPr lang="id-ID" dirty="0"/>
          </a:p>
        </p:txBody>
      </p:sp>
      <p:sp>
        <p:nvSpPr>
          <p:cNvPr id="3" name="Content Placeholder 2"/>
          <p:cNvSpPr>
            <a:spLocks noGrp="1"/>
          </p:cNvSpPr>
          <p:nvPr>
            <p:ph idx="1"/>
          </p:nvPr>
        </p:nvSpPr>
        <p:spPr/>
        <p:txBody>
          <a:bodyPr/>
          <a:lstStyle/>
          <a:p>
            <a:endParaRPr lang="en-US"/>
          </a:p>
        </p:txBody>
      </p:sp>
      <p:pic>
        <p:nvPicPr>
          <p:cNvPr id="8" name="Picture 7"/>
          <p:cNvPicPr>
            <a:picLocks noChangeAspect="1"/>
          </p:cNvPicPr>
          <p:nvPr/>
        </p:nvPicPr>
        <p:blipFill>
          <a:blip r:embed="rId3"/>
          <a:stretch>
            <a:fillRect/>
          </a:stretch>
        </p:blipFill>
        <p:spPr>
          <a:xfrm>
            <a:off x="1083060" y="1451811"/>
            <a:ext cx="6995271" cy="4639901"/>
          </a:xfrm>
          <a:prstGeom prst="rect">
            <a:avLst/>
          </a:prstGeom>
        </p:spPr>
      </p:pic>
      <p:pic>
        <p:nvPicPr>
          <p:cNvPr id="9" name="Picture 8">
            <a:extLst>
              <a:ext uri="{FF2B5EF4-FFF2-40B4-BE49-F238E27FC236}">
                <a16:creationId xmlns:a16="http://schemas.microsoft.com/office/drawing/2014/main" id="{AD31CF56-7E3B-453A-B3DF-E5E878225E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3083838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 With Loss</a:t>
            </a:r>
            <a:endParaRPr lang="id-ID" dirty="0"/>
          </a:p>
        </p:txBody>
      </p:sp>
      <p:sp>
        <p:nvSpPr>
          <p:cNvPr id="4" name="Date Placeholder 3"/>
          <p:cNvSpPr>
            <a:spLocks noGrp="1"/>
          </p:cNvSpPr>
          <p:nvPr>
            <p:ph type="dt" sz="half" idx="10"/>
          </p:nvPr>
        </p:nvSpPr>
        <p:spPr/>
        <p:txBody>
          <a:bodyPr/>
          <a:lstStyle/>
          <a:p>
            <a:fld id="{2AF9A1EF-1133-4287-8FB2-E868C4D182CC}" type="datetime1">
              <a:rPr lang="id-ID" smtClean="0"/>
              <a:t>05/08/19</a:t>
            </a:fld>
            <a:endParaRPr lang="id-ID"/>
          </a:p>
        </p:txBody>
      </p:sp>
      <p:sp>
        <p:nvSpPr>
          <p:cNvPr id="5" name="Footer Placeholder 4"/>
          <p:cNvSpPr>
            <a:spLocks noGrp="1"/>
          </p:cNvSpPr>
          <p:nvPr>
            <p:ph type="ftr" sz="quarter" idx="11"/>
          </p:nvPr>
        </p:nvSpPr>
        <p:spPr/>
        <p:txBody>
          <a:bodyPr/>
          <a:lstStyle/>
          <a:p>
            <a:r>
              <a:rPr lang="id-ID"/>
              <a:t>Judul Pembahasan Pertemuan Disini</a:t>
            </a:r>
            <a:endParaRPr lang="id-ID" dirty="0"/>
          </a:p>
        </p:txBody>
      </p:sp>
      <p:sp>
        <p:nvSpPr>
          <p:cNvPr id="6" name="Slide Number Placeholder 5"/>
          <p:cNvSpPr>
            <a:spLocks noGrp="1"/>
          </p:cNvSpPr>
          <p:nvPr>
            <p:ph type="sldNum" sz="quarter" idx="12"/>
          </p:nvPr>
        </p:nvSpPr>
        <p:spPr/>
        <p:txBody>
          <a:bodyPr/>
          <a:lstStyle/>
          <a:p>
            <a:fld id="{DF0E258F-04D6-46E9-8B77-0866F5CD991D}" type="slidenum">
              <a:rPr lang="id-ID" smtClean="0"/>
              <a:pPr/>
              <a:t>9</a:t>
            </a:fld>
            <a:endParaRPr lang="id-ID" dirty="0"/>
          </a:p>
        </p:txBody>
      </p:sp>
      <p:sp>
        <p:nvSpPr>
          <p:cNvPr id="3" name="Content Placeholder 2"/>
          <p:cNvSpPr>
            <a:spLocks noGrp="1"/>
          </p:cNvSpPr>
          <p:nvPr>
            <p:ph idx="1"/>
          </p:nvPr>
        </p:nvSpPr>
        <p:spPr/>
        <p:txBody>
          <a:bodyPr>
            <a:normAutofit/>
          </a:bodyPr>
          <a:lstStyle/>
          <a:p>
            <a:pPr algn="just"/>
            <a:r>
              <a:rPr lang="en-US" sz="2800" dirty="0" err="1"/>
              <a:t>Autoencoder</a:t>
            </a:r>
            <a:r>
              <a:rPr lang="en-US" sz="2800" dirty="0"/>
              <a:t> </a:t>
            </a:r>
            <a:r>
              <a:rPr lang="en-US" sz="2800" dirty="0" err="1"/>
              <a:t>dilatih</a:t>
            </a:r>
            <a:r>
              <a:rPr lang="en-US" sz="2800" dirty="0"/>
              <a:t> </a:t>
            </a:r>
            <a:r>
              <a:rPr lang="en-US" sz="2800" dirty="0" err="1"/>
              <a:t>dengan</a:t>
            </a:r>
            <a:r>
              <a:rPr lang="en-US" sz="2800" dirty="0"/>
              <a:t> backpropagation, </a:t>
            </a:r>
            <a:r>
              <a:rPr lang="en-US" sz="2800" dirty="0" err="1"/>
              <a:t>menggunakan</a:t>
            </a:r>
            <a:r>
              <a:rPr lang="en-US" sz="2800" dirty="0"/>
              <a:t> </a:t>
            </a:r>
            <a:r>
              <a:rPr lang="en-US" sz="2800" dirty="0" err="1"/>
              <a:t>metrik</a:t>
            </a:r>
            <a:r>
              <a:rPr lang="en-US" sz="2800" dirty="0"/>
              <a:t> yang </a:t>
            </a:r>
            <a:r>
              <a:rPr lang="en-US" sz="2800" dirty="0" err="1"/>
              <a:t>disebut</a:t>
            </a:r>
            <a:r>
              <a:rPr lang="en-US" sz="2800" dirty="0"/>
              <a:t> "loss".</a:t>
            </a:r>
          </a:p>
          <a:p>
            <a:pPr algn="just"/>
            <a:r>
              <a:rPr lang="en-US" sz="2800" dirty="0" err="1"/>
              <a:t>Berbeda</a:t>
            </a:r>
            <a:r>
              <a:rPr lang="en-US" sz="2800" dirty="0"/>
              <a:t> </a:t>
            </a:r>
            <a:r>
              <a:rPr lang="en-US" sz="2800" dirty="0" err="1"/>
              <a:t>dengan</a:t>
            </a:r>
            <a:r>
              <a:rPr lang="en-US" sz="2800" dirty="0"/>
              <a:t> "</a:t>
            </a:r>
            <a:r>
              <a:rPr lang="en-US" sz="2800" dirty="0" err="1"/>
              <a:t>biaya</a:t>
            </a:r>
            <a:r>
              <a:rPr lang="en-US" sz="2800" dirty="0"/>
              <a:t>", </a:t>
            </a:r>
            <a:r>
              <a:rPr lang="en-US" sz="2800" dirty="0" err="1"/>
              <a:t>kerugian</a:t>
            </a:r>
            <a:r>
              <a:rPr lang="en-US" sz="2800" dirty="0"/>
              <a:t> </a:t>
            </a:r>
            <a:r>
              <a:rPr lang="en-US" sz="2800" dirty="0" err="1"/>
              <a:t>mengukur</a:t>
            </a:r>
            <a:r>
              <a:rPr lang="en-US" sz="2800" dirty="0"/>
              <a:t> </a:t>
            </a:r>
            <a:r>
              <a:rPr lang="en-US" sz="2800" dirty="0" err="1"/>
              <a:t>jumlah</a:t>
            </a:r>
            <a:r>
              <a:rPr lang="en-US" sz="2800" dirty="0"/>
              <a:t> </a:t>
            </a:r>
            <a:r>
              <a:rPr lang="en-US" sz="2800" dirty="0" err="1"/>
              <a:t>informasi</a:t>
            </a:r>
            <a:r>
              <a:rPr lang="en-US" sz="2800" dirty="0"/>
              <a:t> yang </a:t>
            </a:r>
            <a:r>
              <a:rPr lang="en-US" sz="2800" dirty="0" err="1"/>
              <a:t>hilang</a:t>
            </a:r>
            <a:r>
              <a:rPr lang="en-US" sz="2800" dirty="0"/>
              <a:t> </a:t>
            </a:r>
            <a:r>
              <a:rPr lang="en-US" sz="2800" dirty="0" err="1"/>
              <a:t>ketika</a:t>
            </a:r>
            <a:r>
              <a:rPr lang="en-US" sz="2800" dirty="0"/>
              <a:t> </a:t>
            </a:r>
            <a:r>
              <a:rPr lang="en-US" sz="2800" dirty="0" err="1"/>
              <a:t>jaring</a:t>
            </a:r>
            <a:r>
              <a:rPr lang="en-US" sz="2800" dirty="0"/>
              <a:t> </a:t>
            </a:r>
            <a:r>
              <a:rPr lang="en-US" sz="2800" dirty="0" err="1"/>
              <a:t>mencoba</a:t>
            </a:r>
            <a:r>
              <a:rPr lang="en-US" sz="2800" dirty="0"/>
              <a:t> </a:t>
            </a:r>
            <a:r>
              <a:rPr lang="en-US" sz="2800" dirty="0" err="1"/>
              <a:t>merekonstruksi</a:t>
            </a:r>
            <a:r>
              <a:rPr lang="en-US" sz="2800" dirty="0"/>
              <a:t> input.</a:t>
            </a:r>
          </a:p>
          <a:p>
            <a:pPr algn="just"/>
            <a:r>
              <a:rPr lang="en-US" sz="2800" dirty="0" err="1"/>
              <a:t>Sebuah</a:t>
            </a:r>
            <a:r>
              <a:rPr lang="en-US" sz="2800" dirty="0"/>
              <a:t> </a:t>
            </a:r>
            <a:r>
              <a:rPr lang="en-US" sz="2800" dirty="0" err="1"/>
              <a:t>jaring</a:t>
            </a:r>
            <a:r>
              <a:rPr lang="en-US" sz="2800" dirty="0"/>
              <a:t> </a:t>
            </a:r>
            <a:r>
              <a:rPr lang="en-US" sz="2800" dirty="0" err="1"/>
              <a:t>dengan</a:t>
            </a:r>
            <a:r>
              <a:rPr lang="en-US" sz="2800" dirty="0"/>
              <a:t> </a:t>
            </a:r>
            <a:r>
              <a:rPr lang="en-US" sz="2800" dirty="0" err="1"/>
              <a:t>nilai</a:t>
            </a:r>
            <a:r>
              <a:rPr lang="en-US" sz="2800" dirty="0"/>
              <a:t> </a:t>
            </a:r>
            <a:r>
              <a:rPr lang="en-US" sz="2800" dirty="0" err="1"/>
              <a:t>kerugian</a:t>
            </a:r>
            <a:r>
              <a:rPr lang="en-US" sz="2800" dirty="0"/>
              <a:t> </a:t>
            </a:r>
            <a:r>
              <a:rPr lang="en-US" sz="2800" dirty="0" err="1"/>
              <a:t>kecil</a:t>
            </a:r>
            <a:r>
              <a:rPr lang="en-US" sz="2800" dirty="0"/>
              <a:t> </a:t>
            </a:r>
            <a:r>
              <a:rPr lang="en-US" sz="2800" dirty="0" err="1"/>
              <a:t>akan</a:t>
            </a:r>
            <a:r>
              <a:rPr lang="en-US" sz="2800" dirty="0"/>
              <a:t> </a:t>
            </a:r>
            <a:r>
              <a:rPr lang="en-US" sz="2800" dirty="0" err="1"/>
              <a:t>menghasilkan</a:t>
            </a:r>
            <a:r>
              <a:rPr lang="en-US" sz="2800" dirty="0"/>
              <a:t> </a:t>
            </a:r>
            <a:r>
              <a:rPr lang="en-US" sz="2800" dirty="0" err="1"/>
              <a:t>rekonstruksi</a:t>
            </a:r>
            <a:r>
              <a:rPr lang="en-US" sz="2800" dirty="0"/>
              <a:t> yang </a:t>
            </a:r>
            <a:r>
              <a:rPr lang="en-US" sz="2800" dirty="0" err="1"/>
              <a:t>terlihat</a:t>
            </a:r>
            <a:r>
              <a:rPr lang="en-US" sz="2800" dirty="0"/>
              <a:t> </a:t>
            </a:r>
            <a:r>
              <a:rPr lang="en-US" sz="2800" dirty="0" err="1"/>
              <a:t>sangat</a:t>
            </a:r>
            <a:r>
              <a:rPr lang="en-US" sz="2800" dirty="0"/>
              <a:t> </a:t>
            </a:r>
            <a:r>
              <a:rPr lang="en-US" sz="2800" dirty="0" err="1"/>
              <a:t>mirip</a:t>
            </a:r>
            <a:r>
              <a:rPr lang="en-US" sz="2800" dirty="0"/>
              <a:t> </a:t>
            </a:r>
            <a:r>
              <a:rPr lang="en-US" sz="2800" dirty="0" err="1"/>
              <a:t>dengan</a:t>
            </a:r>
            <a:r>
              <a:rPr lang="en-US" sz="2800" dirty="0"/>
              <a:t> </a:t>
            </a:r>
            <a:r>
              <a:rPr lang="en-US" sz="2800" dirty="0" err="1"/>
              <a:t>aslinya</a:t>
            </a:r>
            <a:r>
              <a:rPr lang="en-US" sz="2800" dirty="0"/>
              <a:t>.</a:t>
            </a:r>
          </a:p>
        </p:txBody>
      </p:sp>
      <p:pic>
        <p:nvPicPr>
          <p:cNvPr id="7" name="Picture 6">
            <a:extLst>
              <a:ext uri="{FF2B5EF4-FFF2-40B4-BE49-F238E27FC236}">
                <a16:creationId xmlns:a16="http://schemas.microsoft.com/office/drawing/2014/main" id="{F2B0F9D9-BD25-4D7A-93E9-62017F33B7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51" y="50584"/>
            <a:ext cx="359493" cy="492676"/>
          </a:xfrm>
          <a:prstGeom prst="rect">
            <a:avLst/>
          </a:prstGeom>
        </p:spPr>
      </p:pic>
    </p:spTree>
    <p:extLst>
      <p:ext uri="{BB962C8B-B14F-4D97-AF65-F5344CB8AC3E}">
        <p14:creationId xmlns:p14="http://schemas.microsoft.com/office/powerpoint/2010/main" val="26729098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Product Sans"/>
        <a:ea typeface=""/>
        <a:cs typeface=""/>
      </a:majorFont>
      <a:minorFont>
        <a:latin typeface="Product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1045</TotalTime>
  <Words>806</Words>
  <Application>Microsoft Macintosh PowerPoint</Application>
  <PresentationFormat>On-screen Show (4:3)</PresentationFormat>
  <Paragraphs>121</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Courier New</vt:lpstr>
      <vt:lpstr>Product Sans</vt:lpstr>
      <vt:lpstr>Segoe UI Light</vt:lpstr>
      <vt:lpstr>Office Theme</vt:lpstr>
      <vt:lpstr>Dasar Deep Learning</vt:lpstr>
      <vt:lpstr>Model Deep Learning</vt:lpstr>
      <vt:lpstr>Autoencoders</vt:lpstr>
      <vt:lpstr>Autoencoders</vt:lpstr>
      <vt:lpstr>Feature Extractors</vt:lpstr>
      <vt:lpstr>Feature Extractors</vt:lpstr>
      <vt:lpstr>Shallow</vt:lpstr>
      <vt:lpstr>Shallow</vt:lpstr>
      <vt:lpstr>Backpropagation With Loss</vt:lpstr>
      <vt:lpstr>Backpropagation With Loss</vt:lpstr>
      <vt:lpstr>Deep</vt:lpstr>
      <vt:lpstr>Deep</vt:lpstr>
      <vt:lpstr>PCA VS Autoencoder</vt:lpstr>
      <vt:lpstr>PCA VS Autoencoder</vt:lpstr>
      <vt:lpstr>PCA VS Autoencoder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Septia Rani ST., M.Cs</cp:lastModifiedBy>
  <cp:revision>137</cp:revision>
  <dcterms:created xsi:type="dcterms:W3CDTF">2019-04-17T03:34:48Z</dcterms:created>
  <dcterms:modified xsi:type="dcterms:W3CDTF">2019-08-05T01:04:14Z</dcterms:modified>
</cp:coreProperties>
</file>