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Kita akan sampai pada arti penting dari kedua nilai ini sebentar lagi.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RNTN mungkin tampak sederhana, tetapi seperti network berulang, kompleksitasnya berasal dari cara data bergerak di seluruh network.</a:t>
            </a:r>
            <a:endParaRPr/>
          </a:p>
        </p:txBody>
      </p:sp>
      <p:sp>
        <p:nvSpPr>
          <p:cNvPr id="176" name="Google Shape;17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419100" y="2476499"/>
            <a:ext cx="5419725" cy="1419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  <a:defRPr sz="4000"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419100" y="3927809"/>
            <a:ext cx="414337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>
                <a:solidFill>
                  <a:srgbClr val="3A3838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"/>
          <p:cNvSpPr txBox="1"/>
          <p:nvPr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75" u="none" cap="none" strike="noStrike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 Fresh Graduate Academy Digital Talent Scholarship 2019 | Machine Learning</a:t>
            </a:r>
            <a:endParaRPr sz="1075">
              <a:solidFill>
                <a:srgbClr val="3A38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2105" y="97208"/>
            <a:ext cx="1432672" cy="62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" y="5843925"/>
            <a:ext cx="666547" cy="68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 rotWithShape="1">
          <a:blip r:embed="rId5">
            <a:alphaModFix/>
          </a:blip>
          <a:srcRect b="19924" l="6852" r="5618" t="0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 rot="5400000">
            <a:off x="2241798" y="-597069"/>
            <a:ext cx="4708943" cy="8822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2321843" y="2948156"/>
            <a:ext cx="6184483" cy="1315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  <a:defRPr sz="4000"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2317581" y="2534653"/>
            <a:ext cx="6188745" cy="300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sz="18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719" y="2582779"/>
            <a:ext cx="1471628" cy="16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84898" y="1427747"/>
            <a:ext cx="4329952" cy="4749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629150" y="1427747"/>
            <a:ext cx="4378492" cy="4749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nippet Code">
  <p:cSld name="Snippet Co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5486400" y="1427747"/>
            <a:ext cx="3521242" cy="4749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184898" y="1427747"/>
            <a:ext cx="5197228" cy="47492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84898" y="1427747"/>
            <a:ext cx="4313284" cy="846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184898" y="2274219"/>
            <a:ext cx="4313284" cy="39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4629150" y="1427747"/>
            <a:ext cx="4378492" cy="846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4629150" y="2274219"/>
            <a:ext cx="4378492" cy="39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Title">
  <p:cSld name="Image with 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9"/>
          <p:cNvSpPr/>
          <p:nvPr>
            <p:ph idx="2" type="pic"/>
          </p:nvPr>
        </p:nvSpPr>
        <p:spPr>
          <a:xfrm>
            <a:off x="184897" y="1556084"/>
            <a:ext cx="8822577" cy="4122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2703094" y="412469"/>
            <a:ext cx="6304548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362034" y="6420518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093243" y="6420519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22399" l="7013" r="7280" t="0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762" y="113994"/>
            <a:ext cx="806818" cy="350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113" y="121182"/>
            <a:ext cx="333345" cy="34344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/>
          <p:nvPr>
            <p:ph idx="2" type="pic"/>
          </p:nvPr>
        </p:nvSpPr>
        <p:spPr>
          <a:xfrm>
            <a:off x="184897" y="585809"/>
            <a:ext cx="8822577" cy="5762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0"/>
          <p:cNvSpPr txBox="1"/>
          <p:nvPr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 Fresh</a:t>
            </a:r>
            <a:r>
              <a:rPr lang="en-US" sz="900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Graduate Academy Digital Talent Scholarship 2019 | Machine Learning</a:t>
            </a:r>
            <a:endParaRPr sz="900">
              <a:solidFill>
                <a:srgbClr val="3A38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22399" l="7013" r="7280" t="0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00" y="554599"/>
            <a:ext cx="806818" cy="350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802" y="75067"/>
            <a:ext cx="385103" cy="39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 Fresh Graduate Academy Digital Talent Scholarship 2019 | Machine Learning</a:t>
            </a:r>
            <a:endParaRPr b="0" i="0" sz="900" u="none" cap="none" strike="noStrike">
              <a:solidFill>
                <a:srgbClr val="3A38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ctrTitle"/>
          </p:nvPr>
        </p:nvSpPr>
        <p:spPr>
          <a:xfrm>
            <a:off x="419100" y="2476499"/>
            <a:ext cx="5419725" cy="1419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en-US"/>
              <a:t>Dasar </a:t>
            </a:r>
            <a:r>
              <a:rPr i="1" lang="en-US"/>
              <a:t>Deep Learning</a:t>
            </a:r>
            <a:endParaRPr i="1" sz="4000"/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5753552"/>
            <a:ext cx="670457" cy="91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Recursion</a:t>
            </a:r>
            <a:endParaRPr/>
          </a:p>
        </p:txBody>
      </p:sp>
      <p:sp>
        <p:nvSpPr>
          <p:cNvPr id="212" name="Google Shape;212;p24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213" name="Google Shape;213;p24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en-US" sz="2800"/>
              <a:t>Langkah-langkah: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AutoNum type="arabicPeriod" startAt="4"/>
            </a:pPr>
            <a:r>
              <a:rPr lang="en-US" sz="2800"/>
              <a:t>Parsing saat ini diteruskan ke leaf kiri atas, sedangkan leaf kanan menerima kata berikut dalam kalimat.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AutoNum type="arabicPeriod" startAt="4"/>
            </a:pPr>
            <a:r>
              <a:rPr lang="en-US" sz="2800"/>
              <a:t>Pada titik ini, group root akan menampilkan skor parse yang panjangnya 3 kata.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AutoNum type="arabicPeriod" startAt="4"/>
            </a:pPr>
            <a:r>
              <a:rPr lang="en-US" sz="2800"/>
              <a:t>Ini berlanjut sampai semua input (kata-kata) digunakan. Network memiliki parse tree dengan setiap kata disertakan.</a:t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Gambarn Umum Recursion</a:t>
            </a:r>
            <a:endParaRPr/>
          </a:p>
        </p:txBody>
      </p:sp>
      <p:sp>
        <p:nvSpPr>
          <p:cNvPr id="223" name="Google Shape;223;p25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224" name="Google Shape;224;p25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Menyederhanakan ide utama di balik RNTN, tetapi dalam aplikasi praktis, biasanya menghadapi proses rekursif yang lebih kompleks.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Daripada menggunakan kata berikutnya dalam kalimat untuk kedua leaf group, RNTN akan mencoba semua kata berikutnya, dan akhirnya vektor yang mewakili seluruh sub-parse.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Dengan melakukan ini pada setiap langkah proses rekursif, internet dapat menganalisis dan menilai setiap parse sintaksis yang mungkin.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Ketentuan Recursion</a:t>
            </a:r>
            <a:endParaRPr/>
          </a:p>
        </p:txBody>
      </p:sp>
      <p:sp>
        <p:nvSpPr>
          <p:cNvPr id="234" name="Google Shape;234;p26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235" name="Google Shape;235;p26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b="1" lang="en-US" sz="2800"/>
              <a:t>Kelas: </a:t>
            </a:r>
            <a:r>
              <a:rPr lang="en-US" sz="2800"/>
              <a:t>Merupakan pengkodean struktur di parse saat ini</a:t>
            </a:r>
            <a:endParaRPr sz="2800"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b="1" lang="en-US" sz="2800"/>
              <a:t>Skor: </a:t>
            </a:r>
            <a:r>
              <a:rPr lang="en-US" sz="2800"/>
              <a:t>Merupakan kualitas dari parse saat ini</a:t>
            </a:r>
            <a:endParaRPr sz="2800"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b="1" lang="en-US" sz="2800"/>
              <a:t>Catatan: </a:t>
            </a:r>
            <a:r>
              <a:rPr lang="en-US" sz="2800"/>
              <a:t>Leaf group tidak benar-benar menerima kata per kata, melainkan representasi vektor dari kata-kata. Khususnya, hasil yang baik dicapai ketika angka-angka dalam dua vektor menyandikan kesamaan antara dua kata bila dibandingkan dengan kata-kata lain dalam kosakata.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Choice of Structure</a:t>
            </a:r>
            <a:endParaRPr/>
          </a:p>
        </p:txBody>
      </p:sp>
      <p:sp>
        <p:nvSpPr>
          <p:cNvPr id="245" name="Google Shape;245;p27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246" name="Google Shape;246;p27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Dimungkinkan untuk membangun struktur yang menahan beban ke kanan, di tengah atau ke kiri.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Untuk memilih struktur terbaik, network bergantung pada nilai skor yang dihasilkan oleh kelompok root.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Dengan menggunakan skor ini untuk memilih struktur terbaik pada setiap langkah proses rekursif, network akan menghasilkan skor parse tertinggi sebagai hasil akhirnya.</a:t>
            </a: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Labeling</a:t>
            </a:r>
            <a:endParaRPr/>
          </a:p>
        </p:txBody>
      </p:sp>
      <p:sp>
        <p:nvSpPr>
          <p:cNvPr id="256" name="Google Shape;256;p28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257" name="Google Shape;257;p28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Setelah network memiliki struktur final, network akan menelusuri balik parse tree, untuk mengetahui label tata bahasa yang tepat untuk setiap bagian kalimat.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Dalam contoh "Mobil cepat", Anda bisa memiliki dua kata pertama yang dilabeli oleh leaf group + root sebagai "frasa kata benda", dan dua kata terakhir sebagai "frasa kata kerja".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Kemudian ia akan bekerja naik, dan ketika mencapai puncak, menambahkan label khusus yang menandakan awal dari struktur parse.</a:t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Backpropagation</a:t>
            </a:r>
            <a:endParaRPr/>
          </a:p>
        </p:txBody>
      </p:sp>
      <p:sp>
        <p:nvSpPr>
          <p:cNvPr id="267" name="Google Shape;267;p29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268" name="Google Shape;268;p29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RNTN dilatih dengan backpropagation dengan membandingkan struktur kalimat prediktif dengan struktur kalimat yang tepat yang diperoleh dari serangkaian data pelatihan berlabel.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Setelah dilatih, akan memberikan skor lebih tinggi untuk struktur yang lebih mirip dengan parse tree yang dilihatnya selama pelatihan.</a:t>
            </a:r>
            <a:endParaRPr/>
          </a:p>
        </p:txBody>
      </p:sp>
      <p:pic>
        <p:nvPicPr>
          <p:cNvPr id="271" name="Google Shape;2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Parsing</a:t>
            </a:r>
            <a:endParaRPr/>
          </a:p>
        </p:txBody>
      </p:sp>
      <p:sp>
        <p:nvSpPr>
          <p:cNvPr id="278" name="Google Shape;278;p30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279" name="Google Shape;279;p30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Text Processing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Image Parsing</a:t>
            </a:r>
            <a:endParaRPr/>
          </a:p>
        </p:txBody>
      </p:sp>
      <p:pic>
        <p:nvPicPr>
          <p:cNvPr id="282" name="Google Shape;2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Text Processing</a:t>
            </a:r>
            <a:endParaRPr/>
          </a:p>
        </p:txBody>
      </p:sp>
      <p:sp>
        <p:nvSpPr>
          <p:cNvPr id="289" name="Google Shape;289;p31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290" name="Google Shape;290;p31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31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RNTN digunakan dalam NLP untuk analisis parsing sintaksis dan sentimen.</a:t>
            </a:r>
            <a:endParaRPr/>
          </a:p>
          <a:p>
            <a:pPr indent="-508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293" name="Google Shape;2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2424108"/>
            <a:ext cx="7620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Image Parsing</a:t>
            </a:r>
            <a:endParaRPr/>
          </a:p>
        </p:txBody>
      </p:sp>
      <p:sp>
        <p:nvSpPr>
          <p:cNvPr id="301" name="Google Shape;301;p32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302" name="Google Shape;302;p32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Digunakan untuk mem-parsing gambar, biasanya ketika sebuah gambar berisi adegan dengan banyak komponen yang berbeda.</a:t>
            </a:r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012" y="2838341"/>
            <a:ext cx="6960492" cy="316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2321843" y="2948156"/>
            <a:ext cx="6184483" cy="1315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en-US"/>
              <a:t>Recursive Neural Tensor Network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2317581" y="2534653"/>
            <a:ext cx="6188745" cy="300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530"/>
              <a:buNone/>
            </a:pPr>
            <a:r>
              <a:rPr lang="en-US" sz="1530"/>
              <a:t>Bagian 1</a:t>
            </a:r>
            <a:endParaRPr/>
          </a:p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Recursive Neural Tensor Network</a:t>
            </a:r>
            <a:endParaRPr/>
          </a:p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Terkadang penting untuk menemukan struktur hierarki dari serangkaian data, seperti parse tree dari sekelompok kalimat.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Dalam kasus ini, Recursive Neural Tensor Network, atau RNTN, lebih cocok daripada jaring umpan maju atau berulang.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Mari kita melihat lebih dekat dan melihat alasannya.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None/>
            </a:pPr>
            <a:r>
              <a:rPr lang="en-US" sz="3240"/>
              <a:t>Brainchild of Richard Socher &amp; Metamind</a:t>
            </a:r>
            <a:endParaRPr sz="3240"/>
          </a:p>
        </p:txBody>
      </p:sp>
      <p:sp>
        <p:nvSpPr>
          <p:cNvPr id="145" name="Google Shape;145;p18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146" name="Google Shape;146;p18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RNTN diperkenalkan oleh Richard Socher dari MetaMind sebagai bagian dari tesis PhD-nya di Stanford.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Tujuan dari network ini adalah untuk menganalisis data yang memiliki struktur hierarki.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Awalnya, dirancang untuk analisis sentimen, dimana sentimen kalimat tidak hanya bergantung pada kata-kata komponennya, tetapi juga pada urutan di mana mereka dikelompokkan secara sintaksis.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Structure</a:t>
            </a:r>
            <a:endParaRPr/>
          </a:p>
        </p:txBody>
      </p:sp>
      <p:sp>
        <p:nvSpPr>
          <p:cNvPr id="156" name="Google Shape;156;p19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Sebuah RNTN memiliki tiga komponen dasar – parent group, yang disebut root, dan child groups, yang disebut daun.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Setiap kelompok hanyalah kumpulan neuron, di mana jumlah neuron tergantung pada kompleksitas data input.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Structure</a:t>
            </a:r>
            <a:endParaRPr/>
          </a:p>
        </p:txBody>
      </p:sp>
      <p:sp>
        <p:nvSpPr>
          <p:cNvPr id="167" name="Google Shape;167;p20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168" name="Google Shape;168;p20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Seperti yang Anda lihat, root terhubung ke kedua daun, tetapi daun tidak terhubung satu sama lain.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71" y="2536702"/>
            <a:ext cx="4612573" cy="3639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Structure</a:t>
            </a:r>
            <a:endParaRPr/>
          </a:p>
        </p:txBody>
      </p:sp>
      <p:sp>
        <p:nvSpPr>
          <p:cNvPr id="179" name="Google Shape;179;p21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180" name="Google Shape;180;p21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Secara teknis, ketiga komponen tersebut membentuk apa yang disebut pohon biner.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Secara umum, child groups menerima input, dan root menggunakan classifier untuk mengeluarkan kelas dan skor.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Recursion</a:t>
            </a:r>
            <a:endParaRPr/>
          </a:p>
        </p:txBody>
      </p:sp>
      <p:sp>
        <p:nvSpPr>
          <p:cNvPr id="190" name="Google Shape;190;p22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191" name="Google Shape;191;p22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en-US" sz="2800"/>
              <a:t>Untuk melihat bagaimana rekursi bekerja di RNTN, berikut ini sebuah contoh: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     Kami memberi kalimat bahasa Inggris ke RNTN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800"/>
              <a:t>     Kami menerima kalimat parse tree sebagai output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Recursion</a:t>
            </a:r>
            <a:endParaRPr/>
          </a:p>
        </p:txBody>
      </p:sp>
      <p:sp>
        <p:nvSpPr>
          <p:cNvPr id="201" name="Google Shape;201;p23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05/08/19</a:t>
            </a:r>
            <a:endParaRPr/>
          </a:p>
        </p:txBody>
      </p:sp>
      <p:sp>
        <p:nvSpPr>
          <p:cNvPr id="202" name="Google Shape;202;p23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Judul Pembahasan Pertemuan Disini</a:t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en-US" sz="2800"/>
              <a:t>Langkah-langkah: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AutoNum type="arabicPeriod"/>
            </a:pPr>
            <a:r>
              <a:rPr lang="en-US" sz="2800"/>
              <a:t>Kami memberi 2 kata pertama ke dalam leaf groups 1 dan 2.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AutoNum type="arabicPeriod"/>
            </a:pPr>
            <a:r>
              <a:rPr lang="en-US" sz="2800"/>
              <a:t>2 vektor bergerak melintasi network ke root, yang memprosesnya dan melepaskan 2 nilai: kelas dan skor.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AutoNum type="arabicPeriod"/>
            </a:pPr>
            <a:r>
              <a:rPr lang="en-US" sz="2800"/>
              <a:t>Ini adalah titik di mana network memulai rekursi</a:t>
            </a:r>
            <a:endParaRPr sz="2800"/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