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9"/>
  </p:notesMasterIdLst>
  <p:handoutMasterIdLst>
    <p:handoutMasterId r:id="rId30"/>
  </p:handoutMasterIdLst>
  <p:sldIdLst>
    <p:sldId id="277" r:id="rId4"/>
    <p:sldId id="256" r:id="rId5"/>
    <p:sldId id="258" r:id="rId6"/>
    <p:sldId id="259" r:id="rId7"/>
    <p:sldId id="27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1" r:id="rId16"/>
    <p:sldId id="267" r:id="rId17"/>
    <p:sldId id="269" r:id="rId18"/>
    <p:sldId id="268" r:id="rId19"/>
    <p:sldId id="270" r:id="rId20"/>
    <p:sldId id="280" r:id="rId21"/>
    <p:sldId id="271" r:id="rId22"/>
    <p:sldId id="272" r:id="rId23"/>
    <p:sldId id="273" r:id="rId24"/>
    <p:sldId id="274" r:id="rId25"/>
    <p:sldId id="275" r:id="rId26"/>
    <p:sldId id="276" r:id="rId27"/>
    <p:sldId id="278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69CE"/>
    <a:srgbClr val="C06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8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02/08/19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02/08/19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02/08/19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02/08/19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02/08/19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8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57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73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3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95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1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02/08/19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76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08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07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59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50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27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591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38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4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02/08/19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7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6407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55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788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6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2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02/08/19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02/08/19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02/08/19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02/08/19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02/08/19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02/08/19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6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0.png"/><Relationship Id="rId21" Type="http://schemas.openxmlformats.org/officeDocument/2006/relationships/image" Target="../media/image34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2448F7-E671-420A-8249-2B3D356D08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" y="136523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0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10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4629150" y="1378627"/>
                <a:ext cx="4341854" cy="520227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sz="1800" dirty="0"/>
                  <a:t>Tapi, apa maksud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sz="1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1800" dirty="0"/>
                  <a:t> ?</a:t>
                </a:r>
              </a:p>
              <a:p>
                <a:endParaRPr lang="id-ID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d-ID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d-ID" sz="1800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d-ID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id-ID" sz="1800" dirty="0">
                  <a:solidFill>
                    <a:srgbClr val="00B0F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sz="1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8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id-ID" sz="1800" dirty="0">
                  <a:solidFill>
                    <a:srgbClr val="FFC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sz="1800" dirty="0"/>
              </a:p>
              <a:p>
                <a:r>
                  <a:rPr lang="id-ID" sz="1800" b="1" dirty="0">
                    <a:solidFill>
                      <a:srgbClr val="C06ACC"/>
                    </a:solidFill>
                  </a:rPr>
                  <a:t>Tanda nilai turunan </a:t>
                </a:r>
                <a:r>
                  <a:rPr lang="id-ID" sz="1800" dirty="0"/>
                  <a:t>(positif atau negatif) menunjukkan arah untuk bergerak kearah atas.</a:t>
                </a:r>
              </a:p>
              <a:p>
                <a:r>
                  <a:rPr lang="id-ID" sz="1800" b="1" dirty="0">
                    <a:solidFill>
                      <a:srgbClr val="C06ACC"/>
                    </a:solidFill>
                  </a:rPr>
                  <a:t>Besar nilai turunan </a:t>
                </a:r>
                <a:r>
                  <a:rPr lang="id-ID" sz="1800" dirty="0"/>
                  <a:t>menunjukkan seberapa cepat perubahannya.</a:t>
                </a:r>
              </a:p>
              <a:p>
                <a:endParaRPr lang="id-ID" sz="1800" dirty="0"/>
              </a:p>
              <a:p>
                <a:r>
                  <a:rPr lang="id-ID" sz="1800" dirty="0"/>
                  <a:t>Nilai turunan = gradient.</a:t>
                </a:r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1378627"/>
                <a:ext cx="4341854" cy="5202274"/>
              </a:xfrm>
              <a:prstGeom prst="rect">
                <a:avLst/>
              </a:prstGeom>
              <a:blipFill rotWithShape="0">
                <a:blip r:embed="rId2"/>
                <a:stretch>
                  <a:fillRect l="-842" t="-46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1509026"/>
            <a:ext cx="4351337" cy="48122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89193" y="4445047"/>
            <a:ext cx="469002" cy="864695"/>
            <a:chOff x="2889193" y="4218471"/>
            <a:chExt cx="469002" cy="864695"/>
          </a:xfrm>
        </p:grpSpPr>
        <p:sp>
          <p:nvSpPr>
            <p:cNvPr id="9" name="Oval 8"/>
            <p:cNvSpPr/>
            <p:nvPr/>
          </p:nvSpPr>
          <p:spPr>
            <a:xfrm>
              <a:off x="2889193" y="4803653"/>
              <a:ext cx="279513" cy="27951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028949" y="4218471"/>
              <a:ext cx="329246" cy="7488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640657" y="1212942"/>
            <a:ext cx="583385" cy="1926786"/>
            <a:chOff x="3640657" y="986366"/>
            <a:chExt cx="583385" cy="1926786"/>
          </a:xfrm>
        </p:grpSpPr>
        <p:sp>
          <p:nvSpPr>
            <p:cNvPr id="12" name="Oval 11"/>
            <p:cNvSpPr/>
            <p:nvPr/>
          </p:nvSpPr>
          <p:spPr>
            <a:xfrm>
              <a:off x="3640657" y="2633639"/>
              <a:ext cx="279513" cy="2795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3780413" y="986366"/>
              <a:ext cx="443629" cy="1810909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flipH="1">
            <a:off x="1297501" y="4445047"/>
            <a:ext cx="457705" cy="864695"/>
            <a:chOff x="2889193" y="4218471"/>
            <a:chExt cx="469002" cy="864695"/>
          </a:xfrm>
        </p:grpSpPr>
        <p:sp>
          <p:nvSpPr>
            <p:cNvPr id="15" name="Oval 14"/>
            <p:cNvSpPr/>
            <p:nvPr/>
          </p:nvSpPr>
          <p:spPr>
            <a:xfrm>
              <a:off x="2889193" y="4803653"/>
              <a:ext cx="279513" cy="2795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028949" y="4218471"/>
              <a:ext cx="329246" cy="748818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25AAE5D-1C16-47E4-B312-B8EC1D070E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11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4629150" y="1313891"/>
                <a:ext cx="4341854" cy="5202274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sz="1800" dirty="0"/>
                  <a:t>Nilai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id-ID" sz="1800" dirty="0"/>
                  <a:t> masih relatif besar, tanda bahwa masih jauh dari minima.</a:t>
                </a:r>
              </a:p>
              <a:p>
                <a:endParaRPr lang="id-ID" sz="1800" dirty="0"/>
              </a:p>
              <a:p>
                <a:r>
                  <a:rPr lang="id-ID" sz="1800" dirty="0"/>
                  <a:t>Kemana arah menuju titik terendah?</a:t>
                </a:r>
              </a:p>
              <a:p>
                <a:pPr lvl="1"/>
                <a:r>
                  <a:rPr lang="id-ID" sz="1400" dirty="0"/>
                  <a:t>Negatif dari gradient!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d-ID" sz="140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id-ID" sz="1400" dirty="0"/>
                  <a:t> (kanan).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d-ID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140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id-ID" sz="1400" dirty="0"/>
                  <a:t> (kiri).</a:t>
                </a:r>
              </a:p>
              <a:p>
                <a:endParaRPr lang="id-ID" sz="1800" dirty="0"/>
              </a:p>
              <a:p>
                <a:r>
                  <a:rPr lang="id-ID" sz="1800" dirty="0"/>
                  <a:t>Nilai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id-ID" sz="1800" dirty="0"/>
                  <a:t> sudah cukup kecil, tanda bahwa sudah dekat dengan minima.</a:t>
                </a:r>
              </a:p>
              <a:p>
                <a:endParaRPr lang="id-ID" sz="1800" dirty="0"/>
              </a:p>
              <a:p>
                <a:r>
                  <a:rPr lang="id-ID" sz="1800" dirty="0"/>
                  <a:t>Arah menuju titik terendah?</a:t>
                </a:r>
              </a:p>
              <a:p>
                <a:endParaRPr lang="id-ID" sz="1800" dirty="0"/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1313891"/>
                <a:ext cx="4341854" cy="5202274"/>
              </a:xfrm>
              <a:prstGeom prst="rect">
                <a:avLst/>
              </a:prstGeom>
              <a:blipFill rotWithShape="0">
                <a:blip r:embed="rId2"/>
                <a:stretch>
                  <a:fillRect l="-84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1509026"/>
            <a:ext cx="4351337" cy="4812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028949" y="4445047"/>
            <a:ext cx="329246" cy="74881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80413" y="1212942"/>
            <a:ext cx="443629" cy="181090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58195" y="2954539"/>
            <a:ext cx="420870" cy="171800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2202791" y="5716704"/>
            <a:ext cx="272780" cy="2795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640657" y="2860215"/>
            <a:ext cx="279513" cy="2795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728868" y="5183563"/>
            <a:ext cx="293505" cy="66753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889193" y="5030229"/>
            <a:ext cx="279513" cy="2795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8C874D-2887-464F-A147-8B95AF9665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 Descent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12</a:t>
            </a:fld>
            <a:endParaRPr lang="id-ID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1509026"/>
            <a:ext cx="4351337" cy="48122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780413" y="1212942"/>
            <a:ext cx="443629" cy="181090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358195" y="2954539"/>
            <a:ext cx="420870" cy="171800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flipH="1">
            <a:off x="2202791" y="5716704"/>
            <a:ext cx="272780" cy="2795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" name="Group 9"/>
          <p:cNvGrpSpPr/>
          <p:nvPr/>
        </p:nvGrpSpPr>
        <p:grpSpPr>
          <a:xfrm>
            <a:off x="7077075" y="2750701"/>
            <a:ext cx="1728006" cy="1277120"/>
            <a:chOff x="7077075" y="2524125"/>
            <a:chExt cx="1728006" cy="1277120"/>
          </a:xfrm>
        </p:grpSpPr>
        <p:sp>
          <p:nvSpPr>
            <p:cNvPr id="11" name="Rectangle 10"/>
            <p:cNvSpPr/>
            <p:nvPr/>
          </p:nvSpPr>
          <p:spPr>
            <a:xfrm>
              <a:off x="7077075" y="2524125"/>
              <a:ext cx="953269" cy="4857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9309" y="3278025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>
                  <a:latin typeface="Product Sans" panose="020B0403030502040203" pitchFamily="34" charset="0"/>
                </a:rPr>
                <a:t>Gradient fungsi</a:t>
              </a:r>
              <a:br>
                <a:rPr lang="id-ID" sz="1400" dirty="0">
                  <a:latin typeface="Product Sans" panose="020B0403030502040203" pitchFamily="34" charset="0"/>
                </a:rPr>
              </a:br>
              <a:r>
                <a:rPr lang="id-ID" sz="1400" dirty="0">
                  <a:latin typeface="Product Sans" panose="020B0403030502040203" pitchFamily="34" charset="0"/>
                </a:rPr>
                <a:t>(naik ke atas)</a:t>
              </a:r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7553710" y="3009901"/>
              <a:ext cx="543485" cy="2681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464384" y="2750701"/>
            <a:ext cx="1508746" cy="1886036"/>
            <a:chOff x="6464384" y="2524125"/>
            <a:chExt cx="1508746" cy="1886036"/>
          </a:xfrm>
        </p:grpSpPr>
        <p:sp>
          <p:nvSpPr>
            <p:cNvPr id="15" name="Rectangle 14"/>
            <p:cNvSpPr/>
            <p:nvPr/>
          </p:nvSpPr>
          <p:spPr>
            <a:xfrm>
              <a:off x="6671967" y="2524125"/>
              <a:ext cx="186033" cy="48577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64384" y="3886941"/>
              <a:ext cx="1508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>
                  <a:latin typeface="Product Sans" panose="020B0403030502040203" pitchFamily="34" charset="0"/>
                </a:rPr>
                <a:t>Gradient fungsi</a:t>
              </a:r>
            </a:p>
            <a:p>
              <a:r>
                <a:rPr lang="id-ID" sz="1400" dirty="0">
                  <a:latin typeface="Product Sans" panose="020B0403030502040203" pitchFamily="34" charset="0"/>
                </a:rPr>
                <a:t>(turun ke bawah)</a:t>
              </a:r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>
              <a:off x="6764984" y="3009901"/>
              <a:ext cx="453773" cy="87704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586361" y="1995430"/>
            <a:ext cx="1236236" cy="1241047"/>
            <a:chOff x="6586361" y="1768854"/>
            <a:chExt cx="1236236" cy="1241047"/>
          </a:xfrm>
        </p:grpSpPr>
        <p:sp>
          <p:nvSpPr>
            <p:cNvPr id="19" name="Rectangle 18"/>
            <p:cNvSpPr/>
            <p:nvPr/>
          </p:nvSpPr>
          <p:spPr>
            <a:xfrm>
              <a:off x="6858000" y="2524125"/>
              <a:ext cx="219075" cy="48577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86361" y="1768854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400" dirty="0">
                  <a:latin typeface="Product Sans" panose="020B0403030502040203" pitchFamily="34" charset="0"/>
                </a:rPr>
                <a:t>Skala langkah</a:t>
              </a:r>
              <a:endParaRPr lang="id-ID" sz="1400" dirty="0"/>
            </a:p>
          </p:txBody>
        </p:sp>
        <p:cxnSp>
          <p:nvCxnSpPr>
            <p:cNvPr id="21" name="Straight Arrow Connector 20"/>
            <p:cNvCxnSpPr>
              <a:stCxn id="19" idx="0"/>
              <a:endCxn id="20" idx="2"/>
            </p:cNvCxnSpPr>
            <p:nvPr/>
          </p:nvCxnSpPr>
          <p:spPr>
            <a:xfrm flipV="1">
              <a:off x="6967538" y="2076631"/>
              <a:ext cx="236941" cy="44749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21949" y="2007234"/>
            <a:ext cx="1250018" cy="1229243"/>
            <a:chOff x="5421949" y="1780658"/>
            <a:chExt cx="1250018" cy="1229243"/>
          </a:xfrm>
        </p:grpSpPr>
        <p:sp>
          <p:nvSpPr>
            <p:cNvPr id="23" name="Rectangle 22"/>
            <p:cNvSpPr/>
            <p:nvPr/>
          </p:nvSpPr>
          <p:spPr>
            <a:xfrm>
              <a:off x="6093176" y="2524125"/>
              <a:ext cx="578791" cy="48577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21949" y="1780658"/>
              <a:ext cx="11288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400" dirty="0">
                  <a:latin typeface="Product Sans" panose="020B0403030502040203" pitchFamily="34" charset="0"/>
                </a:rPr>
                <a:t>Lokasi poin</a:t>
              </a:r>
            </a:p>
            <a:p>
              <a:r>
                <a:rPr lang="id-ID" sz="1400" dirty="0">
                  <a:latin typeface="Product Sans" panose="020B0403030502040203" pitchFamily="34" charset="0"/>
                </a:rPr>
                <a:t>sebelumnya</a:t>
              </a:r>
              <a:endParaRPr lang="id-ID" sz="1400" dirty="0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H="1" flipV="1">
              <a:off x="5986367" y="2303878"/>
              <a:ext cx="396205" cy="22024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436791" y="2003734"/>
            <a:ext cx="1618319" cy="1135994"/>
            <a:chOff x="7436791" y="1777158"/>
            <a:chExt cx="1618319" cy="1135994"/>
          </a:xfrm>
        </p:grpSpPr>
        <p:sp>
          <p:nvSpPr>
            <p:cNvPr id="27" name="Rectangle 26"/>
            <p:cNvSpPr/>
            <p:nvPr/>
          </p:nvSpPr>
          <p:spPr>
            <a:xfrm>
              <a:off x="7874010" y="1777158"/>
              <a:ext cx="1181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400" dirty="0">
                  <a:latin typeface="Product Sans" panose="020B0403030502040203" pitchFamily="34" charset="0"/>
                </a:rPr>
                <a:t>Lokasi poin</a:t>
              </a:r>
            </a:p>
            <a:p>
              <a:r>
                <a:rPr lang="id-ID" sz="1400" dirty="0">
                  <a:latin typeface="Product Sans" panose="020B0403030502040203" pitchFamily="34" charset="0"/>
                </a:rPr>
                <a:t>sebelumnya</a:t>
              </a:r>
              <a:endParaRPr lang="id-ID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36791" y="2621574"/>
              <a:ext cx="494304" cy="291578"/>
            </a:xfrm>
            <a:prstGeom prst="rect">
              <a:avLst/>
            </a:prstGeom>
            <a:noFill/>
            <a:ln w="19050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9" name="Straight Arrow Connector 28"/>
            <p:cNvCxnSpPr>
              <a:stCxn id="28" idx="0"/>
              <a:endCxn id="27" idx="2"/>
            </p:cNvCxnSpPr>
            <p:nvPr/>
          </p:nvCxnSpPr>
          <p:spPr>
            <a:xfrm flipV="1">
              <a:off x="7683943" y="2300378"/>
              <a:ext cx="780617" cy="321196"/>
            </a:xfrm>
            <a:prstGeom prst="straightConnector1">
              <a:avLst/>
            </a:prstGeom>
            <a:ln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H="1">
            <a:off x="3599681" y="3059488"/>
            <a:ext cx="152400" cy="62210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095116" y="2640577"/>
            <a:ext cx="3108224" cy="1537819"/>
            <a:chOff x="5095116" y="2414001"/>
            <a:chExt cx="3108224" cy="1537819"/>
          </a:xfrm>
        </p:grpSpPr>
        <p:sp>
          <p:nvSpPr>
            <p:cNvPr id="32" name="Rectangle 31"/>
            <p:cNvSpPr/>
            <p:nvPr/>
          </p:nvSpPr>
          <p:spPr>
            <a:xfrm>
              <a:off x="5421949" y="2414001"/>
              <a:ext cx="2781391" cy="72996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95116" y="3428600"/>
              <a:ext cx="13404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Turun ke lokasi</a:t>
              </a:r>
            </a:p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yang baru</a:t>
              </a:r>
              <a:endParaRPr lang="id-ID" sz="1400" dirty="0"/>
            </a:p>
          </p:txBody>
        </p:sp>
        <p:cxnSp>
          <p:nvCxnSpPr>
            <p:cNvPr id="34" name="Straight Arrow Connector 33"/>
            <p:cNvCxnSpPr>
              <a:endCxn id="33" idx="0"/>
            </p:cNvCxnSpPr>
            <p:nvPr/>
          </p:nvCxnSpPr>
          <p:spPr>
            <a:xfrm flipH="1">
              <a:off x="5765332" y="3143963"/>
              <a:ext cx="179136" cy="28463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441281" y="3544806"/>
            <a:ext cx="279513" cy="2795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3640657" y="2860215"/>
            <a:ext cx="279513" cy="2795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640590" y="2860214"/>
            <a:ext cx="279513" cy="279513"/>
          </a:xfrm>
          <a:prstGeom prst="ellipse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8"/>
              <p:cNvSpPr txBox="1">
                <a:spLocks/>
              </p:cNvSpPr>
              <p:nvPr/>
            </p:nvSpPr>
            <p:spPr>
              <a:xfrm>
                <a:off x="4629150" y="1255273"/>
                <a:ext cx="4341854" cy="503431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/>
                  <a:t>Formula gradient descent.</a:t>
                </a:r>
              </a:p>
              <a:p>
                <a:endParaRPr lang="id-ID" sz="1400" dirty="0"/>
              </a:p>
              <a:p>
                <a:endParaRPr lang="id-ID" dirty="0"/>
              </a:p>
              <a:p>
                <a:endParaRPr lang="id-ID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>
                  <a:spcAft>
                    <a:spcPts val="1800"/>
                  </a:spcAft>
                </a:pPr>
                <a:r>
                  <a:rPr lang="id-ID" dirty="0"/>
                  <a:t>Formula dengan notasi yang baik.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1255273"/>
                <a:ext cx="4341854" cy="5034316"/>
              </a:xfrm>
              <a:prstGeom prst="rect">
                <a:avLst/>
              </a:prstGeom>
              <a:blipFill rotWithShape="0">
                <a:blip r:embed="rId3"/>
                <a:stretch>
                  <a:fillRect l="-1262" t="-6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AEF813B9-6C68-460B-9840-5CEBE49AE4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6" grpId="1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Visualisasi Gradient Descent (1D)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89" y="1791222"/>
            <a:ext cx="5327738" cy="399580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13</a:t>
            </a:fld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E5586-71E2-4A1F-A355-300977E16B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 dalam 2D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14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63735" y="1472750"/>
                <a:ext cx="8807270" cy="4767411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id-ID" sz="1800" dirty="0"/>
                  <a:t>Bagaimana mencari gradient dalam 2D?</a:t>
                </a:r>
                <a:endParaRPr lang="id-ID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  <a:p>
                <a:endParaRPr lang="id-ID" sz="1800" dirty="0"/>
              </a:p>
              <a:p>
                <a:pPr>
                  <a:spcAft>
                    <a:spcPts val="1200"/>
                  </a:spcAft>
                </a:pPr>
                <a:r>
                  <a:rPr lang="id-ID" sz="1800" dirty="0"/>
                  <a:t>Kita gunakan </a:t>
                </a:r>
                <a:r>
                  <a:rPr lang="id-ID" sz="1800" b="1" i="1" dirty="0">
                    <a:solidFill>
                      <a:srgbClr val="BE69CE"/>
                    </a:solidFill>
                  </a:rPr>
                  <a:t>Partial Derivative</a:t>
                </a:r>
                <a:r>
                  <a:rPr lang="id-ID" sz="1800" dirty="0"/>
                  <a:t>!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5" y="1472750"/>
                <a:ext cx="8807270" cy="4767411"/>
              </a:xfrm>
              <a:prstGeom prst="rect">
                <a:avLst/>
              </a:prstGeom>
              <a:blipFill rotWithShape="0">
                <a:blip r:embed="rId2"/>
                <a:stretch>
                  <a:fillRect l="-484" t="-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124487" y="4209581"/>
            <a:ext cx="2018656" cy="1500362"/>
            <a:chOff x="2464332" y="4458712"/>
            <a:chExt cx="2018656" cy="1629416"/>
          </a:xfrm>
        </p:grpSpPr>
        <p:sp>
          <p:nvSpPr>
            <p:cNvPr id="8" name="Rectangle 7"/>
            <p:cNvSpPr/>
            <p:nvPr/>
          </p:nvSpPr>
          <p:spPr>
            <a:xfrm>
              <a:off x="3252998" y="4458712"/>
              <a:ext cx="1229990" cy="10519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464332" y="5780351"/>
                  <a:ext cx="18524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d-ID" sz="1200" dirty="0">
                      <a:latin typeface="Product Sans" panose="020B0403030502040203" pitchFamily="34" charset="0"/>
                    </a:rPr>
                    <a:t>Turunkan berdasarkan </a:t>
                  </a:r>
                  <a14:m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id-ID" sz="1200" dirty="0">
                      <a:latin typeface="Product Sans" panose="020B0403030502040203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332" y="5780351"/>
                  <a:ext cx="2127314" cy="33291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0" b="-1818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390547" y="5510676"/>
              <a:ext cx="477446" cy="2696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02206" y="4195120"/>
            <a:ext cx="1854867" cy="1500362"/>
            <a:chOff x="4567370" y="4458712"/>
            <a:chExt cx="1854867" cy="1629416"/>
          </a:xfrm>
        </p:grpSpPr>
        <p:sp>
          <p:nvSpPr>
            <p:cNvPr id="12" name="Rectangle 11"/>
            <p:cNvSpPr/>
            <p:nvPr/>
          </p:nvSpPr>
          <p:spPr>
            <a:xfrm>
              <a:off x="4591646" y="4458712"/>
              <a:ext cx="1229990" cy="10519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567370" y="5780351"/>
                  <a:ext cx="1854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d-ID" sz="1200" dirty="0">
                      <a:latin typeface="Product Sans" panose="020B0403030502040203" pitchFamily="34" charset="0"/>
                    </a:rPr>
                    <a:t>Turunkan berdasarkan </a:t>
                  </a:r>
                  <a14:m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id-ID" sz="1200" dirty="0">
                      <a:latin typeface="Product Sans" panose="020B0403030502040203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370" y="5780351"/>
                  <a:ext cx="2127314" cy="33291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60" b="-1818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2" idx="2"/>
              <a:endCxn id="13" idx="0"/>
            </p:cNvCxnSpPr>
            <p:nvPr/>
          </p:nvCxnSpPr>
          <p:spPr>
            <a:xfrm>
              <a:off x="5206641" y="5510676"/>
              <a:ext cx="288163" cy="26967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22844" y="4467293"/>
                <a:ext cx="13908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44" y="4467293"/>
                <a:ext cx="1390894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A84E7C6-5E47-4F2D-B510-C5CC7D794F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 dalam 2D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15</a:t>
            </a:fld>
            <a:endParaRPr lang="id-ID"/>
          </a:p>
        </p:txBody>
      </p:sp>
      <p:sp>
        <p:nvSpPr>
          <p:cNvPr id="6" name="Text Placeholder 25"/>
          <p:cNvSpPr txBox="1">
            <a:spLocks/>
          </p:cNvSpPr>
          <p:nvPr/>
        </p:nvSpPr>
        <p:spPr>
          <a:xfrm>
            <a:off x="163734" y="1391829"/>
            <a:ext cx="4334448" cy="36620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 dirty="0"/>
              <a:t>Tampak 3D</a:t>
            </a:r>
          </a:p>
        </p:txBody>
      </p:sp>
      <p:pic>
        <p:nvPicPr>
          <p:cNvPr id="7" name="Content Placeholder 16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80465" y="1816100"/>
            <a:ext cx="4301558" cy="4460875"/>
          </a:xfrm>
          <a:prstGeom prst="rect">
            <a:avLst/>
          </a:prstGeom>
        </p:spPr>
      </p:pic>
      <p:sp>
        <p:nvSpPr>
          <p:cNvPr id="8" name="Text Placeholder 26"/>
          <p:cNvSpPr txBox="1">
            <a:spLocks/>
          </p:cNvSpPr>
          <p:nvPr/>
        </p:nvSpPr>
        <p:spPr>
          <a:xfrm>
            <a:off x="4629150" y="1391829"/>
            <a:ext cx="4341854" cy="36620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 dirty="0"/>
              <a:t>Tampak Atas</a:t>
            </a:r>
          </a:p>
        </p:txBody>
      </p:sp>
      <p:pic>
        <p:nvPicPr>
          <p:cNvPr id="9" name="Content Placeholder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875631"/>
            <a:ext cx="4341854" cy="434185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025454" y="2057457"/>
            <a:ext cx="1834870" cy="3657544"/>
          </a:xfrm>
          <a:prstGeom prst="ellipse">
            <a:avLst/>
          </a:prstGeom>
          <a:solidFill>
            <a:srgbClr val="FF0000">
              <a:alpha val="16000"/>
            </a:srgb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6299346" y="2605111"/>
            <a:ext cx="1300674" cy="2562237"/>
          </a:xfrm>
          <a:prstGeom prst="ellipse">
            <a:avLst/>
          </a:prstGeom>
          <a:solidFill>
            <a:srgbClr val="00B050">
              <a:alpha val="29000"/>
            </a:srgbClr>
          </a:solidFill>
          <a:ln w="508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B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72490" y="3289677"/>
            <a:ext cx="554386" cy="1163765"/>
          </a:xfrm>
          <a:prstGeom prst="ellipse">
            <a:avLst/>
          </a:prstGeom>
          <a:solidFill>
            <a:srgbClr val="00B0F0">
              <a:alpha val="31000"/>
            </a:srgbClr>
          </a:solidFill>
          <a:ln w="508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DB7CA3-2E48-4E92-B2BA-6DDCF94734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3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 dalam 2D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16</a:t>
            </a:fld>
            <a:endParaRPr lang="id-ID"/>
          </a:p>
        </p:txBody>
      </p:sp>
      <p:pic>
        <p:nvPicPr>
          <p:cNvPr id="6" name="Content Placeholder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4" y="1803674"/>
            <a:ext cx="4355512" cy="4355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7"/>
              <p:cNvSpPr txBox="1">
                <a:spLocks/>
              </p:cNvSpPr>
              <p:nvPr/>
            </p:nvSpPr>
            <p:spPr>
              <a:xfrm>
                <a:off x="4629150" y="1516605"/>
                <a:ext cx="4341854" cy="49186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id-ID" sz="1800" dirty="0"/>
              </a:p>
              <a:p>
                <a:endParaRPr lang="id-ID" sz="1800" dirty="0"/>
              </a:p>
              <a:p>
                <a14:m>
                  <m:oMath xmlns:m="http://schemas.openxmlformats.org/officeDocument/2006/math">
                    <m:r>
                      <a:rPr lang="id-ID" sz="18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id-ID" sz="18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d-ID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d-ID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8,0</m:t>
                        </m:r>
                      </m:e>
                    </m:d>
                  </m:oMath>
                </a14:m>
                <a:endParaRPr lang="id-ID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d-ID" sz="18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id-ID" sz="18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d-ID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d-ID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d-ID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id-ID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d-ID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id-ID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d-ID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d-ID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=(8,2)</m:t>
                    </m:r>
                  </m:oMath>
                </a14:m>
                <a:endParaRPr lang="id-ID" sz="1800" dirty="0"/>
              </a:p>
              <a:p>
                <a:endParaRPr lang="id-ID" sz="1800" dirty="0"/>
              </a:p>
              <a:p>
                <a:r>
                  <a:rPr lang="id-ID" sz="1800" b="1" dirty="0">
                    <a:solidFill>
                      <a:srgbClr val="00B050"/>
                    </a:solidFill>
                  </a:rPr>
                  <a:t>Tanda nilai turunan </a:t>
                </a:r>
                <a:r>
                  <a:rPr lang="id-ID" sz="1800" dirty="0"/>
                  <a:t>menunjukkan arah untuk bergerak kearah atas.</a:t>
                </a:r>
              </a:p>
              <a:p>
                <a:pPr lvl="1"/>
                <a:r>
                  <a:rPr lang="id-ID" sz="1400" dirty="0"/>
                  <a:t>Sekarang arahnya 2D.</a:t>
                </a:r>
              </a:p>
              <a:p>
                <a:pPr lvl="1"/>
                <a:r>
                  <a:rPr lang="id-ID" sz="1400" dirty="0"/>
                  <a:t>Bukan hanya kiri-kanan.</a:t>
                </a:r>
              </a:p>
              <a:p>
                <a:pPr lvl="1"/>
                <a:r>
                  <a:rPr lang="id-ID" sz="1400" dirty="0"/>
                  <a:t>Tapi juga atas-bawah.</a:t>
                </a:r>
              </a:p>
              <a:p>
                <a:r>
                  <a:rPr lang="id-ID" sz="1800" b="1" dirty="0">
                    <a:solidFill>
                      <a:srgbClr val="00B050"/>
                    </a:solidFill>
                  </a:rPr>
                  <a:t>Besar nilai turunan </a:t>
                </a:r>
                <a:r>
                  <a:rPr lang="id-ID" sz="1800" dirty="0"/>
                  <a:t>menunjukkan seberapa cepat perubahannya.</a:t>
                </a:r>
              </a:p>
            </p:txBody>
          </p:sp>
        </mc:Choice>
        <mc:Fallback xmlns="">
          <p:sp>
            <p:nvSpPr>
              <p:cNvPr id="7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1516605"/>
                <a:ext cx="4341854" cy="4918639"/>
              </a:xfrm>
              <a:prstGeom prst="rect">
                <a:avLst/>
              </a:prstGeom>
              <a:blipFill rotWithShape="0">
                <a:blip r:embed="rId3"/>
                <a:stretch>
                  <a:fillRect l="-842" r="-11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567754" y="2005336"/>
            <a:ext cx="1834870" cy="3657544"/>
            <a:chOff x="6025454" y="2057457"/>
            <a:chExt cx="1834870" cy="3657544"/>
          </a:xfrm>
        </p:grpSpPr>
        <p:sp>
          <p:nvSpPr>
            <p:cNvPr id="9" name="Oval 8"/>
            <p:cNvSpPr/>
            <p:nvPr/>
          </p:nvSpPr>
          <p:spPr>
            <a:xfrm>
              <a:off x="6025454" y="2057457"/>
              <a:ext cx="1834870" cy="3657544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6299346" y="2605111"/>
              <a:ext cx="1300674" cy="2562237"/>
            </a:xfrm>
            <a:prstGeom prst="ellipse">
              <a:avLst/>
            </a:prstGeom>
            <a:solidFill>
              <a:srgbClr val="00B050">
                <a:alpha val="29000"/>
              </a:srgbClr>
            </a:solidFill>
            <a:ln w="508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00B05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672490" y="3289677"/>
              <a:ext cx="554386" cy="1163765"/>
            </a:xfrm>
            <a:prstGeom prst="ellipse">
              <a:avLst/>
            </a:prstGeom>
            <a:solidFill>
              <a:srgbClr val="00B0F0">
                <a:alpha val="31000"/>
              </a:srgbClr>
            </a:solidFill>
            <a:ln w="508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80432" y="3684755"/>
            <a:ext cx="1401068" cy="279513"/>
            <a:chOff x="2980432" y="3539099"/>
            <a:chExt cx="1401068" cy="279513"/>
          </a:xfrm>
        </p:grpSpPr>
        <p:sp>
          <p:nvSpPr>
            <p:cNvPr id="13" name="Oval 12"/>
            <p:cNvSpPr/>
            <p:nvPr/>
          </p:nvSpPr>
          <p:spPr>
            <a:xfrm>
              <a:off x="2980432" y="3539099"/>
              <a:ext cx="279513" cy="27951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108325" y="3673782"/>
              <a:ext cx="1273175" cy="7631"/>
            </a:xfrm>
            <a:prstGeom prst="straightConnector1">
              <a:avLst/>
            </a:prstGeom>
            <a:ln w="762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909698" y="2937017"/>
            <a:ext cx="1399008" cy="436630"/>
            <a:chOff x="2909698" y="2791361"/>
            <a:chExt cx="1399008" cy="436630"/>
          </a:xfrm>
        </p:grpSpPr>
        <p:sp>
          <p:nvSpPr>
            <p:cNvPr id="16" name="Oval 15"/>
            <p:cNvSpPr/>
            <p:nvPr/>
          </p:nvSpPr>
          <p:spPr>
            <a:xfrm rot="21066642">
              <a:off x="2909698" y="2948478"/>
              <a:ext cx="279513" cy="27951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038129" y="2791361"/>
              <a:ext cx="1270577" cy="30123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6200000">
            <a:off x="1727012" y="1785175"/>
            <a:ext cx="1529943" cy="279513"/>
            <a:chOff x="2980432" y="3539099"/>
            <a:chExt cx="1529943" cy="279513"/>
          </a:xfrm>
        </p:grpSpPr>
        <p:sp>
          <p:nvSpPr>
            <p:cNvPr id="19" name="Oval 18"/>
            <p:cNvSpPr/>
            <p:nvPr/>
          </p:nvSpPr>
          <p:spPr>
            <a:xfrm>
              <a:off x="2980432" y="3539099"/>
              <a:ext cx="279513" cy="27951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804674" y="2975712"/>
              <a:ext cx="9351" cy="1402051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A1EC142-3A0F-4322-8155-7702E929CA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7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 Descent 2D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17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>
              <a:xfrm>
                <a:off x="163734" y="1480842"/>
                <a:ext cx="8843907" cy="4759319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/>
                  <a:t>Formula gradient descent 2D.</a:t>
                </a:r>
              </a:p>
              <a:p>
                <a:endParaRPr lang="id-ID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Serupa, yang membedakan hanya dimensi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/>
                  <a:t>dari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4" y="1480842"/>
                <a:ext cx="8843907" cy="4759319"/>
              </a:xfrm>
              <a:prstGeom prst="rect">
                <a:avLst/>
              </a:prstGeom>
              <a:blipFill rotWithShape="0">
                <a:blip r:embed="rId2"/>
                <a:stretch>
                  <a:fillRect l="-62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668588" y="3367510"/>
            <a:ext cx="1452228" cy="796769"/>
            <a:chOff x="2668588" y="3200400"/>
            <a:chExt cx="1446212" cy="866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668588" y="3651420"/>
                  <a:ext cx="1040028" cy="415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m:rPr>
                                <m:nor/>
                              </m:rPr>
                              <a:rPr lang="id-ID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588" y="3651420"/>
                  <a:ext cx="1040028" cy="41575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Elbow Connector 8"/>
            <p:cNvCxnSpPr>
              <a:endCxn id="8" idx="3"/>
            </p:cNvCxnSpPr>
            <p:nvPr/>
          </p:nvCxnSpPr>
          <p:spPr>
            <a:xfrm rot="5400000">
              <a:off x="3582259" y="3326757"/>
              <a:ext cx="658898" cy="406184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00626" y="3367638"/>
            <a:ext cx="1548692" cy="949246"/>
            <a:chOff x="5000626" y="3187132"/>
            <a:chExt cx="1542276" cy="1032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224849" y="3498813"/>
                  <a:ext cx="1318053" cy="7209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id-ID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id-ID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m:rPr>
                                <m:nor/>
                              </m:rPr>
                              <a:rPr lang="id-ID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849" y="3498813"/>
                  <a:ext cx="1318053" cy="7209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Elbow Connector 11"/>
            <p:cNvCxnSpPr/>
            <p:nvPr/>
          </p:nvCxnSpPr>
          <p:spPr>
            <a:xfrm rot="16200000" flipH="1">
              <a:off x="4764394" y="3423364"/>
              <a:ext cx="696689" cy="224225"/>
            </a:xfrm>
            <a:prstGeom prst="bentConnector3">
              <a:avLst>
                <a:gd name="adj1" fmla="val 99902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3251599-C07E-4631-9EBE-F951270B30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Visualisasi Gradient Descent (2D)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86" y="1866378"/>
            <a:ext cx="5329167" cy="385801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18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AD897-46E7-49C7-A4E0-A543EB18E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 Descent untuk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84255"/>
            <a:ext cx="6188745" cy="350476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Bagian Dua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02/08/19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19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3890B-FE5E-4B70-AE20-BAD11DFAE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1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Neural Network 4: Gradient Descent</a:t>
            </a:r>
            <a:endParaRPr lang="id-ID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CBF40-D2B5-4649-96EB-6C89743E21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715287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Secara General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20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5"/>
              <p:cNvSpPr txBox="1">
                <a:spLocks/>
              </p:cNvSpPr>
              <p:nvPr/>
            </p:nvSpPr>
            <p:spPr>
              <a:xfrm>
                <a:off x="4339579" y="1480842"/>
                <a:ext cx="4668063" cy="5002955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1. Awali dengan random weight: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d-ID" sz="16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sz="16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id-ID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2. Untuk setiap poin </a:t>
                </a:r>
                <a14:m>
                  <m:oMath xmlns:m="http://schemas.openxmlformats.org/officeDocument/2006/math"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p>
                      <m:sSupPr>
                        <m:ctrlP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(1)</m:t>
                        </m:r>
                      </m:sup>
                    </m:sSup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,⋯,</m:t>
                    </m:r>
                    <m:sSup>
                      <m:sSupPr>
                        <m:ctrlP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sup>
                    </m:sSup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2.1. Hitung Error</a:t>
                </a:r>
                <a:endParaRPr lang="id-ID" sz="105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2.2. Untuk setiap dimensi</a:t>
                </a:r>
                <a:r>
                  <a:rPr lang="id-ID" sz="16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=1⋯</m:t>
                    </m:r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id-ID" sz="1600" dirty="0">
                  <a:cs typeface="Courier New" panose="02070309020205020404" pitchFamily="49" charset="0"/>
                </a:endParaRP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2.2.1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d-ID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d-ID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id-ID" sz="1600" dirty="0">
                  <a:latin typeface="Courier New" panose="020703090202050204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2.2.2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id-ID" sz="1600" dirty="0">
                  <a:latin typeface="Courier New" panose="020703090202050204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3. Ulangi sampai convergence</a:t>
                </a:r>
                <a:endParaRPr lang="id-ID" sz="1600" dirty="0">
                  <a:latin typeface="Courier New" panose="020703090202050204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ontent Placeholder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579" y="1480842"/>
                <a:ext cx="4668063" cy="5002955"/>
              </a:xfrm>
              <a:prstGeom prst="rect">
                <a:avLst/>
              </a:prstGeom>
              <a:blipFill rotWithShape="0">
                <a:blip r:embed="rId2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57851" y="2507114"/>
            <a:ext cx="3787072" cy="2629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reeform 22"/>
          <p:cNvSpPr/>
          <p:nvPr/>
        </p:nvSpPr>
        <p:spPr>
          <a:xfrm>
            <a:off x="257851" y="2636586"/>
            <a:ext cx="3795164" cy="2492347"/>
          </a:xfrm>
          <a:custGeom>
            <a:avLst/>
            <a:gdLst>
              <a:gd name="connsiteX0" fmla="*/ 3795164 w 3795164"/>
              <a:gd name="connsiteY0" fmla="*/ 2459979 h 2459979"/>
              <a:gd name="connsiteX1" fmla="*/ 0 w 3795164"/>
              <a:gd name="connsiteY1" fmla="*/ 2459979 h 2459979"/>
              <a:gd name="connsiteX2" fmla="*/ 0 w 3795164"/>
              <a:gd name="connsiteY2" fmla="*/ 1367554 h 2459979"/>
              <a:gd name="connsiteX3" fmla="*/ 3787072 w 3795164"/>
              <a:gd name="connsiteY3" fmla="*/ 0 h 2459979"/>
              <a:gd name="connsiteX4" fmla="*/ 3795164 w 3795164"/>
              <a:gd name="connsiteY4" fmla="*/ 2459979 h 24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4" h="2459979">
                <a:moveTo>
                  <a:pt x="3795164" y="2459979"/>
                </a:moveTo>
                <a:lnTo>
                  <a:pt x="0" y="2459979"/>
                </a:lnTo>
                <a:lnTo>
                  <a:pt x="0" y="1367554"/>
                </a:lnTo>
                <a:lnTo>
                  <a:pt x="3787072" y="0"/>
                </a:lnTo>
                <a:cubicBezTo>
                  <a:pt x="3789769" y="819993"/>
                  <a:pt x="3792467" y="1639986"/>
                  <a:pt x="3795164" y="2459979"/>
                </a:cubicBez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7851" y="2636586"/>
            <a:ext cx="3795164" cy="13817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20424252">
                <a:off x="2860196" y="2633905"/>
                <a:ext cx="92191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105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Wx</m:t>
                      </m:r>
                      <m:r>
                        <a:rPr lang="id-ID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05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105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24252">
                <a:off x="2860196" y="2633905"/>
                <a:ext cx="921919" cy="2616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252567" y="3101850"/>
            <a:ext cx="3784600" cy="2035175"/>
          </a:xfrm>
          <a:custGeom>
            <a:avLst/>
            <a:gdLst>
              <a:gd name="connsiteX0" fmla="*/ 3784600 w 3784600"/>
              <a:gd name="connsiteY0" fmla="*/ 2035175 h 2035175"/>
              <a:gd name="connsiteX1" fmla="*/ 0 w 3784600"/>
              <a:gd name="connsiteY1" fmla="*/ 2035175 h 2035175"/>
              <a:gd name="connsiteX2" fmla="*/ 0 w 3784600"/>
              <a:gd name="connsiteY2" fmla="*/ 371475 h 2035175"/>
              <a:gd name="connsiteX3" fmla="*/ 3784600 w 3784600"/>
              <a:gd name="connsiteY3" fmla="*/ 0 h 2035175"/>
              <a:gd name="connsiteX4" fmla="*/ 3784600 w 3784600"/>
              <a:gd name="connsiteY4" fmla="*/ 2035175 h 203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035175">
                <a:moveTo>
                  <a:pt x="3784600" y="2035175"/>
                </a:moveTo>
                <a:lnTo>
                  <a:pt x="0" y="2035175"/>
                </a:lnTo>
                <a:lnTo>
                  <a:pt x="0" y="371475"/>
                </a:lnTo>
                <a:lnTo>
                  <a:pt x="3784600" y="0"/>
                </a:lnTo>
                <a:lnTo>
                  <a:pt x="3784600" y="2035175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3243" y="3104390"/>
            <a:ext cx="3787072" cy="365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262795" y="2864442"/>
            <a:ext cx="3784600" cy="2266950"/>
          </a:xfrm>
          <a:custGeom>
            <a:avLst/>
            <a:gdLst>
              <a:gd name="connsiteX0" fmla="*/ 3784600 w 3784600"/>
              <a:gd name="connsiteY0" fmla="*/ 2266950 h 2266950"/>
              <a:gd name="connsiteX1" fmla="*/ 0 w 3784600"/>
              <a:gd name="connsiteY1" fmla="*/ 2266950 h 2266950"/>
              <a:gd name="connsiteX2" fmla="*/ 0 w 3784600"/>
              <a:gd name="connsiteY2" fmla="*/ 0 h 2266950"/>
              <a:gd name="connsiteX3" fmla="*/ 3784600 w 3784600"/>
              <a:gd name="connsiteY3" fmla="*/ 1203325 h 2266950"/>
              <a:gd name="connsiteX4" fmla="*/ 3784600 w 3784600"/>
              <a:gd name="connsiteY4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266950">
                <a:moveTo>
                  <a:pt x="3784600" y="2266950"/>
                </a:moveTo>
                <a:lnTo>
                  <a:pt x="0" y="2266950"/>
                </a:lnTo>
                <a:lnTo>
                  <a:pt x="0" y="0"/>
                </a:lnTo>
                <a:lnTo>
                  <a:pt x="3784600" y="1203325"/>
                </a:lnTo>
                <a:lnTo>
                  <a:pt x="3784600" y="226695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3471" y="2861267"/>
            <a:ext cx="3787072" cy="12065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351904" y="2790335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099712" y="2764710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3169924" y="3337895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595308" y="3451183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1641118" y="4485614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859729" y="4760744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/>
        </p:nvSpPr>
        <p:spPr>
          <a:xfrm>
            <a:off x="257851" y="2507114"/>
            <a:ext cx="3787072" cy="26218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ACBBBB5-78C2-40DF-A576-771722A659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5" grpId="0"/>
      <p:bldP spid="26" grpId="0" animBg="1"/>
      <p:bldP spid="26" grpId="1" animBg="1"/>
      <p:bldP spid="28" grpId="0" animBg="1"/>
      <p:bldP spid="30" grpId="0" animBg="1"/>
      <p:bldP spid="31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Ringkasan Persamaan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Error Formula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</a:rPr>
                      <m:t>E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id-ID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id-ID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endParaRPr lang="id-ID" sz="1400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Prediction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d-ID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endParaRPr lang="id-ID" sz="1100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Input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id-ID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Weights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d-ID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02/08/19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08A9C-9EBA-47AF-85D9-A1D962A44B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Ringkasan Persamaan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Error Formula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</a:rPr>
                      <m:t>E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d-ID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Prediction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d-ID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Input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</a:rPr>
                      <m:t>x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id-ID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Weights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d-ID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02/08/19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22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00C7D-1B89-404B-8DC8-499CEE85A9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99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 dari Cost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02/08/19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23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734" y="1481909"/>
                <a:ext cx="8835885" cy="3330981"/>
              </a:xfrm>
            </p:spPr>
            <p:txBody>
              <a:bodyPr>
                <a:normAutofit/>
              </a:bodyPr>
              <a:lstStyle/>
              <a:p>
                <a:r>
                  <a:rPr lang="id-ID" sz="1800" dirty="0"/>
                  <a:t>Target kita adalah mencari gradient dari Cost Function kita.</a:t>
                </a:r>
              </a:p>
              <a:p>
                <a:endParaRPr lang="id-ID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d-ID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id-ID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id-ID" sz="1800" dirty="0"/>
              </a:p>
              <a:p>
                <a:pPr marL="0" indent="0">
                  <a:buNone/>
                </a:pPr>
                <a:endParaRPr lang="id-ID" sz="18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id-ID" sz="18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id-ID" sz="1600" i="1" dirty="0">
                    <a:solidFill>
                      <a:schemeClr val="bg1">
                        <a:lumMod val="75000"/>
                      </a:schemeClr>
                    </a:solidFill>
                  </a:rPr>
                  <a:t>Melalui sekian baris penurunan persamaan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i="1" dirty="0">
                    <a:solidFill>
                      <a:schemeClr val="bg1">
                        <a:lumMod val="75000"/>
                      </a:schemeClr>
                    </a:solidFill>
                  </a:rPr>
                  <a:t>First order derivative dari fungsi </a:t>
                </a:r>
                <a14:m>
                  <m:oMath xmlns:m="http://schemas.openxmlformats.org/officeDocument/2006/math">
                    <m:r>
                      <a:rPr lang="id-ID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d-ID" sz="1600" i="1" dirty="0">
                    <a:solidFill>
                      <a:schemeClr val="bg1">
                        <a:lumMod val="75000"/>
                      </a:schemeClr>
                    </a:solidFill>
                  </a:rPr>
                  <a:t> terhadap </a:t>
                </a:r>
                <a14:m>
                  <m:oMath xmlns:m="http://schemas.openxmlformats.org/officeDocument/2006/math">
                    <m:r>
                      <a:rPr lang="id-ID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d-ID" sz="1600" i="1" dirty="0">
                    <a:solidFill>
                      <a:schemeClr val="bg1">
                        <a:lumMod val="75000"/>
                      </a:schemeClr>
                    </a:solidFill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d-ID" sz="1600" i="1" dirty="0">
                    <a:solidFill>
                      <a:schemeClr val="bg1">
                        <a:lumMod val="75000"/>
                      </a:schemeClr>
                    </a:solidFill>
                  </a:rPr>
                  <a:t> adalah</a:t>
                </a:r>
                <a:endParaRPr lang="id-ID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id-ID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734" y="1481909"/>
                <a:ext cx="8835885" cy="3330981"/>
              </a:xfrm>
              <a:blipFill rotWithShape="0">
                <a:blip r:embed="rId2"/>
                <a:stretch>
                  <a:fillRect l="-483" t="-73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32848" y="4868537"/>
                <a:ext cx="2425921" cy="764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48" y="4868537"/>
                <a:ext cx="2425921" cy="7643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58093" y="4868537"/>
                <a:ext cx="2083711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093" y="4868537"/>
                <a:ext cx="2083711" cy="6775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438406" y="5034789"/>
            <a:ext cx="1149567" cy="1196248"/>
            <a:chOff x="2265272" y="5089890"/>
            <a:chExt cx="1149567" cy="1196248"/>
          </a:xfrm>
        </p:grpSpPr>
        <p:sp>
          <p:nvSpPr>
            <p:cNvPr id="11" name="Rectangle 10"/>
            <p:cNvSpPr/>
            <p:nvPr/>
          </p:nvSpPr>
          <p:spPr>
            <a:xfrm>
              <a:off x="3163986" y="5089890"/>
              <a:ext cx="250853" cy="534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65272" y="5824473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Label</a:t>
              </a:r>
            </a:p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(0 atau 1)</a:t>
              </a:r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 flipH="1">
              <a:off x="2668588" y="5623965"/>
              <a:ext cx="620825" cy="2005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212815" y="5027743"/>
            <a:ext cx="1545616" cy="1181599"/>
            <a:chOff x="3071903" y="5089889"/>
            <a:chExt cx="1545616" cy="1181599"/>
          </a:xfrm>
        </p:grpSpPr>
        <p:sp>
          <p:nvSpPr>
            <p:cNvPr id="15" name="Rectangle 14"/>
            <p:cNvSpPr/>
            <p:nvPr/>
          </p:nvSpPr>
          <p:spPr>
            <a:xfrm>
              <a:off x="3676102" y="5089889"/>
              <a:ext cx="250853" cy="5340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1903" y="5809823"/>
              <a:ext cx="15456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Prediksi</a:t>
              </a:r>
            </a:p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(rentang 0 sampai 1)</a:t>
              </a:r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>
              <a:off x="3801529" y="5623964"/>
              <a:ext cx="43182" cy="185859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6537" y="5028202"/>
            <a:ext cx="1172061" cy="1089265"/>
            <a:chOff x="4057587" y="5089889"/>
            <a:chExt cx="1172061" cy="1089265"/>
          </a:xfrm>
        </p:grpSpPr>
        <p:sp>
          <p:nvSpPr>
            <p:cNvPr id="19" name="Rectangle 18"/>
            <p:cNvSpPr/>
            <p:nvPr/>
          </p:nvSpPr>
          <p:spPr>
            <a:xfrm>
              <a:off x="4057587" y="5089889"/>
              <a:ext cx="250853" cy="5340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98733" y="5902155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Input</a:t>
              </a:r>
            </a:p>
          </p:txBody>
        </p:sp>
        <p:cxnSp>
          <p:nvCxnSpPr>
            <p:cNvPr id="21" name="Straight Arrow Connector 20"/>
            <p:cNvCxnSpPr>
              <a:stCxn id="19" idx="2"/>
              <a:endCxn id="20" idx="0"/>
            </p:cNvCxnSpPr>
            <p:nvPr/>
          </p:nvCxnSpPr>
          <p:spPr>
            <a:xfrm>
              <a:off x="4183014" y="5623964"/>
              <a:ext cx="781177" cy="27819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53C3247-6C13-4358-A6B0-2761126E5C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0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 dari Cost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02/08/19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734" y="1472750"/>
                <a:ext cx="8835885" cy="476741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id-ID" sz="1800" dirty="0"/>
                  <a:t>Formula generic gradient descent</a:t>
                </a:r>
                <a:endParaRPr lang="id-ID" sz="180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800" dirty="0"/>
              </a:p>
              <a:p>
                <a:pPr>
                  <a:spcAft>
                    <a:spcPts val="1200"/>
                  </a:spcAft>
                </a:pPr>
                <a:endParaRPr lang="id-ID" sz="1800" dirty="0"/>
              </a:p>
              <a:p>
                <a:pPr>
                  <a:spcAft>
                    <a:spcPts val="1200"/>
                  </a:spcAft>
                </a:pPr>
                <a:r>
                  <a:rPr lang="id-ID" sz="1800" dirty="0"/>
                  <a:t>Gradient descent untuk melakukan update </a:t>
                </a:r>
                <a:r>
                  <a:rPr lang="id-ID" sz="1800" i="1" dirty="0"/>
                  <a:t>weight</a:t>
                </a:r>
                <a:r>
                  <a:rPr lang="id-ID" sz="1800" dirty="0"/>
                  <a:t> pada ANN</a:t>
                </a:r>
                <a:endParaRPr lang="id-ID" sz="1800" i="1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d-ID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d-ID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id-ID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id-ID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d-ID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id-ID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id-ID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sz="1800" b="0" dirty="0"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id-ID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d-ID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d-ID" sz="1800" dirty="0"/>
              </a:p>
              <a:p>
                <a:pPr>
                  <a:spcAft>
                    <a:spcPts val="1200"/>
                  </a:spcAft>
                </a:pPr>
                <a:endParaRPr lang="id-ID" sz="18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734" y="1472750"/>
                <a:ext cx="8835885" cy="4767411"/>
              </a:xfrm>
              <a:blipFill rotWithShape="0">
                <a:blip r:embed="rId2"/>
                <a:stretch>
                  <a:fillRect l="-483" t="-6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668587" y="4685288"/>
            <a:ext cx="3877869" cy="118143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C085F7-582F-467A-9975-1070D58D3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9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8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Gradient Descent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317581" y="2467627"/>
            <a:ext cx="6188745" cy="367104"/>
          </a:xfrm>
        </p:spPr>
        <p:txBody>
          <a:bodyPr>
            <a:normAutofit/>
          </a:bodyPr>
          <a:lstStyle/>
          <a:p>
            <a:r>
              <a:rPr lang="id-ID" dirty="0"/>
              <a:t>Bagian Satu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02/08/19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37172-F65E-445B-A418-5E2E3F93CF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Lebih dalam Tentang 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dirty="0"/>
                  <a:t>Cost Function</a:t>
                </a:r>
              </a:p>
              <a:p>
                <a:endParaRPr lang="id-ID" dirty="0"/>
              </a:p>
              <a:p>
                <a:r>
                  <a:rPr lang="id-ID" b="1" dirty="0">
                    <a:solidFill>
                      <a:srgbClr val="C06ACC"/>
                    </a:solidFill>
                  </a:rPr>
                  <a:t>Function</a:t>
                </a:r>
                <a:r>
                  <a:rPr lang="id-ID" dirty="0"/>
                  <a:t>, memetakan nilai dari A ke B</a:t>
                </a:r>
              </a:p>
              <a:p>
                <a:endParaRPr lang="id-ID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  <a:p>
                <a:pPr marL="457200" lvl="1" indent="0">
                  <a:buNone/>
                </a:pPr>
                <a:endParaRPr lang="id-ID" dirty="0"/>
              </a:p>
              <a:p>
                <a:pPr marL="457200" lvl="1" indent="0">
                  <a:buNone/>
                </a:pPr>
                <a:endParaRPr lang="id-ID" dirty="0"/>
              </a:p>
              <a:p>
                <a:pPr marL="457200" lvl="1" indent="0">
                  <a:buNone/>
                </a:pPr>
                <a:endParaRPr lang="id-ID" dirty="0"/>
              </a:p>
              <a:p>
                <a:pPr marL="457200" lvl="1" indent="0">
                  <a:buNone/>
                </a:pPr>
                <a:endParaRPr lang="id-ID" dirty="0"/>
              </a:p>
              <a:p>
                <a:pPr marL="457200" lvl="1" indent="0">
                  <a:buNone/>
                </a:pPr>
                <a:endParaRPr lang="id-ID" dirty="0"/>
              </a:p>
              <a:p>
                <a:pPr marL="457200" lvl="1" indent="0">
                  <a:buNone/>
                </a:pPr>
                <a:endParaRPr lang="id-ID" dirty="0"/>
              </a:p>
              <a:p>
                <a:pPr marL="266700" lvl="1"/>
                <a:r>
                  <a:rPr lang="id-ID" sz="2000" b="1" dirty="0">
                    <a:solidFill>
                      <a:srgbClr val="C06ACC"/>
                    </a:solidFill>
                  </a:rPr>
                  <a:t>Cost Function</a:t>
                </a:r>
                <a:r>
                  <a:rPr lang="id-ID" sz="2000" dirty="0"/>
                  <a:t>, fungsi yang memberitahukan seberapa buruk prediksi yang kita lakukan.</a:t>
                </a:r>
                <a:endParaRPr lang="id-ID" sz="2000" b="1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2" t="-516" r="-484" b="-11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02/08/19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</a:t>
            </a:fld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4029833" y="3042604"/>
            <a:ext cx="283221" cy="461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599738" y="3042604"/>
            <a:ext cx="271667" cy="461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1551206" y="3503850"/>
            <a:ext cx="2549141" cy="639271"/>
            <a:chOff x="1518838" y="3188262"/>
            <a:chExt cx="2549141" cy="639271"/>
          </a:xfrm>
        </p:grpSpPr>
        <p:sp>
          <p:nvSpPr>
            <p:cNvPr id="12" name="TextBox 11"/>
            <p:cNvSpPr txBox="1"/>
            <p:nvPr/>
          </p:nvSpPr>
          <p:spPr>
            <a:xfrm>
              <a:off x="1518838" y="3458201"/>
              <a:ext cx="2225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Memetakan nilai 2 ... 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54705" y="3188262"/>
              <a:ext cx="313274" cy="461246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56374" y="3503850"/>
            <a:ext cx="1141391" cy="645912"/>
            <a:chOff x="4724006" y="3188262"/>
            <a:chExt cx="1141391" cy="645912"/>
          </a:xfrm>
        </p:grpSpPr>
        <p:sp>
          <p:nvSpPr>
            <p:cNvPr id="15" name="Rectangle 14"/>
            <p:cNvSpPr/>
            <p:nvPr/>
          </p:nvSpPr>
          <p:spPr>
            <a:xfrm>
              <a:off x="4996248" y="3464842"/>
              <a:ext cx="869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... ke 4 </a:t>
              </a: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4724006" y="3188262"/>
              <a:ext cx="283069" cy="461246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51206" y="3512666"/>
            <a:ext cx="2549140" cy="1000002"/>
            <a:chOff x="1518838" y="3197078"/>
            <a:chExt cx="2549140" cy="1000002"/>
          </a:xfrm>
        </p:grpSpPr>
        <p:sp>
          <p:nvSpPr>
            <p:cNvPr id="18" name="TextBox 17"/>
            <p:cNvSpPr txBox="1"/>
            <p:nvPr/>
          </p:nvSpPr>
          <p:spPr>
            <a:xfrm>
              <a:off x="1518838" y="3827748"/>
              <a:ext cx="2225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Memetakan nilai 3 ... 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754704" y="3197078"/>
              <a:ext cx="313274" cy="808480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43080" y="3511844"/>
            <a:ext cx="1143463" cy="1015244"/>
            <a:chOff x="4710712" y="3196256"/>
            <a:chExt cx="1143463" cy="1015244"/>
          </a:xfrm>
        </p:grpSpPr>
        <p:sp>
          <p:nvSpPr>
            <p:cNvPr id="21" name="Rectangle 20"/>
            <p:cNvSpPr/>
            <p:nvPr/>
          </p:nvSpPr>
          <p:spPr>
            <a:xfrm>
              <a:off x="4996248" y="3842168"/>
              <a:ext cx="857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... ke 8 </a:t>
              </a: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4710712" y="3196256"/>
              <a:ext cx="283069" cy="809302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94046" y="3501551"/>
            <a:ext cx="709190" cy="1389002"/>
            <a:chOff x="3361678" y="3185963"/>
            <a:chExt cx="709190" cy="1389002"/>
          </a:xfrm>
        </p:grpSpPr>
        <p:sp>
          <p:nvSpPr>
            <p:cNvPr id="24" name="Rectangle 23"/>
            <p:cNvSpPr/>
            <p:nvPr/>
          </p:nvSpPr>
          <p:spPr>
            <a:xfrm>
              <a:off x="3361678" y="4205633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4</a:t>
              </a:r>
              <a:endParaRPr lang="id-ID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757594" y="3185963"/>
              <a:ext cx="313274" cy="1175643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2657" y="3501551"/>
            <a:ext cx="719034" cy="1389002"/>
            <a:chOff x="4710289" y="3185963"/>
            <a:chExt cx="719034" cy="1389002"/>
          </a:xfrm>
        </p:grpSpPr>
        <p:sp>
          <p:nvSpPr>
            <p:cNvPr id="27" name="Freeform 26"/>
            <p:cNvSpPr/>
            <p:nvPr/>
          </p:nvSpPr>
          <p:spPr>
            <a:xfrm flipH="1">
              <a:off x="4710289" y="3185963"/>
              <a:ext cx="283069" cy="1167000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29855" y="4205633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16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94046" y="3500448"/>
            <a:ext cx="698211" cy="1767990"/>
            <a:chOff x="3361678" y="3184860"/>
            <a:chExt cx="698211" cy="1767990"/>
          </a:xfrm>
        </p:grpSpPr>
        <p:sp>
          <p:nvSpPr>
            <p:cNvPr id="30" name="Rectangle 29"/>
            <p:cNvSpPr/>
            <p:nvPr/>
          </p:nvSpPr>
          <p:spPr>
            <a:xfrm>
              <a:off x="3361678" y="458351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5</a:t>
              </a:r>
              <a:endParaRPr lang="id-ID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746615" y="3184860"/>
              <a:ext cx="313274" cy="1581349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42233" y="3510193"/>
            <a:ext cx="754883" cy="1776192"/>
            <a:chOff x="4709865" y="3194605"/>
            <a:chExt cx="754883" cy="1776192"/>
          </a:xfrm>
        </p:grpSpPr>
        <p:sp>
          <p:nvSpPr>
            <p:cNvPr id="33" name="Freeform 32"/>
            <p:cNvSpPr/>
            <p:nvPr/>
          </p:nvSpPr>
          <p:spPr>
            <a:xfrm flipH="1">
              <a:off x="4709865" y="3194605"/>
              <a:ext cx="283069" cy="1571603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31616" y="4601465"/>
              <a:ext cx="433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25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FB404BF-F4B7-4FF0-B1BC-AF25062A41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5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Function dan Surface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1178101"/>
          </a:xfrm>
        </p:spPr>
        <p:txBody>
          <a:bodyPr/>
          <a:lstStyle/>
          <a:p>
            <a:r>
              <a:rPr lang="id-ID" dirty="0"/>
              <a:t>Cost Function adalah </a:t>
            </a:r>
            <a:r>
              <a:rPr lang="id-ID" b="1" u="sng" dirty="0"/>
              <a:t>sebuah fungsi</a:t>
            </a:r>
            <a:r>
              <a:rPr lang="id-ID" dirty="0"/>
              <a:t>.</a:t>
            </a:r>
          </a:p>
          <a:p>
            <a:r>
              <a:rPr lang="id-ID" dirty="0"/>
              <a:t>Sebuah fungsi, bagaimanapun, pasti bisa direpresentasikan dalam bentuk grafik. Perhatikan gambar berikut.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02/08/19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5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89279" y="10640211"/>
                <a:ext cx="3826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79" y="10640211"/>
                <a:ext cx="3826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r="-71429" b="-34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890583" y="3007281"/>
            <a:ext cx="3400627" cy="2550471"/>
            <a:chOff x="4890583" y="3007281"/>
            <a:chExt cx="3400627" cy="2550471"/>
          </a:xfrm>
        </p:grpSpPr>
        <p:pic>
          <p:nvPicPr>
            <p:cNvPr id="2052" name="Picture 4" descr="Image result for 2D func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583" y="3007281"/>
              <a:ext cx="3400627" cy="2550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216412" y="5102111"/>
                  <a:ext cx="1955535" cy="24493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id-ID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id-ID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412" y="5102111"/>
                  <a:ext cx="1955535" cy="2449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04" r="-1246" b="-3000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441532" y="3007281"/>
            <a:ext cx="3825706" cy="2550471"/>
            <a:chOff x="441532" y="3007281"/>
            <a:chExt cx="3825706" cy="2550471"/>
          </a:xfrm>
        </p:grpSpPr>
        <p:pic>
          <p:nvPicPr>
            <p:cNvPr id="2050" name="Picture 2" descr="Image result for cubic functi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532" y="3007281"/>
              <a:ext cx="3825706" cy="2550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925458" y="5085440"/>
                  <a:ext cx="637867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1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11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458" y="5085440"/>
                  <a:ext cx="637867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540071" y="2839345"/>
            <a:ext cx="2965232" cy="1773115"/>
            <a:chOff x="4540071" y="2839345"/>
            <a:chExt cx="2965232" cy="1773115"/>
          </a:xfrm>
        </p:grpSpPr>
        <p:cxnSp>
          <p:nvCxnSpPr>
            <p:cNvPr id="13" name="Straight Arrow Connector 12"/>
            <p:cNvCxnSpPr>
              <a:stCxn id="15" idx="2"/>
            </p:cNvCxnSpPr>
            <p:nvPr/>
          </p:nvCxnSpPr>
          <p:spPr>
            <a:xfrm>
              <a:off x="6022687" y="3301010"/>
              <a:ext cx="313377" cy="1311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40071" y="2839345"/>
              <a:ext cx="296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/>
                <a:t>Lembah = titik dimana </a:t>
              </a:r>
              <a:r>
                <a:rPr lang="id-ID" sz="1200" i="1" dirty="0"/>
                <a:t>Cost Function</a:t>
              </a:r>
              <a:r>
                <a:rPr lang="id-ID" sz="1200" dirty="0"/>
                <a:t> memiliki nilai terendah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056B85D-E3E3-4D95-9022-12D285333C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9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id-ID" dirty="0"/>
                  <a:t>Gradient merupakan </a:t>
                </a:r>
                <a:r>
                  <a:rPr lang="id-ID" i="1" dirty="0"/>
                  <a:t>first order derivative</a:t>
                </a:r>
                <a:r>
                  <a:rPr lang="id-ID" dirty="0"/>
                  <a:t>.</a:t>
                </a:r>
              </a:p>
              <a:p>
                <a:endParaRPr lang="id-ID" dirty="0"/>
              </a:p>
              <a:p>
                <a:r>
                  <a:rPr lang="id-ID" dirty="0"/>
                  <a:t>Dalam bahasa indonesia, kita menyebutnya </a:t>
                </a:r>
                <a:r>
                  <a:rPr lang="id-ID" b="1" dirty="0">
                    <a:solidFill>
                      <a:srgbClr val="C06ACC"/>
                    </a:solidFill>
                  </a:rPr>
                  <a:t>turunan pertama</a:t>
                </a:r>
                <a:r>
                  <a:rPr lang="id-ID" dirty="0"/>
                  <a:t>.</a:t>
                </a:r>
              </a:p>
              <a:p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d-ID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Informasi apa yang kita dapatkan dari </a:t>
                </a:r>
                <a:r>
                  <a:rPr lang="id-ID" b="1" dirty="0">
                    <a:solidFill>
                      <a:srgbClr val="C06ACC"/>
                    </a:solidFill>
                  </a:rPr>
                  <a:t>turunan pertama</a:t>
                </a:r>
                <a:r>
                  <a:rPr lang="id-ID" dirty="0"/>
                  <a:t> ini?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02/08/19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7615B-950C-4E42-9D2A-E3AC63E9CF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id-ID" dirty="0"/>
                  <a:t>Formula turunan pertama</a:t>
                </a:r>
              </a:p>
              <a:p>
                <a:endParaRPr lang="id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02/08/19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0E57D-AA89-45DB-B4AB-1C37630C2B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0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435839"/>
                <a:ext cx="4378492" cy="47492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Ambil salah satu poin.</a:t>
                </a:r>
              </a:p>
              <a:p>
                <a:endParaRPr lang="id-ID" dirty="0"/>
              </a:p>
              <a:p>
                <a:r>
                  <a:rPr lang="id-ID" dirty="0"/>
                  <a:t>Ambil poin lainnya.</a:t>
                </a:r>
              </a:p>
              <a:p>
                <a:pPr lvl="1"/>
                <a:r>
                  <a:rPr lang="id-ID" sz="1600" dirty="0"/>
                  <a:t>menggeser poin sebelumnya dengan nilai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d-ID" sz="1600" dirty="0"/>
                  <a:t> yang kecil.</a:t>
                </a:r>
              </a:p>
              <a:p>
                <a:endParaRPr lang="id-ID" dirty="0"/>
              </a:p>
              <a:p>
                <a:r>
                  <a:rPr lang="id-ID" dirty="0"/>
                  <a:t>Selisihkan dan bagi dengan rasio perubahannya.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435839"/>
                <a:ext cx="4378492" cy="4749216"/>
              </a:xfrm>
              <a:blipFill rotWithShape="0">
                <a:blip r:embed="rId2"/>
                <a:stretch>
                  <a:fillRect l="-12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02/08/19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10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1507393"/>
            <a:ext cx="4351337" cy="4815479"/>
          </a:xfrm>
        </p:spPr>
      </p:pic>
      <p:sp>
        <p:nvSpPr>
          <p:cNvPr id="11" name="Oval 10"/>
          <p:cNvSpPr/>
          <p:nvPr/>
        </p:nvSpPr>
        <p:spPr>
          <a:xfrm>
            <a:off x="2956121" y="5057520"/>
            <a:ext cx="178025" cy="1780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109870" y="4761738"/>
            <a:ext cx="178025" cy="1780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19519" y="2921224"/>
            <a:ext cx="1633496" cy="36160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64347" y="1632145"/>
            <a:ext cx="428878" cy="240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6255143" y="1632144"/>
            <a:ext cx="694904" cy="240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6173717" y="1531197"/>
            <a:ext cx="1416612" cy="6644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93AD3B-A47B-4C38-86C3-497EF58DD7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5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9</a:t>
            </a:fld>
            <a:endParaRPr lang="id-ID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1507393"/>
            <a:ext cx="4351337" cy="48154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8"/>
              <p:cNvSpPr txBox="1">
                <a:spLocks/>
              </p:cNvSpPr>
              <p:nvPr/>
            </p:nvSpPr>
            <p:spPr>
              <a:xfrm>
                <a:off x="4510479" y="1474738"/>
                <a:ext cx="2516117" cy="5634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4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sz="1400" dirty="0"/>
              </a:p>
            </p:txBody>
          </p:sp>
        </mc:Choice>
        <mc:Fallback xmlns="">
          <p:sp>
            <p:nvSpPr>
              <p:cNvPr id="7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479" y="1474738"/>
                <a:ext cx="2516117" cy="5634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956121" y="5057520"/>
            <a:ext cx="178025" cy="1780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3723347" y="2855746"/>
            <a:ext cx="178025" cy="1780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665745" y="1892657"/>
            <a:ext cx="1519929" cy="43058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21349" y="3174823"/>
                <a:ext cx="54059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49" y="3174823"/>
                <a:ext cx="540596" cy="261610"/>
              </a:xfrm>
              <a:prstGeom prst="rect">
                <a:avLst/>
              </a:prstGeom>
              <a:blipFill rotWithShape="0"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61945" y="3103201"/>
                <a:ext cx="1280735" cy="404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050" i="1">
                                  <a:latin typeface="Cambria Math" panose="02040503050406030204" pitchFamily="18" charset="0"/>
                                </a:rPr>
                                <m:t>1+1</m:t>
                              </m:r>
                            </m:e>
                          </m:d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945" y="3103201"/>
                <a:ext cx="1280735" cy="404854"/>
              </a:xfrm>
              <a:prstGeom prst="rect">
                <a:avLst/>
              </a:prstGeom>
              <a:blipFill rotWithShape="0"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43668" y="3088324"/>
                <a:ext cx="1085105" cy="419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68" y="3088324"/>
                <a:ext cx="1085105" cy="4197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433229" y="3088324"/>
                <a:ext cx="687303" cy="409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4−1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29" y="3088324"/>
                <a:ext cx="687303" cy="4092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332437" y="3162127"/>
                <a:ext cx="44024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437" y="3162127"/>
                <a:ext cx="440249" cy="2616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421349" y="3719168"/>
                <a:ext cx="54059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49" y="3719168"/>
                <a:ext cx="540596" cy="261610"/>
              </a:xfrm>
              <a:prstGeom prst="rect">
                <a:avLst/>
              </a:prstGeom>
              <a:blipFill rotWithShape="0"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61945" y="3653599"/>
                <a:ext cx="1383327" cy="405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050" i="1">
                                  <a:latin typeface="Cambria Math" panose="02040503050406030204" pitchFamily="18" charset="0"/>
                                </a:rPr>
                                <m:t>1+0.1</m:t>
                              </m:r>
                            </m:e>
                          </m:d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945" y="3653599"/>
                <a:ext cx="1383327" cy="40588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343668" y="3656685"/>
                <a:ext cx="1192506" cy="420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050" i="1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</m:d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68" y="3656685"/>
                <a:ext cx="1192506" cy="42088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433229" y="3651354"/>
                <a:ext cx="873251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1.21−1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29" y="3651354"/>
                <a:ext cx="873251" cy="41036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36715" y="3718657"/>
                <a:ext cx="54765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=2.1</m:t>
                      </m:r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15" y="3718657"/>
                <a:ext cx="547650" cy="2616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397579" y="4258742"/>
                <a:ext cx="54059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579" y="4258742"/>
                <a:ext cx="540596" cy="261610"/>
              </a:xfrm>
              <a:prstGeom prst="rect">
                <a:avLst/>
              </a:prstGeom>
              <a:blipFill rotWithShape="0">
                <a:blip r:embed="rId1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61353" y="4215839"/>
                <a:ext cx="1458668" cy="405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050" i="1">
                                  <a:latin typeface="Cambria Math" panose="02040503050406030204" pitchFamily="18" charset="0"/>
                                </a:rPr>
                                <m:t>1+0.01</m:t>
                              </m:r>
                            </m:e>
                          </m:d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353" y="4215839"/>
                <a:ext cx="1458668" cy="40588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343668" y="4208337"/>
                <a:ext cx="1271053" cy="420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050" i="1">
                                  <a:latin typeface="Cambria Math" panose="02040503050406030204" pitchFamily="18" charset="0"/>
                                </a:rPr>
                                <m:t>1.01</m:t>
                              </m:r>
                            </m:e>
                          </m:d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68" y="4208337"/>
                <a:ext cx="1271053" cy="42088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433229" y="4198997"/>
                <a:ext cx="1030346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1.0201−1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29" y="4198997"/>
                <a:ext cx="1030346" cy="41036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344807" y="4258742"/>
                <a:ext cx="62619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=2.01</m:t>
                      </m:r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07" y="4258742"/>
                <a:ext cx="626197" cy="2616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20624" y="1554103"/>
                <a:ext cx="1199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624" y="1554103"/>
                <a:ext cx="1199816" cy="338554"/>
              </a:xfrm>
              <a:prstGeom prst="rect">
                <a:avLst/>
              </a:prstGeom>
              <a:blipFill rotWithShape="0">
                <a:blip r:embed="rId1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077178" y="2223132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latin typeface="Product Sans" panose="020B0403030502040203" pitchFamily="34" charset="0"/>
              </a:rPr>
              <a:t>Cara Formulasi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2823" y="2224456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latin typeface="Product Sans" panose="020B0403030502040203" pitchFamily="34" charset="0"/>
              </a:rPr>
              <a:t>Cara Cepat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10479" y="1358467"/>
            <a:ext cx="2516117" cy="13756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7428773" y="1350375"/>
            <a:ext cx="1433044" cy="13756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3197756" y="4561100"/>
            <a:ext cx="178025" cy="1780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568762" y="2347476"/>
            <a:ext cx="1733617" cy="385102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31411" y="4933146"/>
            <a:ext cx="178025" cy="1780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508250" y="2645926"/>
            <a:ext cx="1812111" cy="35525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43757" y="5603683"/>
                <a:ext cx="2286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=2.00000⋯1</m:t>
                      </m:r>
                    </m:oMath>
                  </m:oMathPara>
                </a14:m>
                <a:endParaRPr lang="id-ID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757" y="5603683"/>
                <a:ext cx="2286587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622679" y="5221232"/>
                <a:ext cx="2537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d-ID" dirty="0">
                    <a:latin typeface="Product Sans" panose="020B0403030502040203" pitchFamily="34" charset="0"/>
                  </a:rPr>
                  <a:t>Semakin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d-ID" dirty="0">
                    <a:latin typeface="Product Sans" panose="020B0403030502040203" pitchFamily="34" charset="0"/>
                  </a:rPr>
                  <a:t> mendekati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d-ID" dirty="0">
                  <a:latin typeface="Product Sans" panose="020B0403030502040203" pitchFamily="34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679" y="5221232"/>
                <a:ext cx="2537041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1918" t="-8333" b="-2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7428772" y="1349255"/>
            <a:ext cx="1433044" cy="13756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FF5F075-1C59-47A3-9D33-D85E058C4F0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2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9" grpId="1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1" grpId="1" animBg="1"/>
      <p:bldP spid="33" grpId="0" animBg="1"/>
      <p:bldP spid="35" grpId="0"/>
      <p:bldP spid="36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</TotalTime>
  <Words>923</Words>
  <Application>Microsoft Macintosh PowerPoint</Application>
  <PresentationFormat>On-screen Show (4:3)</PresentationFormat>
  <Paragraphs>294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Neural Network 4: Gradient Descent</vt:lpstr>
      <vt:lpstr>Gradient Descent</vt:lpstr>
      <vt:lpstr>Lebih dalam Tentang GD</vt:lpstr>
      <vt:lpstr>Function dan Surface Solution</vt:lpstr>
      <vt:lpstr>Gradient</vt:lpstr>
      <vt:lpstr>Gradient</vt:lpstr>
      <vt:lpstr>Gradient</vt:lpstr>
      <vt:lpstr>Gradient</vt:lpstr>
      <vt:lpstr>Gradient</vt:lpstr>
      <vt:lpstr>Gradient</vt:lpstr>
      <vt:lpstr>Gradient Descent</vt:lpstr>
      <vt:lpstr>Visualisasi Gradient Descent (1D)</vt:lpstr>
      <vt:lpstr>Gradient dalam 2D</vt:lpstr>
      <vt:lpstr>Gradient dalam 2D</vt:lpstr>
      <vt:lpstr>Gradient dalam 2D</vt:lpstr>
      <vt:lpstr>Gradient Descent 2D</vt:lpstr>
      <vt:lpstr>Visualisasi Gradient Descent (2D)</vt:lpstr>
      <vt:lpstr>Gradient Descent untuk Neural Network</vt:lpstr>
      <vt:lpstr>Algoritma Secara General</vt:lpstr>
      <vt:lpstr>Ringkasan Persamaan</vt:lpstr>
      <vt:lpstr>Ringkasan Persamaan</vt:lpstr>
      <vt:lpstr>Gradient dari Cost Function</vt:lpstr>
      <vt:lpstr>Gradient dari Cost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Septia Rani ST., M.Cs</cp:lastModifiedBy>
  <cp:revision>149</cp:revision>
  <dcterms:created xsi:type="dcterms:W3CDTF">2019-04-17T03:34:48Z</dcterms:created>
  <dcterms:modified xsi:type="dcterms:W3CDTF">2019-08-02T00:52:49Z</dcterms:modified>
</cp:coreProperties>
</file>