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40"/>
  </p:notesMasterIdLst>
  <p:handoutMasterIdLst>
    <p:handoutMasterId r:id="rId41"/>
  </p:handoutMasterIdLst>
  <p:sldIdLst>
    <p:sldId id="27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74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8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01/08/19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901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96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BC1-5BA2-42F8-A778-0D5E937E0D36}" type="datetime1">
              <a:rPr lang="id-ID" smtClean="0"/>
              <a:t>01/08/19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90C-7C06-4231-9135-D25DBC634241}" type="datetime1">
              <a:rPr lang="id-ID" smtClean="0"/>
              <a:t>01/08/19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F328-BF80-4673-9684-66FB08F87F9C}" type="datetime1">
              <a:rPr lang="id-ID" smtClean="0"/>
              <a:t>01/08/19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E37-BD9C-46D6-8921-711F077CF013}" type="datetime1">
              <a:rPr lang="id-ID" smtClean="0"/>
              <a:t>01/08/19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B7F8-ED48-4FC5-B953-BC46FC287388}" type="datetime1">
              <a:rPr lang="id-ID" smtClean="0"/>
              <a:t>01/08/19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/>
              <a:t>Pengantar ANN: Error Function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96260" y="118921"/>
            <a:ext cx="366258" cy="345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29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0" y="118921"/>
            <a:ext cx="345707" cy="34570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09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5CB-2730-44D2-91B7-A57DDBEFC2E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23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7891-8005-44CD-B07A-72EE5D4F5B2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9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E0B-0309-4439-B552-A637FBF009DF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33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BB7-1562-46C8-8550-BAB47964C9D5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07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78D4-5ED9-4463-B40C-921DA96887F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4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D54A0A2A-2963-4F7F-B925-8A115904E419}" type="datetime1">
              <a:rPr lang="id-ID" smtClean="0"/>
              <a:t>01/08/19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en-US"/>
              <a:t>Pengantar ANN: Error Function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3F33-6ED7-4612-B9EC-975006823F46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91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FAF8-C6FE-4D42-AE7C-567F175552E9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95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FA10-C953-4EEE-BA45-5F9D8C39B86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19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8B44-61BC-4ECB-8388-128AB3DBA75D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6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923-879C-4614-AE9C-10629A12D4B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61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E1D4-0DA4-4CEA-BCB1-CDF320BC213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91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FAAA-4AB5-44E1-9EAB-D1AC96E71242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32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A7B-1214-4917-8F0C-173A1A72307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09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2FAA-92A2-4DF6-A441-34BCBC95983F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06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EF69-5CC7-42F1-B155-D0E77C114B79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9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9074-1BF9-4DE3-A394-40278B54B69B}" type="datetime1">
              <a:rPr lang="id-ID" smtClean="0"/>
              <a:t>01/08/19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960-4753-482A-98A5-EE732805EE74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251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EFB-567E-4D73-9416-320299579A7F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12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829-1CB9-444B-9025-0A0DD2DBB03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49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639-3B49-4084-B171-72AFB6F3887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16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0E23-5174-4FF3-99A2-6E2785FC256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78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C465-C0DF-4199-8809-7B8760513A0F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157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BE11-5890-4F98-9D48-B6C0BE7012D4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2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9B41-6F5F-46C1-9F66-8762C7741653}" type="datetime1">
              <a:rPr lang="id-ID" smtClean="0"/>
              <a:t>01/08/19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9CB2-3562-4FEA-AB69-BB9981DAF8A2}" type="datetime1">
              <a:rPr lang="id-ID" smtClean="0"/>
              <a:t>01/08/19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31CD-0AF0-4BB6-B85B-9240803E7D56}" type="datetime1">
              <a:rPr lang="id-ID" smtClean="0"/>
              <a:t>01/08/19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751-67A9-4BF6-8EED-5023936F6047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2898-265E-4621-AF31-22E47EDA6AF4}" type="datetime1">
              <a:rPr lang="id-ID" smtClean="0"/>
              <a:t>01/08/19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7E01-79E7-4996-ABF6-B9D2D3BB103A}" type="datetime1">
              <a:rPr lang="id-ID" smtClean="0"/>
              <a:t>01/08/19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en-US"/>
              <a:t>Pengantar ANN: Error Function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Pengantar ANN: Error Function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E1B7-504C-4DC9-A56A-523357E2672E}" type="datetime1">
              <a:rPr lang="id-ID" smtClean="0"/>
              <a:t>01/08/19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  <p:sldLayoutId id="2147483698" r:id="rId14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842E5D1-61B1-439B-9656-63B813F7197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9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0B7A20E-C0CA-4658-BAB1-39BD9317249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2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17.jpe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17.jpe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17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62.png"/><Relationship Id="rId5" Type="http://schemas.openxmlformats.org/officeDocument/2006/relationships/image" Target="../media/image70.png"/><Relationship Id="rId10" Type="http://schemas.openxmlformats.org/officeDocument/2006/relationships/image" Target="../media/image61.png"/><Relationship Id="rId4" Type="http://schemas.openxmlformats.org/officeDocument/2006/relationships/image" Target="../media/image69.png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0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7.jpe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7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7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26" Type="http://schemas.openxmlformats.org/officeDocument/2006/relationships/image" Target="../media/image17.jpeg"/><Relationship Id="rId3" Type="http://schemas.openxmlformats.org/officeDocument/2006/relationships/image" Target="../media/image127.png"/><Relationship Id="rId21" Type="http://schemas.openxmlformats.org/officeDocument/2006/relationships/image" Target="../media/image145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52.png"/><Relationship Id="rId7" Type="http://schemas.openxmlformats.org/officeDocument/2006/relationships/image" Target="../media/image148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Relationship Id="rId9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7.png"/><Relationship Id="rId7" Type="http://schemas.openxmlformats.org/officeDocument/2006/relationships/image" Target="../media/image16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9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57.png"/><Relationship Id="rId7" Type="http://schemas.openxmlformats.org/officeDocument/2006/relationships/image" Target="../media/image166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5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8.png"/><Relationship Id="rId3" Type="http://schemas.openxmlformats.org/officeDocument/2006/relationships/image" Target="../media/image157.png"/><Relationship Id="rId21" Type="http://schemas.openxmlformats.org/officeDocument/2006/relationships/image" Target="../media/image183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7.png"/><Relationship Id="rId2" Type="http://schemas.openxmlformats.org/officeDocument/2006/relationships/image" Target="../media/image156.png"/><Relationship Id="rId16" Type="http://schemas.openxmlformats.org/officeDocument/2006/relationships/image" Target="../media/image177.png"/><Relationship Id="rId20" Type="http://schemas.openxmlformats.org/officeDocument/2006/relationships/image" Target="../media/image18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6.png"/><Relationship Id="rId5" Type="http://schemas.openxmlformats.org/officeDocument/2006/relationships/image" Target="../media/image165.png"/><Relationship Id="rId15" Type="http://schemas.openxmlformats.org/officeDocument/2006/relationships/image" Target="../media/image176.png"/><Relationship Id="rId23" Type="http://schemas.openxmlformats.org/officeDocument/2006/relationships/image" Target="../media/image168.jpg"/><Relationship Id="rId10" Type="http://schemas.openxmlformats.org/officeDocument/2006/relationships/image" Target="../media/image166.png"/><Relationship Id="rId19" Type="http://schemas.openxmlformats.org/officeDocument/2006/relationships/image" Target="../media/image181.png"/><Relationship Id="rId4" Type="http://schemas.openxmlformats.org/officeDocument/2006/relationships/image" Target="../media/image158.png"/><Relationship Id="rId9" Type="http://schemas.openxmlformats.org/officeDocument/2006/relationships/image" Target="../media/image171.png"/><Relationship Id="rId14" Type="http://schemas.openxmlformats.org/officeDocument/2006/relationships/image" Target="../media/image175.png"/><Relationship Id="rId22" Type="http://schemas.openxmlformats.org/officeDocument/2006/relationships/image" Target="../media/image184.png"/><Relationship Id="rId27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89.png"/><Relationship Id="rId18" Type="http://schemas.openxmlformats.org/officeDocument/2006/relationships/image" Target="../media/image191.png"/><Relationship Id="rId3" Type="http://schemas.openxmlformats.org/officeDocument/2006/relationships/image" Target="../media/image157.png"/><Relationship Id="rId21" Type="http://schemas.openxmlformats.org/officeDocument/2006/relationships/image" Target="../media/image186.png"/><Relationship Id="rId7" Type="http://schemas.openxmlformats.org/officeDocument/2006/relationships/image" Target="../media/image168.png"/><Relationship Id="rId12" Type="http://schemas.openxmlformats.org/officeDocument/2006/relationships/image" Target="../media/image176.png"/><Relationship Id="rId17" Type="http://schemas.openxmlformats.org/officeDocument/2006/relationships/image" Target="../media/image183.png"/><Relationship Id="rId2" Type="http://schemas.openxmlformats.org/officeDocument/2006/relationships/image" Target="../media/image156.png"/><Relationship Id="rId16" Type="http://schemas.openxmlformats.org/officeDocument/2006/relationships/image" Target="../media/image182.png"/><Relationship Id="rId20" Type="http://schemas.openxmlformats.org/officeDocument/2006/relationships/image" Target="../media/image17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7.png"/><Relationship Id="rId11" Type="http://schemas.openxmlformats.org/officeDocument/2006/relationships/image" Target="../media/image175.png"/><Relationship Id="rId24" Type="http://schemas.openxmlformats.org/officeDocument/2006/relationships/image" Target="../media/image17.jpeg"/><Relationship Id="rId5" Type="http://schemas.openxmlformats.org/officeDocument/2006/relationships/image" Target="../media/image165.png"/><Relationship Id="rId15" Type="http://schemas.openxmlformats.org/officeDocument/2006/relationships/image" Target="../media/image181.png"/><Relationship Id="rId23" Type="http://schemas.openxmlformats.org/officeDocument/2006/relationships/image" Target="../media/image188.png"/><Relationship Id="rId10" Type="http://schemas.openxmlformats.org/officeDocument/2006/relationships/image" Target="../media/image166.png"/><Relationship Id="rId19" Type="http://schemas.openxmlformats.org/officeDocument/2006/relationships/image" Target="../media/image192.png"/><Relationship Id="rId4" Type="http://schemas.openxmlformats.org/officeDocument/2006/relationships/image" Target="../media/image158.png"/><Relationship Id="rId9" Type="http://schemas.openxmlformats.org/officeDocument/2006/relationships/image" Target="../media/image171.png"/><Relationship Id="rId14" Type="http://schemas.openxmlformats.org/officeDocument/2006/relationships/image" Target="../media/image190.png"/><Relationship Id="rId22" Type="http://schemas.openxmlformats.org/officeDocument/2006/relationships/image" Target="../media/image18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93.png"/><Relationship Id="rId18" Type="http://schemas.openxmlformats.org/officeDocument/2006/relationships/image" Target="../media/image194.png"/><Relationship Id="rId3" Type="http://schemas.openxmlformats.org/officeDocument/2006/relationships/image" Target="../media/image157.png"/><Relationship Id="rId21" Type="http://schemas.openxmlformats.org/officeDocument/2006/relationships/image" Target="../media/image197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90.png"/><Relationship Id="rId2" Type="http://schemas.openxmlformats.org/officeDocument/2006/relationships/image" Target="../media/image156.png"/><Relationship Id="rId16" Type="http://schemas.openxmlformats.org/officeDocument/2006/relationships/image" Target="../media/image189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7.jpeg"/><Relationship Id="rId5" Type="http://schemas.openxmlformats.org/officeDocument/2006/relationships/image" Target="../media/image165.png"/><Relationship Id="rId15" Type="http://schemas.openxmlformats.org/officeDocument/2006/relationships/image" Target="../media/image176.png"/><Relationship Id="rId23" Type="http://schemas.openxmlformats.org/officeDocument/2006/relationships/image" Target="../media/image192.png"/><Relationship Id="rId10" Type="http://schemas.openxmlformats.org/officeDocument/2006/relationships/image" Target="../media/image166.png"/><Relationship Id="rId19" Type="http://schemas.openxmlformats.org/officeDocument/2006/relationships/image" Target="../media/image195.png"/><Relationship Id="rId4" Type="http://schemas.openxmlformats.org/officeDocument/2006/relationships/image" Target="../media/image158.png"/><Relationship Id="rId9" Type="http://schemas.openxmlformats.org/officeDocument/2006/relationships/image" Target="../media/image171.png"/><Relationship Id="rId14" Type="http://schemas.openxmlformats.org/officeDocument/2006/relationships/image" Target="../media/image175.png"/><Relationship Id="rId22" Type="http://schemas.openxmlformats.org/officeDocument/2006/relationships/image" Target="../media/image1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5.png"/><Relationship Id="rId7" Type="http://schemas.openxmlformats.org/officeDocument/2006/relationships/image" Target="../media/image20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jpe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0.png"/><Relationship Id="rId7" Type="http://schemas.openxmlformats.org/officeDocument/2006/relationships/image" Target="../media/image203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20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0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7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A25-AEB2-4489-BC1B-9741B421415F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9C944D-9455-472A-B9EF-F82EEEDEA8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" y="136523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8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FB0A-0D48-444B-9C11-ADE0157CA108}" type="datetime1">
              <a:rPr lang="id-ID" smtClean="0"/>
              <a:t>01/08/19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10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Sigmoid Function</a:t>
            </a:r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" r="75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3FEA40-9F43-4D8F-86C3-14E907ED8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0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Pemetaan Nilai Error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9AF-8405-4825-BE2C-D9A0F1014F84}" type="datetime1">
              <a:rPr lang="id-ID" smtClean="0"/>
              <a:t>01/08/19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11</a:t>
            </a:fld>
            <a:endParaRPr lang="id-ID"/>
          </a:p>
        </p:txBody>
      </p:sp>
      <p:pic>
        <p:nvPicPr>
          <p:cNvPr id="10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72" t="3587" r="1727" b="4082"/>
          <a:stretch/>
        </p:blipFill>
        <p:spPr>
          <a:xfrm>
            <a:off x="2031101" y="2209126"/>
            <a:ext cx="5114166" cy="30749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8616" y="1828800"/>
            <a:ext cx="4592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Semakin diatas garis 0.5  semakin tinggi probabilitas dikatakan biru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0542" y="5387426"/>
            <a:ext cx="497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Semakin dibawah garis 0.5 semakin rendah probabilitas dikatakan biru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C30AF5-5B1B-4394-8E23-E22643C121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2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Perubahan Perceptron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CF96-18D1-46C4-A1B3-204820B938EA}" type="datetime1">
              <a:rPr lang="id-ID" smtClean="0"/>
              <a:t>01/08/19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373738" y="1774574"/>
            <a:ext cx="3914009" cy="3448478"/>
            <a:chOff x="373738" y="1901574"/>
            <a:chExt cx="3914009" cy="3448478"/>
          </a:xfrm>
        </p:grpSpPr>
        <p:sp>
          <p:nvSpPr>
            <p:cNvPr id="8" name="Oval 7"/>
            <p:cNvSpPr/>
            <p:nvPr/>
          </p:nvSpPr>
          <p:spPr>
            <a:xfrm>
              <a:off x="1613576" y="2789923"/>
              <a:ext cx="1765300" cy="17653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9" name="Straight Arrow Connector 8"/>
            <p:cNvCxnSpPr>
              <a:endCxn id="8" idx="1"/>
            </p:cNvCxnSpPr>
            <p:nvPr/>
          </p:nvCxnSpPr>
          <p:spPr>
            <a:xfrm>
              <a:off x="1084938" y="2417667"/>
              <a:ext cx="787160" cy="63077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4" idx="6"/>
            </p:cNvCxnSpPr>
            <p:nvPr/>
          </p:nvCxnSpPr>
          <p:spPr>
            <a:xfrm>
              <a:off x="1084938" y="3169600"/>
              <a:ext cx="528638" cy="23659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5" idx="6"/>
            </p:cNvCxnSpPr>
            <p:nvPr/>
          </p:nvCxnSpPr>
          <p:spPr>
            <a:xfrm flipV="1">
              <a:off x="1084938" y="3897456"/>
              <a:ext cx="528638" cy="18457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8" idx="3"/>
            </p:cNvCxnSpPr>
            <p:nvPr/>
          </p:nvCxnSpPr>
          <p:spPr>
            <a:xfrm flipV="1">
              <a:off x="1084938" y="4296701"/>
              <a:ext cx="787160" cy="53725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73738" y="1901574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1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73738" y="2814000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2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73738" y="3726426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n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73738" y="4638852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1</a:t>
              </a:r>
            </a:p>
          </p:txBody>
        </p:sp>
        <p:cxnSp>
          <p:nvCxnSpPr>
            <p:cNvPr id="17" name="Straight Arrow Connector 16"/>
            <p:cNvCxnSpPr>
              <a:stCxn id="8" idx="6"/>
              <a:endCxn id="19" idx="1"/>
            </p:cNvCxnSpPr>
            <p:nvPr/>
          </p:nvCxnSpPr>
          <p:spPr>
            <a:xfrm>
              <a:off x="3378876" y="3672573"/>
              <a:ext cx="528638" cy="71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1950126" y="3250590"/>
              <a:ext cx="1092200" cy="850900"/>
            </a:xfrm>
            <a:custGeom>
              <a:avLst/>
              <a:gdLst>
                <a:gd name="connsiteX0" fmla="*/ 0 w 1092200"/>
                <a:gd name="connsiteY0" fmla="*/ 850900 h 850900"/>
                <a:gd name="connsiteX1" fmla="*/ 520700 w 1092200"/>
                <a:gd name="connsiteY1" fmla="*/ 850900 h 850900"/>
                <a:gd name="connsiteX2" fmla="*/ 520700 w 1092200"/>
                <a:gd name="connsiteY2" fmla="*/ 0 h 850900"/>
                <a:gd name="connsiteX3" fmla="*/ 1092200 w 10922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200" h="850900">
                  <a:moveTo>
                    <a:pt x="0" y="850900"/>
                  </a:moveTo>
                  <a:lnTo>
                    <a:pt x="520700" y="850900"/>
                  </a:lnTo>
                  <a:lnTo>
                    <a:pt x="520700" y="0"/>
                  </a:lnTo>
                  <a:lnTo>
                    <a:pt x="1092200" y="0"/>
                  </a:ln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7514" y="3257793"/>
              <a:ext cx="3802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400" dirty="0">
                  <a:solidFill>
                    <a:srgbClr val="00B0F0"/>
                  </a:solidFill>
                  <a:latin typeface="Product Sans" panose="020B0403030502040203" pitchFamily="34" charset="0"/>
                </a:rPr>
                <a:t>1</a:t>
              </a:r>
            </a:p>
            <a:p>
              <a:pPr algn="ctr"/>
              <a:r>
                <a:rPr lang="id-ID" sz="2400" dirty="0">
                  <a:solidFill>
                    <a:srgbClr val="FF0000"/>
                  </a:solidFill>
                  <a:latin typeface="Product Sans" panose="020B0403030502040203" pitchFamily="34" charset="0"/>
                </a:rPr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95727" y="225122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>
                  <a:latin typeface="Product Sans" panose="020B0403030502040203" pitchFamily="34" charset="0"/>
                </a:rPr>
                <a:t>1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7687" y="27838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>
                  <a:latin typeface="Product Sans" panose="020B0403030502040203" pitchFamily="34" charset="0"/>
                </a:rPr>
                <a:t>2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324" y="344174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>
                  <a:latin typeface="Product Sans" panose="020B0403030502040203" pitchFamily="34" charset="0"/>
                </a:rPr>
                <a:t>n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0976" y="408879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b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16385" y="1751424"/>
            <a:ext cx="4034234" cy="3448478"/>
            <a:chOff x="4982397" y="1907656"/>
            <a:chExt cx="4034234" cy="3448478"/>
          </a:xfrm>
        </p:grpSpPr>
        <p:sp>
          <p:nvSpPr>
            <p:cNvPr id="25" name="Oval 24"/>
            <p:cNvSpPr/>
            <p:nvPr/>
          </p:nvSpPr>
          <p:spPr>
            <a:xfrm>
              <a:off x="6222235" y="2796005"/>
              <a:ext cx="1765300" cy="17653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6" name="Straight Arrow Connector 25"/>
            <p:cNvCxnSpPr>
              <a:endCxn id="25" idx="1"/>
            </p:cNvCxnSpPr>
            <p:nvPr/>
          </p:nvCxnSpPr>
          <p:spPr>
            <a:xfrm>
              <a:off x="5693597" y="2423749"/>
              <a:ext cx="787160" cy="63077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1" idx="6"/>
            </p:cNvCxnSpPr>
            <p:nvPr/>
          </p:nvCxnSpPr>
          <p:spPr>
            <a:xfrm>
              <a:off x="5693597" y="3175682"/>
              <a:ext cx="528638" cy="23659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2" idx="6"/>
            </p:cNvCxnSpPr>
            <p:nvPr/>
          </p:nvCxnSpPr>
          <p:spPr>
            <a:xfrm flipV="1">
              <a:off x="5693597" y="3903538"/>
              <a:ext cx="528638" cy="18457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5" idx="3"/>
            </p:cNvCxnSpPr>
            <p:nvPr/>
          </p:nvCxnSpPr>
          <p:spPr>
            <a:xfrm flipV="1">
              <a:off x="5693597" y="4302783"/>
              <a:ext cx="787160" cy="53725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982397" y="1907656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1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982397" y="2820082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2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982397" y="3732508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n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982397" y="4644934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1</a:t>
              </a:r>
            </a:p>
          </p:txBody>
        </p:sp>
        <p:cxnSp>
          <p:nvCxnSpPr>
            <p:cNvPr id="34" name="Straight Arrow Connector 33"/>
            <p:cNvCxnSpPr>
              <a:stCxn id="25" idx="6"/>
              <a:endCxn id="35" idx="1"/>
            </p:cNvCxnSpPr>
            <p:nvPr/>
          </p:nvCxnSpPr>
          <p:spPr>
            <a:xfrm flipV="1">
              <a:off x="7987535" y="3672571"/>
              <a:ext cx="408413" cy="60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395948" y="2887741"/>
              <a:ext cx="62068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400" dirty="0">
                  <a:solidFill>
                    <a:srgbClr val="00B0F0"/>
                  </a:solidFill>
                  <a:latin typeface="Product Sans" panose="020B0403030502040203" pitchFamily="34" charset="0"/>
                </a:rPr>
                <a:t>0.9</a:t>
              </a:r>
            </a:p>
            <a:p>
              <a:pPr algn="ctr"/>
              <a:r>
                <a:rPr lang="id-ID" sz="2400" dirty="0">
                  <a:solidFill>
                    <a:srgbClr val="00B0F0"/>
                  </a:solidFill>
                  <a:latin typeface="Product Sans" panose="020B0403030502040203" pitchFamily="34" charset="0"/>
                </a:rPr>
                <a:t>0.7</a:t>
              </a:r>
            </a:p>
            <a:p>
              <a:pPr algn="ctr"/>
              <a:r>
                <a:rPr lang="id-ID" sz="2400" dirty="0">
                  <a:solidFill>
                    <a:srgbClr val="FF0000"/>
                  </a:solidFill>
                  <a:latin typeface="Product Sans" panose="020B0403030502040203" pitchFamily="34" charset="0"/>
                </a:rPr>
                <a:t>0.3</a:t>
              </a:r>
            </a:p>
            <a:p>
              <a:pPr algn="ctr"/>
              <a:r>
                <a:rPr lang="id-ID" sz="2400" dirty="0">
                  <a:solidFill>
                    <a:srgbClr val="FF0000"/>
                  </a:solidFill>
                  <a:latin typeface="Product Sans" panose="020B0403030502040203" pitchFamily="34" charset="0"/>
                </a:rPr>
                <a:t>0.1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04386" y="225731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>
                  <a:latin typeface="Product Sans" panose="020B0403030502040203" pitchFamily="34" charset="0"/>
                </a:rPr>
                <a:t>1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26346" y="278992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>
                  <a:latin typeface="Product Sans" panose="020B0403030502040203" pitchFamily="34" charset="0"/>
                </a:rPr>
                <a:t>2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64983" y="3447822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>
                  <a:latin typeface="Product Sans" panose="020B0403030502040203" pitchFamily="34" charset="0"/>
                </a:rPr>
                <a:t>n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59635" y="409487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b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584835" y="3232534"/>
              <a:ext cx="1028700" cy="880075"/>
            </a:xfrm>
            <a:custGeom>
              <a:avLst/>
              <a:gdLst>
                <a:gd name="connsiteX0" fmla="*/ 0 w 1028700"/>
                <a:gd name="connsiteY0" fmla="*/ 880075 h 880075"/>
                <a:gd name="connsiteX1" fmla="*/ 406400 w 1028700"/>
                <a:gd name="connsiteY1" fmla="*/ 727675 h 880075"/>
                <a:gd name="connsiteX2" fmla="*/ 660400 w 1028700"/>
                <a:gd name="connsiteY2" fmla="*/ 92675 h 880075"/>
                <a:gd name="connsiteX3" fmla="*/ 1028700 w 1028700"/>
                <a:gd name="connsiteY3" fmla="*/ 3775 h 88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700" h="880075">
                  <a:moveTo>
                    <a:pt x="0" y="880075"/>
                  </a:moveTo>
                  <a:cubicBezTo>
                    <a:pt x="148166" y="869491"/>
                    <a:pt x="296333" y="858908"/>
                    <a:pt x="406400" y="727675"/>
                  </a:cubicBezTo>
                  <a:cubicBezTo>
                    <a:pt x="516467" y="596442"/>
                    <a:pt x="556683" y="213325"/>
                    <a:pt x="660400" y="92675"/>
                  </a:cubicBezTo>
                  <a:cubicBezTo>
                    <a:pt x="764117" y="-27975"/>
                    <a:pt x="1028700" y="3775"/>
                    <a:pt x="1028700" y="3775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20178" y="5479407"/>
                <a:ext cx="20386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400" b="0" i="0" smtClean="0">
                          <a:latin typeface="Cambria Math" panose="02040503050406030204" pitchFamily="18" charset="0"/>
                        </a:rPr>
                        <m:t>step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2400" b="0" i="0" smtClean="0">
                          <a:latin typeface="Cambria Math" panose="02040503050406030204" pitchFamily="18" charset="0"/>
                        </a:rPr>
                        <m:t>Wx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78" y="5479407"/>
                <a:ext cx="2038635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599" b="-171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098457" y="5479407"/>
                <a:ext cx="1669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2400" b="0" i="0" smtClean="0">
                          <a:latin typeface="Cambria Math" panose="02040503050406030204" pitchFamily="18" charset="0"/>
                        </a:rPr>
                        <m:t>Wx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457" y="5479407"/>
                <a:ext cx="1669431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730" b="-171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4988F411-F04A-49F2-AD20-DB72861816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3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Klasifikasi Binary-class dan Multi-class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Dua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A7F3-B890-4721-B8F1-86FCDD8156F8}" type="datetime1">
              <a:rPr lang="id-ID" smtClean="0"/>
              <a:t>01/08/19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13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F8379-DCB4-4EF2-9206-E7B37466C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4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Binary Classification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0761-239D-468F-B46C-6A2B2A2E8390}" type="datetime1">
              <a:rPr lang="id-ID" smtClean="0"/>
              <a:t>01/08/19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14</a:t>
            </a:fld>
            <a:endParaRPr lang="id-ID" dirty="0"/>
          </a:p>
        </p:txBody>
      </p:sp>
      <p:grpSp>
        <p:nvGrpSpPr>
          <p:cNvPr id="8" name="Group 7"/>
          <p:cNvGrpSpPr/>
          <p:nvPr/>
        </p:nvGrpSpPr>
        <p:grpSpPr>
          <a:xfrm>
            <a:off x="4673496" y="1448577"/>
            <a:ext cx="2718462" cy="665760"/>
            <a:chOff x="4787900" y="1048740"/>
            <a:chExt cx="2718462" cy="665760"/>
          </a:xfrm>
        </p:grpSpPr>
        <p:cxnSp>
          <p:nvCxnSpPr>
            <p:cNvPr id="9" name="Straight Connector 8"/>
            <p:cNvCxnSpPr>
              <a:stCxn id="10" idx="1"/>
            </p:cNvCxnSpPr>
            <p:nvPr/>
          </p:nvCxnSpPr>
          <p:spPr>
            <a:xfrm flipH="1">
              <a:off x="4787900" y="1279573"/>
              <a:ext cx="1041400" cy="434927"/>
            </a:xfrm>
            <a:prstGeom prst="line">
              <a:avLst/>
            </a:prstGeom>
            <a:ln w="38100">
              <a:solidFill>
                <a:srgbClr val="33B99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829300" y="1048740"/>
              <a:ext cx="1677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Date-able?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6404" y="4362534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Product Sans" panose="020B0403030502040203" pitchFamily="34" charset="0"/>
              </a:rPr>
              <a:t>Berat Badan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511" y="5200945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Product Sans" panose="020B0403030502040203" pitchFamily="34" charset="0"/>
              </a:rPr>
              <a:t>Tinggi Badan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22984" y="4362534"/>
                <a:ext cx="4278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84" y="4362534"/>
                <a:ext cx="42787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22984" y="5231723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84" y="5231723"/>
                <a:ext cx="43614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36332" y="5130568"/>
                <a:ext cx="26697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332" y="5130568"/>
                <a:ext cx="26697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588552" y="4626990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Product Sans" panose="020B0403030502040203" pitchFamily="34" charset="0"/>
              </a:rPr>
              <a:t>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68790" y="5662610"/>
                <a:ext cx="12190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80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790" y="5662610"/>
                <a:ext cx="121909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540776" y="4626990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Product Sans" panose="020B0403030502040203" pitchFamily="34" charset="0"/>
              </a:rPr>
              <a:t>Probabilitas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85467" y="5129423"/>
                <a:ext cx="1669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2400" b="0" i="0" smtClean="0">
                          <a:latin typeface="Cambria Math" panose="02040503050406030204" pitchFamily="18" charset="0"/>
                        </a:rPr>
                        <m:t>Wx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67" y="5129423"/>
                <a:ext cx="1669431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30" b="-171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21" y="1510405"/>
            <a:ext cx="2399279" cy="239927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770215" y="4285589"/>
            <a:ext cx="965329" cy="766028"/>
            <a:chOff x="7859115" y="4285589"/>
            <a:chExt cx="965329" cy="766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972930" y="4528397"/>
                  <a:ext cx="7377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930" y="4528397"/>
                  <a:ext cx="737701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7859115" y="4285589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>
                  <a:latin typeface="Product Sans" panose="020B0403030502040203" pitchFamily="34" charset="0"/>
                </a:rPr>
                <a:t>Date-able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79457" y="5032973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latin typeface="Product Sans" panose="020B0403030502040203" pitchFamily="34" charset="0"/>
              </a:rPr>
              <a:t>Non-date-able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562594" y="5260298"/>
                <a:ext cx="13637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1−0.1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594" y="5260298"/>
                <a:ext cx="136370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864747" y="5760799"/>
                <a:ext cx="6399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id-ID" sz="2800" dirty="0"/>
                  <a:t>9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747" y="5760799"/>
                <a:ext cx="639919" cy="523220"/>
              </a:xfrm>
              <a:prstGeom prst="rect">
                <a:avLst/>
              </a:prstGeom>
              <a:blipFill>
                <a:blip r:embed="rId10"/>
                <a:stretch>
                  <a:fillRect t="-10465" r="-18095" b="-3255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7562594" y="2882501"/>
            <a:ext cx="1363707" cy="3226199"/>
            <a:chOff x="7651494" y="2882501"/>
            <a:chExt cx="1363707" cy="3226199"/>
          </a:xfrm>
        </p:grpSpPr>
        <p:sp>
          <p:nvSpPr>
            <p:cNvPr id="28" name="Rectangle 27"/>
            <p:cNvSpPr/>
            <p:nvPr/>
          </p:nvSpPr>
          <p:spPr>
            <a:xfrm>
              <a:off x="7651494" y="4127500"/>
              <a:ext cx="1363707" cy="19812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91487" y="2882501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Total = 1</a:t>
              </a:r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331246" y="3344166"/>
              <a:ext cx="2102" cy="783334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ADA5A56A-7CA6-4B1E-996D-FEBA57B5F11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3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5" grpId="1"/>
      <p:bldP spid="16" grpId="0"/>
      <p:bldP spid="17" grpId="0"/>
      <p:bldP spid="18" grpId="0"/>
      <p:bldP spid="19" grpId="0"/>
      <p:bldP spid="24" grpId="0"/>
      <p:bldP spid="25" grpId="0"/>
      <p:bldP spid="25" grpId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Multiclass Classification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3C95-3FF7-4993-A449-A26FAF5A4556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15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4823260" y="1444930"/>
            <a:ext cx="2591730" cy="826592"/>
            <a:chOff x="4823260" y="1048740"/>
            <a:chExt cx="2591730" cy="826592"/>
          </a:xfrm>
        </p:grpSpPr>
        <p:cxnSp>
          <p:nvCxnSpPr>
            <p:cNvPr id="7" name="Straight Connector 6"/>
            <p:cNvCxnSpPr>
              <a:stCxn id="8" idx="1"/>
            </p:cNvCxnSpPr>
            <p:nvPr/>
          </p:nvCxnSpPr>
          <p:spPr>
            <a:xfrm flipH="1">
              <a:off x="4823260" y="1279573"/>
              <a:ext cx="1006040" cy="595759"/>
            </a:xfrm>
            <a:prstGeom prst="line">
              <a:avLst/>
            </a:prstGeom>
            <a:ln w="38100">
              <a:solidFill>
                <a:srgbClr val="33B99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9300" y="1048740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Ikan Paus?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66021" y="2025460"/>
            <a:ext cx="2079290" cy="461665"/>
            <a:chOff x="4866021" y="1048740"/>
            <a:chExt cx="2079290" cy="461665"/>
          </a:xfrm>
        </p:grpSpPr>
        <p:cxnSp>
          <p:nvCxnSpPr>
            <p:cNvPr id="10" name="Straight Connector 9"/>
            <p:cNvCxnSpPr>
              <a:stCxn id="11" idx="1"/>
            </p:cNvCxnSpPr>
            <p:nvPr/>
          </p:nvCxnSpPr>
          <p:spPr>
            <a:xfrm flipH="1">
              <a:off x="4866021" y="1279573"/>
              <a:ext cx="963279" cy="184476"/>
            </a:xfrm>
            <a:prstGeom prst="line">
              <a:avLst/>
            </a:prstGeom>
            <a:ln w="38100">
              <a:solidFill>
                <a:srgbClr val="33B99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29300" y="1048740"/>
              <a:ext cx="1116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Ayam?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6021" y="2605990"/>
            <a:ext cx="2146616" cy="465035"/>
            <a:chOff x="4866021" y="1045370"/>
            <a:chExt cx="2146616" cy="465035"/>
          </a:xfrm>
        </p:grpSpPr>
        <p:cxnSp>
          <p:nvCxnSpPr>
            <p:cNvPr id="13" name="Straight Connector 12"/>
            <p:cNvCxnSpPr>
              <a:stCxn id="14" idx="1"/>
            </p:cNvCxnSpPr>
            <p:nvPr/>
          </p:nvCxnSpPr>
          <p:spPr>
            <a:xfrm flipH="1" flipV="1">
              <a:off x="4866021" y="1045370"/>
              <a:ext cx="963279" cy="234203"/>
            </a:xfrm>
            <a:prstGeom prst="line">
              <a:avLst/>
            </a:prstGeom>
            <a:ln w="38100">
              <a:solidFill>
                <a:srgbClr val="33B99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29300" y="1048740"/>
              <a:ext cx="118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Rubah?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5604" y="4362534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Product Sans" panose="020B0403030502040203" pitchFamily="34" charset="0"/>
              </a:rPr>
              <a:t>Ukuran Badan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652" y="4974520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Product Sans" panose="020B0403030502040203" pitchFamily="34" charset="0"/>
              </a:rPr>
              <a:t>Lokasi tinggal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8850" y="5511345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Product Sans" panose="020B0403030502040203" pitchFamily="34" charset="0"/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13405" y="4362534"/>
                <a:ext cx="4278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05" y="4362534"/>
                <a:ext cx="42787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" t="4017" r="74350" b="69497"/>
          <a:stretch/>
        </p:blipFill>
        <p:spPr>
          <a:xfrm>
            <a:off x="3797299" y="1399885"/>
            <a:ext cx="1409701" cy="18796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53604" y="3550726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Product Sans" panose="020B0403030502040203" pitchFamily="34" charset="0"/>
              </a:rPr>
              <a:t>Score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18620" y="4818821"/>
            <a:ext cx="1961380" cy="577033"/>
            <a:chOff x="3118620" y="4818821"/>
            <a:chExt cx="1961380" cy="57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730207" y="4930001"/>
                  <a:ext cx="134979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8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d-ID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207" y="4930001"/>
                  <a:ext cx="1349793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6" t="4017" r="74350" b="69497"/>
            <a:stretch/>
          </p:blipFill>
          <p:spPr>
            <a:xfrm>
              <a:off x="3118620" y="4818821"/>
              <a:ext cx="432775" cy="57703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048000" y="4167205"/>
            <a:ext cx="1989239" cy="577033"/>
            <a:chOff x="3048000" y="4167205"/>
            <a:chExt cx="1989239" cy="57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695718" y="4240279"/>
                  <a:ext cx="134152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8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d-ID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718" y="4240279"/>
                  <a:ext cx="1341521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59" t="5183" r="36990" b="68331"/>
            <a:stretch/>
          </p:blipFill>
          <p:spPr>
            <a:xfrm>
              <a:off x="3048000" y="4167205"/>
              <a:ext cx="622299" cy="57703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3083793" y="5531274"/>
            <a:ext cx="1996207" cy="577033"/>
            <a:chOff x="3083793" y="5531274"/>
            <a:chExt cx="1996207" cy="57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30207" y="5604348"/>
                  <a:ext cx="134979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8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d-ID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207" y="5604348"/>
                  <a:ext cx="1349793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92" t="3434" r="4657" b="70080"/>
            <a:stretch/>
          </p:blipFill>
          <p:spPr>
            <a:xfrm>
              <a:off x="3083793" y="5531274"/>
              <a:ext cx="562009" cy="577033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5419116" y="3548455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Product Sans" panose="020B0403030502040203" pitchFamily="34" charset="0"/>
              </a:rPr>
              <a:t>Probabilitas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75707" y="4182791"/>
                <a:ext cx="1851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?(</m:t>
                      </m:r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7" y="4182791"/>
                <a:ext cx="185178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94392" y="4930001"/>
                <a:ext cx="1851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?(</m:t>
                      </m:r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92" y="4930001"/>
                <a:ext cx="185178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94392" y="5604348"/>
                <a:ext cx="1851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?(</m:t>
                      </m:r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92" y="5604348"/>
                <a:ext cx="185178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7617868" y="4153344"/>
            <a:ext cx="1175336" cy="577033"/>
            <a:chOff x="7617868" y="4153344"/>
            <a:chExt cx="1175336" cy="57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240167" y="4201468"/>
                  <a:ext cx="5530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0167" y="4201468"/>
                  <a:ext cx="553037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59" t="5183" r="36990" b="68331"/>
            <a:stretch/>
          </p:blipFill>
          <p:spPr>
            <a:xfrm>
              <a:off x="7617868" y="4153344"/>
              <a:ext cx="622299" cy="577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13404" y="4974520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04" y="4974520"/>
                <a:ext cx="43614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642408" y="5511345"/>
            <a:ext cx="1183881" cy="577033"/>
            <a:chOff x="7642408" y="5511345"/>
            <a:chExt cx="1183881" cy="577033"/>
          </a:xfrm>
        </p:grpSpPr>
        <p:pic>
          <p:nvPicPr>
            <p:cNvPr id="39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92" t="3434" r="4657" b="70080"/>
            <a:stretch/>
          </p:blipFill>
          <p:spPr>
            <a:xfrm>
              <a:off x="7642408" y="5511345"/>
              <a:ext cx="562009" cy="5770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273252" y="5584417"/>
                  <a:ext cx="5530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.2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52" y="5584417"/>
                  <a:ext cx="55303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7667589" y="4818821"/>
            <a:ext cx="1166385" cy="577033"/>
            <a:chOff x="7667589" y="4818821"/>
            <a:chExt cx="1166385" cy="577033"/>
          </a:xfrm>
        </p:grpSpPr>
        <p:pic>
          <p:nvPicPr>
            <p:cNvPr id="42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6" t="4017" r="74350" b="69497"/>
            <a:stretch/>
          </p:blipFill>
          <p:spPr>
            <a:xfrm>
              <a:off x="7667589" y="4818821"/>
              <a:ext cx="432775" cy="5770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280937" y="4935522"/>
                  <a:ext cx="5530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.7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937" y="4935522"/>
                  <a:ext cx="553037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7414990" y="2886373"/>
            <a:ext cx="1511311" cy="3311227"/>
            <a:chOff x="7503890" y="2886373"/>
            <a:chExt cx="1511311" cy="3311227"/>
          </a:xfrm>
        </p:grpSpPr>
        <p:sp>
          <p:nvSpPr>
            <p:cNvPr id="45" name="Rectangle 44"/>
            <p:cNvSpPr/>
            <p:nvPr/>
          </p:nvSpPr>
          <p:spPr>
            <a:xfrm>
              <a:off x="7503890" y="4010120"/>
              <a:ext cx="1511311" cy="2187480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19786" y="2886373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Total = 1</a:t>
              </a:r>
            </a:p>
          </p:txBody>
        </p:sp>
        <p:cxnSp>
          <p:nvCxnSpPr>
            <p:cNvPr id="47" name="Straight Arrow Connector 46"/>
            <p:cNvCxnSpPr>
              <a:stCxn id="45" idx="0"/>
              <a:endCxn id="46" idx="2"/>
            </p:cNvCxnSpPr>
            <p:nvPr/>
          </p:nvCxnSpPr>
          <p:spPr>
            <a:xfrm flipH="1" flipV="1">
              <a:off x="8259545" y="3348038"/>
              <a:ext cx="1" cy="662082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5FE87A44-7588-4D39-9994-2B535101A8E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7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30" grpId="0"/>
      <p:bldP spid="31" grpId="0"/>
      <p:bldP spid="32" grpId="0"/>
      <p:bldP spid="33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Multiclass Classification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381A-DFC2-41B4-9319-737D54C2AE02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16</a:t>
            </a:fld>
            <a:endParaRPr lang="id-ID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9" t="5183" r="36990" b="68331"/>
          <a:stretch/>
        </p:blipFill>
        <p:spPr>
          <a:xfrm>
            <a:off x="978096" y="1523228"/>
            <a:ext cx="1460499" cy="1354262"/>
          </a:xfrm>
          <a:prstGeom prst="rect">
            <a:avLst/>
          </a:prstGeom>
        </p:spPr>
      </p:pic>
      <p:pic>
        <p:nvPicPr>
          <p:cNvPr id="20" name="Content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4017" r="74350" b="69497"/>
          <a:stretch/>
        </p:blipFill>
        <p:spPr>
          <a:xfrm>
            <a:off x="1225503" y="3067201"/>
            <a:ext cx="965684" cy="1345056"/>
          </a:xfrm>
          <a:prstGeom prst="rect">
            <a:avLst/>
          </a:prstGeom>
        </p:spPr>
      </p:pic>
      <p:pic>
        <p:nvPicPr>
          <p:cNvPr id="21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2" t="3434" r="4657" b="70080"/>
          <a:stretch/>
        </p:blipFill>
        <p:spPr>
          <a:xfrm>
            <a:off x="1090069" y="4703568"/>
            <a:ext cx="1236551" cy="1269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36793" y="190963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3" y="1909639"/>
                <a:ext cx="46519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36792" y="344900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2" y="3449009"/>
                <a:ext cx="46519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36792" y="498837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2" y="4988379"/>
                <a:ext cx="46519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12156" y="1709709"/>
                <a:ext cx="1717200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0+2+1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56" y="1709709"/>
                <a:ext cx="1717200" cy="908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12155" y="3211037"/>
                <a:ext cx="1717201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0+2+1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55" y="3211037"/>
                <a:ext cx="1717201" cy="9089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12155" y="4767359"/>
                <a:ext cx="1717201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0+2+1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55" y="4767359"/>
                <a:ext cx="1717201" cy="9089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210985" y="2238774"/>
                <a:ext cx="1685461" cy="725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1+0+(−1)</m:t>
                          </m:r>
                        </m:den>
                      </m:f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985" y="2238774"/>
                <a:ext cx="1685461" cy="7251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077117" y="1570629"/>
            <a:ext cx="1933244" cy="1623337"/>
            <a:chOff x="6815017" y="2186901"/>
            <a:chExt cx="1933244" cy="1623337"/>
          </a:xfrm>
        </p:grpSpPr>
        <p:sp>
          <p:nvSpPr>
            <p:cNvPr id="30" name="Rectangle 29"/>
            <p:cNvSpPr/>
            <p:nvPr/>
          </p:nvSpPr>
          <p:spPr>
            <a:xfrm>
              <a:off x="6815017" y="2496263"/>
              <a:ext cx="1933244" cy="1313975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13214" y="2186901"/>
              <a:ext cx="11368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Bermasalah </a:t>
              </a:r>
            </a:p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pada saat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77118" y="3408483"/>
            <a:ext cx="1933243" cy="2312481"/>
            <a:chOff x="6916618" y="3242673"/>
            <a:chExt cx="1933243" cy="2312481"/>
          </a:xfrm>
        </p:grpSpPr>
        <p:sp>
          <p:nvSpPr>
            <p:cNvPr id="33" name="Rectangle 32"/>
            <p:cNvSpPr/>
            <p:nvPr/>
          </p:nvSpPr>
          <p:spPr>
            <a:xfrm>
              <a:off x="6916618" y="3773159"/>
              <a:ext cx="1933243" cy="1781995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8525" indent="-457200">
                <a:buFont typeface="+mj-lt"/>
                <a:buAutoNum type="alphaLcParenR"/>
              </a:pPr>
              <a:r>
                <a:rPr lang="id-ID" sz="16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Sin</a:t>
              </a:r>
            </a:p>
            <a:p>
              <a:pPr marL="898525" indent="-457200">
                <a:buFont typeface="+mj-lt"/>
                <a:buAutoNum type="alphaLcParenR"/>
              </a:pPr>
              <a:r>
                <a:rPr lang="id-ID" sz="16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Cos</a:t>
              </a:r>
            </a:p>
            <a:p>
              <a:pPr marL="898525" indent="-457200">
                <a:buFont typeface="+mj-lt"/>
                <a:buAutoNum type="alphaLcParenR"/>
              </a:pPr>
              <a:r>
                <a:rPr lang="id-ID" sz="16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Log</a:t>
              </a:r>
            </a:p>
            <a:p>
              <a:pPr marL="898525" indent="-457200">
                <a:buFont typeface="+mj-lt"/>
                <a:buAutoNum type="alphaLcParenR"/>
              </a:pPr>
              <a:r>
                <a:rPr lang="id-ID" sz="16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Exp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9113" y="3242673"/>
              <a:ext cx="164820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Fungsi yang</a:t>
              </a:r>
            </a:p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selalu memberikan</a:t>
              </a:r>
            </a:p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hasil positif?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AA95F25E-72AA-4A99-B135-D411CFFBF48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Multiclass Classification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AAA0-0E9A-4E46-AEB5-881179F79B1E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17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00181" y="1731621"/>
                <a:ext cx="2206373" cy="964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81" y="1731621"/>
                <a:ext cx="2206373" cy="964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00181" y="3172079"/>
                <a:ext cx="2206373" cy="1002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81" y="3172079"/>
                <a:ext cx="2206373" cy="10022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0180" y="4714768"/>
                <a:ext cx="2206373" cy="963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80" y="4714768"/>
                <a:ext cx="2206373" cy="9632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18107" y="2078493"/>
                <a:ext cx="933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0.09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07" y="2078493"/>
                <a:ext cx="93326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18107" y="3449009"/>
                <a:ext cx="933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0.24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07" y="3449009"/>
                <a:ext cx="93326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18107" y="4988379"/>
                <a:ext cx="933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0.67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07" y="4988379"/>
                <a:ext cx="93326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659892" y="1331876"/>
            <a:ext cx="1246028" cy="4518666"/>
            <a:chOff x="7503891" y="3449881"/>
            <a:chExt cx="1246028" cy="4651212"/>
          </a:xfrm>
        </p:grpSpPr>
        <p:sp>
          <p:nvSpPr>
            <p:cNvPr id="19" name="Rectangle 18"/>
            <p:cNvSpPr/>
            <p:nvPr/>
          </p:nvSpPr>
          <p:spPr>
            <a:xfrm>
              <a:off x="7503891" y="4010120"/>
              <a:ext cx="1246028" cy="4090973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9326" y="3449881"/>
              <a:ext cx="1096775" cy="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>
                  <a:latin typeface="Product Sans" panose="020B0403030502040203" pitchFamily="34" charset="0"/>
                </a:rPr>
                <a:t>Total = 1</a:t>
              </a:r>
            </a:p>
          </p:txBody>
        </p:sp>
      </p:grpSp>
      <p:pic>
        <p:nvPicPr>
          <p:cNvPr id="21" name="Content Placeholder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9" t="5183" r="36990" b="68331"/>
          <a:stretch/>
        </p:blipFill>
        <p:spPr>
          <a:xfrm>
            <a:off x="978096" y="1523228"/>
            <a:ext cx="1460499" cy="1354262"/>
          </a:xfrm>
          <a:prstGeom prst="rect">
            <a:avLst/>
          </a:prstGeom>
        </p:spPr>
      </p:pic>
      <p:pic>
        <p:nvPicPr>
          <p:cNvPr id="22" name="Content Placeholder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4017" r="74350" b="69497"/>
          <a:stretch/>
        </p:blipFill>
        <p:spPr>
          <a:xfrm>
            <a:off x="1225503" y="3067201"/>
            <a:ext cx="965684" cy="1345056"/>
          </a:xfrm>
          <a:prstGeom prst="rect">
            <a:avLst/>
          </a:prstGeom>
        </p:spPr>
      </p:pic>
      <p:pic>
        <p:nvPicPr>
          <p:cNvPr id="23" name="Content Placeholder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2" t="3434" r="4657" b="70080"/>
          <a:stretch/>
        </p:blipFill>
        <p:spPr>
          <a:xfrm>
            <a:off x="1090069" y="4703568"/>
            <a:ext cx="1236551" cy="1269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36793" y="190963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3" y="1909639"/>
                <a:ext cx="465191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36792" y="344900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2" y="3449009"/>
                <a:ext cx="465191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36792" y="498837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2" y="4988379"/>
                <a:ext cx="46519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60A9839-4052-4119-AB31-8D0AE987709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4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Sigmoid Function (Binary)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d-ID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id-ID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d-ID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/>
              <a:t>Softmax Function (Multiclass)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d-ID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id-ID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d-ID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d-ID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id-ID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d-ID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d-ID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8C85-7C39-4761-B621-E200EDECACB3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18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Sigmoid dan Softmax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B3EF21-8874-4FB2-845A-82F6A51AD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9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Loss Function: Maximum Likelihood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64D8-5223-4672-8E4A-AC8269FEA45E}" type="datetime1">
              <a:rPr lang="id-ID" smtClean="0"/>
              <a:t>01/08/19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19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7C656-12E6-4A85-9501-3DB9FA816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3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/>
              <a:t>Neural Network 2: </a:t>
            </a:r>
            <a:br>
              <a:rPr lang="id-ID" sz="4000" dirty="0"/>
            </a:br>
            <a:r>
              <a:rPr lang="id-ID" dirty="0"/>
              <a:t>Activation Function</a:t>
            </a:r>
            <a:endParaRPr lang="id-ID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B5B01-BCAD-450B-B7F4-17A41597A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715287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Error Function?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341-27D6-496C-911F-945C08D8509F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20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7851" y="2312906"/>
            <a:ext cx="3787072" cy="2629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reeform 6"/>
          <p:cNvSpPr/>
          <p:nvPr/>
        </p:nvSpPr>
        <p:spPr>
          <a:xfrm>
            <a:off x="257851" y="2442378"/>
            <a:ext cx="3795164" cy="2492347"/>
          </a:xfrm>
          <a:custGeom>
            <a:avLst/>
            <a:gdLst>
              <a:gd name="connsiteX0" fmla="*/ 3795164 w 3795164"/>
              <a:gd name="connsiteY0" fmla="*/ 2459979 h 2459979"/>
              <a:gd name="connsiteX1" fmla="*/ 0 w 3795164"/>
              <a:gd name="connsiteY1" fmla="*/ 2459979 h 2459979"/>
              <a:gd name="connsiteX2" fmla="*/ 0 w 3795164"/>
              <a:gd name="connsiteY2" fmla="*/ 1367554 h 2459979"/>
              <a:gd name="connsiteX3" fmla="*/ 3787072 w 3795164"/>
              <a:gd name="connsiteY3" fmla="*/ 0 h 2459979"/>
              <a:gd name="connsiteX4" fmla="*/ 3795164 w 3795164"/>
              <a:gd name="connsiteY4" fmla="*/ 2459979 h 24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4" h="2459979">
                <a:moveTo>
                  <a:pt x="3795164" y="2459979"/>
                </a:moveTo>
                <a:lnTo>
                  <a:pt x="0" y="2459979"/>
                </a:lnTo>
                <a:lnTo>
                  <a:pt x="0" y="1367554"/>
                </a:lnTo>
                <a:lnTo>
                  <a:pt x="3787072" y="0"/>
                </a:lnTo>
                <a:cubicBezTo>
                  <a:pt x="3789769" y="819993"/>
                  <a:pt x="3792467" y="1639986"/>
                  <a:pt x="3795164" y="2459979"/>
                </a:cubicBez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7851" y="2442378"/>
            <a:ext cx="3795164" cy="13817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52567" y="2907642"/>
            <a:ext cx="3784600" cy="2035175"/>
          </a:xfrm>
          <a:custGeom>
            <a:avLst/>
            <a:gdLst>
              <a:gd name="connsiteX0" fmla="*/ 3784600 w 3784600"/>
              <a:gd name="connsiteY0" fmla="*/ 2035175 h 2035175"/>
              <a:gd name="connsiteX1" fmla="*/ 0 w 3784600"/>
              <a:gd name="connsiteY1" fmla="*/ 2035175 h 2035175"/>
              <a:gd name="connsiteX2" fmla="*/ 0 w 3784600"/>
              <a:gd name="connsiteY2" fmla="*/ 371475 h 2035175"/>
              <a:gd name="connsiteX3" fmla="*/ 3784600 w 3784600"/>
              <a:gd name="connsiteY3" fmla="*/ 0 h 2035175"/>
              <a:gd name="connsiteX4" fmla="*/ 3784600 w 3784600"/>
              <a:gd name="connsiteY4" fmla="*/ 2035175 h 203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035175">
                <a:moveTo>
                  <a:pt x="3784600" y="2035175"/>
                </a:moveTo>
                <a:lnTo>
                  <a:pt x="0" y="2035175"/>
                </a:lnTo>
                <a:lnTo>
                  <a:pt x="0" y="371475"/>
                </a:lnTo>
                <a:lnTo>
                  <a:pt x="3784600" y="0"/>
                </a:lnTo>
                <a:lnTo>
                  <a:pt x="3784600" y="2035175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53243" y="2910182"/>
            <a:ext cx="3787072" cy="365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62795" y="2670234"/>
            <a:ext cx="3784600" cy="2266950"/>
          </a:xfrm>
          <a:custGeom>
            <a:avLst/>
            <a:gdLst>
              <a:gd name="connsiteX0" fmla="*/ 3784600 w 3784600"/>
              <a:gd name="connsiteY0" fmla="*/ 2266950 h 2266950"/>
              <a:gd name="connsiteX1" fmla="*/ 0 w 3784600"/>
              <a:gd name="connsiteY1" fmla="*/ 2266950 h 2266950"/>
              <a:gd name="connsiteX2" fmla="*/ 0 w 3784600"/>
              <a:gd name="connsiteY2" fmla="*/ 0 h 2266950"/>
              <a:gd name="connsiteX3" fmla="*/ 3784600 w 3784600"/>
              <a:gd name="connsiteY3" fmla="*/ 1203325 h 2266950"/>
              <a:gd name="connsiteX4" fmla="*/ 3784600 w 3784600"/>
              <a:gd name="connsiteY4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266950">
                <a:moveTo>
                  <a:pt x="3784600" y="2266950"/>
                </a:moveTo>
                <a:lnTo>
                  <a:pt x="0" y="2266950"/>
                </a:lnTo>
                <a:lnTo>
                  <a:pt x="0" y="0"/>
                </a:lnTo>
                <a:lnTo>
                  <a:pt x="3784600" y="1203325"/>
                </a:lnTo>
                <a:lnTo>
                  <a:pt x="3784600" y="226695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" name="Straight Connector 11"/>
          <p:cNvCxnSpPr/>
          <p:nvPr/>
        </p:nvCxnSpPr>
        <p:spPr>
          <a:xfrm>
            <a:off x="263471" y="2667059"/>
            <a:ext cx="3787072" cy="12065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351904" y="2596127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1099712" y="2570502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3169924" y="3143687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595308" y="3256975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1641118" y="4291406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2859729" y="4566536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257851" y="2312906"/>
            <a:ext cx="3787072" cy="26218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0" name="Group 19"/>
          <p:cNvGrpSpPr/>
          <p:nvPr/>
        </p:nvGrpSpPr>
        <p:grpSpPr>
          <a:xfrm>
            <a:off x="4656727" y="2312906"/>
            <a:ext cx="3864525" cy="461665"/>
            <a:chOff x="4656727" y="1871473"/>
            <a:chExt cx="386452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5505550" y="1941217"/>
              <a:ext cx="3015702" cy="313487"/>
              <a:chOff x="5505550" y="1941217"/>
              <a:chExt cx="3015702" cy="31348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987234" y="1991267"/>
                <a:ext cx="213388" cy="2133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569018" y="1941217"/>
                <a:ext cx="313487" cy="31348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250901" y="1941217"/>
                <a:ext cx="313487" cy="313487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1053" r="-18421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4656727" y="3375656"/>
            <a:ext cx="3864525" cy="461665"/>
            <a:chOff x="4656727" y="3300519"/>
            <a:chExt cx="386452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>
              <a:off x="5505550" y="3400834"/>
              <a:ext cx="3015702" cy="282916"/>
              <a:chOff x="5505550" y="1971788"/>
              <a:chExt cx="3015702" cy="2829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027782" y="2018908"/>
                <a:ext cx="163339" cy="16333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644649" y="2002074"/>
                <a:ext cx="191770" cy="19177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320085" y="2012885"/>
                <a:ext cx="169362" cy="16936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1053" r="-1842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8" name="Group 47"/>
          <p:cNvGrpSpPr/>
          <p:nvPr/>
        </p:nvGrpSpPr>
        <p:grpSpPr>
          <a:xfrm>
            <a:off x="4701838" y="4468686"/>
            <a:ext cx="3885615" cy="461665"/>
            <a:chOff x="4656727" y="3300519"/>
            <a:chExt cx="388561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5467181" y="3400834"/>
              <a:ext cx="3075161" cy="282916"/>
              <a:chOff x="5467181" y="1971788"/>
              <a:chExt cx="3075161" cy="282916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467181" y="2066421"/>
                <a:ext cx="80589" cy="805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014050" y="2062088"/>
                <a:ext cx="91028" cy="9102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621492" y="2054977"/>
                <a:ext cx="107694" cy="10769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346667" y="2054977"/>
                <a:ext cx="107694" cy="107694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936075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449826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1053" r="-1842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4C3A03F6-2B6E-4C1A-86F8-17C9A439060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  <p:bldP spid="9" grpId="1" animBg="1"/>
      <p:bldP spid="11" grpId="0" animBg="1"/>
      <p:bldP spid="13" grpId="0" animBg="1"/>
      <p:bldP spid="14" grpId="0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Error Function?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44C8-50C7-4570-B701-48FAFA849FFF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21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668588" y="1686604"/>
            <a:ext cx="3864525" cy="461665"/>
            <a:chOff x="4656727" y="1871473"/>
            <a:chExt cx="386452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5505550" y="1941217"/>
              <a:ext cx="3015702" cy="313487"/>
              <a:chOff x="5505550" y="1941217"/>
              <a:chExt cx="3015702" cy="31348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987234" y="1991267"/>
                <a:ext cx="213388" cy="2133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569018" y="1941217"/>
                <a:ext cx="313487" cy="31348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50901" y="1941217"/>
                <a:ext cx="313487" cy="313487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>
            <a:off x="2668588" y="2749354"/>
            <a:ext cx="3864525" cy="461665"/>
            <a:chOff x="4656727" y="3300519"/>
            <a:chExt cx="386452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5505550" y="3400834"/>
              <a:ext cx="3015702" cy="282916"/>
              <a:chOff x="5505550" y="1971788"/>
              <a:chExt cx="3015702" cy="28291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027782" y="2018908"/>
                <a:ext cx="163339" cy="16333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644649" y="2002074"/>
                <a:ext cx="191770" cy="19177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320085" y="2012885"/>
                <a:ext cx="169362" cy="16936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2713699" y="3842384"/>
            <a:ext cx="3885615" cy="461665"/>
            <a:chOff x="4656727" y="3300519"/>
            <a:chExt cx="388561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>
              <a:off x="5467181" y="3400834"/>
              <a:ext cx="3075161" cy="282916"/>
              <a:chOff x="5467181" y="1971788"/>
              <a:chExt cx="3075161" cy="2829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467181" y="2066421"/>
                <a:ext cx="80589" cy="805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014050" y="2062088"/>
                <a:ext cx="91028" cy="9102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621492" y="2054977"/>
                <a:ext cx="107694" cy="10769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346667" y="2054977"/>
                <a:ext cx="107694" cy="107694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936075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449826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8" name="TextBox 47"/>
          <p:cNvSpPr txBox="1"/>
          <p:nvPr/>
        </p:nvSpPr>
        <p:spPr>
          <a:xfrm>
            <a:off x="1196727" y="4973518"/>
            <a:ext cx="7071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Product Sans" panose="020B0403030502040203" pitchFamily="34" charset="0"/>
              </a:rPr>
              <a:t>Terlalu abstrak! Sangat tidak spesifik bagi komputer.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1652BF0-F391-4057-96BE-11406811EC6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Model Baik vs Model Buruk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7997-5D3E-4A5F-A76A-5CA3757E9790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22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38" r="685" b="4320"/>
          <a:stretch/>
        </p:blipFill>
        <p:spPr>
          <a:xfrm>
            <a:off x="470248" y="1662412"/>
            <a:ext cx="8246850" cy="2417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3734" y="54768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dirty="0">
                <a:latin typeface="Product Sans" panose="020B0403030502040203" pitchFamily="34" charset="0"/>
              </a:rPr>
              <a:t>Tapi bagaimana cara kita memberitahu</a:t>
            </a:r>
          </a:p>
          <a:p>
            <a:pPr algn="ctr"/>
            <a:r>
              <a:rPr lang="id-ID" dirty="0">
                <a:latin typeface="Product Sans" panose="020B0403030502040203" pitchFamily="34" charset="0"/>
              </a:rPr>
              <a:t>komputer bahwa ini model yang buruk?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20019" y="4079936"/>
            <a:ext cx="1659429" cy="1128204"/>
            <a:chOff x="1620019" y="3707704"/>
            <a:chExt cx="1659429" cy="1128204"/>
          </a:xfrm>
        </p:grpSpPr>
        <p:sp>
          <p:nvSpPr>
            <p:cNvPr id="9" name="TextBox 8"/>
            <p:cNvSpPr txBox="1"/>
            <p:nvPr/>
          </p:nvSpPr>
          <p:spPr>
            <a:xfrm>
              <a:off x="1620019" y="4466576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>
                  <a:latin typeface="Product Sans" panose="020B0403030502040203" pitchFamily="34" charset="0"/>
                </a:rPr>
                <a:t>Yang ini buruk!</a:t>
              </a: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2449733" y="3707704"/>
              <a:ext cx="1" cy="75887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622B864-E604-4891-813D-9CB14B888D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1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Merancang Loss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92F3-3D04-414C-9268-4C75457DA402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23</a:t>
            </a:fld>
            <a:endParaRPr lang="id-ID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 rotWithShape="1">
          <a:blip r:embed="rId2"/>
          <a:srcRect l="1620" t="2707" r="1784" b="2573"/>
          <a:stretch/>
        </p:blipFill>
        <p:spPr>
          <a:xfrm>
            <a:off x="325677" y="2470150"/>
            <a:ext cx="4070959" cy="237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8"/>
              <p:cNvSpPr txBox="1">
                <a:spLocks/>
              </p:cNvSpPr>
              <p:nvPr/>
            </p:nvSpPr>
            <p:spPr>
              <a:xfrm>
                <a:off x="4629150" y="1513211"/>
                <a:ext cx="4341854" cy="4776378"/>
              </a:xfrm>
              <a:prstGeom prst="rect">
                <a:avLst/>
              </a:prstGeom>
              <a:ln>
                <a:noFill/>
              </a:ln>
            </p:spPr>
            <p:txBody>
              <a:bodyPr anchor="t"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:r>
                  <a:rPr lang="id-ID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d-ID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id-ID" dirty="0"/>
              </a:p>
              <a:p>
                <a:pPr marL="538163" indent="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blue</m:t>
                          </m:r>
                        </m:e>
                      </m:d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Wx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 algn="ctr">
                  <a:spcBef>
                    <a:spcPts val="2400"/>
                  </a:spcBef>
                  <a:spcAft>
                    <a:spcPts val="24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:r>
                  <a:rPr lang="id-ID" dirty="0"/>
                  <a:t>Dengan asumsi warna-warna titik merupakan independent event</a:t>
                </a:r>
              </a:p>
              <a:p>
                <a:pPr marL="1165225" indent="-87313">
                  <a:spcAft>
                    <a:spcPts val="12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id-ID" dirty="0"/>
              </a:p>
              <a:p>
                <a:pPr marL="1077913" indent="0">
                  <a:spcAft>
                    <a:spcPts val="12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blue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d-ID" dirty="0"/>
              </a:p>
              <a:p>
                <a:pPr marL="1165225" indent="-87313">
                  <a:spcAft>
                    <a:spcPts val="12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  <a:p>
                <a:pPr marL="1077913" indent="0">
                  <a:spcAft>
                    <a:spcPts val="18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blue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d-ID" dirty="0"/>
              </a:p>
              <a:p>
                <a:pPr marL="1339850" indent="0">
                  <a:spcAft>
                    <a:spcPts val="12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all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0084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1513211"/>
                <a:ext cx="4341854" cy="4776378"/>
              </a:xfrm>
              <a:prstGeom prst="rect">
                <a:avLst/>
              </a:prstGeom>
              <a:blipFill rotWithShape="0">
                <a:blip r:embed="rId3"/>
                <a:stretch>
                  <a:fillRect t="-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819" t="1907" r="1693" b="1483"/>
          <a:stretch/>
        </p:blipFill>
        <p:spPr>
          <a:xfrm>
            <a:off x="325677" y="2470150"/>
            <a:ext cx="4070959" cy="237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023" t="2107" r="1479" b="2172"/>
          <a:stretch/>
        </p:blipFill>
        <p:spPr>
          <a:xfrm>
            <a:off x="325678" y="2470150"/>
            <a:ext cx="4070958" cy="237512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711868" y="4953513"/>
            <a:ext cx="2318476" cy="463163"/>
            <a:chOff x="5711868" y="5123445"/>
            <a:chExt cx="2318476" cy="46316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711868" y="5586608"/>
              <a:ext cx="2318476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741803" y="5123445"/>
                  <a:ext cx="2885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1803" y="5123445"/>
                  <a:ext cx="28854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149" r="-19149" b="-166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752D0AC-3CA3-4EA2-9B0D-571ADFAAAC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6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Merancang Loss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C18C-3212-471A-A72F-BF060E861CD5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24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38" r="685" b="4320"/>
          <a:stretch/>
        </p:blipFill>
        <p:spPr>
          <a:xfrm>
            <a:off x="470248" y="1549124"/>
            <a:ext cx="8246850" cy="2417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00" t="2194" r="1940" b="2206"/>
          <a:stretch/>
        </p:blipFill>
        <p:spPr>
          <a:xfrm>
            <a:off x="4814682" y="1639151"/>
            <a:ext cx="3821710" cy="2229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447" t="2688" r="1624" b="1981"/>
          <a:stretch/>
        </p:blipFill>
        <p:spPr>
          <a:xfrm>
            <a:off x="583315" y="1639151"/>
            <a:ext cx="3818992" cy="2229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78282" y="4121377"/>
                <a:ext cx="3249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82" y="4121377"/>
                <a:ext cx="324960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00733" y="4121377"/>
                <a:ext cx="3249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33" y="4121377"/>
                <a:ext cx="324960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424648" y="4587879"/>
            <a:ext cx="4338047" cy="991122"/>
            <a:chOff x="2424648" y="4328935"/>
            <a:chExt cx="4338047" cy="991122"/>
          </a:xfrm>
        </p:grpSpPr>
        <p:sp>
          <p:nvSpPr>
            <p:cNvPr id="12" name="TextBox 11"/>
            <p:cNvSpPr txBox="1"/>
            <p:nvPr/>
          </p:nvSpPr>
          <p:spPr>
            <a:xfrm>
              <a:off x="2424648" y="495072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>
                  <a:latin typeface="Product Sans" panose="020B0403030502040203" pitchFamily="34" charset="0"/>
                </a:rPr>
                <a:t>Spesifik dan mudah dimengerti komputer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606801" y="4328935"/>
              <a:ext cx="1922846" cy="524620"/>
              <a:chOff x="3606801" y="4328935"/>
              <a:chExt cx="1922846" cy="52462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3606801" y="4330700"/>
                <a:ext cx="986871" cy="52285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593672" y="4328935"/>
                <a:ext cx="935975" cy="52462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1908102" y="5771877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>
                <a:latin typeface="Product Sans" panose="020B0403030502040203" pitchFamily="34" charset="0"/>
              </a:rPr>
              <a:t>Penentuan ini disebut dengan </a:t>
            </a:r>
            <a:r>
              <a:rPr lang="id-ID" b="1" dirty="0">
                <a:solidFill>
                  <a:srgbClr val="33B995"/>
                </a:solidFill>
                <a:latin typeface="Product Sans" panose="020B0403030502040203" pitchFamily="34" charset="0"/>
              </a:rPr>
              <a:t>Maximum Likelihood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0AA06E-039C-4CD1-899D-F52D8958CC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Merancang Loss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7A54-569B-4CE5-AE64-8DFDDB28207A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25</a:t>
            </a:fld>
            <a:endParaRPr lang="id-ID"/>
          </a:p>
        </p:txBody>
      </p:sp>
      <p:sp>
        <p:nvSpPr>
          <p:cNvPr id="6" name="Content Placeholder 11"/>
          <p:cNvSpPr txBox="1">
            <a:spLocks/>
          </p:cNvSpPr>
          <p:nvPr/>
        </p:nvSpPr>
        <p:spPr>
          <a:xfrm>
            <a:off x="163735" y="4653530"/>
            <a:ext cx="8807270" cy="15876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/>
              <a:t>Sekarang kita tahu bahwa grafik kiri lebih buruk dari kanan berdarkan operasi product seluruh probabilitas point terklasifikasi sesuai warnanya.</a:t>
            </a:r>
          </a:p>
          <a:p>
            <a:r>
              <a:rPr lang="id-ID" sz="1800" dirty="0"/>
              <a:t>Semakin besar probabilitasnya semakin bagus model kita.</a:t>
            </a:r>
          </a:p>
          <a:p>
            <a:r>
              <a:rPr lang="id-ID" sz="1800" dirty="0"/>
              <a:t>Apakah kita berhasil menemukan Error Function yang kita cari?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738" r="685" b="4320"/>
          <a:stretch/>
        </p:blipFill>
        <p:spPr>
          <a:xfrm>
            <a:off x="470248" y="1557216"/>
            <a:ext cx="8246850" cy="2417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00" t="2194" r="1940" b="2206"/>
          <a:stretch/>
        </p:blipFill>
        <p:spPr>
          <a:xfrm>
            <a:off x="4814682" y="1647243"/>
            <a:ext cx="3821710" cy="2229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447" t="2688" r="1624" b="1981"/>
          <a:stretch/>
        </p:blipFill>
        <p:spPr>
          <a:xfrm>
            <a:off x="583315" y="1647243"/>
            <a:ext cx="3818992" cy="2229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78282" y="4129469"/>
                <a:ext cx="3249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82" y="4129469"/>
                <a:ext cx="324960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00733" y="4129469"/>
                <a:ext cx="3249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33" y="4129469"/>
                <a:ext cx="324960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5D85C98-0C1E-4BBE-97E0-064F1DE0E3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Kelemahan Maximum Likelihood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0DB-30C0-4669-B076-2F73138D4905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26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63735" y="2946400"/>
                <a:ext cx="8807270" cy="3293761"/>
              </a:xfrm>
              <a:prstGeom prst="rect">
                <a:avLst/>
              </a:prstGeom>
            </p:spPr>
            <p:txBody>
              <a:bodyPr anchor="t"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/>
                  <a:t>Sekarang bayangkan jika kita memiliki ribuan data poin.</a:t>
                </a:r>
              </a:p>
              <a:p>
                <a:endParaRPr lang="id-ID" dirty="0"/>
              </a:p>
              <a:p>
                <a:r>
                  <a:rPr lang="id-ID" dirty="0"/>
                  <a:t>Masing-masing poin memiliki nilai probabilitas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nor/>
                      </m:rPr>
                      <a:rPr lang="id-ID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id-ID" dirty="0"/>
                  <a:t>.</a:t>
                </a:r>
              </a:p>
              <a:p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.0…</m:t>
                    </m:r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0.0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0.0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…=</m:t>
                    </m:r>
                    <m:r>
                      <a:rPr lang="id-ID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0.0000000</m:t>
                    </m:r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Sangat tidak baik untuk perhitungan.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5" y="2946400"/>
                <a:ext cx="8807270" cy="3293761"/>
              </a:xfrm>
              <a:prstGeom prst="rect">
                <a:avLst/>
              </a:prstGeom>
              <a:blipFill rotWithShape="0">
                <a:blip r:embed="rId2"/>
                <a:stretch>
                  <a:fillRect l="-623" t="-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5281" y="1844565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1" y="1844565"/>
                <a:ext cx="358662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47732" y="1844565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32" y="1844565"/>
                <a:ext cx="3586623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0F24811-4280-49ED-ACE2-29199C573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0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Loss Function: Cross Entropy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3D45-A6F4-4647-AAEE-5FBB622261E3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27</a:t>
            </a:fld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67ED2-0FBF-4076-886C-9ED261D46D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50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Formulasi Cross Entropy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6C4A-ED78-422A-810C-EA99C78308A2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28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7377" y="1456149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7" y="1456149"/>
                <a:ext cx="358662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54885" y="1480126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85" y="1480126"/>
                <a:ext cx="358662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7099" y="2146179"/>
                <a:ext cx="42071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9" y="2146179"/>
                <a:ext cx="420717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43570" y="2144130"/>
                <a:ext cx="42071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70" y="2144130"/>
                <a:ext cx="420717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43299" y="2834160"/>
            <a:ext cx="4119844" cy="402159"/>
            <a:chOff x="243299" y="2834160"/>
            <a:chExt cx="4119844" cy="402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43299" y="2836209"/>
                  <a:ext cx="77296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−2.3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99" y="2836209"/>
                  <a:ext cx="772969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348852" y="2834160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−0.36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852" y="2834160"/>
                  <a:ext cx="915635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242576" y="2834160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576" y="2834160"/>
                  <a:ext cx="915635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447508" y="2834160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−1.61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508" y="2834160"/>
                  <a:ext cx="915635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681938" y="2832111"/>
            <a:ext cx="3979219" cy="407157"/>
            <a:chOff x="4681938" y="2832111"/>
            <a:chExt cx="3979219" cy="407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681938" y="2834160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−0.22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1938" y="2834160"/>
                  <a:ext cx="915635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855014" y="2839158"/>
                  <a:ext cx="77296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5014" y="2839158"/>
                  <a:ext cx="772969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681215" y="2832111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−0.36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1215" y="2832111"/>
                  <a:ext cx="91563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745522" y="2832111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−0.51</m:t>
                        </m:r>
                      </m:oMath>
                    </m:oMathPara>
                  </a14:m>
                  <a:endParaRPr lang="id-ID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22" y="2832111"/>
                  <a:ext cx="915635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6851" y="3960487"/>
                <a:ext cx="44448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1" y="3960487"/>
                <a:ext cx="4444871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2967" y="4650517"/>
            <a:ext cx="3966811" cy="400110"/>
            <a:chOff x="392967" y="4650517"/>
            <a:chExt cx="396681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92967" y="4650517"/>
                  <a:ext cx="5806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2.3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67" y="4650517"/>
                  <a:ext cx="580608" cy="40011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345487" y="4650517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+0.36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487" y="4650517"/>
                  <a:ext cx="915635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239211" y="4650517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+0.51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11" y="4650517"/>
                  <a:ext cx="915635" cy="40011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3444143" y="4650517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+1.61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143" y="4650517"/>
                  <a:ext cx="915635" cy="40011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660211" y="3960487"/>
                <a:ext cx="44008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211" y="3960487"/>
                <a:ext cx="4400820" cy="400110"/>
              </a:xfrm>
              <a:prstGeom prst="rect">
                <a:avLst/>
              </a:prstGeom>
              <a:blipFill rotWithShape="0">
                <a:blip r:embed="rId1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4778117" y="4648468"/>
            <a:ext cx="4076553" cy="420125"/>
            <a:chOff x="4778117" y="4648468"/>
            <a:chExt cx="4076553" cy="420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778117" y="4648468"/>
                  <a:ext cx="7232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0.22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117" y="4648468"/>
                  <a:ext cx="723275" cy="40011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6972553" y="4668483"/>
                  <a:ext cx="77296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53" y="4668483"/>
                  <a:ext cx="772969" cy="40011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5864236" y="4648468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0.36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236" y="4648468"/>
                  <a:ext cx="915635" cy="40011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939035" y="4648468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0.51</m:t>
                        </m:r>
                      </m:oMath>
                    </m:oMathPara>
                  </a14:m>
                  <a:endParaRPr lang="id-ID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035" y="4648468"/>
                  <a:ext cx="915635" cy="40011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822689" y="5307310"/>
            <a:ext cx="893193" cy="893193"/>
            <a:chOff x="1822689" y="5307310"/>
            <a:chExt cx="893193" cy="893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22689" y="5416747"/>
                  <a:ext cx="8931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4.8</m:t>
                        </m:r>
                      </m:oMath>
                    </m:oMathPara>
                  </a14:m>
                  <a:endParaRPr lang="id-ID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689" y="5416747"/>
                  <a:ext cx="893193" cy="64633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/>
            <p:cNvSpPr/>
            <p:nvPr/>
          </p:nvSpPr>
          <p:spPr>
            <a:xfrm>
              <a:off x="1822689" y="5307310"/>
              <a:ext cx="893193" cy="89319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08416" y="5293767"/>
            <a:ext cx="893194" cy="893193"/>
            <a:chOff x="6408416" y="5293767"/>
            <a:chExt cx="893194" cy="893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408417" y="5410726"/>
                  <a:ext cx="8931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</m:t>
                        </m:r>
                      </m:oMath>
                    </m:oMathPara>
                  </a14:m>
                  <a:endParaRPr lang="id-ID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417" y="5410726"/>
                  <a:ext cx="893193" cy="64633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6408416" y="5293767"/>
              <a:ext cx="893193" cy="89319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CCDF1073-8B0B-4483-B559-F065FCA06EE2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1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Formulasi Cross Entropy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7F6-C37E-4C08-AD24-D0B81FB9AA3C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29</a:t>
            </a:fld>
            <a:endParaRPr lang="id-ID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2"/>
          <a:srcRect l="406" t="1244" r="553" b="13682"/>
          <a:stretch/>
        </p:blipFill>
        <p:spPr>
          <a:xfrm>
            <a:off x="565149" y="1381244"/>
            <a:ext cx="8074025" cy="2228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4049" y="3824924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9" y="3824924"/>
                <a:ext cx="358662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63890" y="3833558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890" y="3833558"/>
                <a:ext cx="3586623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9020" y="4653981"/>
                <a:ext cx="44448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0" y="4653981"/>
                <a:ext cx="4444871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17780" y="4653981"/>
                <a:ext cx="44008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780" y="4653981"/>
                <a:ext cx="4400820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822689" y="5307310"/>
            <a:ext cx="893193" cy="893193"/>
            <a:chOff x="1822689" y="5307310"/>
            <a:chExt cx="893193" cy="893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822689" y="5416747"/>
                  <a:ext cx="8931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4.8</m:t>
                        </m:r>
                      </m:oMath>
                    </m:oMathPara>
                  </a14:m>
                  <a:endParaRPr lang="id-ID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689" y="5416747"/>
                  <a:ext cx="893193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1822689" y="5307310"/>
              <a:ext cx="893193" cy="89319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08416" y="5293767"/>
            <a:ext cx="893194" cy="893193"/>
            <a:chOff x="6408416" y="5293767"/>
            <a:chExt cx="893194" cy="893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408417" y="5410726"/>
                  <a:ext cx="8931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</m:t>
                        </m:r>
                      </m:oMath>
                    </m:oMathPara>
                  </a14:m>
                  <a:endParaRPr lang="id-ID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417" y="5410726"/>
                  <a:ext cx="893193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6408416" y="5293767"/>
              <a:ext cx="893193" cy="89319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96542" y="552317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Product Sans" panose="020B0403030502040203" pitchFamily="34" charset="0"/>
              </a:rPr>
              <a:t>Cross Entropy</a:t>
            </a:r>
            <a:endParaRPr lang="id-ID" sz="2800" dirty="0">
              <a:latin typeface="Product Sans" panose="020B040303050204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B8E9F2-CED9-461B-9DC4-38DAC3AEB61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Mengenal Error/Loss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68071"/>
            <a:ext cx="6188745" cy="366660"/>
          </a:xfrm>
        </p:spPr>
        <p:txBody>
          <a:bodyPr>
            <a:normAutofit/>
          </a:bodyPr>
          <a:lstStyle/>
          <a:p>
            <a:r>
              <a:rPr lang="id-ID" dirty="0"/>
              <a:t>Bagian Pertama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F07-4245-4D3F-BFDD-ABCBD2E613CA}" type="datetime1">
              <a:rPr lang="id-ID" smtClean="0"/>
              <a:t>01/08/19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72E87-CEC9-4243-944C-717DCD2AA0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50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Formulasi Cross Entropy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C6F-7808-47DE-915A-917A1B3B2008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30</a:t>
            </a:fld>
            <a:endParaRPr lang="id-ID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/>
          </p:nvPr>
        </p:nvGraphicFramePr>
        <p:xfrm>
          <a:off x="177799" y="1497029"/>
          <a:ext cx="8793164" cy="4426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6891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186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265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76" y="1684290"/>
            <a:ext cx="1454724" cy="1454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21" y="1684290"/>
            <a:ext cx="1454416" cy="1454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58" y="1683982"/>
            <a:ext cx="1454724" cy="1454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37" y="2565703"/>
            <a:ext cx="573003" cy="5730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00" y="2565703"/>
            <a:ext cx="573003" cy="5730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242082" y="2652896"/>
            <a:ext cx="398519" cy="398616"/>
            <a:chOff x="914852" y="2573184"/>
            <a:chExt cx="630353" cy="63050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14852" y="2573338"/>
              <a:ext cx="630353" cy="63035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22770" y="2573184"/>
              <a:ext cx="614516" cy="61451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5345" y="3813262"/>
                <a:ext cx="12936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Gift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5" y="3813262"/>
                <a:ext cx="1293624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1995" y="5080629"/>
                <a:ext cx="18306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id-ID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gift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95" y="5080629"/>
                <a:ext cx="1830629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920170" y="3611262"/>
            <a:ext cx="1035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latin typeface="Product Sans" panose="020B0403030502040203" pitchFamily="34" charset="0"/>
              </a:rPr>
              <a:t>0.8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4923" y="361126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latin typeface="Product Sans" panose="020B0403030502040203" pitchFamily="34" charset="0"/>
              </a:rPr>
              <a:t>0.7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6642" y="3611262"/>
            <a:ext cx="949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latin typeface="Product Sans" panose="020B0403030502040203" pitchFamily="34" charset="0"/>
              </a:rPr>
              <a:t>0.1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0169" y="4916729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latin typeface="Product Sans" panose="020B0403030502040203" pitchFamily="34" charset="0"/>
              </a:rPr>
              <a:t>0.2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14923" y="4914014"/>
            <a:ext cx="1026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latin typeface="Product Sans" panose="020B0403030502040203" pitchFamily="34" charset="0"/>
              </a:rPr>
              <a:t>0.3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6642" y="4914015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latin typeface="Product Sans" panose="020B0403030502040203" pitchFamily="34" charset="0"/>
              </a:rPr>
              <a:t>0.9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12650" y="3483060"/>
            <a:ext cx="1032949" cy="1043212"/>
          </a:xfrm>
          <a:prstGeom prst="ellipse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5197130" y="3483060"/>
            <a:ext cx="1032949" cy="1043212"/>
          </a:xfrm>
          <a:prstGeom prst="ellipse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7450216" y="4777128"/>
            <a:ext cx="1032949" cy="1043212"/>
          </a:xfrm>
          <a:prstGeom prst="ellipse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43F149D-4CB7-4A94-880E-6C2FDF5125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7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Formulasi Error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27B-001B-4EB5-86D7-4437F24E0F9C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31</a:t>
            </a:fld>
            <a:endParaRPr lang="id-ID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/>
          </p:nvPr>
        </p:nvGraphicFramePr>
        <p:xfrm>
          <a:off x="163554" y="1354138"/>
          <a:ext cx="8807450" cy="4540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1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1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5662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51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6" y="1465130"/>
            <a:ext cx="579878" cy="579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43" y="1465130"/>
            <a:ext cx="579755" cy="579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58" y="1479991"/>
            <a:ext cx="579878" cy="57987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55749" y="2270343"/>
            <a:ext cx="307757" cy="3502759"/>
            <a:chOff x="466849" y="2270343"/>
            <a:chExt cx="307757" cy="35027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9" y="2270343"/>
              <a:ext cx="307757" cy="30775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9" y="2744019"/>
              <a:ext cx="307757" cy="30775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9" y="3176343"/>
              <a:ext cx="307757" cy="3077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9" y="4103009"/>
              <a:ext cx="307757" cy="307757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04424" y="3705174"/>
              <a:ext cx="240561" cy="240620"/>
              <a:chOff x="914852" y="2573184"/>
              <a:chExt cx="630353" cy="63050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04424" y="4604451"/>
              <a:ext cx="240561" cy="240620"/>
              <a:chOff x="914852" y="2573184"/>
              <a:chExt cx="630353" cy="630507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500446" y="5073974"/>
              <a:ext cx="240561" cy="240620"/>
              <a:chOff x="914852" y="2573184"/>
              <a:chExt cx="630353" cy="63050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04424" y="5532482"/>
              <a:ext cx="240561" cy="240620"/>
              <a:chOff x="914852" y="2573184"/>
              <a:chExt cx="630353" cy="63050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2261871" y="2270343"/>
            <a:ext cx="325372" cy="3502759"/>
            <a:chOff x="2198371" y="2270343"/>
            <a:chExt cx="325372" cy="350275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742" y="2270343"/>
              <a:ext cx="302001" cy="30200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185" y="2749775"/>
              <a:ext cx="302001" cy="30200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185" y="3640855"/>
              <a:ext cx="302001" cy="30200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371" y="4610262"/>
              <a:ext cx="302001" cy="302001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2248904" y="3222610"/>
              <a:ext cx="240561" cy="240620"/>
              <a:chOff x="914852" y="2573184"/>
              <a:chExt cx="630353" cy="630507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245882" y="4148963"/>
              <a:ext cx="240561" cy="240620"/>
              <a:chOff x="914852" y="2573184"/>
              <a:chExt cx="630353" cy="63050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242860" y="5089694"/>
              <a:ext cx="240561" cy="240620"/>
              <a:chOff x="914852" y="2573184"/>
              <a:chExt cx="630353" cy="630507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252461" y="5532482"/>
              <a:ext cx="240561" cy="240620"/>
              <a:chOff x="914852" y="2573184"/>
              <a:chExt cx="630353" cy="63050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4034379" y="2265986"/>
            <a:ext cx="307559" cy="3504064"/>
            <a:chOff x="3970879" y="2265986"/>
            <a:chExt cx="307559" cy="3504064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79" y="2265986"/>
              <a:ext cx="302001" cy="30200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79" y="3179220"/>
              <a:ext cx="302001" cy="30200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437" y="3657280"/>
              <a:ext cx="302001" cy="30200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79" y="5048574"/>
              <a:ext cx="302001" cy="302001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4001598" y="2765386"/>
              <a:ext cx="240561" cy="240620"/>
              <a:chOff x="914852" y="2573184"/>
              <a:chExt cx="630353" cy="630507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001598" y="4149277"/>
              <a:ext cx="240561" cy="240620"/>
              <a:chOff x="914852" y="2573184"/>
              <a:chExt cx="630353" cy="630507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4001598" y="4607465"/>
              <a:ext cx="240561" cy="240620"/>
              <a:chOff x="914852" y="2573184"/>
              <a:chExt cx="630353" cy="630507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4008979" y="5529430"/>
              <a:ext cx="240561" cy="240620"/>
              <a:chOff x="914852" y="2573184"/>
              <a:chExt cx="630353" cy="630507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975218" y="2253286"/>
            <a:ext cx="611855" cy="3606415"/>
            <a:chOff x="886318" y="2253286"/>
            <a:chExt cx="611855" cy="3606415"/>
          </a:xfrm>
        </p:grpSpPr>
        <p:sp>
          <p:nvSpPr>
            <p:cNvPr id="62" name="TextBox 61"/>
            <p:cNvSpPr txBox="1"/>
            <p:nvPr/>
          </p:nvSpPr>
          <p:spPr>
            <a:xfrm>
              <a:off x="886318" y="2253286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0.8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6318" y="2720544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0.8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318" y="3181177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0.8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86318" y="3648435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86318" y="4095220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0.8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6318" y="4562478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86318" y="5023111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86318" y="5490369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29408" y="2265986"/>
            <a:ext cx="611855" cy="3606415"/>
            <a:chOff x="886318" y="2253286"/>
            <a:chExt cx="611855" cy="3606415"/>
          </a:xfrm>
        </p:grpSpPr>
        <p:sp>
          <p:nvSpPr>
            <p:cNvPr id="71" name="TextBox 70"/>
            <p:cNvSpPr txBox="1"/>
            <p:nvPr/>
          </p:nvSpPr>
          <p:spPr>
            <a:xfrm>
              <a:off x="886318" y="2253286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86318" y="2720544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86318" y="3181177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0.3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86318" y="3648435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86318" y="4095220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0.3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86318" y="4562478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86318" y="5023111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0.3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86318" y="5490369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0.3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08998" y="2253286"/>
            <a:ext cx="611855" cy="3606415"/>
            <a:chOff x="886318" y="2253286"/>
            <a:chExt cx="611855" cy="3606415"/>
          </a:xfrm>
        </p:grpSpPr>
        <p:sp>
          <p:nvSpPr>
            <p:cNvPr id="80" name="TextBox 79"/>
            <p:cNvSpPr txBox="1"/>
            <p:nvPr/>
          </p:nvSpPr>
          <p:spPr>
            <a:xfrm>
              <a:off x="886318" y="2253286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86318" y="2720544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6318" y="3181177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86318" y="3648435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86318" y="4095220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86318" y="4562478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86318" y="5023111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6318" y="5490369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569373" y="1586660"/>
            <a:ext cx="1540028" cy="4272785"/>
            <a:chOff x="5569373" y="1586660"/>
            <a:chExt cx="1540028" cy="4272785"/>
          </a:xfrm>
        </p:grpSpPr>
        <p:grpSp>
          <p:nvGrpSpPr>
            <p:cNvPr id="89" name="Group 88"/>
            <p:cNvGrpSpPr/>
            <p:nvPr/>
          </p:nvGrpSpPr>
          <p:grpSpPr>
            <a:xfrm>
              <a:off x="5874115" y="2253030"/>
              <a:ext cx="930543" cy="3606415"/>
              <a:chOff x="886318" y="2253286"/>
              <a:chExt cx="611855" cy="3606415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886318" y="2253286"/>
                <a:ext cx="611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0.0568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86318" y="2720544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0.504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86318" y="3181177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0.024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86318" y="3648435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0.014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86318" y="4095220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0.216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86318" y="4562478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0.126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86318" y="5023111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0.006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86318" y="5490369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0.054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5569373" y="1586660"/>
              <a:ext cx="1540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>
                  <a:latin typeface="Product Sans" panose="020B0403030502040203" pitchFamily="34" charset="0"/>
                </a:rPr>
                <a:t>Probabilitas</a:t>
              </a:r>
              <a:endParaRPr lang="id-ID" sz="16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213600" y="1598020"/>
            <a:ext cx="1757404" cy="4261425"/>
            <a:chOff x="7213600" y="1598020"/>
            <a:chExt cx="1757404" cy="4261425"/>
          </a:xfrm>
        </p:grpSpPr>
        <p:grpSp>
          <p:nvGrpSpPr>
            <p:cNvPr id="100" name="Group 99"/>
            <p:cNvGrpSpPr/>
            <p:nvPr/>
          </p:nvGrpSpPr>
          <p:grpSpPr>
            <a:xfrm>
              <a:off x="7672257" y="2253030"/>
              <a:ext cx="840089" cy="3606415"/>
              <a:chOff x="886318" y="2253286"/>
              <a:chExt cx="611855" cy="3606415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886318" y="2253286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2.88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86318" y="2720544"/>
                <a:ext cx="611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0.69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86318" y="3181177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3.73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86318" y="3648435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4.27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86318" y="4095220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1.53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86318" y="4562478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2.07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86318" y="5023111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5.12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86318" y="5490369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Product Sans" panose="020B0403030502040203" pitchFamily="34" charset="0"/>
                  </a:rPr>
                  <a:t>2.92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213600" y="1598020"/>
              <a:ext cx="1757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Product Sans" panose="020B0403030502040203" pitchFamily="34" charset="0"/>
                </a:rPr>
                <a:t>-</a:t>
              </a:r>
              <a:r>
                <a:rPr lang="en-GB" sz="1600" dirty="0" err="1">
                  <a:latin typeface="Product Sans" panose="020B0403030502040203" pitchFamily="34" charset="0"/>
                </a:rPr>
                <a:t>ln</a:t>
              </a:r>
              <a:r>
                <a:rPr lang="en-GB" sz="1600" dirty="0">
                  <a:latin typeface="Product Sans" panose="020B0403030502040203" pitchFamily="34" charset="0"/>
                </a:rPr>
                <a:t>(</a:t>
              </a:r>
              <a:r>
                <a:rPr lang="en-GB" sz="1600" dirty="0" err="1">
                  <a:latin typeface="Product Sans" panose="020B0403030502040203" pitchFamily="34" charset="0"/>
                </a:rPr>
                <a:t>Probabilitas</a:t>
              </a:r>
              <a:r>
                <a:rPr lang="en-GB" sz="1600" dirty="0">
                  <a:latin typeface="Product Sans" panose="020B0403030502040203" pitchFamily="34" charset="0"/>
                </a:rPr>
                <a:t>)</a:t>
              </a:r>
              <a:endParaRPr lang="id-ID" sz="1600" dirty="0">
                <a:latin typeface="Product Sans" panose="020B0403030502040203" pitchFamily="34" charset="0"/>
              </a:endParaRPr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7B80D37-81E7-4BAC-9A52-FA926CAD78C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2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6883-F3F5-422E-B4D6-73A7B28B7D25}" type="datetime1">
              <a:rPr lang="id-ID" smtClean="0"/>
              <a:t>01/08/19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32</a:t>
            </a:fld>
            <a:endParaRPr lang="id-ID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60" y="1185790"/>
            <a:ext cx="647567" cy="647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15" y="1189225"/>
            <a:ext cx="647430" cy="647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8" y="1181601"/>
            <a:ext cx="647567" cy="647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8" y="2159219"/>
            <a:ext cx="301673" cy="301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9" y="2170239"/>
            <a:ext cx="301673" cy="30167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61995" y="2218127"/>
            <a:ext cx="209811" cy="209862"/>
            <a:chOff x="914852" y="2573184"/>
            <a:chExt cx="630353" cy="63050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14852" y="2573338"/>
              <a:ext cx="630353" cy="63035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922770" y="2573184"/>
              <a:ext cx="614516" cy="61451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31826" y="1136053"/>
            <a:ext cx="1368119" cy="374583"/>
            <a:chOff x="331826" y="1257433"/>
            <a:chExt cx="1368119" cy="37458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26" y="1330343"/>
              <a:ext cx="301673" cy="3016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3499" y="1257433"/>
                  <a:ext cx="10664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99" y="1257433"/>
                  <a:ext cx="106644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31825" y="1578295"/>
            <a:ext cx="1373442" cy="369332"/>
            <a:chOff x="331825" y="1699675"/>
            <a:chExt cx="137344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3499" y="1699675"/>
                  <a:ext cx="1071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99" y="1699675"/>
                  <a:ext cx="107176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25" y="1763339"/>
              <a:ext cx="301673" cy="301673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31825" y="2015286"/>
            <a:ext cx="1356070" cy="369332"/>
            <a:chOff x="331825" y="2136666"/>
            <a:chExt cx="135607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16127" y="2136666"/>
                  <a:ext cx="1071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27" y="2136666"/>
                  <a:ext cx="107176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25" y="2185824"/>
              <a:ext cx="302001" cy="3020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60608" y="2617876"/>
                <a:ext cx="460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08" y="2617876"/>
                <a:ext cx="4605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649274" y="2620832"/>
                <a:ext cx="465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74" y="2620832"/>
                <a:ext cx="46583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749475" y="2617705"/>
                <a:ext cx="869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75" y="2617705"/>
                <a:ext cx="86979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620691" y="2164264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91" y="2164264"/>
                <a:ext cx="54213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821583" y="2148198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83" y="2148198"/>
                <a:ext cx="54213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071806" y="2129723"/>
                <a:ext cx="542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06" y="2129723"/>
                <a:ext cx="54213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094398" y="1786107"/>
            <a:ext cx="2737544" cy="948447"/>
            <a:chOff x="6094398" y="1907487"/>
            <a:chExt cx="2737544" cy="948447"/>
          </a:xfrm>
        </p:grpSpPr>
        <p:sp>
          <p:nvSpPr>
            <p:cNvPr id="30" name="Rectangle 29"/>
            <p:cNvSpPr/>
            <p:nvPr/>
          </p:nvSpPr>
          <p:spPr>
            <a:xfrm>
              <a:off x="6094398" y="2065012"/>
              <a:ext cx="2737544" cy="790922"/>
            </a:xfrm>
            <a:prstGeom prst="rect">
              <a:avLst/>
            </a:prstGeom>
            <a:noFill/>
            <a:ln w="28575">
              <a:solidFill>
                <a:srgbClr val="33B99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d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id-ID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6628718" y="1907487"/>
              <a:ext cx="1620957" cy="369332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Product Sans" panose="020B0403030502040203" pitchFamily="34" charset="0"/>
                </a:rPr>
                <a:t>Cross Entropy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4441" y="3099800"/>
            <a:ext cx="1155125" cy="401676"/>
            <a:chOff x="314441" y="3221180"/>
            <a:chExt cx="1155125" cy="4016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034510" y="3221180"/>
                  <a:ext cx="435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510" y="3221180"/>
                  <a:ext cx="435056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>
              <a:off x="314441" y="3253524"/>
              <a:ext cx="7200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latin typeface="Product Sans" panose="020B0403030502040203" pitchFamily="34" charset="0"/>
                </a:rPr>
                <a:t>Label</a:t>
              </a:r>
              <a:endParaRPr lang="id-ID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274465" y="3099899"/>
                <a:ext cx="892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65" y="3099899"/>
                <a:ext cx="892039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463132" y="3099899"/>
                <a:ext cx="897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32" y="3099899"/>
                <a:ext cx="897362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719357" y="3099800"/>
                <a:ext cx="897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57" y="3099800"/>
                <a:ext cx="897362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14441" y="3685611"/>
                <a:ext cx="2848385" cy="237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 = 0</a:t>
                </a:r>
              </a:p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GB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data: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(y==1):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 = sum + </a:t>
                </a:r>
                <a:r>
                  <a:rPr lang="en-GB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CE = sum/length(sum)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1" y="3685611"/>
                <a:ext cx="2848385" cy="2378536"/>
              </a:xfrm>
              <a:prstGeom prst="rect">
                <a:avLst/>
              </a:prstGeom>
              <a:blipFill rotWithShape="0">
                <a:blip r:embed="rId22"/>
                <a:stretch>
                  <a:fillRect l="-642" t="-256" b="-7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3"/>
          <a:stretch/>
        </p:blipFill>
        <p:spPr>
          <a:xfrm>
            <a:off x="4949079" y="3707003"/>
            <a:ext cx="3688892" cy="2311705"/>
          </a:xfrm>
          <a:prstGeom prst="rect">
            <a:avLst/>
          </a:prstGeom>
        </p:spPr>
      </p:pic>
      <p:sp>
        <p:nvSpPr>
          <p:cNvPr id="41" name="Right Bracket 40"/>
          <p:cNvSpPr/>
          <p:nvPr/>
        </p:nvSpPr>
        <p:spPr>
          <a:xfrm>
            <a:off x="3050327" y="4361720"/>
            <a:ext cx="251673" cy="965200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452831" y="2616299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1" y="2616299"/>
                <a:ext cx="462434" cy="369332"/>
              </a:xfrm>
              <a:prstGeom prst="rect">
                <a:avLst/>
              </a:prstGeom>
              <a:blipFill rotWithShape="0">
                <a:blip r:embed="rId24"/>
                <a:stretch>
                  <a:fillRect t="-4918" r="-14474"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653700" y="2611822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00" y="2611822"/>
                <a:ext cx="467756" cy="369332"/>
              </a:xfrm>
              <a:prstGeom prst="rect">
                <a:avLst/>
              </a:prstGeom>
              <a:blipFill rotWithShape="0">
                <a:blip r:embed="rId25"/>
                <a:stretch>
                  <a:fillRect t="-4918" r="-14286"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742229" y="2611822"/>
                <a:ext cx="871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29" y="2611822"/>
                <a:ext cx="871713" cy="369332"/>
              </a:xfrm>
              <a:prstGeom prst="rect">
                <a:avLst/>
              </a:prstGeom>
              <a:blipFill rotWithShape="0">
                <a:blip r:embed="rId26"/>
                <a:stretch>
                  <a:fillRect t="-4918" r="-18182"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ED36B896-4AF1-4B21-8334-E7006C4B7FC1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8" y="65791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/>
      <p:bldP spid="25" grpId="1"/>
      <p:bldP spid="26" grpId="0"/>
      <p:bldP spid="27" grpId="0"/>
      <p:bldP spid="28" grpId="0"/>
      <p:bldP spid="36" grpId="0"/>
      <p:bldP spid="37" grpId="0"/>
      <p:bldP spid="38" grpId="0"/>
      <p:bldP spid="39" grpId="0"/>
      <p:bldP spid="41" grpId="0" animBg="1"/>
      <p:bldP spid="42" grpId="0"/>
      <p:bldP spid="43" grpId="0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B91-BC5C-41C1-BDEA-0B541C8D9832}" type="datetime1">
              <a:rPr lang="id-ID" smtClean="0"/>
              <a:t>01/08/19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33</a:t>
            </a:fld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4583349" y="4375005"/>
            <a:ext cx="4254189" cy="1285060"/>
          </a:xfrm>
          <a:prstGeom prst="rect">
            <a:avLst/>
          </a:prstGeom>
          <a:noFill/>
          <a:ln w="28575">
            <a:solidFill>
              <a:srgbClr val="33B99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60" y="1185790"/>
            <a:ext cx="647567" cy="64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15" y="1189225"/>
            <a:ext cx="647430" cy="647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8" y="1181601"/>
            <a:ext cx="647567" cy="647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8" y="2159219"/>
            <a:ext cx="301673" cy="301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9" y="2170239"/>
            <a:ext cx="301673" cy="30167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844174" y="2256262"/>
            <a:ext cx="209811" cy="209862"/>
            <a:chOff x="914852" y="2573184"/>
            <a:chExt cx="630353" cy="63050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14852" y="2573338"/>
              <a:ext cx="630353" cy="63035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22770" y="2573184"/>
              <a:ext cx="614516" cy="61451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" y="1208963"/>
            <a:ext cx="301673" cy="301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3499" y="1136053"/>
                <a:ext cx="1066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9" y="1136053"/>
                <a:ext cx="10664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3499" y="1578295"/>
                <a:ext cx="1071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9" y="1578295"/>
                <a:ext cx="107176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6127" y="2015286"/>
                <a:ext cx="1071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7" y="2015286"/>
                <a:ext cx="107176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" y="1641959"/>
            <a:ext cx="301673" cy="3016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" y="2064444"/>
            <a:ext cx="302001" cy="302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620691" y="2164264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91" y="2164264"/>
                <a:ext cx="54213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821583" y="2148198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83" y="2148198"/>
                <a:ext cx="54213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071806" y="2156557"/>
                <a:ext cx="542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06" y="2156557"/>
                <a:ext cx="542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82654" y="3134713"/>
                <a:ext cx="435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4" y="3134713"/>
                <a:ext cx="435056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347757" y="3134713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Product Sans" panose="020B0403030502040203" pitchFamily="34" charset="0"/>
              </a:rPr>
              <a:t>Label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74465" y="3099899"/>
                <a:ext cx="892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65" y="3099899"/>
                <a:ext cx="892039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463132" y="3099899"/>
                <a:ext cx="897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32" y="3099899"/>
                <a:ext cx="897362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719357" y="3099800"/>
                <a:ext cx="897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57" y="3099800"/>
                <a:ext cx="897362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14441" y="3685611"/>
                <a:ext cx="2848385" cy="240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 = 0</a:t>
                </a:r>
              </a:p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GB" sz="1400" b="1" dirty="0" err="1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data: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(y==1):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1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id-ID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GB" sz="1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d-ID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sz="1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 = sum + </a:t>
                </a:r>
                <a:r>
                  <a:rPr lang="en-GB" sz="1400" b="1" dirty="0" err="1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 = sum/length(sum)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1" y="3685611"/>
                <a:ext cx="2848385" cy="2409314"/>
              </a:xfrm>
              <a:prstGeom prst="rect">
                <a:avLst/>
              </a:prstGeom>
              <a:blipFill rotWithShape="0">
                <a:blip r:embed="rId18"/>
                <a:stretch>
                  <a:fillRect l="-642" t="-2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4583350" y="4122522"/>
            <a:ext cx="4090735" cy="1385636"/>
            <a:chOff x="4049029" y="4026624"/>
            <a:chExt cx="4090735" cy="1385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4049029" y="4563694"/>
                  <a:ext cx="4090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029" y="4563694"/>
                  <a:ext cx="4090735" cy="84856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4463981" y="4026624"/>
              <a:ext cx="3260829" cy="461665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Product Sans" panose="020B0403030502040203" pitchFamily="34" charset="0"/>
                </a:rPr>
                <a:t>Formula Cross Entropy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4398" y="1786107"/>
            <a:ext cx="2737544" cy="948447"/>
            <a:chOff x="6094398" y="1907487"/>
            <a:chExt cx="2737544" cy="948447"/>
          </a:xfrm>
        </p:grpSpPr>
        <p:sp>
          <p:nvSpPr>
            <p:cNvPr id="34" name="Rectangle 33"/>
            <p:cNvSpPr/>
            <p:nvPr/>
          </p:nvSpPr>
          <p:spPr>
            <a:xfrm>
              <a:off x="6094398" y="2065012"/>
              <a:ext cx="2737544" cy="790922"/>
            </a:xfrm>
            <a:prstGeom prst="rect">
              <a:avLst/>
            </a:prstGeom>
            <a:noFill/>
            <a:ln w="28575">
              <a:solidFill>
                <a:srgbClr val="33B99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d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id-ID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6628718" y="1907487"/>
              <a:ext cx="1620957" cy="369332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Product Sans" panose="020B0403030502040203" pitchFamily="34" charset="0"/>
                </a:rPr>
                <a:t>Cross Entropy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452831" y="2616299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1" y="2616299"/>
                <a:ext cx="462434" cy="369332"/>
              </a:xfrm>
              <a:prstGeom prst="rect">
                <a:avLst/>
              </a:prstGeom>
              <a:blipFill rotWithShape="0">
                <a:blip r:embed="rId21"/>
                <a:stretch>
                  <a:fillRect t="-4918" r="-14474"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653700" y="2611822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00" y="2611822"/>
                <a:ext cx="467756" cy="369332"/>
              </a:xfrm>
              <a:prstGeom prst="rect">
                <a:avLst/>
              </a:prstGeom>
              <a:blipFill rotWithShape="0">
                <a:blip r:embed="rId22"/>
                <a:stretch>
                  <a:fillRect t="-4918" r="-14286"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742229" y="2611822"/>
                <a:ext cx="871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29" y="2611822"/>
                <a:ext cx="871713" cy="369332"/>
              </a:xfrm>
              <a:prstGeom prst="rect">
                <a:avLst/>
              </a:prstGeom>
              <a:blipFill rotWithShape="0">
                <a:blip r:embed="rId23"/>
                <a:stretch>
                  <a:fillRect t="-4918" r="-18182"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72FF67F4-58FC-4C81-A1A2-93AE3506068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5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4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015-AE7D-40BB-B469-81A3697ED675}" type="datetime1">
              <a:rPr lang="id-ID" smtClean="0"/>
              <a:t>01/08/19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34</a:t>
            </a:fld>
            <a:endParaRPr lang="id-ID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60" y="1185790"/>
            <a:ext cx="647567" cy="647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15" y="1189225"/>
            <a:ext cx="647430" cy="647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8" y="1181601"/>
            <a:ext cx="647567" cy="647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8" y="2159219"/>
            <a:ext cx="301673" cy="301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9" y="2170239"/>
            <a:ext cx="301673" cy="30167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4174" y="2256262"/>
            <a:ext cx="209811" cy="209862"/>
            <a:chOff x="914852" y="2573184"/>
            <a:chExt cx="630353" cy="63050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14852" y="2573338"/>
              <a:ext cx="630353" cy="63035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922770" y="2573184"/>
              <a:ext cx="614516" cy="61451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" y="1208963"/>
            <a:ext cx="301673" cy="301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3499" y="1136053"/>
                <a:ext cx="1066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9" y="1136053"/>
                <a:ext cx="10664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3499" y="1578295"/>
                <a:ext cx="1071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9" y="1578295"/>
                <a:ext cx="107176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6127" y="2015286"/>
                <a:ext cx="1071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7" y="2015286"/>
                <a:ext cx="107176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" y="1641959"/>
            <a:ext cx="301673" cy="3016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" y="2064444"/>
            <a:ext cx="302001" cy="302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460608" y="2617876"/>
                <a:ext cx="460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08" y="2617876"/>
                <a:ext cx="4605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649274" y="2620832"/>
                <a:ext cx="465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74" y="2620832"/>
                <a:ext cx="46583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49475" y="2617705"/>
                <a:ext cx="962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75" y="2617705"/>
                <a:ext cx="96225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620691" y="2164264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91" y="2164264"/>
                <a:ext cx="54213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821583" y="2148198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83" y="2148198"/>
                <a:ext cx="54213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071806" y="2156557"/>
                <a:ext cx="542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06" y="2156557"/>
                <a:ext cx="54213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182654" y="3134713"/>
                <a:ext cx="435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4" y="3134713"/>
                <a:ext cx="435056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47757" y="3134713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Product Sans" panose="020B0403030502040203" pitchFamily="34" charset="0"/>
              </a:rPr>
              <a:t>Label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274465" y="3099899"/>
                <a:ext cx="86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65" y="3099899"/>
                <a:ext cx="864660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463132" y="3099899"/>
                <a:ext cx="86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32" y="3099899"/>
                <a:ext cx="864660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19357" y="3099800"/>
                <a:ext cx="86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57" y="3099800"/>
                <a:ext cx="864660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0039" y="4264630"/>
                <a:ext cx="5021647" cy="118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 = 0</a:t>
                </a:r>
              </a:p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GB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data: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id-ID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 = sum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d-ID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id-ID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id-ID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d-ID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d-ID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d-ID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d-ID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GB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 = sum/length(sum)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39" y="4264630"/>
                <a:ext cx="5021647" cy="1184940"/>
              </a:xfrm>
              <a:prstGeom prst="rect">
                <a:avLst/>
              </a:prstGeom>
              <a:blipFill rotWithShape="0">
                <a:blip r:embed="rId21"/>
                <a:stretch>
                  <a:fillRect l="-365" t="-515" b="-46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094398" y="1786107"/>
            <a:ext cx="2737544" cy="948447"/>
            <a:chOff x="6094398" y="1907487"/>
            <a:chExt cx="2737544" cy="948447"/>
          </a:xfrm>
        </p:grpSpPr>
        <p:sp>
          <p:nvSpPr>
            <p:cNvPr id="33" name="Rectangle 32"/>
            <p:cNvSpPr/>
            <p:nvPr/>
          </p:nvSpPr>
          <p:spPr>
            <a:xfrm>
              <a:off x="6094398" y="2065012"/>
              <a:ext cx="2737544" cy="790922"/>
            </a:xfrm>
            <a:prstGeom prst="rect">
              <a:avLst/>
            </a:prstGeom>
            <a:noFill/>
            <a:ln w="28575">
              <a:solidFill>
                <a:srgbClr val="33B99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d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id-ID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/>
            <p:cNvSpPr txBox="1"/>
            <p:nvPr/>
          </p:nvSpPr>
          <p:spPr>
            <a:xfrm>
              <a:off x="6628718" y="1907487"/>
              <a:ext cx="1620957" cy="369332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Product Sans" panose="020B0403030502040203" pitchFamily="34" charset="0"/>
                </a:rPr>
                <a:t>Cross Entropy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583350" y="4375005"/>
            <a:ext cx="4254189" cy="1285060"/>
          </a:xfrm>
          <a:prstGeom prst="rect">
            <a:avLst/>
          </a:prstGeom>
          <a:noFill/>
          <a:ln w="28575">
            <a:solidFill>
              <a:srgbClr val="33B99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7" name="Group 36"/>
          <p:cNvGrpSpPr/>
          <p:nvPr/>
        </p:nvGrpSpPr>
        <p:grpSpPr>
          <a:xfrm>
            <a:off x="4583350" y="4122522"/>
            <a:ext cx="4090735" cy="1385636"/>
            <a:chOff x="4049029" y="4026624"/>
            <a:chExt cx="4090735" cy="1385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049029" y="4563694"/>
                  <a:ext cx="4090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029" y="4563694"/>
                  <a:ext cx="4090735" cy="84856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4463981" y="4026624"/>
              <a:ext cx="3260829" cy="461665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Product Sans" panose="020B0403030502040203" pitchFamily="34" charset="0"/>
                </a:rPr>
                <a:t>Formula Cross Entropy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BBAFA540-322F-43A4-9ECE-9D320D91AAB8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7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54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Rangkuman: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d-ID" dirty="0"/>
              <a:t>Maximum Likelihood adalah salah satu loss function yang bisa digunakan untuk mengoptimasi model Neural Network.</a:t>
            </a:r>
          </a:p>
          <a:p>
            <a:r>
              <a:rPr lang="id-ID" dirty="0"/>
              <a:t>Product dari </a:t>
            </a:r>
            <a:r>
              <a:rPr lang="id-ID" b="1" dirty="0">
                <a:solidFill>
                  <a:srgbClr val="7030A0"/>
                </a:solidFill>
              </a:rPr>
              <a:t>probabilitas suatu data memiliki label yang sesuai dengan label aslinya</a:t>
            </a:r>
            <a:r>
              <a:rPr lang="id-ID" dirty="0"/>
              <a:t>.</a:t>
            </a:r>
          </a:p>
          <a:p>
            <a:r>
              <a:rPr lang="id-ID" dirty="0"/>
              <a:t>Memiliki kelemahan: nilainya begitu kecil jika data terlalu banyak.</a:t>
            </a:r>
          </a:p>
          <a:p>
            <a:r>
              <a:rPr lang="id-ID" dirty="0"/>
              <a:t>Cross Entropy adalah pengembangan dari Maximum Likelihood.</a:t>
            </a:r>
          </a:p>
          <a:p>
            <a:r>
              <a:rPr lang="id-ID" dirty="0"/>
              <a:t>Summation dari logaritma natural dari </a:t>
            </a:r>
            <a:r>
              <a:rPr lang="id-ID" b="1" dirty="0">
                <a:solidFill>
                  <a:srgbClr val="7030A0"/>
                </a:solidFill>
              </a:rPr>
              <a:t>probabilitas suatu data memiliki label yang sesuai dengan label aslinya</a:t>
            </a:r>
            <a:r>
              <a:rPr lang="id-ID" dirty="0"/>
              <a:t>.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7294-A7EF-4E5D-98D4-B9EFCB59001B}" type="datetime1">
              <a:rPr lang="id-ID" smtClean="0"/>
              <a:t>01/08/19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Pengantar ANN: Error Function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35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46890" y="5205524"/>
                <a:ext cx="4090735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d-ID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id-ID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90" y="5205524"/>
                <a:ext cx="4090735" cy="848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E8AD611-199A-449D-A33F-84D92D9D9A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6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7070-C0D6-4A39-9A15-217A5664E90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01/08/19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7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itu Error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d-ID" dirty="0"/>
              <a:t>Function yang menunjukkan seberapa buruk performa model kita.</a:t>
            </a:r>
          </a:p>
          <a:p>
            <a:endParaRPr lang="id-ID" dirty="0"/>
          </a:p>
          <a:p>
            <a:r>
              <a:rPr lang="id-ID" dirty="0"/>
              <a:t>Contoh:</a:t>
            </a:r>
          </a:p>
          <a:p>
            <a:pPr lvl="1"/>
            <a:r>
              <a:rPr lang="id-ID" dirty="0"/>
              <a:t>Saya mau pergi ke meja terdekat</a:t>
            </a:r>
          </a:p>
          <a:p>
            <a:pPr lvl="1"/>
            <a:r>
              <a:rPr lang="id-ID" dirty="0"/>
              <a:t>Error function saya = Jarak posisi saya ke posisi meja.</a:t>
            </a:r>
          </a:p>
          <a:p>
            <a:pPr lvl="1"/>
            <a:endParaRPr lang="id-ID" dirty="0"/>
          </a:p>
          <a:p>
            <a:r>
              <a:rPr lang="id-ID" dirty="0"/>
              <a:t>Setelah mengetahui Error Function:</a:t>
            </a:r>
          </a:p>
          <a:p>
            <a:pPr lvl="1"/>
            <a:r>
              <a:rPr lang="id-ID" dirty="0"/>
              <a:t>Setelah mengetahui bahwa posisi saya jauh, saya melihat sekitar untuk mengetahui arah mana yang terbaik menuju posisi meja.</a:t>
            </a:r>
          </a:p>
          <a:p>
            <a:pPr lvl="1"/>
            <a:r>
              <a:rPr lang="id-ID" dirty="0"/>
              <a:t>Saya ambil langkah untuk bergerak mendekati meja.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40BD-A5E9-4FB1-A443-E288C42FD310}" type="datetime1">
              <a:rPr lang="id-ID" smtClean="0"/>
              <a:t>01/08/19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EF18AC-3514-4E9B-BF1D-72B9A1FDD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EFAE-6224-4C2E-A267-43344E02E492}" type="datetime1">
              <a:rPr lang="id-ID" smtClean="0"/>
              <a:t>01/08/19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20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40" y="1291664"/>
            <a:ext cx="7621064" cy="48203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78" y="807920"/>
            <a:ext cx="1678469" cy="167846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308119" y="944994"/>
            <a:ext cx="5999208" cy="2754244"/>
            <a:chOff x="2308119" y="1123018"/>
            <a:chExt cx="5999208" cy="275424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119" y="1380654"/>
              <a:ext cx="2852353" cy="190751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974" y="1123018"/>
              <a:ext cx="2852353" cy="190751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883" y="1969751"/>
              <a:ext cx="2852353" cy="190751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38411" y="1291664"/>
            <a:ext cx="438411" cy="4643013"/>
            <a:chOff x="438411" y="1469688"/>
            <a:chExt cx="438411" cy="464301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3879" y="1469688"/>
              <a:ext cx="0" cy="464301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88515" y="1469688"/>
              <a:ext cx="38830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38411" y="6112701"/>
              <a:ext cx="43841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872757" y="3103961"/>
            <a:ext cx="1619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>
                <a:latin typeface="Product Sans" panose="020B0403030502040203" pitchFamily="34" charset="0"/>
              </a:rPr>
              <a:t>Error Function</a:t>
            </a:r>
          </a:p>
          <a:p>
            <a:pPr algn="ctr"/>
            <a:r>
              <a:rPr lang="id-ID" dirty="0">
                <a:latin typeface="Product Sans" panose="020B0403030502040203" pitchFamily="34" charset="0"/>
              </a:rPr>
              <a:t>=</a:t>
            </a:r>
          </a:p>
          <a:p>
            <a:pPr algn="ctr"/>
            <a:r>
              <a:rPr lang="id-ID" dirty="0">
                <a:latin typeface="Product Sans" panose="020B0403030502040203" pitchFamily="34" charset="0"/>
              </a:rPr>
              <a:t>Ketinggian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3EB6C0-F187-4EC5-A36A-997CB6CD5C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9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0993 0.122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3 0.12246 L 2.77778E-6 0.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5 L 0.05156 0.380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0.38055 L -0.09167 0.475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Permasalahan Error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3DC1-190B-4F54-8440-C5ADD7E98D02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6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009178" y="2093110"/>
            <a:ext cx="4997885" cy="329434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3444658" y="2748188"/>
            <a:ext cx="237994" cy="237994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4508120" y="2597875"/>
            <a:ext cx="237995" cy="23799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5529647" y="3524801"/>
            <a:ext cx="215481" cy="215481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2728326" y="3286807"/>
            <a:ext cx="237994" cy="237994"/>
          </a:xfrm>
          <a:prstGeom prst="ellipse">
            <a:avLst/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682652" y="4207977"/>
            <a:ext cx="237994" cy="237994"/>
          </a:xfrm>
          <a:prstGeom prst="ellipse">
            <a:avLst/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5106863" y="4326974"/>
            <a:ext cx="237994" cy="237994"/>
          </a:xfrm>
          <a:prstGeom prst="ellipse">
            <a:avLst/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464059" y="2143214"/>
            <a:ext cx="5977074" cy="26968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4226" y="2093110"/>
            <a:ext cx="1082252" cy="32943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7019004" y="2093109"/>
            <a:ext cx="1082252" cy="3294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4627117" y="4908601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Product Sans" panose="020B0403030502040203" pitchFamily="34" charset="0"/>
              </a:rPr>
              <a:t>Jumlah error =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226" y="1595793"/>
            <a:ext cx="7187030" cy="4973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914227" y="5399838"/>
            <a:ext cx="7187030" cy="4052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E049A1-1B9A-43F7-ACC6-EA5FD60C1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Diskrit vs Kontinyu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D1B-FCBD-47DF-8E02-3230828E1553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7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538620" y="3795385"/>
            <a:ext cx="3832964" cy="1077239"/>
            <a:chOff x="726510" y="3795385"/>
            <a:chExt cx="3832964" cy="1077239"/>
          </a:xfrm>
        </p:grpSpPr>
        <p:sp>
          <p:nvSpPr>
            <p:cNvPr id="7" name="Rectangle 6"/>
            <p:cNvSpPr/>
            <p:nvPr/>
          </p:nvSpPr>
          <p:spPr>
            <a:xfrm>
              <a:off x="726510" y="4471792"/>
              <a:ext cx="3832964" cy="4008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02009" y="4133588"/>
              <a:ext cx="2881964" cy="3382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22336" y="3795385"/>
              <a:ext cx="2041311" cy="3382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1908969" y="3795385"/>
              <a:ext cx="408346" cy="107723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18564" y="3795385"/>
              <a:ext cx="350729" cy="107723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21" y="2909667"/>
            <a:ext cx="885717" cy="88571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554043" y="2442575"/>
            <a:ext cx="2993914" cy="2430049"/>
            <a:chOff x="5724395" y="2442575"/>
            <a:chExt cx="2993914" cy="2430049"/>
          </a:xfrm>
        </p:grpSpPr>
        <p:sp>
          <p:nvSpPr>
            <p:cNvPr id="14" name="Isosceles Triangle 13"/>
            <p:cNvSpPr/>
            <p:nvPr/>
          </p:nvSpPr>
          <p:spPr>
            <a:xfrm>
              <a:off x="5724395" y="2442575"/>
              <a:ext cx="2478945" cy="24300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127800" y="3313487"/>
              <a:ext cx="1590509" cy="15591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14" y="2320850"/>
            <a:ext cx="885717" cy="88571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168069" y="2882479"/>
            <a:ext cx="2524475" cy="1082008"/>
            <a:chOff x="1168069" y="2882479"/>
            <a:chExt cx="2524475" cy="1082008"/>
          </a:xfrm>
        </p:grpSpPr>
        <p:grpSp>
          <p:nvGrpSpPr>
            <p:cNvPr id="18" name="Group 17"/>
            <p:cNvGrpSpPr/>
            <p:nvPr/>
          </p:nvGrpSpPr>
          <p:grpSpPr>
            <a:xfrm>
              <a:off x="1168069" y="3298873"/>
              <a:ext cx="2524475" cy="665614"/>
              <a:chOff x="1168069" y="3298873"/>
              <a:chExt cx="2524475" cy="665614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168069" y="3298873"/>
                <a:ext cx="87097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836316" y="3313487"/>
                <a:ext cx="85622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1399382" y="3524339"/>
                <a:ext cx="748762" cy="4347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9" idx="3"/>
              </p:cNvCxnSpPr>
              <p:nvPr/>
            </p:nvCxnSpPr>
            <p:spPr>
              <a:xfrm>
                <a:off x="2749393" y="3524339"/>
                <a:ext cx="726364" cy="4401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399382" y="2882479"/>
              <a:ext cx="2017494" cy="872107"/>
              <a:chOff x="1399382" y="2882479"/>
              <a:chExt cx="2017494" cy="87210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510772" y="2882479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>
                    <a:latin typeface="Product Sans" panose="020B0403030502040203" pitchFamily="34" charset="0"/>
                  </a:rPr>
                  <a:t>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28950" y="2882479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>
                    <a:latin typeface="Product Sans" panose="020B0403030502040203" pitchFamily="34" charset="0"/>
                  </a:rPr>
                  <a:t>2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399382" y="338525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>
                    <a:latin typeface="Product Sans" panose="020B0403030502040203" pitchFamily="34" charset="0"/>
                  </a:rPr>
                  <a:t>2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11984" y="338525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>
                    <a:latin typeface="Product Sans" panose="020B0403030502040203" pitchFamily="34" charset="0"/>
                  </a:rPr>
                  <a:t>2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5350504" y="2257909"/>
            <a:ext cx="2524475" cy="1418460"/>
            <a:chOff x="5350504" y="2257909"/>
            <a:chExt cx="2524475" cy="1418460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5350504" y="2686911"/>
              <a:ext cx="8709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018751" y="2701525"/>
              <a:ext cx="8562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931828" y="2912377"/>
              <a:ext cx="726364" cy="4401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581817" y="2912377"/>
              <a:ext cx="748762" cy="4347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693207" y="227051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99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23275" y="2257909"/>
              <a:ext cx="508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101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81817" y="277329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95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4419" y="277329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92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6644417" y="3016429"/>
              <a:ext cx="1" cy="659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686138" y="320066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87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9A8D9B16-3B7A-4A85-B668-9C1C0E2FA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Error Function Kontinyu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6B78-2BBA-4856-8BE0-7BA54A04CD47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8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7851" y="2312906"/>
            <a:ext cx="3787072" cy="2629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reeform 6"/>
          <p:cNvSpPr/>
          <p:nvPr/>
        </p:nvSpPr>
        <p:spPr>
          <a:xfrm>
            <a:off x="257851" y="2442378"/>
            <a:ext cx="3795164" cy="2492347"/>
          </a:xfrm>
          <a:custGeom>
            <a:avLst/>
            <a:gdLst>
              <a:gd name="connsiteX0" fmla="*/ 3795164 w 3795164"/>
              <a:gd name="connsiteY0" fmla="*/ 2459979 h 2459979"/>
              <a:gd name="connsiteX1" fmla="*/ 0 w 3795164"/>
              <a:gd name="connsiteY1" fmla="*/ 2459979 h 2459979"/>
              <a:gd name="connsiteX2" fmla="*/ 0 w 3795164"/>
              <a:gd name="connsiteY2" fmla="*/ 1367554 h 2459979"/>
              <a:gd name="connsiteX3" fmla="*/ 3787072 w 3795164"/>
              <a:gd name="connsiteY3" fmla="*/ 0 h 2459979"/>
              <a:gd name="connsiteX4" fmla="*/ 3795164 w 3795164"/>
              <a:gd name="connsiteY4" fmla="*/ 2459979 h 24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4" h="2459979">
                <a:moveTo>
                  <a:pt x="3795164" y="2459979"/>
                </a:moveTo>
                <a:lnTo>
                  <a:pt x="0" y="2459979"/>
                </a:lnTo>
                <a:lnTo>
                  <a:pt x="0" y="1367554"/>
                </a:lnTo>
                <a:lnTo>
                  <a:pt x="3787072" y="0"/>
                </a:lnTo>
                <a:cubicBezTo>
                  <a:pt x="3789769" y="819993"/>
                  <a:pt x="3792467" y="1639986"/>
                  <a:pt x="3795164" y="2459979"/>
                </a:cubicBez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7851" y="2442378"/>
            <a:ext cx="3795164" cy="13817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52567" y="2907642"/>
            <a:ext cx="3784600" cy="2035175"/>
          </a:xfrm>
          <a:custGeom>
            <a:avLst/>
            <a:gdLst>
              <a:gd name="connsiteX0" fmla="*/ 3784600 w 3784600"/>
              <a:gd name="connsiteY0" fmla="*/ 2035175 h 2035175"/>
              <a:gd name="connsiteX1" fmla="*/ 0 w 3784600"/>
              <a:gd name="connsiteY1" fmla="*/ 2035175 h 2035175"/>
              <a:gd name="connsiteX2" fmla="*/ 0 w 3784600"/>
              <a:gd name="connsiteY2" fmla="*/ 371475 h 2035175"/>
              <a:gd name="connsiteX3" fmla="*/ 3784600 w 3784600"/>
              <a:gd name="connsiteY3" fmla="*/ 0 h 2035175"/>
              <a:gd name="connsiteX4" fmla="*/ 3784600 w 3784600"/>
              <a:gd name="connsiteY4" fmla="*/ 2035175 h 203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035175">
                <a:moveTo>
                  <a:pt x="3784600" y="2035175"/>
                </a:moveTo>
                <a:lnTo>
                  <a:pt x="0" y="2035175"/>
                </a:lnTo>
                <a:lnTo>
                  <a:pt x="0" y="371475"/>
                </a:lnTo>
                <a:lnTo>
                  <a:pt x="3784600" y="0"/>
                </a:lnTo>
                <a:lnTo>
                  <a:pt x="3784600" y="2035175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53243" y="2910182"/>
            <a:ext cx="3787072" cy="365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62795" y="2670234"/>
            <a:ext cx="3784600" cy="2266950"/>
          </a:xfrm>
          <a:custGeom>
            <a:avLst/>
            <a:gdLst>
              <a:gd name="connsiteX0" fmla="*/ 3784600 w 3784600"/>
              <a:gd name="connsiteY0" fmla="*/ 2266950 h 2266950"/>
              <a:gd name="connsiteX1" fmla="*/ 0 w 3784600"/>
              <a:gd name="connsiteY1" fmla="*/ 2266950 h 2266950"/>
              <a:gd name="connsiteX2" fmla="*/ 0 w 3784600"/>
              <a:gd name="connsiteY2" fmla="*/ 0 h 2266950"/>
              <a:gd name="connsiteX3" fmla="*/ 3784600 w 3784600"/>
              <a:gd name="connsiteY3" fmla="*/ 1203325 h 2266950"/>
              <a:gd name="connsiteX4" fmla="*/ 3784600 w 3784600"/>
              <a:gd name="connsiteY4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266950">
                <a:moveTo>
                  <a:pt x="3784600" y="2266950"/>
                </a:moveTo>
                <a:lnTo>
                  <a:pt x="0" y="2266950"/>
                </a:lnTo>
                <a:lnTo>
                  <a:pt x="0" y="0"/>
                </a:lnTo>
                <a:lnTo>
                  <a:pt x="3784600" y="1203325"/>
                </a:lnTo>
                <a:lnTo>
                  <a:pt x="3784600" y="226695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" name="Straight Connector 11"/>
          <p:cNvCxnSpPr/>
          <p:nvPr/>
        </p:nvCxnSpPr>
        <p:spPr>
          <a:xfrm>
            <a:off x="263471" y="2667059"/>
            <a:ext cx="3787072" cy="12065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351904" y="2596127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1099712" y="2570502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3169924" y="3143687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595308" y="3256975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1641118" y="4291406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2859729" y="4566536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257851" y="2312906"/>
            <a:ext cx="3787072" cy="26218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0" name="Group 19"/>
          <p:cNvGrpSpPr/>
          <p:nvPr/>
        </p:nvGrpSpPr>
        <p:grpSpPr>
          <a:xfrm>
            <a:off x="4656727" y="2312906"/>
            <a:ext cx="3864525" cy="461665"/>
            <a:chOff x="4656727" y="1871473"/>
            <a:chExt cx="386452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5505550" y="1941217"/>
              <a:ext cx="3015702" cy="313487"/>
              <a:chOff x="5505550" y="1941217"/>
              <a:chExt cx="3015702" cy="31348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987234" y="1991267"/>
                <a:ext cx="213388" cy="2133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569018" y="1941217"/>
                <a:ext cx="313487" cy="31348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250901" y="1941217"/>
                <a:ext cx="313487" cy="313487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1053" r="-18421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4656727" y="3375656"/>
            <a:ext cx="3864525" cy="461665"/>
            <a:chOff x="4656727" y="3300519"/>
            <a:chExt cx="386452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>
              <a:off x="5505550" y="3400834"/>
              <a:ext cx="3015702" cy="282916"/>
              <a:chOff x="5505550" y="1971788"/>
              <a:chExt cx="3015702" cy="2829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027782" y="2018908"/>
                <a:ext cx="163339" cy="16333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644649" y="2002074"/>
                <a:ext cx="191770" cy="19177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320085" y="2012885"/>
                <a:ext cx="169362" cy="16936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1053" r="-1842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8" name="Group 47"/>
          <p:cNvGrpSpPr/>
          <p:nvPr/>
        </p:nvGrpSpPr>
        <p:grpSpPr>
          <a:xfrm>
            <a:off x="4701838" y="4468686"/>
            <a:ext cx="3885615" cy="461665"/>
            <a:chOff x="4656727" y="3300519"/>
            <a:chExt cx="388561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5467181" y="3400834"/>
              <a:ext cx="3075161" cy="282916"/>
              <a:chOff x="5467181" y="1971788"/>
              <a:chExt cx="3075161" cy="282916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467181" y="2066421"/>
                <a:ext cx="80589" cy="805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014050" y="2062088"/>
                <a:ext cx="91028" cy="9102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621492" y="2054977"/>
                <a:ext cx="107694" cy="10769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346667" y="2054977"/>
                <a:ext cx="107694" cy="107694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936075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449826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1053" r="-1842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FD2704B8-E5D6-4356-9FB2-761099FE4F0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  <p:bldP spid="9" grpId="1" animBg="1"/>
      <p:bldP spid="11" grpId="0" animBg="1"/>
      <p:bldP spid="13" grpId="0" animBg="1"/>
      <p:bldP spid="14" grpId="0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Error Function Kontinyu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3C8-9426-4D24-9484-E51B539A41EF}" type="datetime1">
              <a:rPr lang="id-ID" smtClean="0"/>
              <a:t>01/08/19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9</a:t>
            </a:fld>
            <a:endParaRPr lang="id-ID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/>
          <a:srcRect l="774" r="51269" b="3894"/>
          <a:stretch/>
        </p:blipFill>
        <p:spPr>
          <a:xfrm>
            <a:off x="481051" y="1530316"/>
            <a:ext cx="3706152" cy="230757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03363" y="4129368"/>
            <a:ext cx="2861527" cy="1800116"/>
            <a:chOff x="637226" y="3934698"/>
            <a:chExt cx="3591874" cy="22595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6" y="3934698"/>
              <a:ext cx="3591874" cy="1849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13547" y="5845881"/>
              <a:ext cx="1439231" cy="348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>
                  <a:latin typeface="Product Sans" panose="020B0403030502040203" pitchFamily="34" charset="0"/>
                </a:rPr>
                <a:t>Step Function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79717" y="4053414"/>
            <a:ext cx="3035300" cy="1876070"/>
            <a:chOff x="4927600" y="3843498"/>
            <a:chExt cx="3810000" cy="23549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00" y="3843498"/>
              <a:ext cx="3810000" cy="1752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767244" y="5850021"/>
              <a:ext cx="1754947" cy="348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>
                  <a:latin typeface="Product Sans" panose="020B0403030502040203" pitchFamily="34" charset="0"/>
                </a:rPr>
                <a:t>Sigmoid Function</a:t>
              </a:r>
            </a:p>
          </p:txBody>
        </p:sp>
      </p:grpSp>
      <p:pic>
        <p:nvPicPr>
          <p:cNvPr id="13" name="Content Placeholder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50434" r="100000"/>
                    </a14:imgEffect>
                  </a14:imgLayer>
                </a14:imgProps>
              </a:ext>
            </a:extLst>
          </a:blip>
          <a:srcRect l="51126" t="-36" r="917" b="3930"/>
          <a:stretch/>
        </p:blipFill>
        <p:spPr>
          <a:xfrm>
            <a:off x="4844291" y="1530315"/>
            <a:ext cx="3706152" cy="2307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FA3A55-E5A1-4F82-827A-32C42B882F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1251</Words>
  <Application>Microsoft Macintosh PowerPoint</Application>
  <PresentationFormat>On-screen Show (4:3)</PresentationFormat>
  <Paragraphs>519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Neural Network 2:  Activation Function</vt:lpstr>
      <vt:lpstr>Mengenal Error/Loss Function</vt:lpstr>
      <vt:lpstr>Apa itu Error Function</vt:lpstr>
      <vt:lpstr>PowerPoint Presentation</vt:lpstr>
      <vt:lpstr>Permasalahan Error Function</vt:lpstr>
      <vt:lpstr>Diskrit vs Kontinyu</vt:lpstr>
      <vt:lpstr>Error Function Kontinyu</vt:lpstr>
      <vt:lpstr>Error Function Kontinyu</vt:lpstr>
      <vt:lpstr>Sigmoid Function</vt:lpstr>
      <vt:lpstr>Pemetaan Nilai Error</vt:lpstr>
      <vt:lpstr>Perubahan Perceptron</vt:lpstr>
      <vt:lpstr>Klasifikasi Binary-class dan Multi-class</vt:lpstr>
      <vt:lpstr>Binary Classification</vt:lpstr>
      <vt:lpstr>Multiclass Classification</vt:lpstr>
      <vt:lpstr>Multiclass Classification</vt:lpstr>
      <vt:lpstr>Multiclass Classification</vt:lpstr>
      <vt:lpstr>Sigmoid dan Softmax</vt:lpstr>
      <vt:lpstr>Loss Function: Maximum Likelihood</vt:lpstr>
      <vt:lpstr>Error Function?</vt:lpstr>
      <vt:lpstr>Error Function?</vt:lpstr>
      <vt:lpstr>Model Baik vs Model Buruk</vt:lpstr>
      <vt:lpstr>Merancang Loss Function</vt:lpstr>
      <vt:lpstr>Merancang Loss Function</vt:lpstr>
      <vt:lpstr>Merancang Loss Function</vt:lpstr>
      <vt:lpstr>Kelemahan Maximum Likelihood</vt:lpstr>
      <vt:lpstr>Loss Function: Cross Entropy</vt:lpstr>
      <vt:lpstr>Formulasi Cross Entropy</vt:lpstr>
      <vt:lpstr>Formulasi Cross Entropy</vt:lpstr>
      <vt:lpstr>Formulasi Cross Entropy</vt:lpstr>
      <vt:lpstr>Formulasi Error Function</vt:lpstr>
      <vt:lpstr>PowerPoint Presentation</vt:lpstr>
      <vt:lpstr>PowerPoint Presentation</vt:lpstr>
      <vt:lpstr>PowerPoint Presentation</vt:lpstr>
      <vt:lpstr>Rangkuman: Loss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Septia Rani ST., M.Cs</cp:lastModifiedBy>
  <cp:revision>135</cp:revision>
  <dcterms:created xsi:type="dcterms:W3CDTF">2019-04-17T03:34:48Z</dcterms:created>
  <dcterms:modified xsi:type="dcterms:W3CDTF">2019-08-01T01:01:37Z</dcterms:modified>
</cp:coreProperties>
</file>