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notesMasterIdLst>
    <p:notesMasterId r:id="rId45"/>
  </p:notesMasterIdLst>
  <p:handoutMasterIdLst>
    <p:handoutMasterId r:id="rId46"/>
  </p:handoutMasterIdLst>
  <p:sldIdLst>
    <p:sldId id="288" r:id="rId4"/>
    <p:sldId id="256" r:id="rId5"/>
    <p:sldId id="258" r:id="rId6"/>
    <p:sldId id="257" r:id="rId7"/>
    <p:sldId id="277" r:id="rId8"/>
    <p:sldId id="273" r:id="rId9"/>
    <p:sldId id="267" r:id="rId10"/>
    <p:sldId id="268" r:id="rId11"/>
    <p:sldId id="269" r:id="rId12"/>
    <p:sldId id="270" r:id="rId13"/>
    <p:sldId id="275" r:id="rId14"/>
    <p:sldId id="290" r:id="rId15"/>
    <p:sldId id="276" r:id="rId16"/>
    <p:sldId id="274" r:id="rId17"/>
    <p:sldId id="278" r:id="rId18"/>
    <p:sldId id="279" r:id="rId19"/>
    <p:sldId id="280" r:id="rId20"/>
    <p:sldId id="281" r:id="rId21"/>
    <p:sldId id="282" r:id="rId22"/>
    <p:sldId id="283" r:id="rId23"/>
    <p:sldId id="284" r:id="rId24"/>
    <p:sldId id="285" r:id="rId25"/>
    <p:sldId id="286" r:id="rId26"/>
    <p:sldId id="287" r:id="rId27"/>
    <p:sldId id="271" r:id="rId28"/>
    <p:sldId id="272"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289" r:id="rId4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2DBEE-FB56-499B-93CD-7DA8AD244C57}">
          <p14:sldIdLst>
            <p14:sldId id="288"/>
          </p14:sldIdLst>
        </p14:section>
        <p14:section name="Library Deep Learning" id="{9399FB70-D791-453A-AB2F-38267CC5D98A}">
          <p14:sldIdLst>
            <p14:sldId id="256"/>
            <p14:sldId id="258"/>
            <p14:sldId id="257"/>
            <p14:sldId id="277"/>
            <p14:sldId id="273"/>
            <p14:sldId id="267"/>
            <p14:sldId id="268"/>
            <p14:sldId id="269"/>
            <p14:sldId id="270"/>
            <p14:sldId id="275"/>
            <p14:sldId id="290"/>
            <p14:sldId id="276"/>
            <p14:sldId id="274"/>
            <p14:sldId id="278"/>
            <p14:sldId id="279"/>
            <p14:sldId id="280"/>
            <p14:sldId id="281"/>
            <p14:sldId id="282"/>
            <p14:sldId id="283"/>
            <p14:sldId id="284"/>
            <p14:sldId id="285"/>
            <p14:sldId id="286"/>
            <p14:sldId id="287"/>
            <p14:sldId id="271"/>
            <p14:sldId id="272"/>
          </p14:sldIdLst>
        </p14:section>
        <p14:section name="Platform Deep Learning" id="{5D896C35-02EF-4BA4-9CFA-03AD2E4CBA4C}">
          <p14:sldIdLst>
            <p14:sldId id="291"/>
            <p14:sldId id="292"/>
            <p14:sldId id="293"/>
            <p14:sldId id="294"/>
            <p14:sldId id="295"/>
            <p14:sldId id="296"/>
            <p14:sldId id="297"/>
            <p14:sldId id="298"/>
            <p14:sldId id="299"/>
            <p14:sldId id="300"/>
            <p14:sldId id="301"/>
            <p14:sldId id="302"/>
            <p14:sldId id="303"/>
            <p14:sldId id="304"/>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77580" autoAdjust="0"/>
  </p:normalViewPr>
  <p:slideViewPr>
    <p:cSldViewPr snapToGrid="0">
      <p:cViewPr varScale="1">
        <p:scale>
          <a:sx n="64" d="100"/>
          <a:sy n="64" d="100"/>
        </p:scale>
        <p:origin x="1584" y="53"/>
      </p:cViewPr>
      <p:guideLst>
        <p:guide orient="horz" pos="2160"/>
        <p:guide pos="2880"/>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31/07/2019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31/07/2019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a:t>
            </a:fld>
            <a:endParaRPr lang="id-ID"/>
          </a:p>
        </p:txBody>
      </p:sp>
    </p:spTree>
    <p:extLst>
      <p:ext uri="{BB962C8B-B14F-4D97-AF65-F5344CB8AC3E}">
        <p14:creationId xmlns:p14="http://schemas.microsoft.com/office/powerpoint/2010/main" val="2930069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28</a:t>
            </a:fld>
            <a:endParaRPr lang="id-ID"/>
          </a:p>
        </p:txBody>
      </p:sp>
    </p:spTree>
    <p:extLst>
      <p:ext uri="{BB962C8B-B14F-4D97-AF65-F5344CB8AC3E}">
        <p14:creationId xmlns:p14="http://schemas.microsoft.com/office/powerpoint/2010/main" val="358557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29</a:t>
            </a:fld>
            <a:endParaRPr lang="id-ID"/>
          </a:p>
        </p:txBody>
      </p:sp>
    </p:spTree>
    <p:extLst>
      <p:ext uri="{BB962C8B-B14F-4D97-AF65-F5344CB8AC3E}">
        <p14:creationId xmlns:p14="http://schemas.microsoft.com/office/powerpoint/2010/main" val="148882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30</a:t>
            </a:fld>
            <a:endParaRPr lang="id-ID"/>
          </a:p>
        </p:txBody>
      </p:sp>
    </p:spTree>
    <p:extLst>
      <p:ext uri="{BB962C8B-B14F-4D97-AF65-F5344CB8AC3E}">
        <p14:creationId xmlns:p14="http://schemas.microsoft.com/office/powerpoint/2010/main" val="360330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52135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32</a:t>
            </a:fld>
            <a:endParaRPr lang="id-ID"/>
          </a:p>
        </p:txBody>
      </p:sp>
    </p:spTree>
    <p:extLst>
      <p:ext uri="{BB962C8B-B14F-4D97-AF65-F5344CB8AC3E}">
        <p14:creationId xmlns:p14="http://schemas.microsoft.com/office/powerpoint/2010/main" val="1431261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33</a:t>
            </a:fld>
            <a:endParaRPr lang="id-ID"/>
          </a:p>
        </p:txBody>
      </p:sp>
    </p:spTree>
    <p:extLst>
      <p:ext uri="{BB962C8B-B14F-4D97-AF65-F5344CB8AC3E}">
        <p14:creationId xmlns:p14="http://schemas.microsoft.com/office/powerpoint/2010/main" val="248916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Jika kita</a:t>
            </a:r>
            <a:r>
              <a:rPr lang="id-ID" baseline="0" dirty="0"/>
              <a:t> akan membuat kode program</a:t>
            </a:r>
            <a:r>
              <a:rPr lang="id-ID" dirty="0"/>
              <a:t> untuk deep neural network, dapat menggunakan software library</a:t>
            </a:r>
            <a:r>
              <a:rPr lang="id-ID" baseline="0" dirty="0"/>
              <a:t>, </a:t>
            </a:r>
            <a:r>
              <a:rPr lang="id-ID" dirty="0"/>
              <a:t>untuk menyederhanakan proses pengembangan.  Kita dapat memanfaatkan kode yang telah diuji dengan baik yang dibuat oleh para ahli.</a:t>
            </a:r>
            <a:r>
              <a:rPr lang="id-ID" baseline="0" dirty="0"/>
              <a:t>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a:t>
            </a:fld>
            <a:endParaRPr lang="id-ID"/>
          </a:p>
        </p:txBody>
      </p:sp>
    </p:spTree>
    <p:extLst>
      <p:ext uri="{BB962C8B-B14F-4D97-AF65-F5344CB8AC3E}">
        <p14:creationId xmlns:p14="http://schemas.microsoft.com/office/powerpoint/2010/main" val="180378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Theano menyediakan seperangkat fungsi penting untuk membangun deep neural dan</a:t>
            </a:r>
            <a:r>
              <a:rPr lang="id-ID" baseline="0" dirty="0"/>
              <a:t> akan </a:t>
            </a:r>
            <a:r>
              <a:rPr lang="id-ID" dirty="0"/>
              <a:t> berlatih dengan cepat di mesin komputer kita. Theano diciptakan oleh kelompok Machine Learning di University of Montreal. </a:t>
            </a:r>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349954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Secara teknis, keduanya jaring saraf dan data input dapat direpresentasikan sebagai matriks, dan semua operasi standar dapat didefinisikan ulang sebagai perhitungan matriks. Hal ini</a:t>
            </a:r>
            <a:r>
              <a:rPr lang="id-ID" baseline="0" dirty="0"/>
              <a:t> </a:t>
            </a:r>
            <a:r>
              <a:rPr lang="id-ID" dirty="0"/>
              <a:t>sangat penting karena komputer bisa melakukan operasi matriks dengan sangat cepat, terutama ketika library Theano digunakan untuk memproses  beberapa nilai matriks secara paralel. </a:t>
            </a:r>
          </a:p>
        </p:txBody>
      </p:sp>
      <p:sp>
        <p:nvSpPr>
          <p:cNvPr id="4" name="Slide Number Placeholder 3"/>
          <p:cNvSpPr>
            <a:spLocks noGrp="1"/>
          </p:cNvSpPr>
          <p:nvPr>
            <p:ph type="sldNum" sz="quarter" idx="10"/>
          </p:nvPr>
        </p:nvSpPr>
        <p:spPr/>
        <p:txBody>
          <a:bodyPr/>
          <a:lstStyle/>
          <a:p>
            <a:fld id="{CF48818C-C5E6-444A-A9F7-917A97CA3904}" type="slidenum">
              <a:rPr lang="id-ID" smtClean="0"/>
              <a:t>8</a:t>
            </a:fld>
            <a:endParaRPr lang="id-ID"/>
          </a:p>
        </p:txBody>
      </p:sp>
    </p:spTree>
    <p:extLst>
      <p:ext uri="{BB962C8B-B14F-4D97-AF65-F5344CB8AC3E}">
        <p14:creationId xmlns:p14="http://schemas.microsoft.com/office/powerpoint/2010/main" val="142632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Library theano tidak menyediakan fungsionalitas lengkap untuk membuat jenis depp net yang spesifik. Kita harus membuat kode setiap aspek jaringan , seperti model, lapisan, aktivasi, metode pelatihan, dan metode khusus apa pun untuk mencegah overfitting.  </a:t>
            </a:r>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187323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Ada banyak library lain yang memperluas fungsionalitas Theano. </a:t>
            </a:r>
          </a:p>
          <a:p>
            <a:r>
              <a:rPr lang="id-ID" dirty="0"/>
              <a:t>Sebagai contoh, platform Block menyediakan pembungkus untuk setiap fungsi Theano, memungkinkan kita untuk mengakses fungsi dengan parameter. Paket Lasagne memungkinkan kita</a:t>
            </a:r>
            <a:r>
              <a:rPr lang="id-ID" baseline="0" dirty="0"/>
              <a:t> </a:t>
            </a:r>
            <a:r>
              <a:rPr lang="id-ID" dirty="0"/>
              <a:t>membangun jaringan di atas Theano dengan memberikan hyper parameter lapis demi lapis. </a:t>
            </a:r>
          </a:p>
          <a:p>
            <a:r>
              <a:rPr lang="id-ID" dirty="0"/>
              <a:t>Keras adalah library lain dengan desain minimalis yang memungkinkan kita untuk dengan mudah membangun lapisan demi lapisan, melatihnya, dan menjalankannya. </a:t>
            </a:r>
          </a:p>
          <a:p>
            <a:r>
              <a:rPr lang="id-ID" dirty="0"/>
              <a:t>Library niche seperti Passage cocok untuk aplikasi analisis teks yang membutuhkan jaringan berulang.</a:t>
            </a:r>
            <a:br>
              <a:rPr lang="id-ID" dirty="0"/>
            </a:br>
            <a:r>
              <a:rPr lang="id-ID" dirty="0"/>
              <a:t>Saat ini, Theano tidak memberikan dukungan untuk implementasi multi-node terdistribusi.</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297267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pPr/>
              <a:t>15</a:t>
            </a:fld>
            <a:endParaRPr lang="id-ID"/>
          </a:p>
        </p:txBody>
      </p:sp>
    </p:spTree>
    <p:extLst>
      <p:ext uri="{BB962C8B-B14F-4D97-AF65-F5344CB8AC3E}">
        <p14:creationId xmlns:p14="http://schemas.microsoft.com/office/powerpoint/2010/main" val="55749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Caffe Deep Learning Library dibuat oleh Yangqing Jia dari Google, yang memenangkan ImageNet tahun 2014. Sejak library ditulis C ++ dengan CUDA, aplikasi dapat dengan mudah beralih antara CPU dan GPU sesuai kebutuhan. Matlab dan antarmuka Python juga tersedia untuk Caffe. Jadi setiap layer bisa melakukan fungsi yang berbeda atau mengambil peran yang berbeda.</a:t>
            </a:r>
          </a:p>
          <a:p>
            <a:r>
              <a:rPr lang="id-ID" dirty="0"/>
              <a:t>Dengan Caffe, kita dapat membangun deep</a:t>
            </a:r>
            <a:r>
              <a:rPr lang="id-ID" baseline="0" dirty="0"/>
              <a:t> net </a:t>
            </a:r>
            <a:r>
              <a:rPr lang="id-ID" dirty="0"/>
              <a:t>dengan mengkonfigurasi parameter hiper-nya. Bahkan, konfigurasi lapisan Pilihannya sangat canggih. Anda dapat membuat jaring dengan berbagai jenis layer, seperti vision layer, loss layer, activation layer, dan beberapa lainnya.</a:t>
            </a:r>
          </a:p>
          <a:p>
            <a:r>
              <a:rPr lang="id-ID" dirty="0"/>
              <a:t>Caffe membuat vektor input data melalui representasi data khusus yang disebut “Blob".  “Blob" adalah jenis array yang mempercepat analisis data dan menyediakan sinkronisasi kemampuan antara CPU dan GPU. </a:t>
            </a:r>
            <a:br>
              <a:rPr lang="id-ID" dirty="0"/>
            </a:b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25</a:t>
            </a:fld>
            <a:endParaRPr lang="id-ID"/>
          </a:p>
        </p:txBody>
      </p:sp>
    </p:spTree>
    <p:extLst>
      <p:ext uri="{BB962C8B-B14F-4D97-AF65-F5344CB8AC3E}">
        <p14:creationId xmlns:p14="http://schemas.microsoft.com/office/powerpoint/2010/main" val="19635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Torch </a:t>
            </a:r>
            <a:r>
              <a:rPr lang="id-ID"/>
              <a:t>menyediakan array </a:t>
            </a:r>
            <a:r>
              <a:rPr lang="id-ID" dirty="0"/>
              <a:t>N-dimensi yang fleksibel atau Tensor, yang mendukung rutinitas dasar untuk pengindeksan, pengirisan, transposing, tipe-casting, pengubahan ukuran, berbagi penyimpanan dan kloning. Tensor juga mendukung operasi matematika seperti max, min, jumlah, distribusi statistik seperti uniform, normal dan multinomial, dan operasi BLAS seperti dot produk, perkalian matriks-vektor, perkalian matriks-matriks, dot produk matriks-vektor dan dot produk matriks.</a:t>
            </a:r>
          </a:p>
        </p:txBody>
      </p:sp>
      <p:sp>
        <p:nvSpPr>
          <p:cNvPr id="4" name="Slide Number Placeholder 3"/>
          <p:cNvSpPr>
            <a:spLocks noGrp="1"/>
          </p:cNvSpPr>
          <p:nvPr>
            <p:ph type="sldNum" sz="quarter" idx="10"/>
          </p:nvPr>
        </p:nvSpPr>
        <p:spPr/>
        <p:txBody>
          <a:bodyPr/>
          <a:lstStyle/>
          <a:p>
            <a:fld id="{CF48818C-C5E6-444A-A9F7-917A97CA3904}" type="slidenum">
              <a:rPr lang="id-ID" smtClean="0"/>
              <a:t>26</a:t>
            </a:fld>
            <a:endParaRPr lang="id-ID"/>
          </a:p>
        </p:txBody>
      </p:sp>
    </p:spTree>
    <p:extLst>
      <p:ext uri="{BB962C8B-B14F-4D97-AF65-F5344CB8AC3E}">
        <p14:creationId xmlns:p14="http://schemas.microsoft.com/office/powerpoint/2010/main" val="787700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5D92D-7C99-4F93-BF10-EC1880564F68}" type="datetime1">
              <a:rPr lang="id-ID" smtClean="0"/>
              <a:t>31/07/2019</a:t>
            </a:fld>
            <a:endParaRPr lang="id-ID"/>
          </a:p>
        </p:txBody>
      </p:sp>
      <p:sp>
        <p:nvSpPr>
          <p:cNvPr id="6" name="Footer Placeholder 5"/>
          <p:cNvSpPr>
            <a:spLocks noGrp="1"/>
          </p:cNvSpPr>
          <p:nvPr>
            <p:ph type="ftr" sz="quarter" idx="11"/>
          </p:nvPr>
        </p:nvSpPr>
        <p:spPr/>
        <p:txBody>
          <a:bodyPr/>
          <a:lstStyle/>
          <a:p>
            <a:r>
              <a:rPr lang="id-ID"/>
              <a:t>Library Deep Learning_ Pendahuluan</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F3992-4E5C-419D-BAF5-0F668C13D21B}" type="datetime1">
              <a:rPr lang="id-ID" smtClean="0"/>
              <a:t>31/07/2019</a:t>
            </a:fld>
            <a:endParaRPr lang="id-ID"/>
          </a:p>
        </p:txBody>
      </p:sp>
      <p:sp>
        <p:nvSpPr>
          <p:cNvPr id="6" name="Footer Placeholder 5"/>
          <p:cNvSpPr>
            <a:spLocks noGrp="1"/>
          </p:cNvSpPr>
          <p:nvPr>
            <p:ph type="ftr" sz="quarter" idx="11"/>
          </p:nvPr>
        </p:nvSpPr>
        <p:spPr/>
        <p:txBody>
          <a:bodyPr/>
          <a:lstStyle/>
          <a:p>
            <a:r>
              <a:rPr lang="id-ID"/>
              <a:t>Library Deep Learning_ Pendahuluan</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AB167-60A7-44D3-9956-57DD9F3F46B2}"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37A33-463E-41A2-8EB7-1E156EA0448A}"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654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738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6340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68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39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170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4897" y="1451811"/>
            <a:ext cx="8814723"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84897" y="6424196"/>
            <a:ext cx="1467440" cy="365125"/>
          </a:xfrm>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961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5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9000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8532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4962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181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5106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53354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2608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25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a:t>Bagian berapa</a:t>
            </a:r>
            <a:endParaRPr lang="en-US" dirty="0"/>
          </a:p>
        </p:txBody>
      </p:sp>
      <p:sp>
        <p:nvSpPr>
          <p:cNvPr id="4" name="Date Placeholder 3"/>
          <p:cNvSpPr>
            <a:spLocks noGrp="1"/>
          </p:cNvSpPr>
          <p:nvPr>
            <p:ph type="dt" sz="half" idx="10"/>
          </p:nvPr>
        </p:nvSpPr>
        <p:spPr/>
        <p:txBody>
          <a:bodyPr/>
          <a:lstStyle/>
          <a:p>
            <a:fld id="{CC3B8899-949A-4751-B5D1-CEF3F2FF1576}"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3300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488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96533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9052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88208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7/31/2019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7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686C93A-84CE-4B30-89A3-A0F78D5629A3}" type="datetime1">
              <a:rPr lang="id-ID" smtClean="0"/>
              <a:t>31/07/2019</a:t>
            </a:fld>
            <a:endParaRPr lang="id-ID"/>
          </a:p>
        </p:txBody>
      </p:sp>
      <p:sp>
        <p:nvSpPr>
          <p:cNvPr id="6" name="Footer Placeholder 5"/>
          <p:cNvSpPr>
            <a:spLocks noGrp="1"/>
          </p:cNvSpPr>
          <p:nvPr>
            <p:ph type="ftr" sz="quarter" idx="11"/>
          </p:nvPr>
        </p:nvSpPr>
        <p:spPr/>
        <p:txBody>
          <a:bodyPr/>
          <a:lstStyle/>
          <a:p>
            <a:r>
              <a:rPr lang="id-ID"/>
              <a:t>Library Deep Learning_ Pendahuluan</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303288-52FD-4417-A628-E2302511AF6D}" type="datetime1">
              <a:rPr lang="id-ID" smtClean="0"/>
              <a:t>31/07/2019</a:t>
            </a:fld>
            <a:endParaRPr lang="id-ID"/>
          </a:p>
        </p:txBody>
      </p:sp>
      <p:sp>
        <p:nvSpPr>
          <p:cNvPr id="6" name="Footer Placeholder 5"/>
          <p:cNvSpPr>
            <a:spLocks noGrp="1"/>
          </p:cNvSpPr>
          <p:nvPr>
            <p:ph type="ftr" sz="quarter" idx="11"/>
          </p:nvPr>
        </p:nvSpPr>
        <p:spPr/>
        <p:txBody>
          <a:bodyPr/>
          <a:lstStyle/>
          <a:p>
            <a:r>
              <a:rPr lang="id-ID"/>
              <a:t>Library Deep Learning_ Pendahuluan</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A1D89F6-82AD-423E-B1C7-22D19BDC0B23}" type="datetime1">
              <a:rPr lang="id-ID" smtClean="0"/>
              <a:t>31/07/2019</a:t>
            </a:fld>
            <a:endParaRPr lang="id-ID"/>
          </a:p>
        </p:txBody>
      </p:sp>
      <p:sp>
        <p:nvSpPr>
          <p:cNvPr id="8" name="Footer Placeholder 7"/>
          <p:cNvSpPr>
            <a:spLocks noGrp="1"/>
          </p:cNvSpPr>
          <p:nvPr>
            <p:ph type="ftr" sz="quarter" idx="11"/>
          </p:nvPr>
        </p:nvSpPr>
        <p:spPr/>
        <p:txBody>
          <a:bodyPr/>
          <a:lstStyle/>
          <a:p>
            <a:r>
              <a:rPr lang="id-ID"/>
              <a:t>Library Deep Learning_ Pendahuluan</a:t>
            </a:r>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2A902AA-F54C-48C8-BEDC-6F22E2CF83A7}" type="datetime1">
              <a:rPr lang="id-ID" smtClean="0"/>
              <a:t>31/07/2019</a:t>
            </a:fld>
            <a:endParaRPr lang="id-ID"/>
          </a:p>
        </p:txBody>
      </p:sp>
      <p:sp>
        <p:nvSpPr>
          <p:cNvPr id="4" name="Footer Placeholder 3"/>
          <p:cNvSpPr>
            <a:spLocks noGrp="1"/>
          </p:cNvSpPr>
          <p:nvPr>
            <p:ph type="ftr" sz="quarter" idx="11"/>
          </p:nvPr>
        </p:nvSpPr>
        <p:spPr/>
        <p:txBody>
          <a:bodyPr/>
          <a:lstStyle/>
          <a:p>
            <a:r>
              <a:rPr lang="id-ID"/>
              <a:t>Library Deep Learning_ Pendahuluan</a:t>
            </a:r>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8DBA8-570A-42FB-BAB9-7B35A652552F}" type="datetime1">
              <a:rPr lang="id-ID" smtClean="0"/>
              <a:t>31/07/2019</a:t>
            </a:fld>
            <a:endParaRPr lang="id-ID"/>
          </a:p>
        </p:txBody>
      </p:sp>
      <p:sp>
        <p:nvSpPr>
          <p:cNvPr id="3" name="Footer Placeholder 2"/>
          <p:cNvSpPr>
            <a:spLocks noGrp="1"/>
          </p:cNvSpPr>
          <p:nvPr>
            <p:ph type="ftr" sz="quarter" idx="11"/>
          </p:nvPr>
        </p:nvSpPr>
        <p:spPr/>
        <p:txBody>
          <a:bodyPr/>
          <a:lstStyle/>
          <a:p>
            <a:r>
              <a:rPr lang="id-ID"/>
              <a:t>Library Deep Learning_ Pendahuluan</a:t>
            </a:r>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a:t>Click to edit Master title style</a:t>
            </a:r>
          </a:p>
        </p:txBody>
      </p:sp>
    </p:spTree>
    <p:extLst>
      <p:ext uri="{BB962C8B-B14F-4D97-AF65-F5344CB8AC3E}">
        <p14:creationId xmlns:p14="http://schemas.microsoft.com/office/powerpoint/2010/main" val="326432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69AD8B7-89E4-4348-A4A0-E89506904193}" type="datetime1">
              <a:rPr lang="id-ID" smtClean="0"/>
              <a:t>31/07/2019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a:t>Library Deep Learning_ Pendahuluan</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a:t>Library Deep Learning_ Pendahuluan</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8649D240-4E26-4683-8309-42A2B933A164}" type="datetime1">
              <a:rPr lang="id-ID" smtClean="0"/>
              <a:t>31/07/2019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9AA8B8B-1B1C-42C4-BE9B-2D1516377903}" type="datetimeFigureOut">
              <a:rPr lang="en-US" smtClean="0">
                <a:solidFill>
                  <a:prstClr val="black">
                    <a:tint val="75000"/>
                  </a:prstClr>
                </a:solidFill>
              </a:rPr>
              <a:pPr defTabSz="457200"/>
              <a:t>7/31/2019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9694137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9AA8B8B-1B1C-42C4-BE9B-2D1516377903}" type="datetimeFigureOut">
              <a:rPr lang="en-US" smtClean="0">
                <a:solidFill>
                  <a:prstClr val="black">
                    <a:tint val="75000"/>
                  </a:prstClr>
                </a:solidFill>
              </a:rPr>
              <a:pPr defTabSz="457200"/>
              <a:t>7/31/2019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7618873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docs.h2o.ai/h2o/latest-stable/h2o-docs/data-scienc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h2o.ai/h2o/latest-stable/h2o-docs/welcome.html" TargetMode="External"/><Relationship Id="rId7" Type="http://schemas.openxmlformats.org/officeDocument/2006/relationships/image" Target="../media/image16.jpeg"/><Relationship Id="rId2" Type="http://schemas.openxmlformats.org/officeDocument/2006/relationships/hyperlink" Target="https://www.h2o.ai/" TargetMode="External"/><Relationship Id="rId1" Type="http://schemas.openxmlformats.org/officeDocument/2006/relationships/slideLayout" Target="../slideLayouts/slideLayout2.xml"/><Relationship Id="rId6" Type="http://schemas.openxmlformats.org/officeDocument/2006/relationships/hyperlink" Target="https://github.com/DarrenCook/h2o" TargetMode="External"/><Relationship Id="rId5" Type="http://schemas.openxmlformats.org/officeDocument/2006/relationships/hyperlink" Target="https://www.amazon.com/" TargetMode="External"/><Relationship Id="rId4" Type="http://schemas.openxmlformats.org/officeDocument/2006/relationships/hyperlink" Target="https://www.stat.berkeley.edu/~ledell/docs/h2o_hpccon_oct2015.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ws.amazon.com/machine-learn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azure.microsoft.com/en-us/services/machine-learning-stud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h2o.ai/"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deeplearning4j.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predictionio.apache.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pic>
        <p:nvPicPr>
          <p:cNvPr id="12" name="Picture 11">
            <a:extLst>
              <a:ext uri="{FF2B5EF4-FFF2-40B4-BE49-F238E27FC236}">
                <a16:creationId xmlns:a16="http://schemas.microsoft.com/office/drawing/2014/main" id="{D237DAFE-59F2-43D3-9786-690C011996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763" y="136523"/>
            <a:ext cx="670457" cy="918844"/>
          </a:xfrm>
          <a:prstGeom prst="rect">
            <a:avLst/>
          </a:prstGeom>
        </p:spPr>
      </p:pic>
    </p:spTree>
    <p:extLst>
      <p:ext uri="{BB962C8B-B14F-4D97-AF65-F5344CB8AC3E}">
        <p14:creationId xmlns:p14="http://schemas.microsoft.com/office/powerpoint/2010/main" val="267667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Theano</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pic>
        <p:nvPicPr>
          <p:cNvPr id="7" name="Picture 2" descr="F:\Digital Talent ML\fUNDAMENTAL DEEP LEARNING\(9) Theano - Ep. 17 (Deep Learning SIMPLIFIED) - YouTube (5-24-2019 11-42-07 AM)\(9) Theano - Ep. 17 (Deep Learning SIMPLIFIED) - YouTube 168.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086" t="23017" b="7807"/>
          <a:stretch/>
        </p:blipFill>
        <p:spPr bwMode="auto">
          <a:xfrm>
            <a:off x="1286934" y="2150533"/>
            <a:ext cx="7131843" cy="32681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277876B-D919-4624-BD01-053FA9D77D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07090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Fitur</a:t>
            </a:r>
            <a:r>
              <a:rPr lang="en-US" dirty="0"/>
              <a:t> </a:t>
            </a:r>
            <a:r>
              <a:rPr lang="en-US" dirty="0" err="1"/>
              <a:t>Theano</a:t>
            </a:r>
            <a:endParaRPr lang="en-US" dirty="0"/>
          </a:p>
        </p:txBody>
      </p:sp>
      <p:sp>
        <p:nvSpPr>
          <p:cNvPr id="3" name="Content Placeholder 2"/>
          <p:cNvSpPr>
            <a:spLocks noGrp="1"/>
          </p:cNvSpPr>
          <p:nvPr>
            <p:ph idx="1"/>
          </p:nvPr>
        </p:nvSpPr>
        <p:spPr/>
        <p:txBody>
          <a:bodyPr anchor="ctr">
            <a:normAutofit/>
          </a:bodyPr>
          <a:lstStyle/>
          <a:p>
            <a:pPr fontAlgn="base"/>
            <a:r>
              <a:rPr lang="en-US" b="1" dirty="0"/>
              <a:t>Automatic differentiation </a:t>
            </a:r>
            <a:r>
              <a:rPr lang="en-US" dirty="0"/>
              <a:t>– you only have to implement the forward (prediction) part of the model, and </a:t>
            </a:r>
            <a:r>
              <a:rPr lang="en-US" dirty="0" err="1"/>
              <a:t>Theano</a:t>
            </a:r>
            <a:r>
              <a:rPr lang="en-US" dirty="0"/>
              <a:t> will automatically figure out how to calculate the gradients at various points, allowing you to perform gradient descent for model training.</a:t>
            </a:r>
            <a:endParaRPr lang="id-ID" dirty="0"/>
          </a:p>
          <a:p>
            <a:pPr fontAlgn="base"/>
            <a:endParaRPr lang="en-US" dirty="0"/>
          </a:p>
          <a:p>
            <a:pPr fontAlgn="base"/>
            <a:r>
              <a:rPr lang="en-US" b="1" dirty="0"/>
              <a:t>Transparent use of a GPU </a:t>
            </a:r>
            <a:r>
              <a:rPr lang="en-US" dirty="0"/>
              <a:t>– you can write the same code and run it either on CPU or GPU. More specifically, </a:t>
            </a:r>
            <a:r>
              <a:rPr lang="en-US" dirty="0" err="1"/>
              <a:t>Theano</a:t>
            </a:r>
            <a:r>
              <a:rPr lang="en-US" dirty="0"/>
              <a:t> will figure out which parts of the computation should be moved to the GPU.</a:t>
            </a:r>
          </a:p>
          <a:p>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pic>
        <p:nvPicPr>
          <p:cNvPr id="7" name="Picture 6">
            <a:extLst>
              <a:ext uri="{FF2B5EF4-FFF2-40B4-BE49-F238E27FC236}">
                <a16:creationId xmlns:a16="http://schemas.microsoft.com/office/drawing/2014/main" id="{A59B6E0C-E9C3-4436-9E43-94732328E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00547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Fitur Theano</a:t>
            </a:r>
          </a:p>
        </p:txBody>
      </p:sp>
      <p:sp>
        <p:nvSpPr>
          <p:cNvPr id="3" name="Content Placeholder 2"/>
          <p:cNvSpPr>
            <a:spLocks noGrp="1"/>
          </p:cNvSpPr>
          <p:nvPr>
            <p:ph idx="1"/>
          </p:nvPr>
        </p:nvSpPr>
        <p:spPr/>
        <p:txBody>
          <a:bodyPr anchor="ctr"/>
          <a:lstStyle/>
          <a:p>
            <a:pPr fontAlgn="base"/>
            <a:r>
              <a:rPr lang="en-US" b="1" dirty="0"/>
              <a:t>Speed and stability </a:t>
            </a:r>
            <a:r>
              <a:rPr lang="en-US" b="1" dirty="0" err="1"/>
              <a:t>optimisations</a:t>
            </a:r>
            <a:r>
              <a:rPr lang="en-US" b="1" dirty="0"/>
              <a:t> </a:t>
            </a:r>
            <a:r>
              <a:rPr lang="en-US" dirty="0"/>
              <a:t>– </a:t>
            </a:r>
            <a:r>
              <a:rPr lang="en-US" dirty="0" err="1"/>
              <a:t>Theano</a:t>
            </a:r>
            <a:r>
              <a:rPr lang="en-US" dirty="0"/>
              <a:t> will internally </a:t>
            </a:r>
            <a:r>
              <a:rPr lang="en-US" dirty="0" err="1"/>
              <a:t>reorganise</a:t>
            </a:r>
            <a:r>
              <a:rPr lang="en-US" dirty="0"/>
              <a:t> and </a:t>
            </a:r>
            <a:r>
              <a:rPr lang="en-US" dirty="0" err="1"/>
              <a:t>optimise</a:t>
            </a:r>
            <a:r>
              <a:rPr lang="en-US" dirty="0"/>
              <a:t> your computations, in order to make them run faster and be more numerically stable. It will also try to compile some operations into C code, in order to speed up the computation.</a:t>
            </a:r>
            <a:endParaRPr lang="id-ID" dirty="0"/>
          </a:p>
          <a:p>
            <a:pPr fontAlgn="base"/>
            <a:endParaRPr lang="en-US" dirty="0"/>
          </a:p>
          <a:p>
            <a:pPr fontAlgn="base"/>
            <a:r>
              <a:rPr lang="en-US" dirty="0"/>
              <a:t>Dynamic C code generation </a:t>
            </a:r>
          </a:p>
          <a:p>
            <a:pPr fontAlgn="base"/>
            <a:r>
              <a:rPr lang="en-US" dirty="0"/>
              <a:t>Tight integration with </a:t>
            </a:r>
            <a:r>
              <a:rPr lang="en-US" dirty="0" err="1"/>
              <a:t>NumPy</a:t>
            </a:r>
            <a:r>
              <a:rPr lang="en-US" dirty="0"/>
              <a:t> </a:t>
            </a:r>
            <a:endParaRPr lang="id-ID" dirty="0"/>
          </a:p>
          <a:p>
            <a:pPr fontAlgn="base"/>
            <a:endParaRPr lang="en-US" dirty="0"/>
          </a:p>
          <a:p>
            <a:endParaRPr lang="id-ID" dirty="0"/>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pic>
        <p:nvPicPr>
          <p:cNvPr id="7" name="Picture 6">
            <a:extLst>
              <a:ext uri="{FF2B5EF4-FFF2-40B4-BE49-F238E27FC236}">
                <a16:creationId xmlns:a16="http://schemas.microsoft.com/office/drawing/2014/main" id="{B92CC6B2-38F3-4508-84E5-5EF432E639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18761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d-ID" dirty="0"/>
              <a:t>Perbandingan dengan Library Lain</a:t>
            </a:r>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pic>
        <p:nvPicPr>
          <p:cNvPr id="2050" name="Picture 2" descr="Y:\Project\2019\KOMINFO\DIGITAL TALENT\Slide-TOT\05. Pengantar Deep Learning\02. Library dan dan Platform Deep Learning\RAW\theano-comparison.png"/>
          <p:cNvPicPr>
            <a:picLocks noGrp="1" noChangeAspect="1" noChangeArrowheads="1"/>
          </p:cNvPicPr>
          <p:nvPr>
            <p:ph idx="1"/>
          </p:nvPr>
        </p:nvPicPr>
        <p:blipFill>
          <a:blip r:embed="rId2"/>
          <a:srcRect/>
          <a:stretch>
            <a:fillRect/>
          </a:stretch>
        </p:blipFill>
        <p:spPr bwMode="auto">
          <a:xfrm>
            <a:off x="637782" y="1452563"/>
            <a:ext cx="7908123" cy="4724400"/>
          </a:xfrm>
          <a:prstGeom prst="rect">
            <a:avLst/>
          </a:prstGeom>
          <a:noFill/>
        </p:spPr>
      </p:pic>
      <p:pic>
        <p:nvPicPr>
          <p:cNvPr id="8" name="Picture 7">
            <a:extLst>
              <a:ext uri="{FF2B5EF4-FFF2-40B4-BE49-F238E27FC236}">
                <a16:creationId xmlns:a16="http://schemas.microsoft.com/office/drawing/2014/main" id="{894703E8-EA1F-4F95-9B3B-F026070406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77052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dirty="0"/>
              <a:t>Library H2O</a:t>
            </a:r>
          </a:p>
        </p:txBody>
      </p:sp>
      <p:sp>
        <p:nvSpPr>
          <p:cNvPr id="8" name="Text Placeholder 7"/>
          <p:cNvSpPr>
            <a:spLocks noGrp="1"/>
          </p:cNvSpPr>
          <p:nvPr>
            <p:ph type="body" idx="1"/>
          </p:nvPr>
        </p:nvSpPr>
        <p:spPr>
          <a:xfrm>
            <a:off x="2317581" y="2432957"/>
            <a:ext cx="6188745" cy="401774"/>
          </a:xfrm>
        </p:spPr>
        <p:txBody>
          <a:bodyPr>
            <a:normAutofit/>
          </a:bodyPr>
          <a:lstStyle/>
          <a:p>
            <a:r>
              <a:rPr lang="id-ID" dirty="0"/>
              <a:t>Bagian Tiga</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pic>
        <p:nvPicPr>
          <p:cNvPr id="9" name="Picture 8">
            <a:extLst>
              <a:ext uri="{FF2B5EF4-FFF2-40B4-BE49-F238E27FC236}">
                <a16:creationId xmlns:a16="http://schemas.microsoft.com/office/drawing/2014/main" id="{09C94C6A-593D-4A34-9F8F-8D823B3D9A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79269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H2O</a:t>
            </a:r>
          </a:p>
        </p:txBody>
      </p:sp>
      <p:sp>
        <p:nvSpPr>
          <p:cNvPr id="10" name="Content Placeholder 9"/>
          <p:cNvSpPr>
            <a:spLocks noGrp="1"/>
          </p:cNvSpPr>
          <p:nvPr>
            <p:ph idx="1"/>
          </p:nvPr>
        </p:nvSpPr>
        <p:spPr/>
        <p:txBody>
          <a:bodyPr/>
          <a:lstStyle/>
          <a:p>
            <a:r>
              <a:rPr lang="en-US" dirty="0"/>
              <a:t>“H2O is an open source, in-memory, distributed, fast, and scalable machine learning and predictive analytics platform that allows you to build machine learning models on big data and provides easy </a:t>
            </a:r>
            <a:r>
              <a:rPr lang="en-US" dirty="0" err="1"/>
              <a:t>productionalization</a:t>
            </a:r>
            <a:r>
              <a:rPr lang="en-US" dirty="0"/>
              <a:t> of those models in an enterprise environment.” — H2O.ai documentation</a:t>
            </a:r>
          </a:p>
        </p:txBody>
      </p:sp>
      <p:sp>
        <p:nvSpPr>
          <p:cNvPr id="4" name="Date Placeholder 3"/>
          <p:cNvSpPr>
            <a:spLocks noGrp="1"/>
          </p:cNvSpPr>
          <p:nvPr>
            <p:ph type="dt" sz="half" idx="10"/>
          </p:nvPr>
        </p:nvSpPr>
        <p:spPr/>
        <p:txBody>
          <a:bodyPr/>
          <a:lstStyle/>
          <a:p>
            <a:fld id="{8E05D48B-8D0F-4202-8DFA-B1C1C86AF7CE}" type="datetime1">
              <a:rPr lang="id-ID" smtClean="0"/>
              <a:pPr/>
              <a:t>31/07/2019</a:t>
            </a:fld>
            <a:endParaRPr lang="id-ID"/>
          </a:p>
        </p:txBody>
      </p:sp>
      <p:sp>
        <p:nvSpPr>
          <p:cNvPr id="5" name="Footer Placeholder 4"/>
          <p:cNvSpPr>
            <a:spLocks noGrp="1"/>
          </p:cNvSpPr>
          <p:nvPr>
            <p:ph type="ftr" sz="quarter" idx="11"/>
          </p:nvPr>
        </p:nvSpPr>
        <p:spPr/>
        <p:txBody>
          <a:bodyPr/>
          <a:lstStyle/>
          <a:p>
            <a:r>
              <a:rPr lang="id-ID"/>
              <a:t>PLatform Deep Learning 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pic>
        <p:nvPicPr>
          <p:cNvPr id="7" name="Picture 6">
            <a:extLst>
              <a:ext uri="{FF2B5EF4-FFF2-40B4-BE49-F238E27FC236}">
                <a16:creationId xmlns:a16="http://schemas.microsoft.com/office/drawing/2014/main" id="{E63DF02E-8B0E-4869-93CF-95A04050A5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19517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Sejarah</a:t>
            </a:r>
            <a:r>
              <a:rPr lang="en-US" dirty="0"/>
              <a:t> H2O</a:t>
            </a:r>
          </a:p>
        </p:txBody>
      </p:sp>
      <p:sp>
        <p:nvSpPr>
          <p:cNvPr id="3" name="Content Placeholder 2"/>
          <p:cNvSpPr>
            <a:spLocks noGrp="1"/>
          </p:cNvSpPr>
          <p:nvPr>
            <p:ph idx="1"/>
          </p:nvPr>
        </p:nvSpPr>
        <p:spPr/>
        <p:txBody>
          <a:bodyPr/>
          <a:lstStyle/>
          <a:p>
            <a:r>
              <a:rPr lang="en-US" dirty="0"/>
              <a:t>Open source software, </a:t>
            </a:r>
            <a:r>
              <a:rPr lang="en-US" dirty="0" err="1"/>
              <a:t>di</a:t>
            </a:r>
            <a:r>
              <a:rPr lang="en-US" dirty="0"/>
              <a:t> </a:t>
            </a:r>
            <a:r>
              <a:rPr lang="en-US" dirty="0" err="1"/>
              <a:t>dukung</a:t>
            </a:r>
            <a:r>
              <a:rPr lang="en-US" dirty="0"/>
              <a:t> </a:t>
            </a:r>
            <a:r>
              <a:rPr lang="en-US" dirty="0" err="1"/>
              <a:t>oleh</a:t>
            </a:r>
            <a:r>
              <a:rPr lang="en-US" dirty="0"/>
              <a:t> </a:t>
            </a:r>
            <a:r>
              <a:rPr lang="en-US" dirty="0" err="1"/>
              <a:t>perusahaan</a:t>
            </a:r>
            <a:r>
              <a:rPr lang="en-US" dirty="0"/>
              <a:t> </a:t>
            </a:r>
            <a:r>
              <a:rPr lang="en-US" dirty="0" err="1"/>
              <a:t>komersial</a:t>
            </a:r>
            <a:r>
              <a:rPr lang="en-US" dirty="0"/>
              <a:t>.</a:t>
            </a:r>
          </a:p>
          <a:p>
            <a:r>
              <a:rPr lang="en-US" dirty="0" err="1"/>
              <a:t>Dikembangkan</a:t>
            </a:r>
            <a:r>
              <a:rPr lang="en-US" dirty="0"/>
              <a:t> </a:t>
            </a:r>
            <a:r>
              <a:rPr lang="en-US" dirty="0" err="1"/>
              <a:t>menggunakan</a:t>
            </a:r>
            <a:r>
              <a:rPr lang="en-US" dirty="0"/>
              <a:t> Java Programming language</a:t>
            </a:r>
          </a:p>
          <a:p>
            <a:r>
              <a:rPr lang="en-US" dirty="0"/>
              <a:t>Support </a:t>
            </a:r>
            <a:r>
              <a:rPr lang="en-US" dirty="0" err="1"/>
              <a:t>berbagai</a:t>
            </a:r>
            <a:r>
              <a:rPr lang="en-US" dirty="0"/>
              <a:t> </a:t>
            </a:r>
            <a:r>
              <a:rPr lang="en-US" dirty="0" err="1"/>
              <a:t>macam</a:t>
            </a:r>
            <a:r>
              <a:rPr lang="en-US" dirty="0"/>
              <a:t> </a:t>
            </a:r>
            <a:r>
              <a:rPr lang="en-US" dirty="0" err="1"/>
              <a:t>bahasa</a:t>
            </a:r>
            <a:r>
              <a:rPr lang="en-US" dirty="0"/>
              <a:t> </a:t>
            </a:r>
            <a:r>
              <a:rPr lang="en-US" dirty="0" err="1"/>
              <a:t>pemograman:Java</a:t>
            </a:r>
            <a:r>
              <a:rPr lang="en-US" dirty="0"/>
              <a:t>, </a:t>
            </a:r>
            <a:r>
              <a:rPr lang="en-US" dirty="0" err="1"/>
              <a:t>Scala</a:t>
            </a:r>
            <a:r>
              <a:rPr lang="en-US" dirty="0"/>
              <a:t>, R, Python.</a:t>
            </a:r>
          </a:p>
          <a:p>
            <a:r>
              <a:rPr lang="en-US" dirty="0"/>
              <a:t>Big data: Interfaces to Spark, </a:t>
            </a:r>
            <a:r>
              <a:rPr lang="en-US" dirty="0" err="1"/>
              <a:t>Hadoop</a:t>
            </a:r>
            <a:r>
              <a:rPr lang="en-US" dirty="0"/>
              <a:t>. </a:t>
            </a:r>
          </a:p>
          <a:p>
            <a:r>
              <a:rPr lang="en-US" dirty="0"/>
              <a:t>Deep Learning: </a:t>
            </a:r>
            <a:r>
              <a:rPr lang="en-US" dirty="0" err="1"/>
              <a:t>Memiliki</a:t>
            </a:r>
            <a:r>
              <a:rPr lang="en-US" dirty="0"/>
              <a:t> </a:t>
            </a:r>
            <a:r>
              <a:rPr lang="en-US" dirty="0" err="1"/>
              <a:t>abstraksi</a:t>
            </a:r>
            <a:r>
              <a:rPr lang="en-US" dirty="0"/>
              <a:t> </a:t>
            </a:r>
            <a:r>
              <a:rPr lang="en-US" dirty="0" err="1"/>
              <a:t>laye</a:t>
            </a:r>
            <a:r>
              <a:rPr lang="en-US" dirty="0"/>
              <a:t> </a:t>
            </a:r>
            <a:r>
              <a:rPr lang="en-US" dirty="0" err="1"/>
              <a:t>untuk</a:t>
            </a:r>
            <a:r>
              <a:rPr lang="en-US" dirty="0"/>
              <a:t> </a:t>
            </a:r>
            <a:r>
              <a:rPr lang="en-US" dirty="0" err="1"/>
              <a:t>menggunakan</a:t>
            </a:r>
            <a:r>
              <a:rPr lang="en-US" dirty="0"/>
              <a:t> </a:t>
            </a:r>
            <a:r>
              <a:rPr lang="en-US" dirty="0" err="1"/>
              <a:t>TensorFlow</a:t>
            </a:r>
            <a:r>
              <a:rPr lang="en-US" dirty="0"/>
              <a:t>, </a:t>
            </a:r>
            <a:r>
              <a:rPr lang="en-US" dirty="0" err="1"/>
              <a:t>MXNet</a:t>
            </a:r>
            <a:r>
              <a:rPr lang="en-US" dirty="0"/>
              <a:t>, </a:t>
            </a:r>
            <a:r>
              <a:rPr lang="en-US" dirty="0" err="1"/>
              <a:t>Caffe</a:t>
            </a:r>
            <a:r>
              <a:rPr lang="en-US" dirty="0"/>
              <a:t> back-ends. </a:t>
            </a:r>
          </a:p>
          <a:p>
            <a:pPr>
              <a:buNone/>
            </a:pPr>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16</a:t>
            </a:fld>
            <a:endParaRPr lang="id-ID" dirty="0"/>
          </a:p>
        </p:txBody>
      </p:sp>
      <p:pic>
        <p:nvPicPr>
          <p:cNvPr id="7" name="Picture 6">
            <a:extLst>
              <a:ext uri="{FF2B5EF4-FFF2-40B4-BE49-F238E27FC236}">
                <a16:creationId xmlns:a16="http://schemas.microsoft.com/office/drawing/2014/main" id="{346904E9-3993-484E-9BB7-CD019323C3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89612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Arsitektur</a:t>
            </a:r>
            <a:r>
              <a:rPr lang="en-US" dirty="0"/>
              <a:t> H2O</a:t>
            </a:r>
          </a:p>
        </p:txBody>
      </p:sp>
      <p:sp>
        <p:nvSpPr>
          <p:cNvPr id="3" name="Content Placeholder 2"/>
          <p:cNvSpPr>
            <a:spLocks noGrp="1"/>
          </p:cNvSpPr>
          <p:nvPr>
            <p:ph idx="1"/>
          </p:nvPr>
        </p:nvSpPr>
        <p:spPr/>
        <p:txBody>
          <a:bodyPr>
            <a:normAutofit/>
          </a:bodyPr>
          <a:lstStyle/>
          <a:p>
            <a:r>
              <a:rPr lang="en-US" dirty="0"/>
              <a:t>The H2O cloud consists of one or more nodes.</a:t>
            </a:r>
          </a:p>
          <a:p>
            <a:r>
              <a:rPr lang="en-US" dirty="0"/>
              <a:t>Each node runs as a separate JVM process.</a:t>
            </a:r>
          </a:p>
          <a:p>
            <a:r>
              <a:rPr lang="en-US" dirty="0"/>
              <a:t>Employs three-layered architecture: Language, Algorithms, Infrastructure.</a:t>
            </a:r>
          </a:p>
          <a:p>
            <a:r>
              <a:rPr lang="en-US" b="1" dirty="0"/>
              <a:t>Language</a:t>
            </a:r>
            <a:r>
              <a:rPr lang="en-US" dirty="0"/>
              <a:t>:</a:t>
            </a:r>
          </a:p>
          <a:p>
            <a:pPr lvl="1"/>
            <a:r>
              <a:rPr lang="en-US" dirty="0"/>
              <a:t>Native language support for Java, </a:t>
            </a:r>
            <a:r>
              <a:rPr lang="en-US" dirty="0" err="1"/>
              <a:t>Scala</a:t>
            </a:r>
            <a:r>
              <a:rPr lang="en-US" dirty="0"/>
              <a:t>.</a:t>
            </a:r>
          </a:p>
          <a:p>
            <a:pPr lvl="1"/>
            <a:r>
              <a:rPr lang="en-US" dirty="0"/>
              <a:t>REST API for other languages.</a:t>
            </a:r>
          </a:p>
          <a:p>
            <a:r>
              <a:rPr lang="en-US" dirty="0"/>
              <a:t>Algorithms</a:t>
            </a:r>
          </a:p>
          <a:p>
            <a:pPr lvl="1"/>
            <a:r>
              <a:rPr lang="en-US" dirty="0"/>
              <a:t>Has own implementation of many common ML algorithms.</a:t>
            </a:r>
          </a:p>
          <a:p>
            <a:pPr lvl="1"/>
            <a:r>
              <a:rPr lang="en-US" dirty="0"/>
              <a:t>Separate slide for this.</a:t>
            </a:r>
          </a:p>
          <a:p>
            <a:r>
              <a:rPr lang="en-US" dirty="0"/>
              <a:t>Infrastructure</a:t>
            </a:r>
          </a:p>
          <a:p>
            <a:pPr lvl="1"/>
            <a:r>
              <a:rPr lang="en-US" dirty="0"/>
              <a:t>Manage distributed data sets.</a:t>
            </a:r>
          </a:p>
          <a:p>
            <a:pPr lvl="1"/>
            <a:r>
              <a:rPr lang="en-US" dirty="0"/>
              <a:t>Manage distributed (parallel) computations: </a:t>
            </a:r>
            <a:r>
              <a:rPr lang="en-US" dirty="0" err="1"/>
              <a:t>MapReduce</a:t>
            </a:r>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pic>
        <p:nvPicPr>
          <p:cNvPr id="7" name="Picture 6">
            <a:extLst>
              <a:ext uri="{FF2B5EF4-FFF2-40B4-BE49-F238E27FC236}">
                <a16:creationId xmlns:a16="http://schemas.microsoft.com/office/drawing/2014/main" id="{A0D71771-30C5-4715-BD44-B173B8E08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12330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Arsitektur</a:t>
            </a:r>
            <a:r>
              <a:rPr lang="en-US" dirty="0"/>
              <a:t> H2O</a:t>
            </a:r>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18</a:t>
            </a:fld>
            <a:endParaRPr lang="id-ID" dirty="0"/>
          </a:p>
        </p:txBody>
      </p:sp>
      <p:pic>
        <p:nvPicPr>
          <p:cNvPr id="2050" name="Picture 2"/>
          <p:cNvPicPr>
            <a:picLocks noChangeAspect="1" noChangeArrowheads="1"/>
          </p:cNvPicPr>
          <p:nvPr/>
        </p:nvPicPr>
        <p:blipFill>
          <a:blip r:embed="rId2"/>
          <a:srcRect/>
          <a:stretch>
            <a:fillRect/>
          </a:stretch>
        </p:blipFill>
        <p:spPr bwMode="auto">
          <a:xfrm>
            <a:off x="612775" y="1281113"/>
            <a:ext cx="7916863" cy="429577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85985008-1C76-40F6-AD2A-9E5B032349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1956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Arsitektur</a:t>
            </a:r>
            <a:r>
              <a:rPr lang="en-US" dirty="0"/>
              <a:t> H2O-Cloud Based Using API</a:t>
            </a:r>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19</a:t>
            </a:fld>
            <a:endParaRPr lang="id-ID" dirty="0"/>
          </a:p>
        </p:txBody>
      </p:sp>
      <p:pic>
        <p:nvPicPr>
          <p:cNvPr id="3074" name="Picture 2"/>
          <p:cNvPicPr>
            <a:picLocks noChangeAspect="1" noChangeArrowheads="1"/>
          </p:cNvPicPr>
          <p:nvPr/>
        </p:nvPicPr>
        <p:blipFill>
          <a:blip r:embed="rId2"/>
          <a:srcRect/>
          <a:stretch>
            <a:fillRect/>
          </a:stretch>
        </p:blipFill>
        <p:spPr bwMode="auto">
          <a:xfrm>
            <a:off x="620332" y="1612964"/>
            <a:ext cx="7921625" cy="4160837"/>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AC8CB218-3BD4-438C-AC5A-BA8701DE1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27285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id-ID" sz="4000" dirty="0"/>
              <a:t>Library Deep Learning</a:t>
            </a:r>
          </a:p>
        </p:txBody>
      </p:sp>
      <p:sp>
        <p:nvSpPr>
          <p:cNvPr id="8" name="Subtitle 7"/>
          <p:cNvSpPr>
            <a:spLocks noGrp="1"/>
          </p:cNvSpPr>
          <p:nvPr>
            <p:ph type="subTitle" idx="1"/>
          </p:nvPr>
        </p:nvSpPr>
        <p:spPr/>
        <p:txBody>
          <a:bodyPr/>
          <a:lstStyle/>
          <a:p>
            <a:r>
              <a:rPr lang="id-ID" dirty="0"/>
              <a:t>Nama pembicara dengan gelar</a:t>
            </a:r>
          </a:p>
        </p:txBody>
      </p:sp>
      <p:pic>
        <p:nvPicPr>
          <p:cNvPr id="4" name="Picture 3">
            <a:extLst>
              <a:ext uri="{FF2B5EF4-FFF2-40B4-BE49-F238E27FC236}">
                <a16:creationId xmlns:a16="http://schemas.microsoft.com/office/drawing/2014/main" id="{853F87B4-474A-41D1-8DE4-EB5D0ABEB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5695113"/>
            <a:ext cx="670457" cy="918844"/>
          </a:xfrm>
          <a:prstGeom prst="rect">
            <a:avLst/>
          </a:prstGeom>
        </p:spPr>
      </p:pic>
    </p:spTree>
    <p:extLst>
      <p:ext uri="{BB962C8B-B14F-4D97-AF65-F5344CB8AC3E}">
        <p14:creationId xmlns:p14="http://schemas.microsoft.com/office/powerpoint/2010/main" val="41417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Formats</a:t>
            </a:r>
          </a:p>
        </p:txBody>
      </p:sp>
      <p:sp>
        <p:nvSpPr>
          <p:cNvPr id="8" name="Content Placeholder 7"/>
          <p:cNvSpPr>
            <a:spLocks noGrp="1"/>
          </p:cNvSpPr>
          <p:nvPr>
            <p:ph sz="half" idx="2"/>
          </p:nvPr>
        </p:nvSpPr>
        <p:spPr/>
        <p:txBody>
          <a:bodyPr>
            <a:normAutofit fontScale="92500" lnSpcReduction="10000"/>
          </a:bodyPr>
          <a:lstStyle/>
          <a:p>
            <a:r>
              <a:rPr lang="en-US" dirty="0"/>
              <a:t>CSV</a:t>
            </a:r>
          </a:p>
          <a:p>
            <a:r>
              <a:rPr lang="en-US" dirty="0"/>
              <a:t>ORC – Optimized Row</a:t>
            </a:r>
          </a:p>
          <a:p>
            <a:r>
              <a:rPr lang="en-US" dirty="0"/>
              <a:t>Columnar, new in </a:t>
            </a:r>
            <a:r>
              <a:rPr lang="en-US" dirty="0" err="1"/>
              <a:t>Hadoop</a:t>
            </a:r>
            <a:r>
              <a:rPr lang="en-US" dirty="0"/>
              <a:t> &amp;</a:t>
            </a:r>
          </a:p>
          <a:p>
            <a:r>
              <a:rPr lang="en-US" dirty="0"/>
              <a:t>Hive</a:t>
            </a:r>
          </a:p>
          <a:p>
            <a:r>
              <a:rPr lang="en-US" dirty="0" err="1"/>
              <a:t>SVMLight</a:t>
            </a:r>
            <a:r>
              <a:rPr lang="en-US" dirty="0"/>
              <a:t> – Sparse data format</a:t>
            </a:r>
          </a:p>
          <a:p>
            <a:r>
              <a:rPr lang="en-US" dirty="0"/>
              <a:t>ARFF – Attribute Relation File</a:t>
            </a:r>
          </a:p>
          <a:p>
            <a:r>
              <a:rPr lang="en-US" dirty="0"/>
              <a:t>Format, from </a:t>
            </a:r>
            <a:r>
              <a:rPr lang="en-US" dirty="0" err="1"/>
              <a:t>Weka</a:t>
            </a:r>
            <a:endParaRPr lang="en-US" dirty="0"/>
          </a:p>
          <a:p>
            <a:r>
              <a:rPr lang="en-US" dirty="0"/>
              <a:t>XLS, XLSX</a:t>
            </a:r>
          </a:p>
          <a:p>
            <a:r>
              <a:rPr lang="en-US" dirty="0"/>
              <a:t>Avro</a:t>
            </a:r>
          </a:p>
          <a:p>
            <a:r>
              <a:rPr lang="en-US" dirty="0"/>
              <a:t>Parquet</a:t>
            </a:r>
          </a:p>
        </p:txBody>
      </p:sp>
      <p:sp>
        <p:nvSpPr>
          <p:cNvPr id="9" name="Text Placeholder 8"/>
          <p:cNvSpPr>
            <a:spLocks noGrp="1"/>
          </p:cNvSpPr>
          <p:nvPr>
            <p:ph type="body" sz="quarter" idx="3"/>
          </p:nvPr>
        </p:nvSpPr>
        <p:spPr/>
        <p:txBody>
          <a:bodyPr/>
          <a:lstStyle/>
          <a:p>
            <a:r>
              <a:rPr lang="en-US" dirty="0"/>
              <a:t>Sources</a:t>
            </a:r>
          </a:p>
        </p:txBody>
      </p:sp>
      <p:sp>
        <p:nvSpPr>
          <p:cNvPr id="10" name="Content Placeholder 9"/>
          <p:cNvSpPr>
            <a:spLocks noGrp="1"/>
          </p:cNvSpPr>
          <p:nvPr>
            <p:ph sz="quarter" idx="4"/>
          </p:nvPr>
        </p:nvSpPr>
        <p:spPr/>
        <p:txBody>
          <a:bodyPr/>
          <a:lstStyle/>
          <a:p>
            <a:r>
              <a:rPr lang="en-US" dirty="0"/>
              <a:t>Local files</a:t>
            </a:r>
          </a:p>
          <a:p>
            <a:r>
              <a:rPr lang="en-US" dirty="0"/>
              <a:t>Remote files</a:t>
            </a:r>
          </a:p>
          <a:p>
            <a:r>
              <a:rPr lang="en-US" dirty="0"/>
              <a:t>HDFS</a:t>
            </a:r>
          </a:p>
          <a:p>
            <a:r>
              <a:rPr lang="en-US" dirty="0"/>
              <a:t>S3</a:t>
            </a:r>
          </a:p>
          <a:p>
            <a:r>
              <a:rPr lang="en-US" dirty="0" err="1"/>
              <a:t>Alluxio</a:t>
            </a:r>
            <a:endParaRPr lang="en-US" dirty="0"/>
          </a:p>
          <a:p>
            <a:r>
              <a:rPr lang="en-US" dirty="0"/>
              <a:t>JDBC</a:t>
            </a:r>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20</a:t>
            </a:fld>
            <a:endParaRPr lang="id-ID" dirty="0"/>
          </a:p>
        </p:txBody>
      </p:sp>
      <p:sp>
        <p:nvSpPr>
          <p:cNvPr id="2" name="Title 1"/>
          <p:cNvSpPr>
            <a:spLocks noGrp="1"/>
          </p:cNvSpPr>
          <p:nvPr>
            <p:ph type="title"/>
          </p:nvPr>
        </p:nvSpPr>
        <p:spPr/>
        <p:txBody>
          <a:bodyPr/>
          <a:lstStyle/>
          <a:p>
            <a:r>
              <a:rPr lang="en-US" dirty="0"/>
              <a:t>Data input and output </a:t>
            </a:r>
          </a:p>
        </p:txBody>
      </p:sp>
      <p:pic>
        <p:nvPicPr>
          <p:cNvPr id="11" name="Picture 10">
            <a:extLst>
              <a:ext uri="{FF2B5EF4-FFF2-40B4-BE49-F238E27FC236}">
                <a16:creationId xmlns:a16="http://schemas.microsoft.com/office/drawing/2014/main" id="{77274A6A-0367-463D-8D41-149F0F2701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70047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Data Input </a:t>
            </a:r>
            <a:r>
              <a:rPr lang="en-US" dirty="0" err="1"/>
              <a:t>dan</a:t>
            </a:r>
            <a:r>
              <a:rPr lang="en-US" dirty="0"/>
              <a:t> Output</a:t>
            </a:r>
          </a:p>
        </p:txBody>
      </p:sp>
      <p:sp>
        <p:nvSpPr>
          <p:cNvPr id="10" name="Content Placeholder 9"/>
          <p:cNvSpPr>
            <a:spLocks noGrp="1"/>
          </p:cNvSpPr>
          <p:nvPr>
            <p:ph idx="1"/>
          </p:nvPr>
        </p:nvSpPr>
        <p:spPr/>
        <p:txBody>
          <a:bodyPr/>
          <a:lstStyle/>
          <a:p>
            <a:endParaRPr lang="en-US" dirty="0"/>
          </a:p>
        </p:txBody>
      </p:sp>
      <p:sp>
        <p:nvSpPr>
          <p:cNvPr id="6" name="Date Placeholder 5"/>
          <p:cNvSpPr>
            <a:spLocks noGrp="1"/>
          </p:cNvSpPr>
          <p:nvPr>
            <p:ph type="dt" sz="half" idx="10"/>
          </p:nvPr>
        </p:nvSpPr>
        <p:spPr/>
        <p:txBody>
          <a:bodyPr/>
          <a:lstStyle/>
          <a:p>
            <a:fld id="{3CC67830-073F-46E9-BDFD-9194D236583B}" type="datetime1">
              <a:rPr lang="id-ID" smtClean="0"/>
              <a:pPr/>
              <a:t>31/07/2019</a:t>
            </a:fld>
            <a:endParaRPr lang="id-ID"/>
          </a:p>
        </p:txBody>
      </p:sp>
      <p:sp>
        <p:nvSpPr>
          <p:cNvPr id="7" name="Footer Placeholder 6"/>
          <p:cNvSpPr>
            <a:spLocks noGrp="1"/>
          </p:cNvSpPr>
          <p:nvPr>
            <p:ph type="ftr" sz="quarter" idx="11"/>
          </p:nvPr>
        </p:nvSpPr>
        <p:spPr/>
        <p:txBody>
          <a:bodyPr/>
          <a:lstStyle/>
          <a:p>
            <a:r>
              <a:rPr lang="id-ID"/>
              <a:t>PLatform Deep Learning _ Pendahuluan</a:t>
            </a:r>
          </a:p>
        </p:txBody>
      </p:sp>
      <p:sp>
        <p:nvSpPr>
          <p:cNvPr id="8" name="Slide Number Placeholder 7"/>
          <p:cNvSpPr>
            <a:spLocks noGrp="1"/>
          </p:cNvSpPr>
          <p:nvPr>
            <p:ph type="sldNum" sz="quarter" idx="12"/>
          </p:nvPr>
        </p:nvSpPr>
        <p:spPr/>
        <p:txBody>
          <a:bodyPr/>
          <a:lstStyle/>
          <a:p>
            <a:fld id="{DF0E258F-04D6-46E9-8B77-0866F5CD991D}" type="slidenum">
              <a:rPr lang="id-ID" smtClean="0"/>
              <a:pPr/>
              <a:t>21</a:t>
            </a:fld>
            <a:endParaRPr lang="id-ID"/>
          </a:p>
        </p:txBody>
      </p:sp>
      <p:pic>
        <p:nvPicPr>
          <p:cNvPr id="1026" name="Picture 2"/>
          <p:cNvPicPr>
            <a:picLocks noChangeAspect="1" noChangeArrowheads="1"/>
          </p:cNvPicPr>
          <p:nvPr/>
        </p:nvPicPr>
        <p:blipFill>
          <a:blip r:embed="rId2"/>
          <a:srcRect/>
          <a:stretch>
            <a:fillRect/>
          </a:stretch>
        </p:blipFill>
        <p:spPr bwMode="auto">
          <a:xfrm>
            <a:off x="579882" y="1468120"/>
            <a:ext cx="8037513" cy="4468813"/>
          </a:xfrm>
          <a:prstGeom prst="rect">
            <a:avLst/>
          </a:prstGeom>
          <a:noFill/>
          <a:ln w="9525">
            <a:noFill/>
            <a:miter lim="800000"/>
            <a:headEnd/>
            <a:tailEnd/>
          </a:ln>
          <a:effectLst/>
        </p:spPr>
      </p:pic>
      <p:pic>
        <p:nvPicPr>
          <p:cNvPr id="11" name="Picture 10">
            <a:extLst>
              <a:ext uri="{FF2B5EF4-FFF2-40B4-BE49-F238E27FC236}">
                <a16:creationId xmlns:a16="http://schemas.microsoft.com/office/drawing/2014/main" id="{A8665727-B125-44EF-90EF-6915DE13A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570845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Machine Learning Algorithms</a:t>
            </a:r>
          </a:p>
        </p:txBody>
      </p:sp>
      <p:sp>
        <p:nvSpPr>
          <p:cNvPr id="10" name="Content Placeholder 9"/>
          <p:cNvSpPr>
            <a:spLocks noGrp="1"/>
          </p:cNvSpPr>
          <p:nvPr>
            <p:ph idx="1"/>
          </p:nvPr>
        </p:nvSpPr>
        <p:spPr/>
        <p:txBody>
          <a:bodyPr>
            <a:normAutofit/>
          </a:bodyPr>
          <a:lstStyle/>
          <a:p>
            <a:pPr algn="ctr">
              <a:buNone/>
            </a:pPr>
            <a:r>
              <a:rPr lang="en-US" dirty="0"/>
              <a:t>H2O provides highly optimized </a:t>
            </a:r>
            <a:r>
              <a:rPr lang="en-US" b="1" i="1" dirty="0"/>
              <a:t>from-scratch</a:t>
            </a:r>
            <a:r>
              <a:rPr lang="en-US" dirty="0"/>
              <a:t> implementations of classical, as well as modern techniques on top of its distributed, in-memory processing engine. </a:t>
            </a:r>
          </a:p>
          <a:p>
            <a:r>
              <a:rPr lang="en-US" b="1" dirty="0"/>
              <a:t>Deep Learning</a:t>
            </a:r>
            <a:r>
              <a:rPr lang="en-US" dirty="0"/>
              <a:t>: Native implementation of a multi-layer, feed-forward ANN.</a:t>
            </a:r>
          </a:p>
          <a:p>
            <a:r>
              <a:rPr lang="en-US" dirty="0"/>
              <a:t>Distributed Random Forest</a:t>
            </a:r>
          </a:p>
          <a:p>
            <a:r>
              <a:rPr lang="en-US" dirty="0"/>
              <a:t>GLM</a:t>
            </a:r>
          </a:p>
          <a:p>
            <a:r>
              <a:rPr lang="en-US" dirty="0"/>
              <a:t>GBM</a:t>
            </a:r>
          </a:p>
          <a:p>
            <a:r>
              <a:rPr lang="en-US" dirty="0"/>
              <a:t>k-Means clustering</a:t>
            </a:r>
          </a:p>
          <a:p>
            <a:r>
              <a:rPr lang="en-US" dirty="0"/>
              <a:t>PCA</a:t>
            </a:r>
          </a:p>
          <a:p>
            <a:r>
              <a:rPr lang="en-US" dirty="0"/>
              <a:t>. . . and many more: </a:t>
            </a:r>
            <a:r>
              <a:rPr lang="en-US" dirty="0">
                <a:hlinkClick r:id="rId2"/>
              </a:rPr>
              <a:t>http://docs.h2o.ai/h2o/latest-stable/h2o-docs/data-science.html</a:t>
            </a:r>
            <a:endParaRPr lang="en-US" dirty="0"/>
          </a:p>
          <a:p>
            <a:pPr algn="ctr">
              <a:buNone/>
            </a:pPr>
            <a:endParaRPr lang="en-US" dirty="0"/>
          </a:p>
        </p:txBody>
      </p:sp>
      <p:sp>
        <p:nvSpPr>
          <p:cNvPr id="6" name="Date Placeholder 5"/>
          <p:cNvSpPr>
            <a:spLocks noGrp="1"/>
          </p:cNvSpPr>
          <p:nvPr>
            <p:ph type="dt" sz="half" idx="10"/>
          </p:nvPr>
        </p:nvSpPr>
        <p:spPr/>
        <p:txBody>
          <a:bodyPr/>
          <a:lstStyle/>
          <a:p>
            <a:fld id="{3CC67830-073F-46E9-BDFD-9194D236583B}" type="datetime1">
              <a:rPr lang="id-ID" smtClean="0"/>
              <a:pPr/>
              <a:t>31/07/2019</a:t>
            </a:fld>
            <a:endParaRPr lang="id-ID"/>
          </a:p>
        </p:txBody>
      </p:sp>
      <p:sp>
        <p:nvSpPr>
          <p:cNvPr id="7" name="Footer Placeholder 6"/>
          <p:cNvSpPr>
            <a:spLocks noGrp="1"/>
          </p:cNvSpPr>
          <p:nvPr>
            <p:ph type="ftr" sz="quarter" idx="11"/>
          </p:nvPr>
        </p:nvSpPr>
        <p:spPr/>
        <p:txBody>
          <a:bodyPr/>
          <a:lstStyle/>
          <a:p>
            <a:r>
              <a:rPr lang="id-ID"/>
              <a:t>PLatform Deep Learning _ Pendahuluan</a:t>
            </a:r>
          </a:p>
        </p:txBody>
      </p:sp>
      <p:sp>
        <p:nvSpPr>
          <p:cNvPr id="8" name="Slide Number Placeholder 7"/>
          <p:cNvSpPr>
            <a:spLocks noGrp="1"/>
          </p:cNvSpPr>
          <p:nvPr>
            <p:ph type="sldNum" sz="quarter" idx="12"/>
          </p:nvPr>
        </p:nvSpPr>
        <p:spPr/>
        <p:txBody>
          <a:bodyPr/>
          <a:lstStyle/>
          <a:p>
            <a:fld id="{DF0E258F-04D6-46E9-8B77-0866F5CD991D}" type="slidenum">
              <a:rPr lang="id-ID" smtClean="0"/>
              <a:pPr/>
              <a:t>22</a:t>
            </a:fld>
            <a:endParaRPr lang="id-ID"/>
          </a:p>
        </p:txBody>
      </p:sp>
      <p:pic>
        <p:nvPicPr>
          <p:cNvPr id="11" name="Picture 10">
            <a:extLst>
              <a:ext uri="{FF2B5EF4-FFF2-40B4-BE49-F238E27FC236}">
                <a16:creationId xmlns:a16="http://schemas.microsoft.com/office/drawing/2014/main" id="{716CBCAD-8340-4360-836F-AAA3FC2C2F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71077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H2O website: </a:t>
            </a:r>
            <a:r>
              <a:rPr lang="en-US" dirty="0">
                <a:hlinkClick r:id="rId2"/>
              </a:rPr>
              <a:t>https://www.h2o.ai/</a:t>
            </a:r>
            <a:endParaRPr lang="en-US" dirty="0"/>
          </a:p>
          <a:p>
            <a:r>
              <a:rPr lang="en-US" dirty="0"/>
              <a:t>Some pictures “stolen” from H2O’s documentation: </a:t>
            </a:r>
            <a:r>
              <a:rPr lang="en-US" dirty="0">
                <a:hlinkClick r:id="rId3"/>
              </a:rPr>
              <a:t>http://docs.h2o.ai/h2o/latest-stable/h2o-docs/welcome.html</a:t>
            </a:r>
            <a:endParaRPr lang="en-US" dirty="0"/>
          </a:p>
          <a:p>
            <a:r>
              <a:rPr lang="en-US" dirty="0"/>
              <a:t>Erin </a:t>
            </a:r>
            <a:r>
              <a:rPr lang="en-US" dirty="0" err="1"/>
              <a:t>Ledell’s</a:t>
            </a:r>
            <a:r>
              <a:rPr lang="en-US" dirty="0"/>
              <a:t> excellent presentation: </a:t>
            </a:r>
            <a:r>
              <a:rPr lang="en-US" dirty="0">
                <a:hlinkClick r:id="rId4"/>
              </a:rPr>
              <a:t>https://www.stat.berkeley.edu/~ledell/docs/h2o_hpccon_oct2015.pdf</a:t>
            </a:r>
            <a:endParaRPr lang="en-US" dirty="0"/>
          </a:p>
          <a:p>
            <a:r>
              <a:rPr lang="en-US" dirty="0"/>
              <a:t>Darren Cook: “Practical Machine Learning with H2O” –</a:t>
            </a:r>
            <a:r>
              <a:rPr lang="en-US" dirty="0">
                <a:hlinkClick r:id="rId5"/>
              </a:rPr>
              <a:t>https://www.amazon.com/</a:t>
            </a:r>
            <a:endParaRPr lang="en-US" dirty="0"/>
          </a:p>
          <a:p>
            <a:r>
              <a:rPr lang="en-US" dirty="0"/>
              <a:t>Practical-Machine-Learning-H2O-Techniques/</a:t>
            </a:r>
            <a:r>
              <a:rPr lang="en-US" dirty="0" err="1"/>
              <a:t>dp</a:t>
            </a:r>
            <a:r>
              <a:rPr lang="en-US" dirty="0"/>
              <a:t>/149196460X</a:t>
            </a:r>
          </a:p>
          <a:p>
            <a:r>
              <a:rPr lang="en-US" dirty="0"/>
              <a:t>Example code is available in </a:t>
            </a:r>
            <a:r>
              <a:rPr lang="en-US" dirty="0" err="1"/>
              <a:t>GitHub</a:t>
            </a:r>
            <a:r>
              <a:rPr lang="en-US" dirty="0"/>
              <a:t>: </a:t>
            </a:r>
            <a:r>
              <a:rPr lang="en-US" dirty="0">
                <a:hlinkClick r:id="rId6"/>
              </a:rPr>
              <a:t>https://github.com/DarrenCook/h2o</a:t>
            </a:r>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23</a:t>
            </a:fld>
            <a:endParaRPr lang="id-ID" dirty="0"/>
          </a:p>
        </p:txBody>
      </p:sp>
      <p:pic>
        <p:nvPicPr>
          <p:cNvPr id="7" name="Picture 6">
            <a:extLst>
              <a:ext uri="{FF2B5EF4-FFF2-40B4-BE49-F238E27FC236}">
                <a16:creationId xmlns:a16="http://schemas.microsoft.com/office/drawing/2014/main" id="{43C5BA2F-FDC3-4AC2-A1FA-2C81007D7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47274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Beberapa Library Lainnya</a:t>
            </a:r>
          </a:p>
        </p:txBody>
      </p:sp>
      <p:sp>
        <p:nvSpPr>
          <p:cNvPr id="3" name="Text Placeholder 2"/>
          <p:cNvSpPr>
            <a:spLocks noGrp="1"/>
          </p:cNvSpPr>
          <p:nvPr>
            <p:ph type="body" idx="1"/>
          </p:nvPr>
        </p:nvSpPr>
        <p:spPr>
          <a:xfrm>
            <a:off x="2317581" y="2465614"/>
            <a:ext cx="6188745" cy="369117"/>
          </a:xfrm>
        </p:spPr>
        <p:txBody>
          <a:bodyPr>
            <a:normAutofit/>
          </a:bodyPr>
          <a:lstStyle/>
          <a:p>
            <a:r>
              <a:rPr lang="id-ID" dirty="0"/>
              <a:t>Bagian Empat</a:t>
            </a:r>
          </a:p>
        </p:txBody>
      </p:sp>
      <p:sp>
        <p:nvSpPr>
          <p:cNvPr id="4" name="Date Placeholder 3"/>
          <p:cNvSpPr>
            <a:spLocks noGrp="1"/>
          </p:cNvSpPr>
          <p:nvPr>
            <p:ph type="dt" sz="half" idx="10"/>
          </p:nvPr>
        </p:nvSpPr>
        <p:spPr/>
        <p:txBody>
          <a:bodyPr/>
          <a:lstStyle/>
          <a:p>
            <a:fld id="{CC3B8899-949A-4751-B5D1-CEF3F2FF1576}"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t>24</a:t>
            </a:fld>
            <a:endParaRPr lang="id-ID" dirty="0"/>
          </a:p>
        </p:txBody>
      </p:sp>
      <p:pic>
        <p:nvPicPr>
          <p:cNvPr id="7" name="Picture 6">
            <a:extLst>
              <a:ext uri="{FF2B5EF4-FFF2-40B4-BE49-F238E27FC236}">
                <a16:creationId xmlns:a16="http://schemas.microsoft.com/office/drawing/2014/main" id="{754C1635-67D5-4227-B03D-BE316BC5B2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27604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Caffe</a:t>
            </a:r>
          </a:p>
        </p:txBody>
      </p:sp>
      <p:sp>
        <p:nvSpPr>
          <p:cNvPr id="3" name="Content Placeholder 2"/>
          <p:cNvSpPr>
            <a:spLocks noGrp="1"/>
          </p:cNvSpPr>
          <p:nvPr>
            <p:ph idx="1"/>
          </p:nvPr>
        </p:nvSpPr>
        <p:spPr/>
        <p:txBody>
          <a:bodyPr/>
          <a:lstStyle/>
          <a:p>
            <a:pPr algn="just"/>
            <a:r>
              <a:rPr lang="id-ID" dirty="0"/>
              <a:t>Caffe adalah library deep learning untuk vision machine, sehingga sangat cocok untuk jaringan convolutional.</a:t>
            </a:r>
          </a:p>
          <a:p>
            <a:pPr algn="just"/>
            <a:r>
              <a:rPr lang="id-ID" dirty="0"/>
              <a:t>Versi terbaru Caffe  menyediakan dukungan untuk suara dan teks, reinforce learning dan jaringan recurent untuk pemrosesan sekuensial.</a:t>
            </a:r>
          </a:p>
          <a:p>
            <a:pPr algn="just"/>
            <a:endParaRPr lang="id-ID" dirty="0"/>
          </a:p>
          <a:p>
            <a:pPr algn="just"/>
            <a:r>
              <a:rPr lang="id-ID" dirty="0"/>
              <a:t>.</a:t>
            </a:r>
            <a:br>
              <a:rPr lang="id-ID" dirty="0"/>
            </a:br>
            <a:endParaRPr lang="id-ID" dirty="0"/>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dirty="0"/>
              <a:t>Library Deep Learning_ Pendahuluan</a:t>
            </a:r>
          </a:p>
        </p:txBody>
      </p:sp>
      <p:sp>
        <p:nvSpPr>
          <p:cNvPr id="6" name="Slide Number Placeholder 5"/>
          <p:cNvSpPr>
            <a:spLocks noGrp="1"/>
          </p:cNvSpPr>
          <p:nvPr>
            <p:ph type="sldNum" sz="quarter" idx="12"/>
          </p:nvPr>
        </p:nvSpPr>
        <p:spPr/>
        <p:txBody>
          <a:bodyPr/>
          <a:lstStyle/>
          <a:p>
            <a:fld id="{DF0E258F-04D6-46E9-8B77-0866F5CD991D}" type="slidenum">
              <a:rPr lang="id-ID" smtClean="0"/>
              <a:pPr/>
              <a:t>25</a:t>
            </a:fld>
            <a:endParaRPr lang="id-ID"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845" t="47227" r="33496" b="31713"/>
          <a:stretch/>
        </p:blipFill>
        <p:spPr bwMode="auto">
          <a:xfrm>
            <a:off x="254000" y="3081868"/>
            <a:ext cx="8677586" cy="3236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575E7A86-E6B6-417C-9BE0-4F19F8E254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75374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Torch</a:t>
            </a:r>
          </a:p>
        </p:txBody>
      </p:sp>
      <p:sp>
        <p:nvSpPr>
          <p:cNvPr id="3" name="Content Placeholder 2"/>
          <p:cNvSpPr>
            <a:spLocks noGrp="1"/>
          </p:cNvSpPr>
          <p:nvPr>
            <p:ph idx="1"/>
          </p:nvPr>
        </p:nvSpPr>
        <p:spPr/>
        <p:txBody>
          <a:bodyPr/>
          <a:lstStyle/>
          <a:p>
            <a:pPr algn="just"/>
            <a:r>
              <a:rPr lang="id-ID" dirty="0"/>
              <a:t>Torch adalah library machine learning yang opensource, kerangka kerja untuk komputasi ilmiah, dengan skrip berdasarkan bahasa pemrograman Lua.</a:t>
            </a:r>
          </a:p>
          <a:p>
            <a:pPr algn="just"/>
            <a:r>
              <a:rPr lang="id-ID" dirty="0"/>
              <a:t>Torch menyediakan berbagai algoritma untuk deep learning, dan menggunakan bahasa scripting LuaJIT, dan implementasi C yang mendasarinya. Pada 2018, Torch tidak lagi dalam pengembangan aktif. </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26</a:t>
            </a:fld>
            <a:endParaRPr lang="id-ID" dirty="0"/>
          </a:p>
        </p:txBody>
      </p:sp>
      <p:pic>
        <p:nvPicPr>
          <p:cNvPr id="7" name="Picture 2" descr="F:\Digital Talent ML\fUNDAMENTAL DEEP LEARNING\(9) Torch - Ep. 19 (Deep Learning SIMPLIFIED) - YouTube (5-24-2019 11-42-07 AM)\(9) Torch - Ep. 19 (Deep Learning SIMPLIFIED) - YouTube 056.jpg"/>
          <p:cNvPicPr>
            <a:picLocks noChangeAspect="1" noChangeArrowheads="1"/>
          </p:cNvPicPr>
          <p:nvPr/>
        </p:nvPicPr>
        <p:blipFill rotWithShape="1">
          <a:blip r:embed="rId3">
            <a:extLst>
              <a:ext uri="{28A0092B-C50C-407E-A947-70E740481C1C}">
                <a14:useLocalDpi xmlns:a14="http://schemas.microsoft.com/office/drawing/2010/main" val="0"/>
              </a:ext>
            </a:extLst>
          </a:blip>
          <a:srcRect l="4754" t="31989" r="10855" b="17502"/>
          <a:stretch/>
        </p:blipFill>
        <p:spPr bwMode="auto">
          <a:xfrm>
            <a:off x="694264" y="3471335"/>
            <a:ext cx="679026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C83ED90-E92B-4B43-87E5-4129DFA983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676171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19100" y="2508583"/>
            <a:ext cx="5419725" cy="1419226"/>
          </a:xfrm>
        </p:spPr>
        <p:txBody>
          <a:bodyPr/>
          <a:lstStyle/>
          <a:p>
            <a:r>
              <a:rPr lang="en-US" sz="3900" dirty="0"/>
              <a:t>Platform-Platform Machine Learning</a:t>
            </a:r>
            <a:endParaRPr lang="id-ID" sz="3900" dirty="0"/>
          </a:p>
        </p:txBody>
      </p:sp>
      <p:sp>
        <p:nvSpPr>
          <p:cNvPr id="8" name="Subtitle 7"/>
          <p:cNvSpPr>
            <a:spLocks noGrp="1"/>
          </p:cNvSpPr>
          <p:nvPr>
            <p:ph type="subTitle" idx="1"/>
          </p:nvPr>
        </p:nvSpPr>
        <p:spPr/>
        <p:txBody>
          <a:bodyPr/>
          <a:lstStyle/>
          <a:p>
            <a:endParaRPr lang="id-ID" dirty="0"/>
          </a:p>
        </p:txBody>
      </p:sp>
      <p:pic>
        <p:nvPicPr>
          <p:cNvPr id="4" name="Picture 3">
            <a:extLst>
              <a:ext uri="{FF2B5EF4-FFF2-40B4-BE49-F238E27FC236}">
                <a16:creationId xmlns:a16="http://schemas.microsoft.com/office/drawing/2014/main" id="{048CB883-844B-4FDE-B247-4089F03BFC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5728034"/>
            <a:ext cx="723900" cy="992087"/>
          </a:xfrm>
          <a:prstGeom prst="rect">
            <a:avLst/>
          </a:prstGeom>
        </p:spPr>
      </p:pic>
    </p:spTree>
    <p:extLst>
      <p:ext uri="{BB962C8B-B14F-4D97-AF65-F5344CB8AC3E}">
        <p14:creationId xmlns:p14="http://schemas.microsoft.com/office/powerpoint/2010/main" val="3614793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Mengenal</a:t>
            </a:r>
            <a:r>
              <a:rPr lang="en-US" dirty="0"/>
              <a:t> Platform</a:t>
            </a:r>
            <a:endParaRPr lang="id-ID" dirty="0"/>
          </a:p>
        </p:txBody>
      </p:sp>
      <p:sp>
        <p:nvSpPr>
          <p:cNvPr id="8" name="Text Placeholder 7"/>
          <p:cNvSpPr>
            <a:spLocks noGrp="1"/>
          </p:cNvSpPr>
          <p:nvPr>
            <p:ph type="body" idx="1"/>
          </p:nvPr>
        </p:nvSpPr>
        <p:spPr/>
        <p:txBody>
          <a:bodyPr>
            <a:normAutofit fontScale="85000" lnSpcReduction="10000"/>
          </a:bodyPr>
          <a:lstStyle/>
          <a:p>
            <a:r>
              <a:rPr lang="id-ID" dirty="0"/>
              <a:t>Bagian 1</a:t>
            </a:r>
          </a:p>
        </p:txBody>
      </p:sp>
      <p:sp>
        <p:nvSpPr>
          <p:cNvPr id="4" name="Date Placeholder 3"/>
          <p:cNvSpPr>
            <a:spLocks noGrp="1"/>
          </p:cNvSpPr>
          <p:nvPr>
            <p:ph type="dt" sz="half" idx="10"/>
          </p:nvPr>
        </p:nvSpPr>
        <p:spPr/>
        <p:txBody>
          <a:bodyPr/>
          <a:lstStyle/>
          <a:p>
            <a:fld id="{2D11542F-DE5E-4E16-A7BF-712B39FBB095}" type="datetime1">
              <a:rPr lang="id-ID" smtClean="0"/>
              <a:t>31/07/2019</a:t>
            </a:fld>
            <a:endParaRPr lang="id-ID"/>
          </a:p>
        </p:txBody>
      </p:sp>
      <p:sp>
        <p:nvSpPr>
          <p:cNvPr id="5" name="Footer Placeholder 4"/>
          <p:cNvSpPr>
            <a:spLocks noGrp="1"/>
          </p:cNvSpPr>
          <p:nvPr>
            <p:ph type="ftr" sz="quarter" idx="11"/>
          </p:nvPr>
        </p:nvSpPr>
        <p:spPr/>
        <p:txBody>
          <a:bodyPr/>
          <a:lstStyle/>
          <a:p>
            <a:r>
              <a:rPr lang="id-ID" dirty="0"/>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pPr/>
              <a:t>28</a:t>
            </a:fld>
            <a:endParaRPr lang="id-ID" dirty="0"/>
          </a:p>
        </p:txBody>
      </p:sp>
      <p:pic>
        <p:nvPicPr>
          <p:cNvPr id="9" name="Picture 8">
            <a:extLst>
              <a:ext uri="{FF2B5EF4-FFF2-40B4-BE49-F238E27FC236}">
                <a16:creationId xmlns:a16="http://schemas.microsoft.com/office/drawing/2014/main" id="{DE2E59AF-8480-486E-BEFE-251FB15F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430203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Apa</a:t>
            </a:r>
            <a:r>
              <a:rPr lang="en-US" dirty="0"/>
              <a:t> </a:t>
            </a:r>
            <a:r>
              <a:rPr lang="en-US" dirty="0" err="1"/>
              <a:t>itu</a:t>
            </a:r>
            <a:r>
              <a:rPr lang="en-US" dirty="0"/>
              <a:t> </a:t>
            </a:r>
            <a:r>
              <a:rPr lang="en-US" dirty="0" err="1"/>
              <a:t>Plaform</a:t>
            </a:r>
            <a:r>
              <a:rPr lang="en-US" dirty="0"/>
              <a:t>?</a:t>
            </a:r>
            <a:endParaRPr lang="id-ID" dirty="0"/>
          </a:p>
        </p:txBody>
      </p:sp>
      <p:sp>
        <p:nvSpPr>
          <p:cNvPr id="7" name="Content Placeholder 6"/>
          <p:cNvSpPr>
            <a:spLocks noGrp="1"/>
          </p:cNvSpPr>
          <p:nvPr>
            <p:ph idx="1"/>
          </p:nvPr>
        </p:nvSpPr>
        <p:spPr/>
        <p:txBody>
          <a:bodyPr anchor="t"/>
          <a:lstStyle/>
          <a:p>
            <a:r>
              <a:rPr lang="en-US" dirty="0" err="1"/>
              <a:t>Dalam</a:t>
            </a:r>
            <a:r>
              <a:rPr lang="en-US" dirty="0"/>
              <a:t> dunia TI, platform </a:t>
            </a:r>
            <a:r>
              <a:rPr lang="en-US" dirty="0" err="1"/>
              <a:t>dapat</a:t>
            </a:r>
            <a:r>
              <a:rPr lang="en-US" dirty="0"/>
              <a:t> </a:t>
            </a:r>
            <a:r>
              <a:rPr lang="en-US" dirty="0" err="1"/>
              <a:t>diartikan</a:t>
            </a:r>
            <a:r>
              <a:rPr lang="en-US" dirty="0"/>
              <a:t> </a:t>
            </a:r>
            <a:r>
              <a:rPr lang="en-US" dirty="0" err="1"/>
              <a:t>sebagai</a:t>
            </a:r>
            <a:r>
              <a:rPr lang="en-US" dirty="0"/>
              <a:t> software </a:t>
            </a:r>
            <a:r>
              <a:rPr lang="en-US" dirty="0" err="1"/>
              <a:t>atau</a:t>
            </a:r>
            <a:r>
              <a:rPr lang="en-US" dirty="0"/>
              <a:t> hardware yang </a:t>
            </a:r>
            <a:r>
              <a:rPr lang="en-US" dirty="0" err="1"/>
              <a:t>digunakan</a:t>
            </a:r>
            <a:r>
              <a:rPr lang="en-US" dirty="0"/>
              <a:t> </a:t>
            </a:r>
            <a:r>
              <a:rPr lang="en-US" dirty="0" err="1"/>
              <a:t>untuk</a:t>
            </a:r>
            <a:r>
              <a:rPr lang="en-US" dirty="0"/>
              <a:t> </a:t>
            </a:r>
            <a:r>
              <a:rPr lang="en-US" dirty="0" err="1"/>
              <a:t>menyediakan</a:t>
            </a:r>
            <a:r>
              <a:rPr lang="en-US" dirty="0"/>
              <a:t> </a:t>
            </a:r>
            <a:r>
              <a:rPr lang="en-US" dirty="0" err="1"/>
              <a:t>sebuah</a:t>
            </a:r>
            <a:r>
              <a:rPr lang="en-US" dirty="0"/>
              <a:t> </a:t>
            </a:r>
            <a:r>
              <a:rPr lang="en-US" dirty="0" err="1"/>
              <a:t>layanan</a:t>
            </a:r>
            <a:r>
              <a:rPr lang="en-US" dirty="0"/>
              <a:t>/service.</a:t>
            </a:r>
          </a:p>
          <a:p>
            <a:r>
              <a:rPr lang="id-ID" dirty="0"/>
              <a:t>Sebuah aplikasi platform, biasanya terdiri dari: </a:t>
            </a:r>
            <a:endParaRPr lang="en-US" dirty="0"/>
          </a:p>
          <a:p>
            <a:pPr lvl="1"/>
            <a:r>
              <a:rPr lang="id-ID" i="1" dirty="0"/>
              <a:t>hardware</a:t>
            </a:r>
            <a:r>
              <a:rPr lang="id-ID" dirty="0"/>
              <a:t>, </a:t>
            </a:r>
            <a:endParaRPr lang="en-US" dirty="0"/>
          </a:p>
          <a:p>
            <a:pPr lvl="1"/>
            <a:r>
              <a:rPr lang="id-ID" dirty="0"/>
              <a:t>sistem operasi dan </a:t>
            </a:r>
            <a:endParaRPr lang="en-US" dirty="0"/>
          </a:p>
          <a:p>
            <a:pPr lvl="1"/>
            <a:r>
              <a:rPr lang="id-ID" dirty="0"/>
              <a:t>program-program yang saling berkoordinasi dan menggunakan set instruksi tertentu untuk prosesor tertentu.</a:t>
            </a:r>
            <a:endParaRPr lang="en-US" dirty="0"/>
          </a:p>
          <a:p>
            <a:endParaRPr lang="id-ID" dirty="0"/>
          </a:p>
          <a:p>
            <a:pPr lvl="1"/>
            <a:endParaRPr lang="id-ID" dirty="0"/>
          </a:p>
          <a:p>
            <a:pPr marL="0" indent="0">
              <a:buNone/>
            </a:pPr>
            <a:endParaRPr lang="id-ID" dirty="0"/>
          </a:p>
        </p:txBody>
      </p:sp>
      <p:sp>
        <p:nvSpPr>
          <p:cNvPr id="4" name="Date Placeholder 3"/>
          <p:cNvSpPr>
            <a:spLocks noGrp="1"/>
          </p:cNvSpPr>
          <p:nvPr>
            <p:ph type="dt" sz="half" idx="10"/>
          </p:nvPr>
        </p:nvSpPr>
        <p:spPr/>
        <p:txBody>
          <a:bodyPr/>
          <a:lstStyle/>
          <a:p>
            <a:fld id="{E4402B2D-B06F-4A56-8973-DB7FE9513CBC}" type="datetime1">
              <a:rPr lang="id-ID" smtClean="0"/>
              <a:t>31/07/2019</a:t>
            </a:fld>
            <a:endParaRPr lang="id-ID"/>
          </a:p>
        </p:txBody>
      </p:sp>
      <p:sp>
        <p:nvSpPr>
          <p:cNvPr id="5" name="Footer Placeholder 4"/>
          <p:cNvSpPr>
            <a:spLocks noGrp="1"/>
          </p:cNvSpPr>
          <p:nvPr>
            <p:ph type="ftr" sz="quarter" idx="11"/>
          </p:nvPr>
        </p:nvSpPr>
        <p:spPr/>
        <p:txBody>
          <a:bodyPr/>
          <a:lstStyle/>
          <a:p>
            <a:r>
              <a:rPr lang="en-US" dirty="0"/>
              <a:t>Platform-Platform </a:t>
            </a:r>
            <a:r>
              <a:rPr lang="en-US" dirty="0" err="1"/>
              <a:t>Untuk</a:t>
            </a:r>
            <a:r>
              <a:rPr lang="en-US" dirty="0"/>
              <a:t> Machine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29</a:t>
            </a:fld>
            <a:endParaRPr lang="id-ID" dirty="0"/>
          </a:p>
        </p:txBody>
      </p:sp>
      <p:pic>
        <p:nvPicPr>
          <p:cNvPr id="8" name="Picture 7">
            <a:extLst>
              <a:ext uri="{FF2B5EF4-FFF2-40B4-BE49-F238E27FC236}">
                <a16:creationId xmlns:a16="http://schemas.microsoft.com/office/drawing/2014/main" id="{A68DE363-6568-4BDF-B212-9A5818A83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3554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id-ID" dirty="0"/>
              <a:t>Pendahuluan Mengenai Library Deep Learning</a:t>
            </a:r>
          </a:p>
        </p:txBody>
      </p:sp>
      <p:sp>
        <p:nvSpPr>
          <p:cNvPr id="8" name="Text Placeholder 7"/>
          <p:cNvSpPr>
            <a:spLocks noGrp="1"/>
          </p:cNvSpPr>
          <p:nvPr>
            <p:ph type="body" idx="1"/>
          </p:nvPr>
        </p:nvSpPr>
        <p:spPr/>
        <p:txBody>
          <a:bodyPr>
            <a:normAutofit fontScale="85000" lnSpcReduction="10000"/>
          </a:bodyPr>
          <a:lstStyle/>
          <a:p>
            <a:r>
              <a:rPr lang="id-ID" dirty="0"/>
              <a:t>Bagian 2</a:t>
            </a:r>
          </a:p>
        </p:txBody>
      </p:sp>
      <p:sp>
        <p:nvSpPr>
          <p:cNvPr id="4" name="Date Placeholder 3"/>
          <p:cNvSpPr>
            <a:spLocks noGrp="1"/>
          </p:cNvSpPr>
          <p:nvPr>
            <p:ph type="dt" sz="half" idx="10"/>
          </p:nvPr>
        </p:nvSpPr>
        <p:spPr/>
        <p:txBody>
          <a:bodyPr/>
          <a:lstStyle/>
          <a:p>
            <a:fld id="{B08D6A6E-5064-48C6-A62B-5B5D5202CB02}"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a:t>
            </a:fld>
            <a:endParaRPr lang="id-ID" dirty="0"/>
          </a:p>
        </p:txBody>
      </p:sp>
      <p:pic>
        <p:nvPicPr>
          <p:cNvPr id="9" name="Picture 8">
            <a:extLst>
              <a:ext uri="{FF2B5EF4-FFF2-40B4-BE49-F238E27FC236}">
                <a16:creationId xmlns:a16="http://schemas.microsoft.com/office/drawing/2014/main" id="{59558633-963C-4406-BD52-EB0A57CA9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26948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402B2D-B06F-4A56-8973-DB7FE9513CBC}" type="datetime1">
              <a:rPr lang="id-ID" smtClean="0"/>
              <a:t>31/07/2019</a:t>
            </a:fld>
            <a:endParaRPr lang="id-ID"/>
          </a:p>
        </p:txBody>
      </p:sp>
      <p:sp>
        <p:nvSpPr>
          <p:cNvPr id="5" name="Footer Placeholder 4"/>
          <p:cNvSpPr>
            <a:spLocks noGrp="1"/>
          </p:cNvSpPr>
          <p:nvPr>
            <p:ph type="ftr" sz="quarter" idx="11"/>
          </p:nvPr>
        </p:nvSpPr>
        <p:spPr/>
        <p:txBody>
          <a:bodyPr/>
          <a:lstStyle/>
          <a:p>
            <a:r>
              <a:rPr lang="en-US" dirty="0"/>
              <a:t>Platform-Platform </a:t>
            </a:r>
            <a:r>
              <a:rPr lang="en-US" dirty="0" err="1"/>
              <a:t>Untuk</a:t>
            </a:r>
            <a:r>
              <a:rPr lang="en-US" dirty="0"/>
              <a:t> Machine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30</a:t>
            </a:fld>
            <a:endParaRPr lang="id-ID" dirty="0"/>
          </a:p>
        </p:txBody>
      </p:sp>
      <p:sp>
        <p:nvSpPr>
          <p:cNvPr id="15" name="Title 1">
            <a:extLst>
              <a:ext uri="{FF2B5EF4-FFF2-40B4-BE49-F238E27FC236}">
                <a16:creationId xmlns:a16="http://schemas.microsoft.com/office/drawing/2014/main" id="{248ED81B-822A-436C-9C65-013E31F5E270}"/>
              </a:ext>
            </a:extLst>
          </p:cNvPr>
          <p:cNvSpPr>
            <a:spLocks noGrp="1"/>
          </p:cNvSpPr>
          <p:nvPr>
            <p:ph type="title"/>
          </p:nvPr>
        </p:nvSpPr>
        <p:spPr>
          <a:xfrm>
            <a:off x="1652337" y="406484"/>
            <a:ext cx="7347283" cy="854074"/>
          </a:xfrm>
        </p:spPr>
        <p:txBody>
          <a:bodyPr/>
          <a:lstStyle/>
          <a:p>
            <a:r>
              <a:rPr lang="en-US" dirty="0" err="1"/>
              <a:t>Kriteria</a:t>
            </a:r>
            <a:r>
              <a:rPr lang="en-US" dirty="0"/>
              <a:t> Platform Yang </a:t>
            </a:r>
            <a:r>
              <a:rPr lang="en-US" dirty="0" err="1"/>
              <a:t>Baik</a:t>
            </a:r>
            <a:endParaRPr lang="id-ID" dirty="0"/>
          </a:p>
        </p:txBody>
      </p:sp>
      <p:sp>
        <p:nvSpPr>
          <p:cNvPr id="16" name="Content Placeholder 6">
            <a:extLst>
              <a:ext uri="{FF2B5EF4-FFF2-40B4-BE49-F238E27FC236}">
                <a16:creationId xmlns:a16="http://schemas.microsoft.com/office/drawing/2014/main" id="{55377C7D-C56A-40F0-B711-B65C8F53E79D}"/>
              </a:ext>
            </a:extLst>
          </p:cNvPr>
          <p:cNvSpPr>
            <a:spLocks noGrp="1"/>
          </p:cNvSpPr>
          <p:nvPr>
            <p:ph idx="1"/>
          </p:nvPr>
        </p:nvSpPr>
        <p:spPr>
          <a:xfrm>
            <a:off x="184897" y="1451811"/>
            <a:ext cx="8814723" cy="4724400"/>
          </a:xfrm>
        </p:spPr>
        <p:txBody>
          <a:bodyPr anchor="t"/>
          <a:lstStyle/>
          <a:p>
            <a:r>
              <a:rPr lang="en-US" dirty="0" err="1"/>
              <a:t>Sebuah</a:t>
            </a:r>
            <a:r>
              <a:rPr lang="en-US" dirty="0"/>
              <a:t> platform </a:t>
            </a:r>
            <a:r>
              <a:rPr lang="en-US" dirty="0" err="1"/>
              <a:t>untuk</a:t>
            </a:r>
            <a:r>
              <a:rPr lang="en-US" dirty="0"/>
              <a:t> machine learning </a:t>
            </a:r>
            <a:r>
              <a:rPr lang="en-US" dirty="0" err="1"/>
              <a:t>dikatakan</a:t>
            </a:r>
            <a:r>
              <a:rPr lang="en-US" dirty="0"/>
              <a:t> </a:t>
            </a:r>
            <a:r>
              <a:rPr lang="en-US" dirty="0" err="1"/>
              <a:t>baik</a:t>
            </a:r>
            <a:r>
              <a:rPr lang="en-US" dirty="0"/>
              <a:t> </a:t>
            </a:r>
            <a:r>
              <a:rPr lang="en-US" dirty="0" err="1"/>
              <a:t>jika</a:t>
            </a:r>
            <a:r>
              <a:rPr lang="en-US" dirty="0"/>
              <a:t> </a:t>
            </a:r>
            <a:r>
              <a:rPr lang="en-US" dirty="0" err="1"/>
              <a:t>mampu</a:t>
            </a:r>
            <a:r>
              <a:rPr lang="en-US" dirty="0"/>
              <a:t> </a:t>
            </a:r>
            <a:r>
              <a:rPr lang="en-US" dirty="0" err="1"/>
              <a:t>menyediakan</a:t>
            </a:r>
            <a:r>
              <a:rPr lang="en-US" dirty="0"/>
              <a:t> </a:t>
            </a:r>
            <a:r>
              <a:rPr lang="en-US" dirty="0" err="1"/>
              <a:t>solusi</a:t>
            </a:r>
            <a:r>
              <a:rPr lang="en-US" dirty="0"/>
              <a:t> </a:t>
            </a:r>
            <a:r>
              <a:rPr lang="en-US" dirty="0" err="1"/>
              <a:t>kepada</a:t>
            </a:r>
            <a:r>
              <a:rPr lang="en-US" dirty="0"/>
              <a:t> </a:t>
            </a:r>
            <a:r>
              <a:rPr lang="en-US" i="1" dirty="0"/>
              <a:t>data scientist </a:t>
            </a:r>
            <a:r>
              <a:rPr lang="en-US" dirty="0"/>
              <a:t>agar </a:t>
            </a:r>
            <a:r>
              <a:rPr lang="en-US" dirty="0" err="1"/>
              <a:t>dapat</a:t>
            </a:r>
            <a:r>
              <a:rPr lang="en-US" dirty="0"/>
              <a:t> </a:t>
            </a:r>
            <a:r>
              <a:rPr lang="en-US" dirty="0" err="1"/>
              <a:t>memecahkan</a:t>
            </a:r>
            <a:r>
              <a:rPr lang="en-US" dirty="0"/>
              <a:t> </a:t>
            </a:r>
            <a:r>
              <a:rPr lang="en-US" dirty="0" err="1"/>
              <a:t>masalah</a:t>
            </a:r>
            <a:r>
              <a:rPr lang="en-US" dirty="0"/>
              <a:t> yang </a:t>
            </a:r>
            <a:r>
              <a:rPr lang="en-US" dirty="0" err="1"/>
              <a:t>berkaitan</a:t>
            </a:r>
            <a:r>
              <a:rPr lang="en-US" dirty="0"/>
              <a:t> </a:t>
            </a:r>
            <a:r>
              <a:rPr lang="en-US" dirty="0" err="1"/>
              <a:t>dengan</a:t>
            </a:r>
            <a:r>
              <a:rPr lang="en-US" dirty="0"/>
              <a:t> data.</a:t>
            </a:r>
          </a:p>
          <a:p>
            <a:r>
              <a:rPr lang="id-ID" dirty="0"/>
              <a:t>Platform juga dapat menyediakan environment kepada </a:t>
            </a:r>
            <a:r>
              <a:rPr lang="id-ID" i="1" dirty="0"/>
              <a:t>data scientists </a:t>
            </a:r>
            <a:r>
              <a:rPr lang="id-ID" dirty="0"/>
              <a:t>sehingga solusi yang diberikan bisa menghasilkan sebuah produk dan mendukung proses bisnis. </a:t>
            </a:r>
          </a:p>
          <a:p>
            <a:r>
              <a:rPr lang="id-ID" dirty="0"/>
              <a:t>Platform dibutuhkan oleh data scientist untuk mendukung hal-hal:</a:t>
            </a:r>
            <a:endParaRPr lang="en-US" dirty="0"/>
          </a:p>
          <a:p>
            <a:pPr lvl="1"/>
            <a:r>
              <a:rPr lang="id-ID" i="1" dirty="0"/>
              <a:t>visualization</a:t>
            </a:r>
            <a:r>
              <a:rPr lang="id-ID" dirty="0"/>
              <a:t>, </a:t>
            </a:r>
            <a:endParaRPr lang="en-US" dirty="0"/>
          </a:p>
          <a:p>
            <a:pPr lvl="1"/>
            <a:r>
              <a:rPr lang="id-ID" i="1" dirty="0"/>
              <a:t>interactive exploration</a:t>
            </a:r>
            <a:r>
              <a:rPr lang="id-ID" dirty="0"/>
              <a:t>, </a:t>
            </a:r>
            <a:endParaRPr lang="en-US" dirty="0"/>
          </a:p>
          <a:p>
            <a:pPr lvl="1"/>
            <a:r>
              <a:rPr lang="id-ID" i="1" dirty="0"/>
              <a:t>deployment</a:t>
            </a:r>
            <a:r>
              <a:rPr lang="id-ID" dirty="0"/>
              <a:t>, </a:t>
            </a:r>
            <a:endParaRPr lang="en-US" dirty="0"/>
          </a:p>
          <a:p>
            <a:pPr lvl="1"/>
            <a:r>
              <a:rPr lang="id-ID" i="1" dirty="0"/>
              <a:t>performance engineering data preparation </a:t>
            </a:r>
            <a:r>
              <a:rPr lang="en-US" dirty="0"/>
              <a:t>dan</a:t>
            </a:r>
            <a:r>
              <a:rPr lang="id-ID" dirty="0"/>
              <a:t> </a:t>
            </a:r>
            <a:r>
              <a:rPr lang="id-ID" i="1" dirty="0"/>
              <a:t>data access</a:t>
            </a:r>
          </a:p>
          <a:p>
            <a:endParaRPr lang="id-ID" dirty="0"/>
          </a:p>
          <a:p>
            <a:pPr lvl="1"/>
            <a:endParaRPr lang="id-ID" dirty="0"/>
          </a:p>
          <a:p>
            <a:pPr marL="0" indent="0">
              <a:buNone/>
            </a:pPr>
            <a:endParaRPr lang="id-ID" dirty="0"/>
          </a:p>
        </p:txBody>
      </p:sp>
      <p:pic>
        <p:nvPicPr>
          <p:cNvPr id="7" name="Picture 6">
            <a:extLst>
              <a:ext uri="{FF2B5EF4-FFF2-40B4-BE49-F238E27FC236}">
                <a16:creationId xmlns:a16="http://schemas.microsoft.com/office/drawing/2014/main" id="{BEE267D8-DD60-4037-B8F0-9F18726181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138490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402B2D-B06F-4A56-8973-DB7FE9513CBC}" type="datetime1">
              <a:rPr lang="id-ID" smtClean="0"/>
              <a:t>31/07/2019</a:t>
            </a:fld>
            <a:endParaRPr lang="id-ID"/>
          </a:p>
        </p:txBody>
      </p:sp>
      <p:sp>
        <p:nvSpPr>
          <p:cNvPr id="5" name="Footer Placeholder 4"/>
          <p:cNvSpPr>
            <a:spLocks noGrp="1"/>
          </p:cNvSpPr>
          <p:nvPr>
            <p:ph type="ftr" sz="quarter" idx="11"/>
          </p:nvPr>
        </p:nvSpPr>
        <p:spPr/>
        <p:txBody>
          <a:bodyPr/>
          <a:lstStyle/>
          <a:p>
            <a:r>
              <a:rPr lang="en-US" dirty="0"/>
              <a:t>Platform-Platform </a:t>
            </a:r>
            <a:r>
              <a:rPr lang="en-US" dirty="0" err="1"/>
              <a:t>Untuk</a:t>
            </a:r>
            <a:r>
              <a:rPr lang="en-US" dirty="0"/>
              <a:t> Machine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31</a:t>
            </a:fld>
            <a:endParaRPr lang="id-ID" dirty="0"/>
          </a:p>
        </p:txBody>
      </p:sp>
      <p:sp>
        <p:nvSpPr>
          <p:cNvPr id="13" name="Title 1">
            <a:extLst>
              <a:ext uri="{FF2B5EF4-FFF2-40B4-BE49-F238E27FC236}">
                <a16:creationId xmlns:a16="http://schemas.microsoft.com/office/drawing/2014/main" id="{05A6A9D4-9BE2-494A-A390-F0E3058797D3}"/>
              </a:ext>
            </a:extLst>
          </p:cNvPr>
          <p:cNvSpPr>
            <a:spLocks noGrp="1"/>
          </p:cNvSpPr>
          <p:nvPr>
            <p:ph type="title"/>
          </p:nvPr>
        </p:nvSpPr>
        <p:spPr>
          <a:xfrm>
            <a:off x="1652337" y="406484"/>
            <a:ext cx="7347283" cy="854074"/>
          </a:xfrm>
        </p:spPr>
        <p:txBody>
          <a:bodyPr/>
          <a:lstStyle/>
          <a:p>
            <a:r>
              <a:rPr lang="en-US" dirty="0"/>
              <a:t>Platform </a:t>
            </a:r>
            <a:r>
              <a:rPr lang="en-US" dirty="0" err="1"/>
              <a:t>Untuk</a:t>
            </a:r>
            <a:r>
              <a:rPr lang="en-US" dirty="0"/>
              <a:t> Machine Learning</a:t>
            </a:r>
            <a:endParaRPr lang="id-ID" dirty="0"/>
          </a:p>
        </p:txBody>
      </p:sp>
      <p:sp>
        <p:nvSpPr>
          <p:cNvPr id="14" name="Content Placeholder 6">
            <a:extLst>
              <a:ext uri="{FF2B5EF4-FFF2-40B4-BE49-F238E27FC236}">
                <a16:creationId xmlns:a16="http://schemas.microsoft.com/office/drawing/2014/main" id="{BCFEAD66-B685-4336-82D9-3D1771D5414D}"/>
              </a:ext>
            </a:extLst>
          </p:cNvPr>
          <p:cNvSpPr>
            <a:spLocks noGrp="1"/>
          </p:cNvSpPr>
          <p:nvPr>
            <p:ph idx="1"/>
          </p:nvPr>
        </p:nvSpPr>
        <p:spPr>
          <a:xfrm>
            <a:off x="184897" y="1451811"/>
            <a:ext cx="8814723" cy="4724400"/>
          </a:xfrm>
        </p:spPr>
        <p:txBody>
          <a:bodyPr anchor="t"/>
          <a:lstStyle/>
          <a:p>
            <a:r>
              <a:rPr lang="en-US" dirty="0" err="1"/>
              <a:t>Menjadi</a:t>
            </a:r>
            <a:r>
              <a:rPr lang="en-US" dirty="0"/>
              <a:t> </a:t>
            </a:r>
            <a:r>
              <a:rPr lang="en-US" dirty="0" err="1"/>
              <a:t>sebuah</a:t>
            </a:r>
            <a:r>
              <a:rPr lang="en-US" dirty="0"/>
              <a:t> </a:t>
            </a:r>
            <a:r>
              <a:rPr lang="en-US" dirty="0" err="1"/>
              <a:t>kegembiraan</a:t>
            </a:r>
            <a:r>
              <a:rPr lang="en-US" dirty="0"/>
              <a:t> para </a:t>
            </a:r>
            <a:r>
              <a:rPr lang="id-ID" i="1" dirty="0"/>
              <a:t>data scientists</a:t>
            </a:r>
            <a:r>
              <a:rPr lang="en-US" dirty="0"/>
              <a:t> </a:t>
            </a:r>
            <a:r>
              <a:rPr lang="en-US" dirty="0" err="1"/>
              <a:t>dengan</a:t>
            </a:r>
            <a:r>
              <a:rPr lang="en-US" dirty="0"/>
              <a:t> </a:t>
            </a:r>
            <a:r>
              <a:rPr lang="en-US" dirty="0" err="1"/>
              <a:t>adanya</a:t>
            </a:r>
            <a:r>
              <a:rPr lang="en-US" dirty="0"/>
              <a:t> </a:t>
            </a:r>
            <a:r>
              <a:rPr lang="en-US" i="1" dirty="0"/>
              <a:t>platform-platform</a:t>
            </a:r>
            <a:r>
              <a:rPr lang="en-US" dirty="0"/>
              <a:t> Machine Learning  yang </a:t>
            </a:r>
            <a:r>
              <a:rPr lang="en-US" dirty="0" err="1"/>
              <a:t>memungkinkan</a:t>
            </a:r>
            <a:r>
              <a:rPr lang="en-US" dirty="0"/>
              <a:t> </a:t>
            </a:r>
            <a:r>
              <a:rPr lang="en-US" dirty="0" err="1"/>
              <a:t>bekerja</a:t>
            </a:r>
            <a:r>
              <a:rPr lang="en-US" dirty="0"/>
              <a:t> </a:t>
            </a:r>
            <a:r>
              <a:rPr lang="en-US" dirty="0" err="1"/>
              <a:t>secara</a:t>
            </a:r>
            <a:r>
              <a:rPr lang="en-US" dirty="0"/>
              <a:t> offline </a:t>
            </a:r>
            <a:r>
              <a:rPr lang="en-US" dirty="0" err="1"/>
              <a:t>maupun</a:t>
            </a:r>
            <a:r>
              <a:rPr lang="en-US" dirty="0"/>
              <a:t> online.</a:t>
            </a:r>
          </a:p>
          <a:p>
            <a:r>
              <a:rPr lang="en-US" dirty="0" err="1"/>
              <a:t>Meskipun</a:t>
            </a:r>
            <a:r>
              <a:rPr lang="en-US" dirty="0"/>
              <a:t> </a:t>
            </a:r>
            <a:r>
              <a:rPr lang="en-US" dirty="0" err="1"/>
              <a:t>beberapa</a:t>
            </a:r>
            <a:r>
              <a:rPr lang="en-US" dirty="0"/>
              <a:t> platform-platform </a:t>
            </a:r>
            <a:r>
              <a:rPr lang="en-US" dirty="0" err="1"/>
              <a:t>terdapat</a:t>
            </a:r>
            <a:r>
              <a:rPr lang="en-US" dirty="0"/>
              <a:t> pada </a:t>
            </a:r>
            <a:r>
              <a:rPr lang="en-US" i="1" dirty="0"/>
              <a:t>cloud</a:t>
            </a:r>
            <a:r>
              <a:rPr lang="en-US" dirty="0"/>
              <a:t>, yang </a:t>
            </a:r>
            <a:r>
              <a:rPr lang="en-US" dirty="0" err="1"/>
              <a:t>memungkinkan</a:t>
            </a:r>
            <a:r>
              <a:rPr lang="en-US" dirty="0"/>
              <a:t> </a:t>
            </a:r>
            <a:r>
              <a:rPr lang="id-ID" i="1" dirty="0"/>
              <a:t>data scientists</a:t>
            </a:r>
            <a:r>
              <a:rPr lang="en-US" dirty="0"/>
              <a:t> sharing </a:t>
            </a:r>
            <a:r>
              <a:rPr lang="en-US" dirty="0" err="1"/>
              <a:t>pekerjaan</a:t>
            </a:r>
            <a:r>
              <a:rPr lang="en-US" dirty="0"/>
              <a:t> </a:t>
            </a:r>
            <a:r>
              <a:rPr lang="en-US" dirty="0" err="1"/>
              <a:t>mereka</a:t>
            </a:r>
            <a:r>
              <a:rPr lang="en-US" dirty="0"/>
              <a:t>, </a:t>
            </a:r>
            <a:r>
              <a:rPr lang="en-US" dirty="0" err="1"/>
              <a:t>namun</a:t>
            </a:r>
            <a:r>
              <a:rPr lang="en-US" dirty="0"/>
              <a:t> </a:t>
            </a:r>
            <a:r>
              <a:rPr lang="en-US" dirty="0" err="1"/>
              <a:t>tidak</a:t>
            </a:r>
            <a:r>
              <a:rPr lang="en-US" dirty="0"/>
              <a:t> </a:t>
            </a:r>
            <a:r>
              <a:rPr lang="en-US" dirty="0" err="1"/>
              <a:t>semua</a:t>
            </a:r>
            <a:r>
              <a:rPr lang="en-US" dirty="0"/>
              <a:t> platform </a:t>
            </a:r>
            <a:r>
              <a:rPr lang="en-US" dirty="0" err="1"/>
              <a:t>menyediakan</a:t>
            </a:r>
            <a:r>
              <a:rPr lang="en-US" dirty="0"/>
              <a:t> </a:t>
            </a:r>
            <a:r>
              <a:rPr lang="en-US" dirty="0" err="1"/>
              <a:t>servis</a:t>
            </a:r>
            <a:r>
              <a:rPr lang="en-US" dirty="0"/>
              <a:t> yang ideal pada </a:t>
            </a:r>
            <a:r>
              <a:rPr lang="en-US" dirty="0" err="1"/>
              <a:t>kebutuhan</a:t>
            </a:r>
            <a:r>
              <a:rPr lang="en-US" dirty="0"/>
              <a:t> yang </a:t>
            </a:r>
            <a:r>
              <a:rPr lang="en-US" dirty="0" err="1"/>
              <a:t>khusus</a:t>
            </a:r>
            <a:r>
              <a:rPr lang="en-US" dirty="0"/>
              <a:t>.</a:t>
            </a:r>
          </a:p>
          <a:p>
            <a:r>
              <a:rPr lang="en-US" dirty="0" err="1"/>
              <a:t>Berikut</a:t>
            </a:r>
            <a:r>
              <a:rPr lang="en-US" dirty="0"/>
              <a:t> </a:t>
            </a:r>
            <a:r>
              <a:rPr lang="en-US" dirty="0" err="1"/>
              <a:t>adalah</a:t>
            </a:r>
            <a:r>
              <a:rPr lang="en-US" dirty="0"/>
              <a:t> 5 platform-platform Machine Learning yang </a:t>
            </a:r>
            <a:r>
              <a:rPr lang="en-US" dirty="0" err="1"/>
              <a:t>cukup</a:t>
            </a:r>
            <a:r>
              <a:rPr lang="en-US" dirty="0"/>
              <a:t> </a:t>
            </a:r>
            <a:r>
              <a:rPr lang="en-US" dirty="0" err="1"/>
              <a:t>terkenal</a:t>
            </a:r>
            <a:r>
              <a:rPr lang="en-US" dirty="0"/>
              <a:t> </a:t>
            </a:r>
            <a:r>
              <a:rPr lang="en-US" dirty="0" err="1"/>
              <a:t>saat</a:t>
            </a:r>
            <a:r>
              <a:rPr lang="en-US" dirty="0"/>
              <a:t> </a:t>
            </a:r>
            <a:r>
              <a:rPr lang="en-US" dirty="0" err="1"/>
              <a:t>ini</a:t>
            </a:r>
            <a:r>
              <a:rPr lang="en-US" dirty="0"/>
              <a:t>:</a:t>
            </a:r>
            <a:endParaRPr lang="id-ID" dirty="0"/>
          </a:p>
          <a:p>
            <a:endParaRPr lang="id-ID" dirty="0"/>
          </a:p>
          <a:p>
            <a:pPr lvl="1"/>
            <a:endParaRPr lang="id-ID" dirty="0"/>
          </a:p>
          <a:p>
            <a:pPr marL="0" indent="0">
              <a:buNone/>
            </a:pPr>
            <a:endParaRPr lang="id-ID" dirty="0"/>
          </a:p>
        </p:txBody>
      </p:sp>
      <p:pic>
        <p:nvPicPr>
          <p:cNvPr id="7" name="Picture 6">
            <a:extLst>
              <a:ext uri="{FF2B5EF4-FFF2-40B4-BE49-F238E27FC236}">
                <a16:creationId xmlns:a16="http://schemas.microsoft.com/office/drawing/2014/main" id="{682976DE-A109-41FB-BC89-FDCF60655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39614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1844" y="2948155"/>
            <a:ext cx="4304244" cy="1703357"/>
          </a:xfrm>
        </p:spPr>
        <p:txBody>
          <a:bodyPr/>
          <a:lstStyle/>
          <a:p>
            <a:r>
              <a:rPr lang="en-US" dirty="0"/>
              <a:t>5 Platform Machine Learning</a:t>
            </a:r>
            <a:endParaRPr lang="id-ID" dirty="0"/>
          </a:p>
        </p:txBody>
      </p:sp>
      <p:sp>
        <p:nvSpPr>
          <p:cNvPr id="8" name="Text Placeholder 7"/>
          <p:cNvSpPr>
            <a:spLocks noGrp="1"/>
          </p:cNvSpPr>
          <p:nvPr>
            <p:ph type="body" idx="1"/>
          </p:nvPr>
        </p:nvSpPr>
        <p:spPr/>
        <p:txBody>
          <a:bodyPr>
            <a:normAutofit fontScale="85000" lnSpcReduction="10000"/>
          </a:bodyPr>
          <a:lstStyle/>
          <a:p>
            <a:r>
              <a:rPr lang="id-ID" dirty="0"/>
              <a:t>Bagian </a:t>
            </a:r>
            <a:r>
              <a:rPr lang="en-US" dirty="0"/>
              <a:t>2</a:t>
            </a:r>
            <a:endParaRPr lang="id-ID" dirty="0"/>
          </a:p>
        </p:txBody>
      </p:sp>
      <p:sp>
        <p:nvSpPr>
          <p:cNvPr id="4" name="Date Placeholder 3"/>
          <p:cNvSpPr>
            <a:spLocks noGrp="1"/>
          </p:cNvSpPr>
          <p:nvPr>
            <p:ph type="dt" sz="half" idx="10"/>
          </p:nvPr>
        </p:nvSpPr>
        <p:spPr/>
        <p:txBody>
          <a:bodyPr/>
          <a:lstStyle/>
          <a:p>
            <a:fld id="{7B5F0FC2-4870-4722-A714-E050561BE171}" type="datetime1">
              <a:rPr lang="id-ID" smtClean="0"/>
              <a:t>31/07/2019</a:t>
            </a:fld>
            <a:endParaRPr lang="id-ID"/>
          </a:p>
        </p:txBody>
      </p:sp>
      <p:sp>
        <p:nvSpPr>
          <p:cNvPr id="5" name="Footer Placeholder 4"/>
          <p:cNvSpPr>
            <a:spLocks noGrp="1"/>
          </p:cNvSpPr>
          <p:nvPr>
            <p:ph type="ftr" sz="quarter" idx="11"/>
          </p:nvPr>
        </p:nvSpPr>
        <p:spPr/>
        <p:txBody>
          <a:bodyPr/>
          <a:lstStyle/>
          <a:p>
            <a:r>
              <a:rPr lang="en-US" dirty="0"/>
              <a:t>Platform-Platform </a:t>
            </a:r>
            <a:r>
              <a:rPr lang="en-US" dirty="0" err="1"/>
              <a:t>Untuk</a:t>
            </a:r>
            <a:r>
              <a:rPr lang="en-US" dirty="0"/>
              <a:t> Machine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32</a:t>
            </a:fld>
            <a:endParaRPr lang="id-ID" dirty="0"/>
          </a:p>
        </p:txBody>
      </p:sp>
      <p:pic>
        <p:nvPicPr>
          <p:cNvPr id="9" name="Picture 8">
            <a:extLst>
              <a:ext uri="{FF2B5EF4-FFF2-40B4-BE49-F238E27FC236}">
                <a16:creationId xmlns:a16="http://schemas.microsoft.com/office/drawing/2014/main" id="{BAABF96B-33D5-43CD-BDB9-B270899656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032447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Web Services</a:t>
            </a:r>
            <a:endParaRPr lang="id-ID" dirty="0"/>
          </a:p>
        </p:txBody>
      </p:sp>
      <p:sp>
        <p:nvSpPr>
          <p:cNvPr id="7" name="Content Placeholder 6"/>
          <p:cNvSpPr>
            <a:spLocks noGrp="1"/>
          </p:cNvSpPr>
          <p:nvPr>
            <p:ph idx="1"/>
          </p:nvPr>
        </p:nvSpPr>
        <p:spPr/>
        <p:txBody>
          <a:bodyPr anchor="t"/>
          <a:lstStyle/>
          <a:p>
            <a:r>
              <a:rPr lang="en-US" dirty="0"/>
              <a:t>URL: </a:t>
            </a:r>
            <a:r>
              <a:rPr lang="en-US" dirty="0">
                <a:hlinkClick r:id="rId3"/>
              </a:rPr>
              <a:t>https://aws.amazon.com/machine-learning/</a:t>
            </a:r>
            <a:endParaRPr lang="en-US" dirty="0"/>
          </a:p>
          <a:p>
            <a:r>
              <a:rPr lang="en-US" dirty="0"/>
              <a:t>Amazon Web Services (AWS) </a:t>
            </a:r>
            <a:r>
              <a:rPr lang="en-US" dirty="0" err="1"/>
              <a:t>adalah</a:t>
            </a:r>
            <a:r>
              <a:rPr lang="en-US" dirty="0"/>
              <a:t> </a:t>
            </a:r>
            <a:r>
              <a:rPr lang="en-US" dirty="0" err="1"/>
              <a:t>anak</a:t>
            </a:r>
            <a:r>
              <a:rPr lang="en-US" dirty="0"/>
              <a:t> </a:t>
            </a:r>
            <a:r>
              <a:rPr lang="en-US" dirty="0" err="1"/>
              <a:t>perusahaan</a:t>
            </a:r>
            <a:r>
              <a:rPr lang="en-US" dirty="0"/>
              <a:t> (subsidiary) </a:t>
            </a:r>
            <a:r>
              <a:rPr lang="en-US" dirty="0" err="1"/>
              <a:t>dari</a:t>
            </a:r>
            <a:r>
              <a:rPr lang="en-US" dirty="0"/>
              <a:t> Amazon.com, Inc, </a:t>
            </a:r>
            <a:r>
              <a:rPr lang="en-US" dirty="0" err="1"/>
              <a:t>diluncurkan</a:t>
            </a:r>
            <a:r>
              <a:rPr lang="en-US" dirty="0"/>
              <a:t> pada </a:t>
            </a:r>
            <a:r>
              <a:rPr lang="en-US" dirty="0" err="1"/>
              <a:t>bulan</a:t>
            </a:r>
            <a:r>
              <a:rPr lang="en-US" dirty="0"/>
              <a:t> </a:t>
            </a:r>
            <a:r>
              <a:rPr lang="en-US" dirty="0" err="1"/>
              <a:t>Maret</a:t>
            </a:r>
            <a:r>
              <a:rPr lang="en-US" dirty="0"/>
              <a:t> 2006.</a:t>
            </a:r>
          </a:p>
          <a:p>
            <a:r>
              <a:rPr lang="en-US" i="1" dirty="0"/>
              <a:t>D</a:t>
            </a:r>
            <a:r>
              <a:rPr lang="id-ID" i="1" dirty="0"/>
              <a:t>ata scientists</a:t>
            </a:r>
            <a:r>
              <a:rPr lang="en-US" dirty="0"/>
              <a:t>  </a:t>
            </a:r>
            <a:r>
              <a:rPr lang="en-US" dirty="0" err="1"/>
              <a:t>dapat</a:t>
            </a:r>
            <a:r>
              <a:rPr lang="en-US" dirty="0"/>
              <a:t> </a:t>
            </a:r>
            <a:r>
              <a:rPr lang="en-US" dirty="0" err="1"/>
              <a:t>memanfaatkan</a:t>
            </a:r>
            <a:r>
              <a:rPr lang="en-US" dirty="0"/>
              <a:t> </a:t>
            </a:r>
            <a:r>
              <a:rPr lang="en-US" dirty="0" err="1"/>
              <a:t>sejumlah</a:t>
            </a:r>
            <a:r>
              <a:rPr lang="en-US" dirty="0"/>
              <a:t> toolkit AI yang </a:t>
            </a:r>
            <a:r>
              <a:rPr lang="en-US" dirty="0" err="1"/>
              <a:t>ditawarkan</a:t>
            </a:r>
            <a:r>
              <a:rPr lang="en-US" dirty="0"/>
              <a:t> oleh Amazon Web Services (AWS), diantaranya:</a:t>
            </a:r>
          </a:p>
          <a:p>
            <a:pPr lvl="1"/>
            <a:r>
              <a:rPr lang="en-US" dirty="0"/>
              <a:t>Amazon Lex, Amazon </a:t>
            </a:r>
            <a:r>
              <a:rPr lang="en-US" dirty="0" err="1"/>
              <a:t>Rekognition</a:t>
            </a:r>
            <a:r>
              <a:rPr lang="en-US" dirty="0"/>
              <a:t> Image, dan Amazon Polly. </a:t>
            </a:r>
          </a:p>
          <a:p>
            <a:r>
              <a:rPr lang="en-US" dirty="0" err="1"/>
              <a:t>Masing-masing</a:t>
            </a:r>
            <a:r>
              <a:rPr lang="en-US" dirty="0"/>
              <a:t> service </a:t>
            </a:r>
            <a:r>
              <a:rPr lang="en-US" dirty="0" err="1"/>
              <a:t>digunakan</a:t>
            </a:r>
            <a:r>
              <a:rPr lang="en-US" dirty="0"/>
              <a:t> </a:t>
            </a:r>
            <a:r>
              <a:rPr lang="en-US" dirty="0" err="1"/>
              <a:t>dengan</a:t>
            </a:r>
            <a:r>
              <a:rPr lang="en-US" dirty="0"/>
              <a:t> </a:t>
            </a:r>
            <a:r>
              <a:rPr lang="en-US" dirty="0" err="1"/>
              <a:t>cara</a:t>
            </a:r>
            <a:r>
              <a:rPr lang="en-US" dirty="0"/>
              <a:t> yang </a:t>
            </a:r>
            <a:r>
              <a:rPr lang="en-US" dirty="0" err="1"/>
              <a:t>berbeda</a:t>
            </a:r>
            <a:r>
              <a:rPr lang="en-US" dirty="0"/>
              <a:t> oleh d</a:t>
            </a:r>
            <a:r>
              <a:rPr lang="id-ID" i="1" dirty="0"/>
              <a:t>ata scientists</a:t>
            </a:r>
            <a:r>
              <a:rPr lang="en-US" dirty="0"/>
              <a:t>  </a:t>
            </a:r>
            <a:r>
              <a:rPr lang="en-US" dirty="0" err="1"/>
              <a:t>untuk</a:t>
            </a:r>
            <a:r>
              <a:rPr lang="en-US" dirty="0"/>
              <a:t> </a:t>
            </a:r>
            <a:r>
              <a:rPr lang="en-US" dirty="0" err="1"/>
              <a:t>membuat</a:t>
            </a:r>
            <a:r>
              <a:rPr lang="en-US" dirty="0"/>
              <a:t> </a:t>
            </a:r>
            <a:r>
              <a:rPr lang="en-US" dirty="0" err="1"/>
              <a:t>alat</a:t>
            </a:r>
            <a:r>
              <a:rPr lang="en-US" dirty="0"/>
              <a:t> Machine Learning. </a:t>
            </a:r>
          </a:p>
          <a:p>
            <a:pPr lvl="1"/>
            <a:r>
              <a:rPr lang="en-US" dirty="0"/>
              <a:t>Amazon Polly, </a:t>
            </a:r>
            <a:r>
              <a:rPr lang="en-US" dirty="0" err="1"/>
              <a:t>memanfaatkan</a:t>
            </a:r>
            <a:r>
              <a:rPr lang="en-US" dirty="0"/>
              <a:t> AI </a:t>
            </a:r>
            <a:r>
              <a:rPr lang="en-US" dirty="0" err="1"/>
              <a:t>untuk</a:t>
            </a:r>
            <a:r>
              <a:rPr lang="en-US" dirty="0"/>
              <a:t> </a:t>
            </a:r>
            <a:r>
              <a:rPr lang="en-US" dirty="0" err="1"/>
              <a:t>mengotomatiskan</a:t>
            </a:r>
            <a:r>
              <a:rPr lang="en-US" dirty="0"/>
              <a:t> proses </a:t>
            </a:r>
            <a:r>
              <a:rPr lang="en-US" dirty="0" err="1"/>
              <a:t>penerjemahan</a:t>
            </a:r>
            <a:r>
              <a:rPr lang="en-US" dirty="0"/>
              <a:t> </a:t>
            </a:r>
            <a:r>
              <a:rPr lang="en-US" dirty="0" err="1"/>
              <a:t>suara</a:t>
            </a:r>
            <a:r>
              <a:rPr lang="en-US" dirty="0"/>
              <a:t> </a:t>
            </a:r>
            <a:r>
              <a:rPr lang="en-US" dirty="0" err="1"/>
              <a:t>ke</a:t>
            </a:r>
            <a:r>
              <a:rPr lang="en-US" dirty="0"/>
              <a:t> </a:t>
            </a:r>
            <a:r>
              <a:rPr lang="en-US" dirty="0" err="1"/>
              <a:t>teks</a:t>
            </a:r>
            <a:r>
              <a:rPr lang="en-US" dirty="0"/>
              <a:t> </a:t>
            </a:r>
            <a:r>
              <a:rPr lang="en-US" dirty="0" err="1"/>
              <a:t>tertulis</a:t>
            </a:r>
            <a:r>
              <a:rPr lang="en-US" dirty="0"/>
              <a:t>. </a:t>
            </a:r>
          </a:p>
          <a:p>
            <a:pPr lvl="1"/>
            <a:r>
              <a:rPr lang="en-US" dirty="0"/>
              <a:t>Amazon Lex </a:t>
            </a:r>
            <a:r>
              <a:rPr lang="en-US" dirty="0" err="1"/>
              <a:t>membentuk</a:t>
            </a:r>
            <a:r>
              <a:rPr lang="en-US" dirty="0"/>
              <a:t> </a:t>
            </a:r>
            <a:r>
              <a:rPr lang="en-US" dirty="0" err="1"/>
              <a:t>dasar</a:t>
            </a:r>
            <a:r>
              <a:rPr lang="en-US" dirty="0"/>
              <a:t> </a:t>
            </a:r>
            <a:r>
              <a:rPr lang="en-US" dirty="0" err="1"/>
              <a:t>dari</a:t>
            </a:r>
            <a:r>
              <a:rPr lang="en-US" dirty="0"/>
              <a:t> chatbots </a:t>
            </a:r>
            <a:r>
              <a:rPr lang="en-US" dirty="0" err="1"/>
              <a:t>merek</a:t>
            </a:r>
            <a:r>
              <a:rPr lang="en-US" dirty="0"/>
              <a:t> yang </a:t>
            </a:r>
            <a:r>
              <a:rPr lang="en-US" dirty="0" err="1"/>
              <a:t>digunakan</a:t>
            </a:r>
            <a:r>
              <a:rPr lang="en-US" dirty="0"/>
              <a:t> </a:t>
            </a:r>
            <a:r>
              <a:rPr lang="en-US" dirty="0" err="1"/>
              <a:t>dengan</a:t>
            </a:r>
            <a:r>
              <a:rPr lang="en-US" dirty="0"/>
              <a:t> </a:t>
            </a:r>
            <a:r>
              <a:rPr lang="en-US" dirty="0" err="1"/>
              <a:t>asisten</a:t>
            </a:r>
            <a:r>
              <a:rPr lang="en-US" dirty="0"/>
              <a:t> </a:t>
            </a:r>
            <a:r>
              <a:rPr lang="en-US" dirty="0" err="1"/>
              <a:t>pribadinya</a:t>
            </a:r>
            <a:r>
              <a:rPr lang="en-US" dirty="0"/>
              <a:t>, Alexa.</a:t>
            </a:r>
          </a:p>
          <a:p>
            <a:endParaRPr lang="id-ID" dirty="0"/>
          </a:p>
          <a:p>
            <a:pPr lvl="1"/>
            <a:endParaRPr lang="id-ID" dirty="0"/>
          </a:p>
          <a:p>
            <a:pPr marL="0" indent="0">
              <a:buNone/>
            </a:pPr>
            <a:endParaRPr lang="id-ID" dirty="0"/>
          </a:p>
        </p:txBody>
      </p:sp>
      <p:sp>
        <p:nvSpPr>
          <p:cNvPr id="4" name="Date Placeholder 3"/>
          <p:cNvSpPr>
            <a:spLocks noGrp="1"/>
          </p:cNvSpPr>
          <p:nvPr>
            <p:ph type="dt" sz="half" idx="10"/>
          </p:nvPr>
        </p:nvSpPr>
        <p:spPr/>
        <p:txBody>
          <a:bodyPr/>
          <a:lstStyle/>
          <a:p>
            <a:fld id="{8DDC0E9D-F248-4367-B7BC-DE49362DDECC}" type="datetime1">
              <a:rPr lang="id-ID" smtClean="0"/>
              <a:t>31/07/2019</a:t>
            </a:fld>
            <a:endParaRPr lang="id-ID"/>
          </a:p>
        </p:txBody>
      </p:sp>
      <p:sp>
        <p:nvSpPr>
          <p:cNvPr id="5" name="Footer Placeholder 4"/>
          <p:cNvSpPr>
            <a:spLocks noGrp="1"/>
          </p:cNvSpPr>
          <p:nvPr>
            <p:ph type="ftr" sz="quarter" idx="11"/>
          </p:nvPr>
        </p:nvSpPr>
        <p:spPr/>
        <p:txBody>
          <a:bodyPr/>
          <a:lstStyle/>
          <a:p>
            <a:r>
              <a:rPr lang="id-ID"/>
              <a:t>Platform-Platform Untuk Machine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33</a:t>
            </a:fld>
            <a:endParaRPr lang="id-ID" dirty="0"/>
          </a:p>
        </p:txBody>
      </p:sp>
      <p:pic>
        <p:nvPicPr>
          <p:cNvPr id="8" name="Picture 7">
            <a:extLst>
              <a:ext uri="{FF2B5EF4-FFF2-40B4-BE49-F238E27FC236}">
                <a16:creationId xmlns:a16="http://schemas.microsoft.com/office/drawing/2014/main" id="{7A2D4444-7A76-4609-8644-FD5E024068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775040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1E0A-014B-47E3-B8FB-F1EBC49F3C8C}"/>
              </a:ext>
            </a:extLst>
          </p:cNvPr>
          <p:cNvSpPr>
            <a:spLocks noGrp="1"/>
          </p:cNvSpPr>
          <p:nvPr>
            <p:ph type="title"/>
          </p:nvPr>
        </p:nvSpPr>
        <p:spPr/>
        <p:txBody>
          <a:bodyPr/>
          <a:lstStyle/>
          <a:p>
            <a:r>
              <a:rPr lang="en-US" dirty="0"/>
              <a:t>Amazon Web Services (2)</a:t>
            </a:r>
          </a:p>
        </p:txBody>
      </p:sp>
      <p:sp>
        <p:nvSpPr>
          <p:cNvPr id="4" name="Date Placeholder 3">
            <a:extLst>
              <a:ext uri="{FF2B5EF4-FFF2-40B4-BE49-F238E27FC236}">
                <a16:creationId xmlns:a16="http://schemas.microsoft.com/office/drawing/2014/main" id="{1893B8EA-D369-40A1-82C6-0CBB419252B4}"/>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F8795D5D-5279-4A63-8A78-34573396FCF4}"/>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16F8B474-10B5-4731-B830-E7AB74756811}"/>
              </a:ext>
            </a:extLst>
          </p:cNvPr>
          <p:cNvSpPr>
            <a:spLocks noGrp="1"/>
          </p:cNvSpPr>
          <p:nvPr>
            <p:ph type="sldNum" sz="quarter" idx="12"/>
          </p:nvPr>
        </p:nvSpPr>
        <p:spPr/>
        <p:txBody>
          <a:bodyPr/>
          <a:lstStyle/>
          <a:p>
            <a:fld id="{DF0E258F-04D6-46E9-8B77-0866F5CD991D}" type="slidenum">
              <a:rPr lang="id-ID" smtClean="0"/>
              <a:pPr/>
              <a:t>34</a:t>
            </a:fld>
            <a:endParaRPr lang="id-ID" dirty="0"/>
          </a:p>
        </p:txBody>
      </p:sp>
      <p:pic>
        <p:nvPicPr>
          <p:cNvPr id="2050" name="Picture 2" descr="https://d2908q01vomqb2.cloudfront.net/f1f836cb4ea6efb2a0b1b99f41ad8b103eff4b59/2017/02/10/amazon_ai_launch.gif">
            <a:extLst>
              <a:ext uri="{FF2B5EF4-FFF2-40B4-BE49-F238E27FC236}">
                <a16:creationId xmlns:a16="http://schemas.microsoft.com/office/drawing/2014/main" id="{CAA21F9C-6D12-451D-A415-DE20EEF12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8" y="1581150"/>
            <a:ext cx="89916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C02672-47DB-4AAB-A649-91B093119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527176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AC7-386E-4E75-8F77-25A4AFF5399E}"/>
              </a:ext>
            </a:extLst>
          </p:cNvPr>
          <p:cNvSpPr>
            <a:spLocks noGrp="1"/>
          </p:cNvSpPr>
          <p:nvPr>
            <p:ph type="title"/>
          </p:nvPr>
        </p:nvSpPr>
        <p:spPr/>
        <p:txBody>
          <a:bodyPr/>
          <a:lstStyle/>
          <a:p>
            <a:r>
              <a:rPr lang="en-US" dirty="0"/>
              <a:t>Microsoft Azure Machine Learning</a:t>
            </a:r>
          </a:p>
        </p:txBody>
      </p:sp>
      <p:sp>
        <p:nvSpPr>
          <p:cNvPr id="3" name="Content Placeholder 2">
            <a:extLst>
              <a:ext uri="{FF2B5EF4-FFF2-40B4-BE49-F238E27FC236}">
                <a16:creationId xmlns:a16="http://schemas.microsoft.com/office/drawing/2014/main" id="{6F662584-F6D3-4FDF-84EA-3A9B09BAD7DF}"/>
              </a:ext>
            </a:extLst>
          </p:cNvPr>
          <p:cNvSpPr>
            <a:spLocks noGrp="1"/>
          </p:cNvSpPr>
          <p:nvPr>
            <p:ph idx="1"/>
          </p:nvPr>
        </p:nvSpPr>
        <p:spPr/>
        <p:txBody>
          <a:bodyPr/>
          <a:lstStyle/>
          <a:p>
            <a:r>
              <a:rPr lang="en-US" dirty="0"/>
              <a:t>URL: </a:t>
            </a:r>
            <a:r>
              <a:rPr lang="en-US" dirty="0">
                <a:hlinkClick r:id="rId2"/>
              </a:rPr>
              <a:t>https://azure.microsoft.com/en-us/services/machine-learning-studio/</a:t>
            </a:r>
            <a:endParaRPr lang="en-US" dirty="0"/>
          </a:p>
          <a:p>
            <a:r>
              <a:rPr lang="en-US" dirty="0"/>
              <a:t>Microsoft Azure </a:t>
            </a:r>
            <a:r>
              <a:rPr lang="en-US" dirty="0" err="1"/>
              <a:t>dirilis</a:t>
            </a:r>
            <a:r>
              <a:rPr lang="en-US" dirty="0"/>
              <a:t> pada </a:t>
            </a:r>
            <a:r>
              <a:rPr lang="en-US" dirty="0" err="1"/>
              <a:t>Februari</a:t>
            </a:r>
            <a:r>
              <a:rPr lang="en-US" dirty="0"/>
              <a:t> 2010. </a:t>
            </a:r>
          </a:p>
          <a:p>
            <a:r>
              <a:rPr lang="en-US" dirty="0"/>
              <a:t>Pada September 2017 </a:t>
            </a:r>
            <a:r>
              <a:rPr lang="en-US" dirty="0" err="1"/>
              <a:t>pihak</a:t>
            </a:r>
            <a:r>
              <a:rPr lang="en-US" dirty="0"/>
              <a:t> Microsoft </a:t>
            </a:r>
            <a:r>
              <a:rPr lang="en-US" dirty="0" err="1"/>
              <a:t>meluncurkan</a:t>
            </a:r>
            <a:r>
              <a:rPr lang="en-US" dirty="0"/>
              <a:t> 3 tool Machine Learning yang </a:t>
            </a:r>
            <a:r>
              <a:rPr lang="en-US" dirty="0" err="1"/>
              <a:t>dimasukkan</a:t>
            </a:r>
            <a:r>
              <a:rPr lang="en-US" dirty="0"/>
              <a:t> pada </a:t>
            </a:r>
            <a:r>
              <a:rPr lang="en-US" dirty="0" err="1"/>
              <a:t>produk</a:t>
            </a:r>
            <a:r>
              <a:rPr lang="en-US" dirty="0"/>
              <a:t> Microsoft Azure, </a:t>
            </a:r>
            <a:r>
              <a:rPr lang="en-US" dirty="0" err="1"/>
              <a:t>yaitu</a:t>
            </a:r>
            <a:r>
              <a:rPr lang="en-US" dirty="0"/>
              <a:t>: </a:t>
            </a:r>
          </a:p>
          <a:p>
            <a:pPr lvl="1"/>
            <a:r>
              <a:rPr lang="en-US" dirty="0"/>
              <a:t>Learning Bench, </a:t>
            </a:r>
          </a:p>
          <a:p>
            <a:pPr lvl="1"/>
            <a:r>
              <a:rPr lang="en-US" dirty="0"/>
              <a:t>Learning Model Management service, dan </a:t>
            </a:r>
          </a:p>
          <a:p>
            <a:pPr lvl="1"/>
            <a:r>
              <a:rPr lang="en-US" dirty="0"/>
              <a:t>Learning Experimentation service.</a:t>
            </a:r>
          </a:p>
          <a:p>
            <a:r>
              <a:rPr lang="en-US" dirty="0"/>
              <a:t>Microsoft Azure Machine learning </a:t>
            </a:r>
            <a:r>
              <a:rPr lang="en-US" dirty="0" err="1"/>
              <a:t>dapat</a:t>
            </a:r>
            <a:r>
              <a:rPr lang="en-US" dirty="0"/>
              <a:t> </a:t>
            </a:r>
            <a:r>
              <a:rPr lang="en-US" dirty="0" err="1"/>
              <a:t>dijalankan</a:t>
            </a:r>
            <a:r>
              <a:rPr lang="en-US" dirty="0"/>
              <a:t> </a:t>
            </a:r>
            <a:r>
              <a:rPr lang="en-US" dirty="0" err="1"/>
              <a:t>melalui</a:t>
            </a:r>
            <a:r>
              <a:rPr lang="en-US" dirty="0"/>
              <a:t> </a:t>
            </a:r>
            <a:r>
              <a:rPr lang="en-US" i="1" dirty="0"/>
              <a:t>cloud</a:t>
            </a:r>
            <a:r>
              <a:rPr lang="en-US" dirty="0"/>
              <a:t> </a:t>
            </a:r>
            <a:r>
              <a:rPr lang="en-US" dirty="0" err="1"/>
              <a:t>maupun</a:t>
            </a:r>
            <a:r>
              <a:rPr lang="en-US" dirty="0"/>
              <a:t> offline di computer </a:t>
            </a:r>
            <a:r>
              <a:rPr lang="en-US" dirty="0" err="1"/>
              <a:t>masing-masing</a:t>
            </a:r>
            <a:r>
              <a:rPr lang="en-US" dirty="0"/>
              <a:t>.</a:t>
            </a:r>
            <a:endParaRPr lang="en-US" i="1" dirty="0"/>
          </a:p>
          <a:p>
            <a:pPr marL="0" indent="0">
              <a:buNone/>
            </a:pPr>
            <a:endParaRPr lang="en-US" dirty="0"/>
          </a:p>
        </p:txBody>
      </p:sp>
      <p:sp>
        <p:nvSpPr>
          <p:cNvPr id="4" name="Date Placeholder 3">
            <a:extLst>
              <a:ext uri="{FF2B5EF4-FFF2-40B4-BE49-F238E27FC236}">
                <a16:creationId xmlns:a16="http://schemas.microsoft.com/office/drawing/2014/main" id="{56410C8D-C2BD-4A28-B25F-6E4E30462FDC}"/>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5F7662D1-AE6B-4195-8D5F-989E17AEED78}"/>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EE64BBF1-835A-43B0-A5A6-CE7FDA6B245D}"/>
              </a:ext>
            </a:extLst>
          </p:cNvPr>
          <p:cNvSpPr>
            <a:spLocks noGrp="1"/>
          </p:cNvSpPr>
          <p:nvPr>
            <p:ph type="sldNum" sz="quarter" idx="12"/>
          </p:nvPr>
        </p:nvSpPr>
        <p:spPr/>
        <p:txBody>
          <a:bodyPr/>
          <a:lstStyle/>
          <a:p>
            <a:fld id="{DF0E258F-04D6-46E9-8B77-0866F5CD991D}" type="slidenum">
              <a:rPr lang="id-ID" smtClean="0"/>
              <a:pPr/>
              <a:t>35</a:t>
            </a:fld>
            <a:endParaRPr lang="id-ID" dirty="0"/>
          </a:p>
        </p:txBody>
      </p:sp>
      <p:pic>
        <p:nvPicPr>
          <p:cNvPr id="7" name="Picture 6">
            <a:extLst>
              <a:ext uri="{FF2B5EF4-FFF2-40B4-BE49-F238E27FC236}">
                <a16:creationId xmlns:a16="http://schemas.microsoft.com/office/drawing/2014/main" id="{8028B4C7-3985-4E00-8295-D7E10E49F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0997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F1C7-B689-4D55-B803-D5EC13BB89D6}"/>
              </a:ext>
            </a:extLst>
          </p:cNvPr>
          <p:cNvSpPr>
            <a:spLocks noGrp="1"/>
          </p:cNvSpPr>
          <p:nvPr>
            <p:ph type="title"/>
          </p:nvPr>
        </p:nvSpPr>
        <p:spPr/>
        <p:txBody>
          <a:bodyPr>
            <a:normAutofit/>
          </a:bodyPr>
          <a:lstStyle/>
          <a:p>
            <a:r>
              <a:rPr lang="en-US" dirty="0"/>
              <a:t>Microsoft Azure Machine Learning (2)</a:t>
            </a:r>
          </a:p>
        </p:txBody>
      </p:sp>
      <p:sp>
        <p:nvSpPr>
          <p:cNvPr id="4" name="Date Placeholder 3">
            <a:extLst>
              <a:ext uri="{FF2B5EF4-FFF2-40B4-BE49-F238E27FC236}">
                <a16:creationId xmlns:a16="http://schemas.microsoft.com/office/drawing/2014/main" id="{6EFA84B1-B7CC-4D88-8643-CF95ACC4EB97}"/>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67ADC2FA-65ED-4D8B-9685-D1865C82037E}"/>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D10213A5-DD62-45AE-A60A-97C1DF591E7A}"/>
              </a:ext>
            </a:extLst>
          </p:cNvPr>
          <p:cNvSpPr>
            <a:spLocks noGrp="1"/>
          </p:cNvSpPr>
          <p:nvPr>
            <p:ph type="sldNum" sz="quarter" idx="12"/>
          </p:nvPr>
        </p:nvSpPr>
        <p:spPr/>
        <p:txBody>
          <a:bodyPr/>
          <a:lstStyle/>
          <a:p>
            <a:fld id="{DF0E258F-04D6-46E9-8B77-0866F5CD991D}" type="slidenum">
              <a:rPr lang="id-ID" smtClean="0"/>
              <a:pPr/>
              <a:t>36</a:t>
            </a:fld>
            <a:endParaRPr lang="id-ID" dirty="0"/>
          </a:p>
        </p:txBody>
      </p:sp>
      <p:pic>
        <p:nvPicPr>
          <p:cNvPr id="3074" name="Picture 2" descr="Image result for Azure Machine Learning">
            <a:extLst>
              <a:ext uri="{FF2B5EF4-FFF2-40B4-BE49-F238E27FC236}">
                <a16:creationId xmlns:a16="http://schemas.microsoft.com/office/drawing/2014/main" id="{EAA0909D-3889-43E4-8B9A-64BF6BAFA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8539"/>
            <a:ext cx="9144000" cy="49006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1C4121D-0B69-42C6-B7EF-F20802022A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069304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AC7-386E-4E75-8F77-25A4AFF5399E}"/>
              </a:ext>
            </a:extLst>
          </p:cNvPr>
          <p:cNvSpPr>
            <a:spLocks noGrp="1"/>
          </p:cNvSpPr>
          <p:nvPr>
            <p:ph type="title"/>
          </p:nvPr>
        </p:nvSpPr>
        <p:spPr/>
        <p:txBody>
          <a:bodyPr/>
          <a:lstStyle/>
          <a:p>
            <a:r>
              <a:rPr lang="en-US" dirty="0"/>
              <a:t>H2O</a:t>
            </a:r>
          </a:p>
        </p:txBody>
      </p:sp>
      <p:sp>
        <p:nvSpPr>
          <p:cNvPr id="3" name="Content Placeholder 2">
            <a:extLst>
              <a:ext uri="{FF2B5EF4-FFF2-40B4-BE49-F238E27FC236}">
                <a16:creationId xmlns:a16="http://schemas.microsoft.com/office/drawing/2014/main" id="{6F662584-F6D3-4FDF-84EA-3A9B09BAD7DF}"/>
              </a:ext>
            </a:extLst>
          </p:cNvPr>
          <p:cNvSpPr>
            <a:spLocks noGrp="1"/>
          </p:cNvSpPr>
          <p:nvPr>
            <p:ph idx="1"/>
          </p:nvPr>
        </p:nvSpPr>
        <p:spPr/>
        <p:txBody>
          <a:bodyPr/>
          <a:lstStyle/>
          <a:p>
            <a:r>
              <a:rPr lang="en-US" dirty="0"/>
              <a:t>URL: </a:t>
            </a:r>
            <a:r>
              <a:rPr lang="en-US" dirty="0">
                <a:hlinkClick r:id="rId2"/>
              </a:rPr>
              <a:t>https://www.h2o.ai/</a:t>
            </a:r>
            <a:endParaRPr lang="en-US" dirty="0"/>
          </a:p>
          <a:p>
            <a:r>
              <a:rPr lang="en-US" dirty="0"/>
              <a:t>H20 </a:t>
            </a:r>
            <a:r>
              <a:rPr lang="en-US" dirty="0" err="1"/>
              <a:t>didirikan</a:t>
            </a:r>
            <a:r>
              <a:rPr lang="en-US" dirty="0"/>
              <a:t> pada </a:t>
            </a:r>
            <a:r>
              <a:rPr lang="en-US" dirty="0" err="1"/>
              <a:t>tahun</a:t>
            </a:r>
            <a:r>
              <a:rPr lang="en-US" dirty="0"/>
              <a:t> 2011.</a:t>
            </a:r>
          </a:p>
          <a:p>
            <a:r>
              <a:rPr lang="en-US" dirty="0"/>
              <a:t>Pada 1 </a:t>
            </a:r>
            <a:r>
              <a:rPr lang="en-US" dirty="0" err="1"/>
              <a:t>Agustus</a:t>
            </a:r>
            <a:r>
              <a:rPr lang="en-US" dirty="0"/>
              <a:t> 2018, </a:t>
            </a:r>
            <a:r>
              <a:rPr lang="en-US" dirty="0" err="1"/>
              <a:t>versi</a:t>
            </a:r>
            <a:r>
              <a:rPr lang="en-US" dirty="0"/>
              <a:t> </a:t>
            </a:r>
            <a:r>
              <a:rPr lang="en-US" i="1" dirty="0"/>
              <a:t>stable</a:t>
            </a:r>
            <a:r>
              <a:rPr lang="en-US" dirty="0"/>
              <a:t> 3.20.0.8 </a:t>
            </a:r>
            <a:r>
              <a:rPr lang="en-US" dirty="0" err="1"/>
              <a:t>diluncurkan</a:t>
            </a:r>
            <a:r>
              <a:rPr lang="en-US" dirty="0"/>
              <a:t>.</a:t>
            </a:r>
          </a:p>
          <a:p>
            <a:r>
              <a:rPr lang="en-US" dirty="0"/>
              <a:t>H2O </a:t>
            </a:r>
            <a:r>
              <a:rPr lang="en-US" dirty="0" err="1"/>
              <a:t>dirancang</a:t>
            </a:r>
            <a:r>
              <a:rPr lang="en-US" dirty="0"/>
              <a:t> </a:t>
            </a:r>
            <a:r>
              <a:rPr lang="en-US" dirty="0" err="1"/>
              <a:t>untuk</a:t>
            </a:r>
            <a:r>
              <a:rPr lang="en-US" dirty="0"/>
              <a:t> </a:t>
            </a:r>
            <a:r>
              <a:rPr lang="en-US" dirty="0" err="1"/>
              <a:t>bahasa</a:t>
            </a:r>
            <a:r>
              <a:rPr lang="en-US" dirty="0"/>
              <a:t> </a:t>
            </a:r>
            <a:r>
              <a:rPr lang="en-US" dirty="0" err="1"/>
              <a:t>pemrograman</a:t>
            </a:r>
            <a:r>
              <a:rPr lang="en-US" dirty="0"/>
              <a:t> Python, R, dan Java </a:t>
            </a:r>
          </a:p>
          <a:p>
            <a:r>
              <a:rPr lang="en-US" dirty="0"/>
              <a:t>H20 </a:t>
            </a:r>
            <a:r>
              <a:rPr lang="en-US" dirty="0" err="1"/>
              <a:t>bersifat</a:t>
            </a:r>
            <a:r>
              <a:rPr lang="en-US" dirty="0"/>
              <a:t> </a:t>
            </a:r>
            <a:r>
              <a:rPr lang="en-US" i="1" dirty="0"/>
              <a:t>free opensource software</a:t>
            </a:r>
            <a:r>
              <a:rPr lang="en-US" dirty="0"/>
              <a:t>, </a:t>
            </a:r>
            <a:r>
              <a:rPr lang="en-US" dirty="0" err="1"/>
              <a:t>ini</a:t>
            </a:r>
            <a:r>
              <a:rPr lang="en-US" dirty="0"/>
              <a:t> </a:t>
            </a:r>
            <a:r>
              <a:rPr lang="en-US" dirty="0" err="1"/>
              <a:t>memudahkan</a:t>
            </a:r>
            <a:r>
              <a:rPr lang="en-US" dirty="0"/>
              <a:t> data scientist </a:t>
            </a:r>
            <a:r>
              <a:rPr lang="en-US" dirty="0" err="1"/>
              <a:t>untuk</a:t>
            </a:r>
            <a:r>
              <a:rPr lang="en-US" dirty="0"/>
              <a:t> </a:t>
            </a:r>
            <a:r>
              <a:rPr lang="en-US" dirty="0" err="1"/>
              <a:t>menerapkan</a:t>
            </a:r>
            <a:r>
              <a:rPr lang="en-US" dirty="0"/>
              <a:t> </a:t>
            </a:r>
            <a:r>
              <a:rPr lang="en-US" dirty="0" err="1"/>
              <a:t>analitik</a:t>
            </a:r>
            <a:r>
              <a:rPr lang="en-US" dirty="0"/>
              <a:t> </a:t>
            </a:r>
            <a:r>
              <a:rPr lang="en-US" dirty="0" err="1"/>
              <a:t>prediktif</a:t>
            </a:r>
            <a:r>
              <a:rPr lang="en-US" dirty="0"/>
              <a:t> dan </a:t>
            </a:r>
            <a:r>
              <a:rPr lang="en-US" dirty="0" err="1"/>
              <a:t>pembelajaran</a:t>
            </a:r>
            <a:r>
              <a:rPr lang="en-US" dirty="0"/>
              <a:t> </a:t>
            </a:r>
            <a:r>
              <a:rPr lang="en-US" dirty="0" err="1"/>
              <a:t>mesin</a:t>
            </a:r>
            <a:r>
              <a:rPr lang="en-US" dirty="0"/>
              <a:t> pada </a:t>
            </a:r>
            <a:r>
              <a:rPr lang="en-US" dirty="0" err="1"/>
              <a:t>berbagai</a:t>
            </a:r>
            <a:r>
              <a:rPr lang="en-US" dirty="0"/>
              <a:t> </a:t>
            </a:r>
            <a:r>
              <a:rPr lang="en-US" dirty="0" err="1"/>
              <a:t>situasi</a:t>
            </a:r>
            <a:r>
              <a:rPr lang="en-US" dirty="0"/>
              <a:t>. </a:t>
            </a:r>
          </a:p>
          <a:p>
            <a:r>
              <a:rPr lang="en-US" dirty="0" err="1"/>
              <a:t>Versi</a:t>
            </a:r>
            <a:r>
              <a:rPr lang="en-US" dirty="0"/>
              <a:t> offline </a:t>
            </a:r>
            <a:r>
              <a:rPr lang="en-US" dirty="0" err="1"/>
              <a:t>tersedia</a:t>
            </a:r>
            <a:r>
              <a:rPr lang="en-US" dirty="0"/>
              <a:t> pada </a:t>
            </a:r>
            <a:r>
              <a:rPr lang="en-US" dirty="0" err="1"/>
              <a:t>sistem</a:t>
            </a:r>
            <a:r>
              <a:rPr lang="en-US" dirty="0"/>
              <a:t> </a:t>
            </a:r>
            <a:r>
              <a:rPr lang="en-US" dirty="0" err="1"/>
              <a:t>operasi</a:t>
            </a:r>
            <a:r>
              <a:rPr lang="en-US" dirty="0"/>
              <a:t> Mac, Windows, dan Linux.</a:t>
            </a:r>
          </a:p>
          <a:p>
            <a:pPr marL="0" indent="0">
              <a:buNone/>
            </a:pPr>
            <a:endParaRPr lang="en-US" dirty="0"/>
          </a:p>
        </p:txBody>
      </p:sp>
      <p:sp>
        <p:nvSpPr>
          <p:cNvPr id="4" name="Date Placeholder 3">
            <a:extLst>
              <a:ext uri="{FF2B5EF4-FFF2-40B4-BE49-F238E27FC236}">
                <a16:creationId xmlns:a16="http://schemas.microsoft.com/office/drawing/2014/main" id="{56410C8D-C2BD-4A28-B25F-6E4E30462FDC}"/>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5F7662D1-AE6B-4195-8D5F-989E17AEED78}"/>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EE64BBF1-835A-43B0-A5A6-CE7FDA6B245D}"/>
              </a:ext>
            </a:extLst>
          </p:cNvPr>
          <p:cNvSpPr>
            <a:spLocks noGrp="1"/>
          </p:cNvSpPr>
          <p:nvPr>
            <p:ph type="sldNum" sz="quarter" idx="12"/>
          </p:nvPr>
        </p:nvSpPr>
        <p:spPr/>
        <p:txBody>
          <a:bodyPr/>
          <a:lstStyle/>
          <a:p>
            <a:fld id="{DF0E258F-04D6-46E9-8B77-0866F5CD991D}" type="slidenum">
              <a:rPr lang="id-ID" smtClean="0"/>
              <a:pPr/>
              <a:t>37</a:t>
            </a:fld>
            <a:endParaRPr lang="id-ID" dirty="0"/>
          </a:p>
        </p:txBody>
      </p:sp>
      <p:pic>
        <p:nvPicPr>
          <p:cNvPr id="7" name="Picture 6">
            <a:extLst>
              <a:ext uri="{FF2B5EF4-FFF2-40B4-BE49-F238E27FC236}">
                <a16:creationId xmlns:a16="http://schemas.microsoft.com/office/drawing/2014/main" id="{40118A7F-5611-4B66-B4E6-C7FA4AC91F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552829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AC7-386E-4E75-8F77-25A4AFF5399E}"/>
              </a:ext>
            </a:extLst>
          </p:cNvPr>
          <p:cNvSpPr>
            <a:spLocks noGrp="1"/>
          </p:cNvSpPr>
          <p:nvPr>
            <p:ph type="title"/>
          </p:nvPr>
        </p:nvSpPr>
        <p:spPr/>
        <p:txBody>
          <a:bodyPr/>
          <a:lstStyle/>
          <a:p>
            <a:r>
              <a:rPr lang="en-US" dirty="0"/>
              <a:t>H2O (2)</a:t>
            </a:r>
          </a:p>
        </p:txBody>
      </p:sp>
      <p:sp>
        <p:nvSpPr>
          <p:cNvPr id="4" name="Date Placeholder 3">
            <a:extLst>
              <a:ext uri="{FF2B5EF4-FFF2-40B4-BE49-F238E27FC236}">
                <a16:creationId xmlns:a16="http://schemas.microsoft.com/office/drawing/2014/main" id="{56410C8D-C2BD-4A28-B25F-6E4E30462FDC}"/>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5F7662D1-AE6B-4195-8D5F-989E17AEED78}"/>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EE64BBF1-835A-43B0-A5A6-CE7FDA6B245D}"/>
              </a:ext>
            </a:extLst>
          </p:cNvPr>
          <p:cNvSpPr>
            <a:spLocks noGrp="1"/>
          </p:cNvSpPr>
          <p:nvPr>
            <p:ph type="sldNum" sz="quarter" idx="12"/>
          </p:nvPr>
        </p:nvSpPr>
        <p:spPr/>
        <p:txBody>
          <a:bodyPr/>
          <a:lstStyle/>
          <a:p>
            <a:fld id="{DF0E258F-04D6-46E9-8B77-0866F5CD991D}" type="slidenum">
              <a:rPr lang="id-ID" smtClean="0"/>
              <a:pPr/>
              <a:t>38</a:t>
            </a:fld>
            <a:endParaRPr lang="id-ID" dirty="0"/>
          </a:p>
        </p:txBody>
      </p:sp>
      <p:pic>
        <p:nvPicPr>
          <p:cNvPr id="1028" name="Picture 4" descr="https://cdn-images-1.medium.com/max/1600/1*wkLIl05OeXYXxyJRKMCW8w.png">
            <a:extLst>
              <a:ext uri="{FF2B5EF4-FFF2-40B4-BE49-F238E27FC236}">
                <a16:creationId xmlns:a16="http://schemas.microsoft.com/office/drawing/2014/main" id="{5FFA3CDD-4B46-4A48-9DA8-A8F932B53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4958"/>
            <a:ext cx="9144000" cy="4984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14A97ED-FB14-4DB3-8A80-C8D0373336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992128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AC7-386E-4E75-8F77-25A4AFF5399E}"/>
              </a:ext>
            </a:extLst>
          </p:cNvPr>
          <p:cNvSpPr>
            <a:spLocks noGrp="1"/>
          </p:cNvSpPr>
          <p:nvPr>
            <p:ph type="title"/>
          </p:nvPr>
        </p:nvSpPr>
        <p:spPr/>
        <p:txBody>
          <a:bodyPr/>
          <a:lstStyle/>
          <a:p>
            <a:r>
              <a:rPr lang="en-US" dirty="0"/>
              <a:t>Eclipse Deeplearning4j</a:t>
            </a:r>
          </a:p>
        </p:txBody>
      </p:sp>
      <p:sp>
        <p:nvSpPr>
          <p:cNvPr id="3" name="Content Placeholder 2">
            <a:extLst>
              <a:ext uri="{FF2B5EF4-FFF2-40B4-BE49-F238E27FC236}">
                <a16:creationId xmlns:a16="http://schemas.microsoft.com/office/drawing/2014/main" id="{6F662584-F6D3-4FDF-84EA-3A9B09BAD7DF}"/>
              </a:ext>
            </a:extLst>
          </p:cNvPr>
          <p:cNvSpPr>
            <a:spLocks noGrp="1"/>
          </p:cNvSpPr>
          <p:nvPr>
            <p:ph idx="1"/>
          </p:nvPr>
        </p:nvSpPr>
        <p:spPr/>
        <p:txBody>
          <a:bodyPr/>
          <a:lstStyle/>
          <a:p>
            <a:r>
              <a:rPr lang="en-US" dirty="0"/>
              <a:t>URL: </a:t>
            </a:r>
            <a:r>
              <a:rPr lang="en-US" dirty="0">
                <a:hlinkClick r:id="rId2"/>
              </a:rPr>
              <a:t>https://deeplearning4j.org/</a:t>
            </a:r>
            <a:endParaRPr lang="en-US" dirty="0"/>
          </a:p>
          <a:p>
            <a:r>
              <a:rPr lang="en-US" dirty="0"/>
              <a:t>Deeplearning4j (deep learning for Java),  </a:t>
            </a:r>
            <a:r>
              <a:rPr lang="en-US" dirty="0" err="1"/>
              <a:t>diluncurkan</a:t>
            </a:r>
            <a:r>
              <a:rPr lang="en-US" dirty="0"/>
              <a:t> </a:t>
            </a:r>
            <a:r>
              <a:rPr lang="en-US" dirty="0" err="1"/>
              <a:t>pertama</a:t>
            </a:r>
            <a:r>
              <a:rPr lang="en-US" dirty="0"/>
              <a:t> kali pada </a:t>
            </a:r>
            <a:r>
              <a:rPr lang="en-US" dirty="0" err="1"/>
              <a:t>bulan</a:t>
            </a:r>
            <a:r>
              <a:rPr lang="en-US" dirty="0"/>
              <a:t> </a:t>
            </a:r>
            <a:r>
              <a:rPr lang="en-US" dirty="0" err="1"/>
              <a:t>Oktober</a:t>
            </a:r>
            <a:r>
              <a:rPr lang="en-US" dirty="0"/>
              <a:t> 2017 oleh Eclipse Foundation.</a:t>
            </a:r>
          </a:p>
          <a:p>
            <a:r>
              <a:rPr lang="en-US" dirty="0"/>
              <a:t>Pada 1 </a:t>
            </a:r>
            <a:r>
              <a:rPr lang="en-US" dirty="0" err="1"/>
              <a:t>Agustus</a:t>
            </a:r>
            <a:r>
              <a:rPr lang="en-US" dirty="0"/>
              <a:t> 2018, </a:t>
            </a:r>
            <a:r>
              <a:rPr lang="en-US" dirty="0" err="1"/>
              <a:t>versi</a:t>
            </a:r>
            <a:r>
              <a:rPr lang="en-US" dirty="0"/>
              <a:t> </a:t>
            </a:r>
            <a:r>
              <a:rPr lang="en-US" i="1" dirty="0"/>
              <a:t>stable</a:t>
            </a:r>
            <a:r>
              <a:rPr lang="en-US" dirty="0"/>
              <a:t> 3.20.0.8 </a:t>
            </a:r>
            <a:r>
              <a:rPr lang="en-US" dirty="0" err="1"/>
              <a:t>diluncurkan</a:t>
            </a:r>
            <a:r>
              <a:rPr lang="en-US" dirty="0"/>
              <a:t>.</a:t>
            </a:r>
          </a:p>
          <a:p>
            <a:r>
              <a:rPr lang="en-US" dirty="0"/>
              <a:t>Deeplearning4j </a:t>
            </a:r>
            <a:r>
              <a:rPr lang="en-US" dirty="0" err="1"/>
              <a:t>adalah</a:t>
            </a:r>
            <a:r>
              <a:rPr lang="en-US" dirty="0"/>
              <a:t> </a:t>
            </a:r>
            <a:r>
              <a:rPr lang="en-US" i="1" dirty="0"/>
              <a:t>library</a:t>
            </a:r>
            <a:r>
              <a:rPr lang="en-US" dirty="0"/>
              <a:t> </a:t>
            </a:r>
            <a:r>
              <a:rPr lang="en-US" dirty="0" err="1"/>
              <a:t>pemrograman</a:t>
            </a:r>
            <a:r>
              <a:rPr lang="en-US" dirty="0"/>
              <a:t> </a:t>
            </a:r>
            <a:r>
              <a:rPr lang="en-US" dirty="0" err="1"/>
              <a:t>pembelajaran</a:t>
            </a:r>
            <a:r>
              <a:rPr lang="en-US" dirty="0"/>
              <a:t> yang </a:t>
            </a:r>
            <a:r>
              <a:rPr lang="en-US" dirty="0" err="1"/>
              <a:t>ditulis</a:t>
            </a:r>
            <a:r>
              <a:rPr lang="en-US" dirty="0"/>
              <a:t> </a:t>
            </a:r>
            <a:r>
              <a:rPr lang="en-US" dirty="0" err="1"/>
              <a:t>untuk</a:t>
            </a:r>
            <a:r>
              <a:rPr lang="en-US" dirty="0"/>
              <a:t> Java dan Java virtual machine (JVM).</a:t>
            </a:r>
          </a:p>
          <a:p>
            <a:r>
              <a:rPr lang="en-US" i="1" dirty="0"/>
              <a:t>Library</a:t>
            </a:r>
            <a:r>
              <a:rPr lang="en-US" dirty="0"/>
              <a:t> deeplearning4j </a:t>
            </a:r>
            <a:r>
              <a:rPr lang="en-US" dirty="0" err="1"/>
              <a:t>termasuk</a:t>
            </a:r>
            <a:r>
              <a:rPr lang="en-US" dirty="0"/>
              <a:t>:</a:t>
            </a:r>
          </a:p>
          <a:p>
            <a:pPr lvl="1"/>
            <a:r>
              <a:rPr lang="en-US" dirty="0"/>
              <a:t>Boltzmann machine, deep belief net, deep autoencoder, stacked denoising autoencoder dan recursive neural tensor network.</a:t>
            </a:r>
          </a:p>
        </p:txBody>
      </p:sp>
      <p:sp>
        <p:nvSpPr>
          <p:cNvPr id="4" name="Date Placeholder 3">
            <a:extLst>
              <a:ext uri="{FF2B5EF4-FFF2-40B4-BE49-F238E27FC236}">
                <a16:creationId xmlns:a16="http://schemas.microsoft.com/office/drawing/2014/main" id="{56410C8D-C2BD-4A28-B25F-6E4E30462FDC}"/>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5F7662D1-AE6B-4195-8D5F-989E17AEED78}"/>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EE64BBF1-835A-43B0-A5A6-CE7FDA6B245D}"/>
              </a:ext>
            </a:extLst>
          </p:cNvPr>
          <p:cNvSpPr>
            <a:spLocks noGrp="1"/>
          </p:cNvSpPr>
          <p:nvPr>
            <p:ph type="sldNum" sz="quarter" idx="12"/>
          </p:nvPr>
        </p:nvSpPr>
        <p:spPr/>
        <p:txBody>
          <a:bodyPr/>
          <a:lstStyle/>
          <a:p>
            <a:fld id="{DF0E258F-04D6-46E9-8B77-0866F5CD991D}" type="slidenum">
              <a:rPr lang="id-ID" smtClean="0"/>
              <a:pPr/>
              <a:t>39</a:t>
            </a:fld>
            <a:endParaRPr lang="id-ID" dirty="0"/>
          </a:p>
        </p:txBody>
      </p:sp>
      <p:pic>
        <p:nvPicPr>
          <p:cNvPr id="7" name="Picture 6">
            <a:extLst>
              <a:ext uri="{FF2B5EF4-FFF2-40B4-BE49-F238E27FC236}">
                <a16:creationId xmlns:a16="http://schemas.microsoft.com/office/drawing/2014/main" id="{846D832D-3B9A-48F4-B23D-2198319C2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3423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 itu Library ?</a:t>
            </a:r>
          </a:p>
        </p:txBody>
      </p:sp>
      <p:sp>
        <p:nvSpPr>
          <p:cNvPr id="7" name="Content Placeholder 6"/>
          <p:cNvSpPr>
            <a:spLocks noGrp="1"/>
          </p:cNvSpPr>
          <p:nvPr>
            <p:ph idx="1"/>
          </p:nvPr>
        </p:nvSpPr>
        <p:spPr>
          <a:xfrm>
            <a:off x="184897" y="3784599"/>
            <a:ext cx="4133103" cy="2391612"/>
          </a:xfrm>
        </p:spPr>
        <p:txBody>
          <a:bodyPr anchor="ctr"/>
          <a:lstStyle/>
          <a:p>
            <a:pPr lvl="1"/>
            <a:endParaRPr lang="id-ID" dirty="0"/>
          </a:p>
          <a:p>
            <a:pPr lvl="1"/>
            <a:endParaRPr lang="id-ID" dirty="0"/>
          </a:p>
          <a:p>
            <a:pPr marL="0" indent="0">
              <a:buNone/>
            </a:pPr>
            <a:endParaRPr lang="id-ID" dirty="0"/>
          </a:p>
        </p:txBody>
      </p:sp>
      <p:sp>
        <p:nvSpPr>
          <p:cNvPr id="4" name="Date Placeholder 3"/>
          <p:cNvSpPr>
            <a:spLocks noGrp="1"/>
          </p:cNvSpPr>
          <p:nvPr>
            <p:ph type="dt" sz="half" idx="10"/>
          </p:nvPr>
        </p:nvSpPr>
        <p:spPr/>
        <p:txBody>
          <a:bodyPr/>
          <a:lstStyle/>
          <a:p>
            <a:fld id="{A00AD62B-9A11-4B2A-89FA-F31415993D2E}" type="datetime1">
              <a:rPr lang="id-ID" smtClean="0"/>
              <a:t>31/07/2019</a:t>
            </a:fld>
            <a:endParaRPr lang="id-ID"/>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pic>
        <p:nvPicPr>
          <p:cNvPr id="8" name="Picture 2" descr="F:\Digital Talent ML\fUNDAMENTAL DEEP LEARNING\(9) What is a Deep Learning Library (5-24-2019 11-42-06 AM)\(9) What is a Deep Learning Library 044.jpg"/>
          <p:cNvPicPr>
            <a:picLocks noChangeAspect="1" noChangeArrowheads="1"/>
          </p:cNvPicPr>
          <p:nvPr/>
        </p:nvPicPr>
        <p:blipFill rotWithShape="1">
          <a:blip r:embed="rId3">
            <a:extLst>
              <a:ext uri="{28A0092B-C50C-407E-A947-70E740481C1C}">
                <a14:useLocalDpi xmlns:a14="http://schemas.microsoft.com/office/drawing/2010/main" val="0"/>
              </a:ext>
            </a:extLst>
          </a:blip>
          <a:srcRect l="3069" t="26003" r="8120" b="14697"/>
          <a:stretch/>
        </p:blipFill>
        <p:spPr bwMode="auto">
          <a:xfrm>
            <a:off x="1083732" y="3689009"/>
            <a:ext cx="6790265" cy="26839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4132" y="1787380"/>
            <a:ext cx="8009467" cy="1631216"/>
          </a:xfrm>
          <a:prstGeom prst="rect">
            <a:avLst/>
          </a:prstGeom>
        </p:spPr>
        <p:txBody>
          <a:bodyPr wrap="square">
            <a:spAutoFit/>
          </a:bodyPr>
          <a:lstStyle/>
          <a:p>
            <a:pPr marL="342900" indent="-342900" algn="just">
              <a:buFont typeface="Arial" pitchFamily="34" charset="0"/>
              <a:buChar char="•"/>
            </a:pPr>
            <a:r>
              <a:rPr lang="id-ID" sz="2000" dirty="0"/>
              <a:t>Library adalah premade set fungsi dan modul yang dapat di panggil melalui program kita sendiri. </a:t>
            </a:r>
          </a:p>
          <a:p>
            <a:pPr marL="342900" indent="-342900" algn="just">
              <a:buFont typeface="Arial" pitchFamily="34" charset="0"/>
              <a:buChar char="•"/>
            </a:pPr>
            <a:endParaRPr lang="id-ID" sz="2000" dirty="0"/>
          </a:p>
          <a:p>
            <a:pPr marL="342900" indent="-342900" algn="just">
              <a:buFont typeface="Arial" pitchFamily="34" charset="0"/>
              <a:buChar char="•"/>
            </a:pPr>
            <a:r>
              <a:rPr lang="id-ID" sz="2000" dirty="0"/>
              <a:t>Libarary biasanya dibuat oleh tim perangkat lunak yang sangat berkualitas, dan library populer dikelola secara teratur. </a:t>
            </a:r>
          </a:p>
        </p:txBody>
      </p:sp>
      <p:pic>
        <p:nvPicPr>
          <p:cNvPr id="9" name="Picture 8">
            <a:extLst>
              <a:ext uri="{FF2B5EF4-FFF2-40B4-BE49-F238E27FC236}">
                <a16:creationId xmlns:a16="http://schemas.microsoft.com/office/drawing/2014/main" id="{2D9AE7E3-AF81-4CC9-AE3E-806BE50A3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921931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2AC7-386E-4E75-8F77-25A4AFF5399E}"/>
              </a:ext>
            </a:extLst>
          </p:cNvPr>
          <p:cNvSpPr>
            <a:spLocks noGrp="1"/>
          </p:cNvSpPr>
          <p:nvPr>
            <p:ph type="title"/>
          </p:nvPr>
        </p:nvSpPr>
        <p:spPr/>
        <p:txBody>
          <a:bodyPr/>
          <a:lstStyle/>
          <a:p>
            <a:r>
              <a:rPr lang="en-US" dirty="0"/>
              <a:t>Apache </a:t>
            </a:r>
            <a:r>
              <a:rPr lang="en-US" dirty="0" err="1"/>
              <a:t>PredictionIO</a:t>
            </a:r>
            <a:endParaRPr lang="en-US" dirty="0"/>
          </a:p>
        </p:txBody>
      </p:sp>
      <p:sp>
        <p:nvSpPr>
          <p:cNvPr id="3" name="Content Placeholder 2">
            <a:extLst>
              <a:ext uri="{FF2B5EF4-FFF2-40B4-BE49-F238E27FC236}">
                <a16:creationId xmlns:a16="http://schemas.microsoft.com/office/drawing/2014/main" id="{6F662584-F6D3-4FDF-84EA-3A9B09BAD7DF}"/>
              </a:ext>
            </a:extLst>
          </p:cNvPr>
          <p:cNvSpPr>
            <a:spLocks noGrp="1"/>
          </p:cNvSpPr>
          <p:nvPr>
            <p:ph idx="1"/>
          </p:nvPr>
        </p:nvSpPr>
        <p:spPr/>
        <p:txBody>
          <a:bodyPr/>
          <a:lstStyle/>
          <a:p>
            <a:r>
              <a:rPr lang="en-US" dirty="0"/>
              <a:t>URL: </a:t>
            </a:r>
            <a:r>
              <a:rPr lang="en-US" dirty="0">
                <a:hlinkClick r:id="rId2"/>
              </a:rPr>
              <a:t>https://predictionio.apache.org/</a:t>
            </a:r>
            <a:endParaRPr lang="en-US" dirty="0"/>
          </a:p>
          <a:p>
            <a:r>
              <a:rPr lang="en-US" dirty="0" err="1"/>
              <a:t>Berdiri</a:t>
            </a:r>
            <a:r>
              <a:rPr lang="en-US" dirty="0"/>
              <a:t> pada </a:t>
            </a:r>
            <a:r>
              <a:rPr lang="en-US" dirty="0" err="1"/>
              <a:t>tahun</a:t>
            </a:r>
            <a:r>
              <a:rPr lang="en-US" dirty="0"/>
              <a:t> 2012, </a:t>
            </a:r>
            <a:r>
              <a:rPr lang="en-US" dirty="0" err="1"/>
              <a:t>berlokasi</a:t>
            </a:r>
            <a:r>
              <a:rPr lang="en-US" dirty="0"/>
              <a:t> di Walnut, California – US.</a:t>
            </a:r>
          </a:p>
          <a:p>
            <a:r>
              <a:rPr lang="en-US" dirty="0" err="1"/>
              <a:t>PredictionIO</a:t>
            </a:r>
            <a:r>
              <a:rPr lang="en-US" dirty="0"/>
              <a:t> </a:t>
            </a:r>
            <a:r>
              <a:rPr lang="en-US" dirty="0" err="1"/>
              <a:t>adalah</a:t>
            </a:r>
            <a:r>
              <a:rPr lang="en-US" dirty="0"/>
              <a:t> server machine learning yang </a:t>
            </a:r>
            <a:r>
              <a:rPr lang="en-US" dirty="0" err="1"/>
              <a:t>bersifat</a:t>
            </a:r>
            <a:r>
              <a:rPr lang="en-US" dirty="0"/>
              <a:t> open source, </a:t>
            </a:r>
            <a:r>
              <a:rPr lang="en-US" dirty="0" err="1"/>
              <a:t>untuk</a:t>
            </a:r>
            <a:r>
              <a:rPr lang="en-US" dirty="0"/>
              <a:t> data scientist </a:t>
            </a:r>
            <a:r>
              <a:rPr lang="en-US" dirty="0" err="1"/>
              <a:t>untuk</a:t>
            </a:r>
            <a:r>
              <a:rPr lang="en-US" dirty="0"/>
              <a:t> </a:t>
            </a:r>
            <a:r>
              <a:rPr lang="en-US" dirty="0" err="1"/>
              <a:t>membuat</a:t>
            </a:r>
            <a:r>
              <a:rPr lang="en-US" dirty="0"/>
              <a:t> </a:t>
            </a:r>
            <a:r>
              <a:rPr lang="en-US" dirty="0" err="1"/>
              <a:t>fitur</a:t>
            </a:r>
            <a:r>
              <a:rPr lang="en-US" dirty="0"/>
              <a:t> </a:t>
            </a:r>
            <a:r>
              <a:rPr lang="en-US" dirty="0" err="1"/>
              <a:t>prediksi</a:t>
            </a:r>
            <a:r>
              <a:rPr lang="en-US" dirty="0"/>
              <a:t>, </a:t>
            </a:r>
            <a:r>
              <a:rPr lang="en-US" dirty="0" err="1"/>
              <a:t>seperti</a:t>
            </a:r>
            <a:r>
              <a:rPr lang="en-US" dirty="0"/>
              <a:t>:</a:t>
            </a:r>
          </a:p>
          <a:p>
            <a:pPr lvl="1"/>
            <a:r>
              <a:rPr lang="en-US" dirty="0" err="1"/>
              <a:t>personalisasi</a:t>
            </a:r>
            <a:r>
              <a:rPr lang="en-US" dirty="0"/>
              <a:t>, </a:t>
            </a:r>
            <a:r>
              <a:rPr lang="en-US" dirty="0" err="1"/>
              <a:t>rekomendasi</a:t>
            </a:r>
            <a:r>
              <a:rPr lang="en-US" dirty="0"/>
              <a:t>, dan </a:t>
            </a:r>
            <a:r>
              <a:rPr lang="en-US" dirty="0" err="1"/>
              <a:t>penemuan</a:t>
            </a:r>
            <a:r>
              <a:rPr lang="en-US" dirty="0"/>
              <a:t> </a:t>
            </a:r>
            <a:r>
              <a:rPr lang="en-US" dirty="0" err="1"/>
              <a:t>konten</a:t>
            </a:r>
            <a:r>
              <a:rPr lang="en-US" dirty="0"/>
              <a:t>. </a:t>
            </a:r>
          </a:p>
          <a:p>
            <a:r>
              <a:rPr lang="en-US" dirty="0" err="1"/>
              <a:t>PredictionIO</a:t>
            </a:r>
            <a:r>
              <a:rPr lang="en-US" dirty="0"/>
              <a:t> </a:t>
            </a:r>
            <a:r>
              <a:rPr lang="en-US" dirty="0" err="1"/>
              <a:t>mendukung</a:t>
            </a:r>
            <a:r>
              <a:rPr lang="en-US" dirty="0"/>
              <a:t> event collection, deployment of algorithm, </a:t>
            </a:r>
            <a:r>
              <a:rPr lang="en-US" dirty="0" err="1"/>
              <a:t>evaluasi</a:t>
            </a:r>
            <a:r>
              <a:rPr lang="en-US" dirty="0"/>
              <a:t>, dan query </a:t>
            </a:r>
            <a:r>
              <a:rPr lang="en-US" dirty="0" err="1"/>
              <a:t>hasil</a:t>
            </a:r>
            <a:r>
              <a:rPr lang="en-US" dirty="0"/>
              <a:t> </a:t>
            </a:r>
            <a:r>
              <a:rPr lang="en-US" dirty="0" err="1"/>
              <a:t>prediksi</a:t>
            </a:r>
            <a:r>
              <a:rPr lang="en-US" dirty="0"/>
              <a:t> </a:t>
            </a:r>
            <a:r>
              <a:rPr lang="en-US" dirty="0" err="1"/>
              <a:t>melalui</a:t>
            </a:r>
            <a:r>
              <a:rPr lang="en-US" dirty="0"/>
              <a:t> API REST. </a:t>
            </a:r>
          </a:p>
          <a:p>
            <a:endParaRPr lang="en-US" dirty="0"/>
          </a:p>
        </p:txBody>
      </p:sp>
      <p:sp>
        <p:nvSpPr>
          <p:cNvPr id="4" name="Date Placeholder 3">
            <a:extLst>
              <a:ext uri="{FF2B5EF4-FFF2-40B4-BE49-F238E27FC236}">
                <a16:creationId xmlns:a16="http://schemas.microsoft.com/office/drawing/2014/main" id="{56410C8D-C2BD-4A28-B25F-6E4E30462FDC}"/>
              </a:ext>
            </a:extLst>
          </p:cNvPr>
          <p:cNvSpPr>
            <a:spLocks noGrp="1"/>
          </p:cNvSpPr>
          <p:nvPr>
            <p:ph type="dt" sz="half" idx="10"/>
          </p:nvPr>
        </p:nvSpPr>
        <p:spPr/>
        <p:txBody>
          <a:bodyPr/>
          <a:lstStyle/>
          <a:p>
            <a:fld id="{8BB2CBBF-D6FE-4E5A-A000-F16CBA9875BB}" type="datetime1">
              <a:rPr lang="id-ID" smtClean="0"/>
              <a:t>31/07/2019</a:t>
            </a:fld>
            <a:endParaRPr lang="id-ID" dirty="0"/>
          </a:p>
        </p:txBody>
      </p:sp>
      <p:sp>
        <p:nvSpPr>
          <p:cNvPr id="5" name="Footer Placeholder 4">
            <a:extLst>
              <a:ext uri="{FF2B5EF4-FFF2-40B4-BE49-F238E27FC236}">
                <a16:creationId xmlns:a16="http://schemas.microsoft.com/office/drawing/2014/main" id="{5F7662D1-AE6B-4195-8D5F-989E17AEED78}"/>
              </a:ext>
            </a:extLst>
          </p:cNvPr>
          <p:cNvSpPr>
            <a:spLocks noGrp="1"/>
          </p:cNvSpPr>
          <p:nvPr>
            <p:ph type="ftr" sz="quarter" idx="11"/>
          </p:nvPr>
        </p:nvSpPr>
        <p:spPr/>
        <p:txBody>
          <a:bodyPr/>
          <a:lstStyle/>
          <a:p>
            <a:r>
              <a:rPr lang="id-ID"/>
              <a:t>Platform-Platform Untuk Machine Learning</a:t>
            </a:r>
            <a:endParaRPr lang="id-ID" dirty="0"/>
          </a:p>
        </p:txBody>
      </p:sp>
      <p:sp>
        <p:nvSpPr>
          <p:cNvPr id="6" name="Slide Number Placeholder 5">
            <a:extLst>
              <a:ext uri="{FF2B5EF4-FFF2-40B4-BE49-F238E27FC236}">
                <a16:creationId xmlns:a16="http://schemas.microsoft.com/office/drawing/2014/main" id="{EE64BBF1-835A-43B0-A5A6-CE7FDA6B245D}"/>
              </a:ext>
            </a:extLst>
          </p:cNvPr>
          <p:cNvSpPr>
            <a:spLocks noGrp="1"/>
          </p:cNvSpPr>
          <p:nvPr>
            <p:ph type="sldNum" sz="quarter" idx="12"/>
          </p:nvPr>
        </p:nvSpPr>
        <p:spPr/>
        <p:txBody>
          <a:bodyPr/>
          <a:lstStyle/>
          <a:p>
            <a:fld id="{DF0E258F-04D6-46E9-8B77-0866F5CD991D}" type="slidenum">
              <a:rPr lang="id-ID" smtClean="0"/>
              <a:pPr/>
              <a:t>40</a:t>
            </a:fld>
            <a:endParaRPr lang="id-ID" dirty="0"/>
          </a:p>
        </p:txBody>
      </p:sp>
      <p:pic>
        <p:nvPicPr>
          <p:cNvPr id="7" name="Picture 6">
            <a:extLst>
              <a:ext uri="{FF2B5EF4-FFF2-40B4-BE49-F238E27FC236}">
                <a16:creationId xmlns:a16="http://schemas.microsoft.com/office/drawing/2014/main" id="{34F4B616-2151-4902-94F6-B71634A71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090801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Tree>
    <p:extLst>
      <p:ext uri="{BB962C8B-B14F-4D97-AF65-F5344CB8AC3E}">
        <p14:creationId xmlns:p14="http://schemas.microsoft.com/office/powerpoint/2010/main" val="10770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Library</a:t>
            </a:r>
          </a:p>
        </p:txBody>
      </p:sp>
      <p:sp>
        <p:nvSpPr>
          <p:cNvPr id="3" name="Content Placeholder 2"/>
          <p:cNvSpPr>
            <a:spLocks noGrp="1"/>
          </p:cNvSpPr>
          <p:nvPr>
            <p:ph idx="1"/>
          </p:nvPr>
        </p:nvSpPr>
        <p:spPr/>
        <p:txBody>
          <a:bodyPr/>
          <a:lstStyle/>
          <a:p>
            <a:r>
              <a:rPr lang="en-US" dirty="0"/>
              <a:t>Deeplearning4j</a:t>
            </a:r>
          </a:p>
          <a:p>
            <a:r>
              <a:rPr lang="en-US" dirty="0"/>
              <a:t>Torch</a:t>
            </a:r>
          </a:p>
          <a:p>
            <a:r>
              <a:rPr lang="en-US" dirty="0" err="1"/>
              <a:t>Caffe</a:t>
            </a:r>
            <a:endParaRPr lang="en-US" dirty="0"/>
          </a:p>
          <a:p>
            <a:r>
              <a:rPr lang="en-US" dirty="0" err="1"/>
              <a:t>Tensorflow</a:t>
            </a:r>
            <a:endParaRPr lang="en-US" dirty="0"/>
          </a:p>
          <a:p>
            <a:r>
              <a:rPr lang="en-US" dirty="0" err="1"/>
              <a:t>Keras</a:t>
            </a:r>
            <a:endParaRPr lang="en-US" dirty="0"/>
          </a:p>
          <a:p>
            <a:r>
              <a:rPr lang="en-US" dirty="0" err="1"/>
              <a:t>Pytorch</a:t>
            </a:r>
            <a:endParaRPr lang="en-US" dirty="0"/>
          </a:p>
          <a:p>
            <a:r>
              <a:rPr lang="en-US" dirty="0" err="1"/>
              <a:t>dll</a:t>
            </a:r>
            <a:endParaRPr lang="en-US" dirty="0"/>
          </a:p>
        </p:txBody>
      </p:sp>
      <p:sp>
        <p:nvSpPr>
          <p:cNvPr id="4" name="Date Placeholder 3"/>
          <p:cNvSpPr>
            <a:spLocks noGrp="1"/>
          </p:cNvSpPr>
          <p:nvPr>
            <p:ph type="dt" sz="half" idx="10"/>
          </p:nvPr>
        </p:nvSpPr>
        <p:spPr/>
        <p:txBody>
          <a:bodyPr/>
          <a:lstStyle/>
          <a:p>
            <a:fld id="{B74E14E4-F466-4AF9-B1B5-9A0CA3AEED27}" type="datetime1">
              <a:rPr lang="id-ID" smtClean="0"/>
              <a:pPr/>
              <a:t>31/07/2019</a:t>
            </a:fld>
            <a:endParaRPr lang="id-ID" dirty="0"/>
          </a:p>
        </p:txBody>
      </p:sp>
      <p:sp>
        <p:nvSpPr>
          <p:cNvPr id="5" name="Footer Placeholder 4"/>
          <p:cNvSpPr>
            <a:spLocks noGrp="1"/>
          </p:cNvSpPr>
          <p:nvPr>
            <p:ph type="ftr" sz="quarter" idx="11"/>
          </p:nvPr>
        </p:nvSpPr>
        <p:spPr/>
        <p:txBody>
          <a:bodyPr/>
          <a:lstStyle/>
          <a:p>
            <a:r>
              <a:rPr lang="id-ID"/>
              <a:t>PLatform Deep Learning 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a:t>
            </a:fld>
            <a:endParaRPr lang="id-ID" dirty="0"/>
          </a:p>
        </p:txBody>
      </p:sp>
      <p:pic>
        <p:nvPicPr>
          <p:cNvPr id="1026" name="Picture 2" descr="Y:\Project\2019\KOMINFO\DIGITAL TALENT\Slide-TOT\05. Pengantar Deep Learning\02. Library dan dan Platform Deep Learning\RAW\all_libraries.png"/>
          <p:cNvPicPr>
            <a:picLocks noChangeAspect="1" noChangeArrowheads="1"/>
          </p:cNvPicPr>
          <p:nvPr/>
        </p:nvPicPr>
        <p:blipFill>
          <a:blip r:embed="rId2"/>
          <a:srcRect/>
          <a:stretch>
            <a:fillRect/>
          </a:stretch>
        </p:blipFill>
        <p:spPr bwMode="auto">
          <a:xfrm>
            <a:off x="3009249" y="1525485"/>
            <a:ext cx="5856698" cy="3403131"/>
          </a:xfrm>
          <a:prstGeom prst="rect">
            <a:avLst/>
          </a:prstGeom>
          <a:noFill/>
        </p:spPr>
      </p:pic>
      <p:pic>
        <p:nvPicPr>
          <p:cNvPr id="8" name="Picture 7">
            <a:extLst>
              <a:ext uri="{FF2B5EF4-FFF2-40B4-BE49-F238E27FC236}">
                <a16:creationId xmlns:a16="http://schemas.microsoft.com/office/drawing/2014/main" id="{83F9F82E-2C27-41CF-8ABB-9AD6F8A654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7533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dirty="0"/>
              <a:t>Library Theano</a:t>
            </a:r>
          </a:p>
        </p:txBody>
      </p:sp>
      <p:sp>
        <p:nvSpPr>
          <p:cNvPr id="8" name="Text Placeholder 7"/>
          <p:cNvSpPr>
            <a:spLocks noGrp="1"/>
          </p:cNvSpPr>
          <p:nvPr>
            <p:ph type="body" idx="1"/>
          </p:nvPr>
        </p:nvSpPr>
        <p:spPr>
          <a:xfrm>
            <a:off x="2317581" y="2400300"/>
            <a:ext cx="6188745" cy="434431"/>
          </a:xfrm>
        </p:spPr>
        <p:txBody>
          <a:bodyPr>
            <a:normAutofit/>
          </a:bodyPr>
          <a:lstStyle/>
          <a:p>
            <a:r>
              <a:rPr lang="id-ID" dirty="0"/>
              <a:t>Bagian Dua</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pic>
        <p:nvPicPr>
          <p:cNvPr id="9" name="Picture 8">
            <a:extLst>
              <a:ext uri="{FF2B5EF4-FFF2-40B4-BE49-F238E27FC236}">
                <a16:creationId xmlns:a16="http://schemas.microsoft.com/office/drawing/2014/main" id="{FEAA907F-5680-4264-B9FA-CB22B9EA05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51922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Theano</a:t>
            </a:r>
          </a:p>
        </p:txBody>
      </p:sp>
      <p:sp>
        <p:nvSpPr>
          <p:cNvPr id="4" name="Date Placeholder 3"/>
          <p:cNvSpPr>
            <a:spLocks noGrp="1"/>
          </p:cNvSpPr>
          <p:nvPr>
            <p:ph type="dt" sz="half" idx="10"/>
          </p:nvPr>
        </p:nvSpPr>
        <p:spPr/>
        <p:txBody>
          <a:bodyPr/>
          <a:lstStyle/>
          <a:p>
            <a:fld id="{A1039C3C-45A3-46CE-9965-76E354DC12CB}"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pic>
        <p:nvPicPr>
          <p:cNvPr id="7" name="Picture 2" descr="F:\Digital Talent ML\fUNDAMENTAL DEEP LEARNING\(9) Theano - Ep. 17 (Deep Learning SIMPLIFIED) - YouTube (5-24-2019 11-42-07 AM)\(9) Theano - Ep. 17 (Deep Learning SIMPLIFIED) - YouTube 049.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033" t="13109" r="23404" b="13378"/>
          <a:stretch/>
        </p:blipFill>
        <p:spPr bwMode="auto">
          <a:xfrm>
            <a:off x="1068256" y="2895599"/>
            <a:ext cx="6094544" cy="34729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0401" y="1674673"/>
            <a:ext cx="7382932" cy="923330"/>
          </a:xfrm>
          <a:prstGeom prst="rect">
            <a:avLst/>
          </a:prstGeom>
        </p:spPr>
        <p:txBody>
          <a:bodyPr wrap="square">
            <a:spAutoFit/>
          </a:bodyPr>
          <a:lstStyle/>
          <a:p>
            <a:r>
              <a:rPr lang="id-ID" dirty="0"/>
              <a:t>Theano adalah library Python yang memungkinkan kita menentukan dan mengevaluasi ekspresi matematis, vektor dan matriks, dan array angka berbentuk persegi panjang. </a:t>
            </a:r>
          </a:p>
        </p:txBody>
      </p:sp>
      <p:pic>
        <p:nvPicPr>
          <p:cNvPr id="9" name="Picture 8">
            <a:extLst>
              <a:ext uri="{FF2B5EF4-FFF2-40B4-BE49-F238E27FC236}">
                <a16:creationId xmlns:a16="http://schemas.microsoft.com/office/drawing/2014/main" id="{DAE8D700-C623-494A-97B8-DAF9B4365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2516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Theano</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pic>
        <p:nvPicPr>
          <p:cNvPr id="7" name="Picture 2" descr="F:\Digital Talent ML\fUNDAMENTAL DEEP LEARNING\(9) Theano - Ep. 17 (Deep Learning SIMPLIFIED) - YouTube (5-24-2019 11-42-07 AM)\(9) Theano - Ep. 17 (Deep Learning SIMPLIFIED) - YouTube 080.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401" t="12981" r="12737" b="14259"/>
          <a:stretch/>
        </p:blipFill>
        <p:spPr bwMode="auto">
          <a:xfrm>
            <a:off x="863600" y="1642534"/>
            <a:ext cx="6959600" cy="34374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5F426B4-63DC-46B7-9E32-3850A875F4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29348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Theano</a:t>
            </a:r>
          </a:p>
        </p:txBody>
      </p:sp>
      <p:sp>
        <p:nvSpPr>
          <p:cNvPr id="4" name="Date Placeholder 3"/>
          <p:cNvSpPr>
            <a:spLocks noGrp="1"/>
          </p:cNvSpPr>
          <p:nvPr>
            <p:ph type="dt" sz="half" idx="10"/>
          </p:nvPr>
        </p:nvSpPr>
        <p:spPr/>
        <p:txBody>
          <a:bodyPr/>
          <a:lstStyle/>
          <a:p>
            <a:fld id="{11160E0D-30ED-4B0D-84D7-428B30CF8F46}" type="datetime1">
              <a:rPr lang="id-ID" smtClean="0"/>
              <a:t>31/07/2019</a:t>
            </a:fld>
            <a:endParaRPr lang="id-ID" dirty="0"/>
          </a:p>
        </p:txBody>
      </p:sp>
      <p:sp>
        <p:nvSpPr>
          <p:cNvPr id="5" name="Footer Placeholder 4"/>
          <p:cNvSpPr>
            <a:spLocks noGrp="1"/>
          </p:cNvSpPr>
          <p:nvPr>
            <p:ph type="ftr" sz="quarter" idx="11"/>
          </p:nvPr>
        </p:nvSpPr>
        <p:spPr/>
        <p:txBody>
          <a:bodyPr/>
          <a:lstStyle/>
          <a:p>
            <a:r>
              <a:rPr lang="id-ID"/>
              <a:t>Library Deep Learning_ Pendahuluan</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pic>
        <p:nvPicPr>
          <p:cNvPr id="7" name="Picture 2" descr="F:\Digital Talent ML\fUNDAMENTAL DEEP LEARNING\(9) Theano - Ep. 17 (Deep Learning SIMPLIFIED) - YouTube (5-24-2019 11-42-07 AM)\(9) Theano - Ep. 17 (Deep Learning SIMPLIFIED) - YouTube 108.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788" t="19074" r="4470" b="14617"/>
          <a:stretch/>
        </p:blipFill>
        <p:spPr bwMode="auto">
          <a:xfrm>
            <a:off x="592666" y="1913467"/>
            <a:ext cx="7789335" cy="31326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ED27F00-F814-48A0-9ADA-01829441D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036296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1686</TotalTime>
  <Words>2009</Words>
  <Application>Microsoft Office PowerPoint</Application>
  <PresentationFormat>On-screen Show (4:3)</PresentationFormat>
  <Paragraphs>324</Paragraphs>
  <Slides>41</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41</vt:i4>
      </vt:variant>
    </vt:vector>
  </HeadingPairs>
  <TitlesOfParts>
    <vt:vector size="51" baseType="lpstr">
      <vt:lpstr>Arial</vt:lpstr>
      <vt:lpstr>Calibri</vt:lpstr>
      <vt:lpstr>Calibri Light</vt:lpstr>
      <vt:lpstr>Courier New</vt:lpstr>
      <vt:lpstr>HP Simplified</vt:lpstr>
      <vt:lpstr>Product Sans</vt:lpstr>
      <vt:lpstr>Segoe UI Light</vt:lpstr>
      <vt:lpstr>Office Theme</vt:lpstr>
      <vt:lpstr>1_Office Theme</vt:lpstr>
      <vt:lpstr>2_Office Theme</vt:lpstr>
      <vt:lpstr>PowerPoint Presentation</vt:lpstr>
      <vt:lpstr>Library Deep Learning</vt:lpstr>
      <vt:lpstr>Pendahuluan Mengenai Library Deep Learning</vt:lpstr>
      <vt:lpstr>Apa itu Library ?</vt:lpstr>
      <vt:lpstr>Deep Learning Library</vt:lpstr>
      <vt:lpstr>Library Theano</vt:lpstr>
      <vt:lpstr>Theano</vt:lpstr>
      <vt:lpstr>Theano</vt:lpstr>
      <vt:lpstr>Theano</vt:lpstr>
      <vt:lpstr>Theano</vt:lpstr>
      <vt:lpstr>Fitur Theano</vt:lpstr>
      <vt:lpstr>Fitur Theano</vt:lpstr>
      <vt:lpstr>Perbandingan dengan Library Lain</vt:lpstr>
      <vt:lpstr>Library H2O</vt:lpstr>
      <vt:lpstr>H2O</vt:lpstr>
      <vt:lpstr>Sejarah H2O</vt:lpstr>
      <vt:lpstr>Arsitektur H2O</vt:lpstr>
      <vt:lpstr>Arsitektur H2O</vt:lpstr>
      <vt:lpstr>Arsitektur H2O-Cloud Based Using API</vt:lpstr>
      <vt:lpstr>Data input and output </vt:lpstr>
      <vt:lpstr>Data Input dan Output</vt:lpstr>
      <vt:lpstr>Machine Learning Algorithms</vt:lpstr>
      <vt:lpstr>References</vt:lpstr>
      <vt:lpstr>Beberapa Library Lainnya</vt:lpstr>
      <vt:lpstr>Caffe</vt:lpstr>
      <vt:lpstr>Torch</vt:lpstr>
      <vt:lpstr>Platform-Platform Machine Learning</vt:lpstr>
      <vt:lpstr>Mengenal Platform</vt:lpstr>
      <vt:lpstr>Apa itu Plaform?</vt:lpstr>
      <vt:lpstr>Kriteria Platform Yang Baik</vt:lpstr>
      <vt:lpstr>Platform Untuk Machine Learning</vt:lpstr>
      <vt:lpstr>5 Platform Machine Learning</vt:lpstr>
      <vt:lpstr>Amazon Web Services</vt:lpstr>
      <vt:lpstr>Amazon Web Services (2)</vt:lpstr>
      <vt:lpstr>Microsoft Azure Machine Learning</vt:lpstr>
      <vt:lpstr>Microsoft Azure Machine Learning (2)</vt:lpstr>
      <vt:lpstr>H2O</vt:lpstr>
      <vt:lpstr>H2O (2)</vt:lpstr>
      <vt:lpstr>Eclipse Deeplearning4j</vt:lpstr>
      <vt:lpstr>Apache PredictionIO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Elvira Sukma Wahyuni, S.Pd.T., M.Eng </cp:lastModifiedBy>
  <cp:revision>144</cp:revision>
  <dcterms:created xsi:type="dcterms:W3CDTF">2019-04-17T03:34:48Z</dcterms:created>
  <dcterms:modified xsi:type="dcterms:W3CDTF">2019-07-31T00:03:05Z</dcterms:modified>
</cp:coreProperties>
</file>