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54"/>
  </p:notesMasterIdLst>
  <p:handoutMasterIdLst>
    <p:handoutMasterId r:id="rId55"/>
  </p:handoutMasterIdLst>
  <p:sldIdLst>
    <p:sldId id="26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69" r:id="rId5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06A89E-260C-40BE-A846-7B3449014288}">
          <p14:sldIdLst>
            <p14:sldId id="268"/>
          </p14:sldIdLst>
        </p14:section>
        <p14:section name="Intro to Classification" id="{0AAC6C21-20B1-4C9D-8036-BDCA70D4CE34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Evaluation Metrics" id="{CB80FE0D-CBBB-42C1-BE5C-1C7D8E36E6FB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KNN" id="{731972E6-4877-490D-8A70-643DDFABBE09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7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16/07/2019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16/07/2019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871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2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596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2B1B-8359-40BD-9E72-94426AA04290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3522-A4EA-4579-B373-BDFE974FAC01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8D0-AAC1-4F72-8506-2C9128DDAC91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E1F-F5CA-48F5-9DE0-C0A937BDCD48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815-7CD2-4022-AC2B-8C16528442D7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4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1E07-478A-4158-B5C3-E98B7845363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1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FAA-A96D-49C6-8D1C-68F08124B85E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5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11C2-FED7-4D4F-BD41-D0D67BA2292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94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87DD-4626-43C3-836E-4EDE5979DF3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00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902E-F48F-452B-BB15-29B371BFD41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4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79F32274-4F5A-4F19-B653-84A51F79E0C6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C17E-5FA8-4432-8343-A64573099B7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4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1C1-7C81-4538-91C6-2EE94F958892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78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243A-B79B-42D0-A6F8-534D704F7F0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49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E9BA-C9CE-4004-B81D-04ADF016E68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8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30D-466F-4698-AAAA-59C08E625EE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84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A256-2CAC-4BA9-AFE0-AB65AD0B451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84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6E0A-A1AD-462A-B2C8-BE682A30B27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10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0D29-3A41-4BC8-834F-68ED76887ECE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08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772D-ED3C-4B7B-AA30-E107679AB9C0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35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E72-DB0A-42B7-8521-4944E9A2C39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5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EF62-C5BF-42D2-9574-E1ECECA46A5E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059-29AB-4183-ADE3-3D6647507070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03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41C-9F0C-4F1A-A99D-A7C08F6BEAF5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347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E3F-F877-4D64-ABEA-5C9B386F6E01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136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D00E-B731-4EB9-934D-F852D70146F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29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FDEB-A4B0-4767-A8D7-B15AA8A7873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145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1BFB-A784-47E6-98B5-A09C36C153D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EB62-4088-417E-8839-6971DCA4540F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DAF8-0F27-43BC-9239-A9B66166406C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1AA1-4A0E-4563-8F82-8B1282F2B5A0}" type="datetime1">
              <a:rPr lang="id-ID" smtClean="0"/>
              <a:t>16/07/2019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B218-57DE-4D4F-9D33-0283DEB66897}" type="datetime1">
              <a:rPr lang="id-ID" smtClean="0"/>
              <a:t>16/07/2019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D45B-36E9-435F-8F31-E96D9E1696F4}" type="datetime1">
              <a:rPr lang="id-ID" smtClean="0"/>
              <a:t>16/07/2019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6501-547B-49FB-9C1A-AEE84B914EDE}" type="datetime1">
              <a:rPr lang="id-ID" smtClean="0"/>
              <a:t>16/07/2019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C43A-387B-4B1B-B895-3C3B04A72CE3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BB949E1-2CB8-4EAC-916E-F76529A0EBF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28E50DC-31D1-4E3A-BC83-9405C2C81E50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2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16.jpe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1.png"/><Relationship Id="rId7" Type="http://schemas.openxmlformats.org/officeDocument/2006/relationships/image" Target="../media/image6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A9B-5113-4A34-9C9B-337F541D485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B0FCE-E021-4908-9B6C-FD7155A57E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36523"/>
            <a:ext cx="666547" cy="9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6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Penggunaan</a:t>
            </a:r>
            <a:r>
              <a:rPr lang="en-GB" dirty="0"/>
              <a:t> Classification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10A7-60DA-4797-975B-058816042941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7" y="2279234"/>
            <a:ext cx="3317875" cy="2934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15" y="2279234"/>
            <a:ext cx="3137827" cy="3125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C338B-9A30-4EC1-8D93-2CCFE45B05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K-Nearest </a:t>
            </a:r>
            <a:r>
              <a:rPr lang="en-GB" dirty="0" err="1"/>
              <a:t>Neighbor</a:t>
            </a:r>
            <a:endParaRPr lang="en-GB" dirty="0"/>
          </a:p>
          <a:p>
            <a:r>
              <a:rPr lang="en-GB" dirty="0"/>
              <a:t>Decision Tree</a:t>
            </a:r>
          </a:p>
          <a:p>
            <a:endParaRPr lang="en-GB" dirty="0"/>
          </a:p>
          <a:p>
            <a:r>
              <a:rPr lang="en-GB" dirty="0"/>
              <a:t>Logistic Regression</a:t>
            </a:r>
          </a:p>
          <a:p>
            <a:r>
              <a:rPr lang="en-GB" dirty="0"/>
              <a:t>Support Vector Machines</a:t>
            </a:r>
          </a:p>
          <a:p>
            <a:endParaRPr lang="en-GB" dirty="0"/>
          </a:p>
          <a:p>
            <a:r>
              <a:rPr lang="en-GB" dirty="0"/>
              <a:t>Neural Networks</a:t>
            </a:r>
          </a:p>
          <a:p>
            <a:endParaRPr lang="en-GB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F295-B6D9-4B5E-93A4-714E46F94181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8" name="Right Brace 7"/>
          <p:cNvSpPr/>
          <p:nvPr/>
        </p:nvSpPr>
        <p:spPr>
          <a:xfrm>
            <a:off x="3622040" y="1973580"/>
            <a:ext cx="292100" cy="609600"/>
          </a:xfrm>
          <a:prstGeom prst="rightBrace">
            <a:avLst>
              <a:gd name="adj1" fmla="val 52174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Brace 8"/>
          <p:cNvSpPr/>
          <p:nvPr/>
        </p:nvSpPr>
        <p:spPr>
          <a:xfrm>
            <a:off x="3622040" y="3307080"/>
            <a:ext cx="292100" cy="609600"/>
          </a:xfrm>
          <a:prstGeom prst="rightBrace">
            <a:avLst>
              <a:gd name="adj1" fmla="val 52174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54730" y="4652745"/>
            <a:ext cx="39116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84696" y="2093714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 </a:t>
            </a:r>
            <a:r>
              <a:rPr lang="en-GB" dirty="0" err="1"/>
              <a:t>Hari</a:t>
            </a:r>
            <a:r>
              <a:rPr lang="en-GB" dirty="0"/>
              <a:t> (</a:t>
            </a:r>
            <a:r>
              <a:rPr lang="en-GB" dirty="0" err="1"/>
              <a:t>Hari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)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4184696" y="3427214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 </a:t>
            </a:r>
            <a:r>
              <a:rPr lang="en-GB" dirty="0" err="1"/>
              <a:t>Hari</a:t>
            </a:r>
            <a:r>
              <a:rPr lang="en-GB" dirty="0"/>
              <a:t> (</a:t>
            </a:r>
            <a:r>
              <a:rPr lang="en-GB" dirty="0" err="1"/>
              <a:t>Hari</a:t>
            </a:r>
            <a:r>
              <a:rPr lang="en-GB" dirty="0"/>
              <a:t> </a:t>
            </a:r>
            <a:r>
              <a:rPr lang="en-GB" dirty="0" err="1"/>
              <a:t>berikutnya</a:t>
            </a:r>
            <a:r>
              <a:rPr lang="en-GB" dirty="0"/>
              <a:t>)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4184696" y="4468079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 </a:t>
            </a:r>
            <a:r>
              <a:rPr lang="en-GB" dirty="0" err="1"/>
              <a:t>Hari</a:t>
            </a:r>
            <a:r>
              <a:rPr lang="en-GB" dirty="0"/>
              <a:t> (</a:t>
            </a:r>
            <a:r>
              <a:rPr lang="en-GB" dirty="0" err="1"/>
              <a:t>Setelah</a:t>
            </a:r>
            <a:r>
              <a:rPr lang="en-GB" dirty="0"/>
              <a:t> </a:t>
            </a:r>
            <a:r>
              <a:rPr lang="en-GB" dirty="0" err="1"/>
              <a:t>Ujian</a:t>
            </a:r>
            <a:r>
              <a:rPr lang="en-GB" dirty="0"/>
              <a:t> Tengah)</a:t>
            </a:r>
            <a:endParaRPr lang="id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CA4C5B-9641-4ADF-A2A3-4F55E4BAF4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/>
              <a:t>Pengukuran Evaluasi dalam Classification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6247-3C77-47C7-8D83-AD6124246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1" y="5684391"/>
            <a:ext cx="731982" cy="10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Memahami Pengukuran Evaluasi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84255"/>
            <a:ext cx="6188745" cy="350476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Bagian Satu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115D-5390-41E1-AC5C-1F783AE0C88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13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77EA9-6EEF-4C8B-9D9F-4403C83F37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1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Training dan 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Pengukuran Evaluasi (Evaluation Metrics) mendeskripsikan performa dari </a:t>
            </a:r>
            <a:r>
              <a:rPr lang="id-ID" i="1" dirty="0"/>
              <a:t>model classifier</a:t>
            </a:r>
            <a:r>
              <a:rPr lang="id-ID" dirty="0"/>
              <a:t> kita.</a:t>
            </a:r>
          </a:p>
          <a:p>
            <a:r>
              <a:rPr lang="id-ID" dirty="0"/>
              <a:t>Untuk membuat Evaluation Metrics, data training dibagi menjadi dua: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Training data = Membuat </a:t>
            </a:r>
            <a:r>
              <a:rPr lang="id-ID" i="1" dirty="0"/>
              <a:t>model classifier</a:t>
            </a:r>
            <a:r>
              <a:rPr lang="id-ID" dirty="0"/>
              <a:t>.</a:t>
            </a:r>
          </a:p>
          <a:p>
            <a:r>
              <a:rPr lang="id-ID" dirty="0"/>
              <a:t>Testing data = Memeriksa akurasi dari classifier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5C3-7979-4A75-9F01-C7EDFF85974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0" y="2718456"/>
            <a:ext cx="6369377" cy="1909582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6895557" y="3099586"/>
            <a:ext cx="200731" cy="817183"/>
          </a:xfrm>
          <a:prstGeom prst="rightBrace">
            <a:avLst>
              <a:gd name="adj1" fmla="val 122217"/>
              <a:gd name="adj2" fmla="val 50000"/>
            </a:avLst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Brace 8"/>
          <p:cNvSpPr/>
          <p:nvPr/>
        </p:nvSpPr>
        <p:spPr>
          <a:xfrm>
            <a:off x="6905787" y="4030170"/>
            <a:ext cx="200731" cy="823769"/>
          </a:xfrm>
          <a:prstGeom prst="rightBrace">
            <a:avLst>
              <a:gd name="adj1" fmla="val 122217"/>
              <a:gd name="adj2" fmla="val 50000"/>
            </a:avLst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7251725" y="3380715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Training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51725" y="4258706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Testing Data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80" y="4608957"/>
            <a:ext cx="6369377" cy="320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4BA9A6-EBC1-44F8-9E0C-8022DB025B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Training dan Testing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64C1-73A6-4CA8-96DF-41A1BAF50244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grpSp>
        <p:nvGrpSpPr>
          <p:cNvPr id="12" name="Group 11"/>
          <p:cNvGrpSpPr/>
          <p:nvPr/>
        </p:nvGrpSpPr>
        <p:grpSpPr>
          <a:xfrm>
            <a:off x="5473914" y="2923286"/>
            <a:ext cx="1259735" cy="1320182"/>
            <a:chOff x="7420801" y="3108850"/>
            <a:chExt cx="1259735" cy="1320182"/>
          </a:xfrm>
        </p:grpSpPr>
        <p:pic>
          <p:nvPicPr>
            <p:cNvPr id="13" name="Picture 2" descr="Image result for gears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/>
                <a:t>Classifier model </a:t>
              </a:r>
              <a:endParaRPr lang="id-ID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71652" y="2283468"/>
            <a:ext cx="956181" cy="639818"/>
            <a:chOff x="6872178" y="2284164"/>
            <a:chExt cx="956181" cy="639818"/>
          </a:xfrm>
        </p:grpSpPr>
        <p:grpSp>
          <p:nvGrpSpPr>
            <p:cNvPr id="16" name="Group 15"/>
            <p:cNvGrpSpPr/>
            <p:nvPr/>
          </p:nvGrpSpPr>
          <p:grpSpPr>
            <a:xfrm>
              <a:off x="6961152" y="2579442"/>
              <a:ext cx="867207" cy="344540"/>
              <a:chOff x="6856377" y="2579442"/>
              <a:chExt cx="867207" cy="34454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6856377" y="2579442"/>
                <a:ext cx="867207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704534" y="2579442"/>
                <a:ext cx="0" cy="34454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6872178" y="2284164"/>
              <a:ext cx="838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Modelling</a:t>
              </a:r>
              <a:endParaRPr lang="id-ID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46692" y="4328876"/>
            <a:ext cx="862091" cy="357042"/>
            <a:chOff x="5438596" y="4242898"/>
            <a:chExt cx="862091" cy="357042"/>
          </a:xfrm>
        </p:grpSpPr>
        <p:grpSp>
          <p:nvGrpSpPr>
            <p:cNvPr id="29" name="Group 28"/>
            <p:cNvGrpSpPr/>
            <p:nvPr/>
          </p:nvGrpSpPr>
          <p:grpSpPr>
            <a:xfrm>
              <a:off x="5438596" y="4242898"/>
              <a:ext cx="862091" cy="357042"/>
              <a:chOff x="5438596" y="4242898"/>
              <a:chExt cx="862091" cy="35704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438596" y="4599940"/>
                <a:ext cx="862091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295513" y="4242898"/>
                <a:ext cx="0" cy="349804"/>
              </a:xfrm>
              <a:prstGeom prst="line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5509109" y="4288790"/>
              <a:ext cx="7088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dirty="0"/>
                <a:t>Prediksi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57030" y="1552383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Training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57030" y="3871675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Testing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191695" y="3062721"/>
          <a:ext cx="567278" cy="1036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6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/>
                        <a:t>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422"/>
          <a:stretch/>
        </p:blipFill>
        <p:spPr>
          <a:xfrm>
            <a:off x="234868" y="1969758"/>
            <a:ext cx="5091110" cy="10162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t="68074"/>
          <a:stretch/>
        </p:blipFill>
        <p:spPr>
          <a:xfrm>
            <a:off x="234868" y="4294667"/>
            <a:ext cx="5091110" cy="4873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34868" y="4775797"/>
            <a:ext cx="5091110" cy="230832"/>
            <a:chOff x="234868" y="5232997"/>
            <a:chExt cx="5091110" cy="23083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t="35367" b="50319"/>
            <a:stretch/>
          </p:blipFill>
          <p:spPr>
            <a:xfrm>
              <a:off x="234868" y="5239170"/>
              <a:ext cx="5091110" cy="21848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6775" y="5232997"/>
              <a:ext cx="185700" cy="230832"/>
            </a:xfrm>
            <a:prstGeom prst="rect">
              <a:avLst/>
            </a:prstGeom>
            <a:solidFill>
              <a:srgbClr val="F6F5F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900" b="1" dirty="0">
                  <a:latin typeface="Helvetica Neue" panose="02000403000000020004" pitchFamily="2"/>
                </a:rPr>
                <a:t>5</a:t>
              </a:r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183398" y="4798119"/>
          <a:ext cx="567278" cy="1036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6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/>
                        <a:t>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025441" y="2562313"/>
            <a:ext cx="95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Class yang diprediksi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44920" y="4306819"/>
            <a:ext cx="111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Class yang sebenarnya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928050" y="4288492"/>
            <a:ext cx="2255348" cy="1040025"/>
            <a:chOff x="4928050" y="4288492"/>
            <a:chExt cx="2255348" cy="1040025"/>
          </a:xfrm>
        </p:grpSpPr>
        <p:grpSp>
          <p:nvGrpSpPr>
            <p:cNvPr id="66" name="Group 65"/>
            <p:cNvGrpSpPr/>
            <p:nvPr/>
          </p:nvGrpSpPr>
          <p:grpSpPr>
            <a:xfrm>
              <a:off x="5097982" y="5000455"/>
              <a:ext cx="2085416" cy="328062"/>
              <a:chOff x="5097982" y="5000455"/>
              <a:chExt cx="2085416" cy="32806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5097982" y="5000455"/>
                <a:ext cx="0" cy="328062"/>
              </a:xfrm>
              <a:prstGeom prst="line">
                <a:avLst/>
              </a:prstGeom>
              <a:ln w="38100" cap="rnd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4" idx="1"/>
              </p:cNvCxnSpPr>
              <p:nvPr/>
            </p:nvCxnSpPr>
            <p:spPr>
              <a:xfrm flipV="1">
                <a:off x="5123422" y="5316279"/>
                <a:ext cx="2059976" cy="12238"/>
              </a:xfrm>
              <a:prstGeom prst="line">
                <a:avLst/>
              </a:prstGeom>
              <a:ln w="38100" cap="rnd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4928050" y="4288492"/>
              <a:ext cx="343602" cy="70781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69" name="Straight Arrow Connector 68"/>
          <p:cNvCxnSpPr>
            <a:stCxn id="13" idx="3"/>
          </p:cNvCxnSpPr>
          <p:nvPr/>
        </p:nvCxnSpPr>
        <p:spPr>
          <a:xfrm>
            <a:off x="6592792" y="3754458"/>
            <a:ext cx="590606" cy="2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44919" y="2346690"/>
            <a:ext cx="1086635" cy="372233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TextBox 71"/>
          <p:cNvSpPr txBox="1"/>
          <p:nvPr/>
        </p:nvSpPr>
        <p:spPr>
          <a:xfrm>
            <a:off x="6642618" y="1673853"/>
            <a:ext cx="169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/>
              <a:t>Seberapa akurat model kita?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166339" y="4996305"/>
                <a:ext cx="3350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id-ID" sz="3200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339" y="4996305"/>
                <a:ext cx="3350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66339" y="3382934"/>
                <a:ext cx="3350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id-ID" sz="3200" b="1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339" y="3382934"/>
                <a:ext cx="33502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70234FAC-7460-4349-8698-65A06F5151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1" grpId="0" animBg="1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Evaluation Metrics yang Umum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84255"/>
            <a:ext cx="6188745" cy="350476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Bagian Dua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10AC-F9DF-4FC1-9661-04FE039B73BF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8B4E9-07F4-497F-871B-16F877CEA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2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173345" y="4209364"/>
            <a:ext cx="1359462" cy="742962"/>
          </a:xfrm>
          <a:prstGeom prst="roundRect">
            <a:avLst>
              <a:gd name="adj" fmla="val 9043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Jaccard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/>
                  <a:t> Label/Class yang sebenarnya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/>
                  <a:t> Label/Class yang diprediksi</a:t>
                </a:r>
              </a:p>
              <a:p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 t="-51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5AB0-0C8B-420E-9E9B-B43EBC164994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4496" y="2686555"/>
                <a:ext cx="961930" cy="582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id-ID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96" y="2686555"/>
                <a:ext cx="961930" cy="5827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54385" y="2686555"/>
                <a:ext cx="2073132" cy="582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id-ID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id-ID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id-ID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385" y="2686555"/>
                <a:ext cx="2073132" cy="5827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989257" y="1613700"/>
            <a:ext cx="2014917" cy="2014917"/>
            <a:chOff x="4989257" y="1613700"/>
            <a:chExt cx="2014917" cy="2014917"/>
          </a:xfrm>
        </p:grpSpPr>
        <p:sp>
          <p:nvSpPr>
            <p:cNvPr id="9" name="Oval 8"/>
            <p:cNvSpPr/>
            <p:nvPr/>
          </p:nvSpPr>
          <p:spPr>
            <a:xfrm>
              <a:off x="4989257" y="1613700"/>
              <a:ext cx="2014917" cy="2014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37067" y="2377731"/>
                  <a:ext cx="2516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id-ID" sz="2400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67" y="2377731"/>
                  <a:ext cx="25167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707" r="-31707" b="-2623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6078325" y="1613700"/>
            <a:ext cx="2014917" cy="2014917"/>
            <a:chOff x="6078325" y="1613700"/>
            <a:chExt cx="2014917" cy="2014917"/>
          </a:xfrm>
        </p:grpSpPr>
        <p:sp>
          <p:nvSpPr>
            <p:cNvPr id="10" name="Oval 9"/>
            <p:cNvSpPr/>
            <p:nvPr/>
          </p:nvSpPr>
          <p:spPr>
            <a:xfrm>
              <a:off x="6078325" y="1613700"/>
              <a:ext cx="2014917" cy="201491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64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451984" y="2377731"/>
                  <a:ext cx="2516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id-ID" sz="24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984" y="2377731"/>
                  <a:ext cx="25167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571" t="-18033" r="-59524" b="-2623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9031" y="4209364"/>
                <a:ext cx="236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0,0,0,0,0,1,1,1,1,1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1" y="4209364"/>
                <a:ext cx="236327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67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9031" y="4633249"/>
                <a:ext cx="236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1,1,0,0,0,1,1,1,1,1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1" y="4633249"/>
                <a:ext cx="236327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67" t="-22222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84897" y="5234555"/>
                <a:ext cx="310258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10+10−8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7" y="5234555"/>
                <a:ext cx="3102581" cy="6173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4797784" y="5506452"/>
            <a:ext cx="3463546" cy="46124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2">
                    <a:lumMod val="25000"/>
                  </a:schemeClr>
                </a:solidFill>
              </a:rPr>
              <a:t>Higher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19098" y="2436492"/>
                <a:ext cx="909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d-ID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̂"/>
                              <m:ctrlPr>
                                <a:rPr lang="id-ID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098" y="2436492"/>
                <a:ext cx="9093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5000" r="-32886"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110576" y="4228576"/>
            <a:ext cx="1300805" cy="1247154"/>
            <a:chOff x="7110576" y="4228576"/>
            <a:chExt cx="1300805" cy="1247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110576" y="5106398"/>
                  <a:ext cx="1300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76" y="5106398"/>
                  <a:ext cx="130080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5000" b="-11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7370375" y="4228576"/>
              <a:ext cx="890955" cy="824707"/>
              <a:chOff x="7370375" y="4228576"/>
              <a:chExt cx="890955" cy="82470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370375" y="4228576"/>
                <a:ext cx="809346" cy="809346"/>
                <a:chOff x="7370375" y="4228576"/>
                <a:chExt cx="809346" cy="809346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7370375" y="4228576"/>
                  <a:ext cx="809346" cy="80934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7523376" y="4459060"/>
                      <a:ext cx="1891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id-ID" b="1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3376" y="4459060"/>
                      <a:ext cx="189154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32258" r="-32258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Group 32"/>
              <p:cNvGrpSpPr/>
              <p:nvPr/>
            </p:nvGrpSpPr>
            <p:grpSpPr>
              <a:xfrm>
                <a:off x="7451984" y="4243937"/>
                <a:ext cx="809346" cy="809346"/>
                <a:chOff x="7451984" y="4228576"/>
                <a:chExt cx="809346" cy="809346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7451984" y="4228576"/>
                  <a:ext cx="809346" cy="8093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  <a:alpha val="64000"/>
                  </a:schemeClr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7837347" y="4429077"/>
                      <a:ext cx="37382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d-ID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7347" y="4429077"/>
                      <a:ext cx="373820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t="-4918" r="-4918"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8" name="Group 37"/>
          <p:cNvGrpSpPr/>
          <p:nvPr/>
        </p:nvGrpSpPr>
        <p:grpSpPr>
          <a:xfrm>
            <a:off x="4797784" y="4228576"/>
            <a:ext cx="1658371" cy="1241330"/>
            <a:chOff x="4797784" y="4228576"/>
            <a:chExt cx="1658371" cy="1241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989257" y="5100574"/>
                  <a:ext cx="1300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257" y="5100574"/>
                  <a:ext cx="130080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5000" b="-11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4797784" y="4228576"/>
              <a:ext cx="1658371" cy="809346"/>
              <a:chOff x="4797784" y="4228576"/>
              <a:chExt cx="1658371" cy="80934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646809" y="4228576"/>
                <a:ext cx="809346" cy="809346"/>
                <a:chOff x="5646809" y="4228576"/>
                <a:chExt cx="809346" cy="809346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5646809" y="4228576"/>
                  <a:ext cx="809346" cy="8093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  <a:alpha val="64000"/>
                  </a:schemeClr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864572" y="4448583"/>
                      <a:ext cx="37382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d-ID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4572" y="4448583"/>
                      <a:ext cx="373820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t="-5000" r="-6557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4797784" y="4228576"/>
                <a:ext cx="809346" cy="809346"/>
                <a:chOff x="4797784" y="4228576"/>
                <a:chExt cx="809346" cy="80934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797784" y="4228576"/>
                  <a:ext cx="809346" cy="80934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023671" y="4448583"/>
                      <a:ext cx="37382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3671" y="4448583"/>
                      <a:ext cx="373820" cy="369332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86798BA-16EE-420C-9157-77DB82D0CCA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/>
      <p:bldP spid="8" grpId="0"/>
      <p:bldP spid="14" grpId="0"/>
      <p:bldP spid="15" grpId="0"/>
      <p:bldP spid="16" grpId="0"/>
      <p:bldP spid="25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F1 Score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Cara membaca Confusion Matrix</a:t>
            </a:r>
          </a:p>
          <a:p>
            <a:r>
              <a:rPr lang="id-ID" dirty="0"/>
              <a:t>True Positive:</a:t>
            </a:r>
          </a:p>
          <a:p>
            <a:pPr lvl="1"/>
            <a:r>
              <a:rPr lang="id-ID" dirty="0"/>
              <a:t>Diprediksi </a:t>
            </a:r>
            <a:r>
              <a:rPr lang="id-ID" i="1" dirty="0">
                <a:solidFill>
                  <a:srgbClr val="00B0F0"/>
                </a:solidFill>
              </a:rPr>
              <a:t>True</a:t>
            </a:r>
          </a:p>
          <a:p>
            <a:pPr lvl="1"/>
            <a:r>
              <a:rPr lang="id-ID" dirty="0"/>
              <a:t>Class sebenarnya </a:t>
            </a:r>
            <a:r>
              <a:rPr lang="id-ID" i="1" dirty="0">
                <a:solidFill>
                  <a:srgbClr val="00B0F0"/>
                </a:solidFill>
              </a:rPr>
              <a:t>True</a:t>
            </a:r>
          </a:p>
          <a:p>
            <a:r>
              <a:rPr lang="id-ID" dirty="0"/>
              <a:t>False Negative:</a:t>
            </a:r>
          </a:p>
          <a:p>
            <a:pPr lvl="1"/>
            <a:r>
              <a:rPr lang="id-ID" dirty="0"/>
              <a:t>Diprediksi </a:t>
            </a:r>
            <a:r>
              <a:rPr lang="id-ID" i="1" dirty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id-ID" dirty="0"/>
              <a:t>Class sebenarnya </a:t>
            </a:r>
            <a:r>
              <a:rPr lang="id-ID" i="1" dirty="0">
                <a:solidFill>
                  <a:srgbClr val="00B0F0"/>
                </a:solidFill>
              </a:rPr>
              <a:t>True</a:t>
            </a:r>
          </a:p>
          <a:p>
            <a:r>
              <a:rPr lang="id-ID" dirty="0"/>
              <a:t>False Positive:</a:t>
            </a:r>
          </a:p>
          <a:p>
            <a:pPr lvl="1"/>
            <a:r>
              <a:rPr lang="id-ID" dirty="0"/>
              <a:t>Diprediksi </a:t>
            </a:r>
            <a:r>
              <a:rPr lang="id-ID" i="1" dirty="0">
                <a:solidFill>
                  <a:srgbClr val="00B0F0"/>
                </a:solidFill>
              </a:rPr>
              <a:t>True</a:t>
            </a:r>
          </a:p>
          <a:p>
            <a:pPr lvl="1"/>
            <a:r>
              <a:rPr lang="id-ID" dirty="0"/>
              <a:t>Class sebenarnya </a:t>
            </a:r>
            <a:r>
              <a:rPr lang="id-ID" i="1" dirty="0">
                <a:solidFill>
                  <a:srgbClr val="FF0000"/>
                </a:solidFill>
              </a:rPr>
              <a:t>False</a:t>
            </a:r>
          </a:p>
          <a:p>
            <a:r>
              <a:rPr lang="id-ID" dirty="0"/>
              <a:t>True Negative</a:t>
            </a:r>
          </a:p>
          <a:p>
            <a:pPr lvl="1"/>
            <a:r>
              <a:rPr lang="id-ID" dirty="0"/>
              <a:t>Diprediksi </a:t>
            </a:r>
            <a:r>
              <a:rPr lang="id-ID" i="1" dirty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id-ID" dirty="0"/>
              <a:t>Class sebenarnya </a:t>
            </a:r>
            <a:r>
              <a:rPr lang="id-ID" i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892279"/>
            <a:ext cx="4378325" cy="38195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C8B5-BD27-4C55-B85F-598E5B2B0ECF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5765999" y="2905041"/>
            <a:ext cx="104387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True Positive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6069" y="2905041"/>
            <a:ext cx="1238081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False Negative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03074" y="4308443"/>
            <a:ext cx="1169724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False Positive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54620" y="4308443"/>
            <a:ext cx="11409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True Negative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0E422-FA01-4B86-B4A8-F19E33668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306805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id-ID" dirty="0"/>
                  <a:t>Confusion Matrix Evaluation Metric: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dirty="0"/>
                          <m:t> </m:t>
                        </m:r>
                      </m:den>
                    </m:f>
                  </m:oMath>
                </a14:m>
                <a:endParaRPr lang="id-ID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Recall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dirty="0"/>
                          <m:t> 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3068053"/>
              </a:xfrm>
              <a:blipFill rotWithShape="0">
                <a:blip r:embed="rId2"/>
                <a:stretch>
                  <a:fillRect l="-1406" t="-7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6A74-E023-401A-B3C2-6E144BE80AA0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/>
          </a:p>
        </p:txBody>
      </p:sp>
      <p:pic>
        <p:nvPicPr>
          <p:cNvPr id="8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92279"/>
            <a:ext cx="4378325" cy="3819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5999" y="2905041"/>
            <a:ext cx="104387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True Positive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6069" y="2905041"/>
            <a:ext cx="1238081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False Negative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3074" y="4308443"/>
            <a:ext cx="1169724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False Positive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4620" y="4308443"/>
            <a:ext cx="11409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True Negative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5" y="5210133"/>
            <a:ext cx="2695124" cy="1015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289420-0A85-4673-845C-81088C53DD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Learning: Classification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437F1-CB7E-4AED-8DBB-7BC9E5C18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635131"/>
            <a:ext cx="676564" cy="9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2732773"/>
              </a:xfrm>
            </p:spPr>
            <p:txBody>
              <a:bodyPr anchor="t"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id-ID" dirty="0"/>
                  <a:t>Confusion Matrix Evaluation Metric: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dirty="0"/>
                          <m:t> </m:t>
                        </m:r>
                      </m:den>
                    </m:f>
                  </m:oMath>
                </a14:m>
                <a:endParaRPr lang="id-ID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Recall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dirty="0"/>
                          <m:t> </m:t>
                        </m:r>
                      </m:den>
                    </m:f>
                  </m:oMath>
                </a14:m>
                <a:endParaRPr lang="id-ID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1800">
                        <a:latin typeface="Cambria Math" panose="02040503050406030204" pitchFamily="18" charset="0"/>
                      </a:rPr>
                      <m:t>F</m:t>
                    </m:r>
                    <m:r>
                      <a:rPr lang="id-ID" sz="1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d-ID" sz="1800" dirty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18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d-ID" sz="18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id-ID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m:rPr>
                            <m:nor/>
                          </m:rPr>
                          <a:rPr lang="id-ID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Recall</m:t>
                        </m:r>
                      </m:num>
                      <m:den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d-ID" sz="180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id-ID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d-ID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Recall</m:t>
                        </m:r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sz="1800" dirty="0"/>
                          <m:t> </m:t>
                        </m:r>
                      </m:den>
                    </m:f>
                  </m:oMath>
                </a14:m>
                <a:endParaRPr lang="id-ID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2732773"/>
              </a:xfrm>
              <a:blipFill rotWithShape="0">
                <a:blip r:embed="rId2"/>
                <a:stretch>
                  <a:fillRect l="-1406" t="-8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E9B-BE8C-4EA9-9C9B-EE15334B021D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/>
          </a:p>
        </p:txBody>
      </p:sp>
      <p:pic>
        <p:nvPicPr>
          <p:cNvPr id="8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92279"/>
            <a:ext cx="4378325" cy="3819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5999" y="2905041"/>
            <a:ext cx="104387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True Positive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6069" y="2905041"/>
            <a:ext cx="1238081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False Negative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3074" y="4308443"/>
            <a:ext cx="1169724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False Positive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4620" y="4308443"/>
            <a:ext cx="11409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True Negative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42" y="5166654"/>
            <a:ext cx="3467176" cy="1090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" y="3896670"/>
            <a:ext cx="2270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>
                <a:solidFill>
                  <a:schemeClr val="bg1">
                    <a:lumMod val="50000"/>
                  </a:schemeClr>
                </a:solidFill>
              </a:rPr>
              <a:t>Harmonic Average dari Prec. &amp; Rec.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26" y="4363040"/>
            <a:ext cx="3984042" cy="652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B111E5-1926-42F0-A126-AA5F1F595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/>
              <a:t>Classification :</a:t>
            </a:r>
            <a:br>
              <a:rPr lang="id-ID" sz="4000" dirty="0"/>
            </a:br>
            <a:r>
              <a:rPr lang="id-ID" sz="4000" dirty="0"/>
              <a:t>K-Nearest Neighbor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5B6FE-F663-47EB-9467-2EBB37913D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Intuisi dibalik </a:t>
            </a:r>
            <a:r>
              <a:rPr lang="en-GB" dirty="0"/>
              <a:t>K-Nearest </a:t>
            </a:r>
            <a:r>
              <a:rPr lang="en-GB" dirty="0" err="1"/>
              <a:t>Neighbor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67627"/>
            <a:ext cx="6188745" cy="367104"/>
          </a:xfrm>
        </p:spPr>
        <p:txBody>
          <a:bodyPr>
            <a:normAutofit/>
          </a:bodyPr>
          <a:lstStyle/>
          <a:p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Satu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94BE-1B81-4958-A89D-D92BC75F9296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324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KNN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764-2FB6-4B17-8EB8-F8080CF16159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23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77641"/>
            <a:ext cx="5778172" cy="27820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70" y="2120944"/>
            <a:ext cx="2838450" cy="18954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897" y="4584525"/>
            <a:ext cx="8814723" cy="1591685"/>
          </a:xfrm>
        </p:spPr>
        <p:txBody>
          <a:bodyPr anchor="ctr"/>
          <a:lstStyle/>
          <a:p>
            <a:r>
              <a:rPr lang="en-GB" dirty="0" err="1"/>
              <a:t>Bayangkan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perusahaan</a:t>
            </a:r>
            <a:r>
              <a:rPr lang="en-GB" dirty="0"/>
              <a:t> provider </a:t>
            </a:r>
            <a:r>
              <a:rPr lang="en-GB" dirty="0" err="1"/>
              <a:t>telekomunikasi</a:t>
            </a:r>
            <a:r>
              <a:rPr lang="en-GB" dirty="0"/>
              <a:t>.</a:t>
            </a:r>
          </a:p>
          <a:p>
            <a:r>
              <a:rPr lang="en-GB" dirty="0"/>
              <a:t>Perusahaan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mengumpulkan</a:t>
            </a:r>
            <a:r>
              <a:rPr lang="en-GB" dirty="0"/>
              <a:t> data </a:t>
            </a:r>
            <a:r>
              <a:rPr lang="en-GB" dirty="0" err="1"/>
              <a:t>pelanggannya</a:t>
            </a:r>
            <a:r>
              <a:rPr lang="en-GB" dirty="0"/>
              <a:t> </a:t>
            </a:r>
            <a:r>
              <a:rPr lang="en-GB" dirty="0" err="1"/>
              <a:t>lengkap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penggunaan</a:t>
            </a:r>
            <a:r>
              <a:rPr lang="en-GB" dirty="0"/>
              <a:t> </a:t>
            </a:r>
            <a:r>
              <a:rPr lang="en-GB" dirty="0" err="1"/>
              <a:t>layanan</a:t>
            </a:r>
            <a:r>
              <a:rPr lang="en-GB" dirty="0"/>
              <a:t> yang </a:t>
            </a:r>
            <a:r>
              <a:rPr lang="en-GB" dirty="0" err="1"/>
              <a:t>dipilihnya</a:t>
            </a:r>
            <a:r>
              <a:rPr lang="en-GB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6E111-BE50-41B7-B10C-ADFEDCD181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5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KNN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ACB-EA3F-4630-A206-E02EDE7D1964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24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77641"/>
            <a:ext cx="5778172" cy="27820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70" y="2120944"/>
            <a:ext cx="2838450" cy="18954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897" y="4584525"/>
            <a:ext cx="8814723" cy="1591685"/>
          </a:xfrm>
        </p:spPr>
        <p:txBody>
          <a:bodyPr anchor="ctr"/>
          <a:lstStyle/>
          <a:p>
            <a:r>
              <a:rPr lang="en-GB" dirty="0" err="1"/>
              <a:t>Berdasarkan</a:t>
            </a:r>
            <a:r>
              <a:rPr lang="en-GB" dirty="0"/>
              <a:t> data </a:t>
            </a:r>
            <a:r>
              <a:rPr lang="en-GB" dirty="0" err="1"/>
              <a:t>tersebut</a:t>
            </a:r>
            <a:r>
              <a:rPr lang="en-GB" dirty="0"/>
              <a:t>, </a:t>
            </a:r>
            <a:r>
              <a:rPr lang="en-GB" dirty="0" err="1"/>
              <a:t>perusahaan</a:t>
            </a:r>
            <a:r>
              <a:rPr lang="en-GB" dirty="0"/>
              <a:t> </a:t>
            </a:r>
            <a:r>
              <a:rPr lang="en-GB" dirty="0" err="1"/>
              <a:t>seharusnya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menemukan</a:t>
            </a:r>
            <a:r>
              <a:rPr lang="en-GB" dirty="0"/>
              <a:t> </a:t>
            </a:r>
            <a:r>
              <a:rPr lang="en-GB" dirty="0" err="1"/>
              <a:t>pola</a:t>
            </a:r>
            <a:r>
              <a:rPr lang="en-GB" dirty="0"/>
              <a:t>:</a:t>
            </a:r>
          </a:p>
          <a:p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apa</a:t>
            </a:r>
            <a:r>
              <a:rPr lang="en-GB" dirty="0"/>
              <a:t> yang </a:t>
            </a:r>
            <a:r>
              <a:rPr lang="en-GB" dirty="0" err="1"/>
              <a:t>senang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basic, e-service, plus, </a:t>
            </a:r>
            <a:r>
              <a:rPr lang="en-GB" dirty="0" err="1"/>
              <a:t>dan</a:t>
            </a:r>
            <a:r>
              <a:rPr lang="en-GB" dirty="0"/>
              <a:t> total.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62105-CA81-49BB-9990-CD8B4F654D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KNN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754E-3F24-4FA7-88CE-89E9D560261E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25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77641"/>
            <a:ext cx="5778172" cy="27820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70" y="2120944"/>
            <a:ext cx="2838450" cy="18954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897" y="4584525"/>
            <a:ext cx="8814723" cy="1591685"/>
          </a:xfrm>
        </p:spPr>
        <p:txBody>
          <a:bodyPr anchor="ctr"/>
          <a:lstStyle/>
          <a:p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permasalahan</a:t>
            </a:r>
            <a:r>
              <a:rPr lang="en-GB" dirty="0"/>
              <a:t> </a:t>
            </a:r>
            <a:r>
              <a:rPr lang="en-GB" dirty="0" err="1"/>
              <a:t>klasifikasi</a:t>
            </a:r>
            <a:r>
              <a:rPr lang="en-GB" dirty="0"/>
              <a:t> :</a:t>
            </a:r>
          </a:p>
          <a:p>
            <a:pPr lvl="1"/>
            <a:r>
              <a:rPr lang="en-GB" dirty="0" err="1"/>
              <a:t>Diberikan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dataset</a:t>
            </a:r>
          </a:p>
          <a:p>
            <a:pPr lvl="1"/>
            <a:r>
              <a:rPr lang="en-GB" dirty="0"/>
              <a:t>Kita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model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klasifikasi</a:t>
            </a:r>
            <a:r>
              <a:rPr lang="en-GB" dirty="0"/>
              <a:t>,</a:t>
            </a:r>
          </a:p>
          <a:p>
            <a:pPr lvl="1"/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: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</a:t>
            </a:r>
            <a:r>
              <a:rPr lang="en-GB" dirty="0" err="1"/>
              <a:t>layanan</a:t>
            </a:r>
            <a:r>
              <a:rPr lang="en-GB" dirty="0"/>
              <a:t> </a:t>
            </a:r>
            <a:r>
              <a:rPr lang="en-GB" dirty="0" err="1"/>
              <a:t>mana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0691" y="5040356"/>
            <a:ext cx="5670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lengkap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label yang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telah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ditentukan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layanan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8718" y="1677640"/>
            <a:ext cx="762452" cy="24434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84895" y="1677640"/>
            <a:ext cx="5213823" cy="24434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84896" y="4121063"/>
            <a:ext cx="5976274" cy="33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2AB67F-195B-4424-8D50-7CF164E380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KNN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1511-E6B7-4E1A-8433-088B95985E0D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26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77641"/>
            <a:ext cx="5778172" cy="27820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70" y="2120944"/>
            <a:ext cx="2838450" cy="18954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897" y="4584525"/>
            <a:ext cx="8814723" cy="1591685"/>
          </a:xfrm>
        </p:spPr>
        <p:txBody>
          <a:bodyPr anchor="ctr"/>
          <a:lstStyle/>
          <a:p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model classifier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klasifikasi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</a:p>
          <a:p>
            <a:r>
              <a:rPr lang="en-GB" dirty="0"/>
              <a:t>Kita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gunakan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machine learning: </a:t>
            </a:r>
            <a:r>
              <a:rPr lang="en-GB" u="sng" dirty="0"/>
              <a:t>K-Nearest </a:t>
            </a:r>
            <a:r>
              <a:rPr lang="en-GB" u="sng" dirty="0" err="1"/>
              <a:t>Neighbor</a:t>
            </a:r>
            <a:endParaRPr lang="en-GB" u="sng" dirty="0"/>
          </a:p>
        </p:txBody>
      </p:sp>
      <p:sp>
        <p:nvSpPr>
          <p:cNvPr id="12" name="Rectangle 11"/>
          <p:cNvSpPr/>
          <p:nvPr/>
        </p:nvSpPr>
        <p:spPr>
          <a:xfrm>
            <a:off x="5398718" y="1677640"/>
            <a:ext cx="762452" cy="24434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84895" y="1677640"/>
            <a:ext cx="5213823" cy="24434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84896" y="4121063"/>
            <a:ext cx="5976274" cy="33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F7FC66-7913-4DE5-B28E-541B88448E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9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1</a:t>
            </a:r>
            <a:r>
              <a:rPr lang="en-GB" baseline="30000" dirty="0"/>
              <a:t>st</a:t>
            </a:r>
            <a:r>
              <a:rPr lang="en-GB" dirty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EE0-60BA-49BC-A67A-3DCBCC35C07D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27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penyederhanaan</a:t>
            </a:r>
            <a:r>
              <a:rPr lang="en-GB" dirty="0"/>
              <a:t>,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variable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klasifikasi</a:t>
            </a:r>
            <a:r>
              <a:rPr lang="en-GB" dirty="0"/>
              <a:t>.</a:t>
            </a:r>
          </a:p>
          <a:p>
            <a:r>
              <a:rPr lang="en-GB" i="1" dirty="0"/>
              <a:t>Income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i="1" dirty="0"/>
              <a:t>Age</a:t>
            </a:r>
          </a:p>
          <a:p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plot </a:t>
            </a:r>
            <a:r>
              <a:rPr lang="en-GB" dirty="0" err="1"/>
              <a:t>kedua</a:t>
            </a:r>
            <a:r>
              <a:rPr lang="en-GB" dirty="0"/>
              <a:t> variable </a:t>
            </a:r>
            <a:r>
              <a:rPr lang="en-GB" dirty="0" err="1"/>
              <a:t>kedalam</a:t>
            </a:r>
            <a:r>
              <a:rPr lang="en-GB" dirty="0"/>
              <a:t> </a:t>
            </a:r>
            <a:r>
              <a:rPr lang="en-GB" dirty="0" err="1"/>
              <a:t>grafik</a:t>
            </a:r>
            <a:r>
              <a:rPr lang="en-GB" dirty="0"/>
              <a:t>.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1954060" y="1663050"/>
            <a:ext cx="380067" cy="20851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764088" y="1663049"/>
            <a:ext cx="333592" cy="20851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F9292B-D39C-4937-A02B-339D6CDD74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1</a:t>
            </a:r>
            <a:r>
              <a:rPr lang="en-GB" baseline="30000" dirty="0"/>
              <a:t>st</a:t>
            </a:r>
            <a:r>
              <a:rPr lang="en-GB" dirty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AC9-AE8F-4647-BA4A-CECF05B30674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28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Sekarang</a:t>
            </a:r>
            <a:r>
              <a:rPr lang="en-GB" dirty="0"/>
              <a:t>, </a:t>
            </a:r>
            <a:r>
              <a:rPr lang="en-GB" dirty="0" err="1"/>
              <a:t>andai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muncul</a:t>
            </a:r>
            <a:r>
              <a:rPr lang="en-GB" dirty="0"/>
              <a:t>, </a:t>
            </a:r>
            <a:r>
              <a:rPr lang="en-GB" dirty="0" err="1"/>
              <a:t>dengan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Age = 50</a:t>
            </a:r>
          </a:p>
          <a:p>
            <a:pPr lvl="1"/>
            <a:r>
              <a:rPr lang="en-GB" dirty="0"/>
              <a:t>Income = 166</a:t>
            </a:r>
          </a:p>
          <a:p>
            <a:r>
              <a:rPr lang="en-GB" dirty="0" err="1"/>
              <a:t>Termasuk</a:t>
            </a:r>
            <a:r>
              <a:rPr lang="en-GB" dirty="0"/>
              <a:t> </a:t>
            </a:r>
            <a:r>
              <a:rPr lang="en-GB" dirty="0" err="1"/>
              <a:t>kategori</a:t>
            </a:r>
            <a:r>
              <a:rPr lang="en-GB" dirty="0"/>
              <a:t> </a:t>
            </a:r>
            <a:r>
              <a:rPr lang="en-GB" dirty="0" err="1"/>
              <a:t>manakah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1300" y="3446174"/>
            <a:ext cx="4387850" cy="30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5D28F7-2898-4136-836A-EC55AE86C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1</a:t>
            </a:r>
            <a:r>
              <a:rPr lang="en-GB" baseline="30000" dirty="0"/>
              <a:t>st</a:t>
            </a:r>
            <a:r>
              <a:rPr lang="en-GB" dirty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AC53-3A2A-46E4-856C-724823DDACB5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29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Salah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logika</a:t>
            </a:r>
            <a:r>
              <a:rPr lang="en-GB" dirty="0"/>
              <a:t> paling </a:t>
            </a:r>
            <a:r>
              <a:rPr lang="en-GB" dirty="0" err="1"/>
              <a:t>sederhana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terdekat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ciri-ciri</a:t>
            </a:r>
            <a:r>
              <a:rPr lang="en-GB" dirty="0"/>
              <a:t> (</a:t>
            </a:r>
            <a:r>
              <a:rPr lang="en-GB" dirty="0" err="1"/>
              <a:t>umur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pendapatan</a:t>
            </a:r>
            <a:r>
              <a:rPr lang="en-GB" dirty="0"/>
              <a:t>) yang </a:t>
            </a:r>
            <a:r>
              <a:rPr lang="en-GB" dirty="0" err="1"/>
              <a:t>serupa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.</a:t>
            </a:r>
          </a:p>
          <a:p>
            <a:r>
              <a:rPr lang="en-GB" dirty="0"/>
              <a:t>Mari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lihat</a:t>
            </a:r>
            <a:r>
              <a:rPr lang="en-GB" dirty="0"/>
              <a:t> data yang </a:t>
            </a:r>
            <a:r>
              <a:rPr lang="en-GB" dirty="0" err="1"/>
              <a:t>terdekat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1300" y="3446174"/>
            <a:ext cx="4387850" cy="30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>
          <a:xfrm>
            <a:off x="7796595" y="2698999"/>
            <a:ext cx="296648" cy="2499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31343" y="2946400"/>
            <a:ext cx="0" cy="2705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84750" y="2946400"/>
            <a:ext cx="31465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BCA0BC0-6F27-4F69-AC29-23975F4F1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Classification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err="1"/>
              <a:t>Dalam</a:t>
            </a:r>
            <a:r>
              <a:rPr lang="en-GB" dirty="0"/>
              <a:t> machine learning, classification </a:t>
            </a:r>
            <a:r>
              <a:rPr lang="en-GB" dirty="0" err="1"/>
              <a:t>termasuk</a:t>
            </a:r>
            <a:r>
              <a:rPr lang="en-GB" dirty="0"/>
              <a:t> </a:t>
            </a:r>
            <a:r>
              <a:rPr lang="en-GB" dirty="0" err="1"/>
              <a:t>pendekatan</a:t>
            </a:r>
            <a:r>
              <a:rPr lang="en-GB" dirty="0"/>
              <a:t> supervised-learning.</a:t>
            </a:r>
          </a:p>
          <a:p>
            <a:r>
              <a:rPr lang="en-GB" dirty="0" err="1"/>
              <a:t>Tugasnya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kategorisasi</a:t>
            </a:r>
            <a:r>
              <a:rPr lang="en-GB" dirty="0"/>
              <a:t> data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diketahui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kelompok</a:t>
            </a:r>
            <a:r>
              <a:rPr lang="en-GB" dirty="0"/>
              <a:t> </a:t>
            </a:r>
            <a:r>
              <a:rPr lang="en-GB" i="1" dirty="0"/>
              <a:t>class</a:t>
            </a:r>
            <a:r>
              <a:rPr lang="en-GB" dirty="0"/>
              <a:t> yang </a:t>
            </a:r>
            <a:r>
              <a:rPr lang="en-GB" dirty="0" err="1"/>
              <a:t>diskrit</a:t>
            </a:r>
            <a:endParaRPr lang="en-GB" dirty="0"/>
          </a:p>
          <a:p>
            <a:r>
              <a:rPr lang="en-GB" dirty="0"/>
              <a:t>Target </a:t>
            </a:r>
            <a:r>
              <a:rPr lang="en-GB" dirty="0" err="1"/>
              <a:t>pengelompokkan</a:t>
            </a:r>
            <a:r>
              <a:rPr lang="en-GB" dirty="0"/>
              <a:t> data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</a:t>
            </a:r>
            <a:r>
              <a:rPr lang="en-GB" dirty="0" err="1"/>
              <a:t>kategori</a:t>
            </a:r>
            <a:endParaRPr lang="en-GB" dirty="0"/>
          </a:p>
          <a:p>
            <a:pPr lvl="1"/>
            <a:r>
              <a:rPr lang="en-GB" dirty="0" err="1"/>
              <a:t>Kelompok</a:t>
            </a:r>
            <a:r>
              <a:rPr lang="en-GB" dirty="0"/>
              <a:t> A </a:t>
            </a:r>
            <a:r>
              <a:rPr lang="en-GB" dirty="0" err="1"/>
              <a:t>atau</a:t>
            </a:r>
            <a:r>
              <a:rPr lang="en-GB" dirty="0"/>
              <a:t> B</a:t>
            </a:r>
          </a:p>
          <a:p>
            <a:pPr lvl="1"/>
            <a:r>
              <a:rPr lang="en-GB" dirty="0" err="1"/>
              <a:t>Warna</a:t>
            </a:r>
            <a:r>
              <a:rPr lang="en-GB" dirty="0"/>
              <a:t> </a:t>
            </a:r>
            <a:r>
              <a:rPr lang="en-GB" dirty="0" err="1"/>
              <a:t>merah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biru</a:t>
            </a:r>
            <a:endParaRPr lang="en-GB" dirty="0"/>
          </a:p>
          <a:p>
            <a:pPr lvl="1"/>
            <a:r>
              <a:rPr lang="en-GB" dirty="0" err="1"/>
              <a:t>Ya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tidak</a:t>
            </a:r>
            <a:endParaRPr lang="en-GB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AE41-92F7-45C4-8476-A7D9A9782269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AED4A-DD6D-4204-9D95-E070F90BD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0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1</a:t>
            </a:r>
            <a:r>
              <a:rPr lang="en-GB" baseline="30000" dirty="0"/>
              <a:t>st</a:t>
            </a:r>
            <a:r>
              <a:rPr lang="en-GB" dirty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7118-C084-43AD-9B1A-78377B585463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30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84898" y="3927591"/>
                <a:ext cx="4329952" cy="23135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Data </a:t>
                </a:r>
                <a:r>
                  <a:rPr lang="en-GB" dirty="0" err="1"/>
                  <a:t>terdekat</a:t>
                </a:r>
                <a:r>
                  <a:rPr lang="en-GB" dirty="0"/>
                  <a:t> (</a:t>
                </a:r>
                <a:r>
                  <a:rPr lang="en-GB" dirty="0" err="1"/>
                  <a:t>tetangga</a:t>
                </a:r>
                <a:r>
                  <a:rPr lang="en-GB" dirty="0"/>
                  <a:t> </a:t>
                </a:r>
                <a:r>
                  <a:rPr lang="en-GB" dirty="0" err="1"/>
                  <a:t>terdekat</a:t>
                </a:r>
                <a:r>
                  <a:rPr lang="en-GB" dirty="0"/>
                  <a:t>) </a:t>
                </a:r>
                <a:r>
                  <a:rPr lang="en-GB" dirty="0" err="1"/>
                  <a:t>memiliki</a:t>
                </a:r>
                <a:r>
                  <a:rPr lang="en-GB" dirty="0"/>
                  <a:t> </a:t>
                </a:r>
                <a:r>
                  <a:rPr lang="en-GB" dirty="0" err="1"/>
                  <a:t>umur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GB" dirty="0"/>
                  <a:t> dan pendapatan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158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berlangganan</a:t>
                </a:r>
                <a:r>
                  <a:rPr lang="en-GB" dirty="0"/>
                  <a:t> </a:t>
                </a:r>
                <a:r>
                  <a:rPr lang="en-GB" dirty="0" err="1"/>
                  <a:t>layanan</a:t>
                </a:r>
                <a:r>
                  <a:rPr lang="en-GB" dirty="0"/>
                  <a:t> </a:t>
                </a:r>
                <a:r>
                  <a:rPr lang="en-GB" u="sng" dirty="0"/>
                  <a:t>Total Service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" y="3927591"/>
                <a:ext cx="4329952" cy="2313540"/>
              </a:xfrm>
              <a:prstGeom prst="rect">
                <a:avLst/>
              </a:prstGeom>
              <a:blipFill rotWithShape="0">
                <a:blip r:embed="rId4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1300" y="3446174"/>
            <a:ext cx="4387850" cy="30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>
          <a:xfrm>
            <a:off x="7796595" y="2698999"/>
            <a:ext cx="296648" cy="2499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31343" y="2946400"/>
            <a:ext cx="0" cy="2705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84750" y="2946400"/>
            <a:ext cx="31465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0BECACE-2249-451B-8DE5-EC27ECC587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8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1</a:t>
            </a:r>
            <a:r>
              <a:rPr lang="en-GB" baseline="30000" dirty="0"/>
              <a:t>st</a:t>
            </a:r>
            <a:r>
              <a:rPr lang="en-GB" dirty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FA4-755E-4523-9CE6-68815196018A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31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84898" y="3927591"/>
                <a:ext cx="4329952" cy="23135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Secara </a:t>
                </a:r>
                <a:r>
                  <a:rPr lang="en-GB" dirty="0" err="1"/>
                  <a:t>logika</a:t>
                </a:r>
                <a:r>
                  <a:rPr lang="en-GB" dirty="0"/>
                  <a:t>, </a:t>
                </a:r>
                <a:r>
                  <a:rPr lang="en-GB" dirty="0" err="1"/>
                  <a:t>pelanggan</a:t>
                </a:r>
                <a:r>
                  <a:rPr lang="en-GB" dirty="0"/>
                  <a:t> </a:t>
                </a:r>
                <a:r>
                  <a:rPr lang="en-GB" dirty="0" err="1"/>
                  <a:t>baru</a:t>
                </a:r>
                <a:r>
                  <a:rPr lang="en-GB" dirty="0"/>
                  <a:t> (umur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pendapatan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66</m:t>
                    </m:r>
                  </m:oMath>
                </a14:m>
                <a:r>
                  <a:rPr lang="en-GB" dirty="0"/>
                  <a:t>), </a:t>
                </a:r>
                <a:r>
                  <a:rPr lang="en-GB" dirty="0" err="1"/>
                  <a:t>mungkin</a:t>
                </a:r>
                <a:r>
                  <a:rPr lang="en-GB" dirty="0"/>
                  <a:t> </a:t>
                </a:r>
                <a:r>
                  <a:rPr lang="en-GB" dirty="0" err="1"/>
                  <a:t>juga</a:t>
                </a:r>
                <a:r>
                  <a:rPr lang="en-GB" dirty="0"/>
                  <a:t> </a:t>
                </a:r>
                <a:r>
                  <a:rPr lang="en-GB" dirty="0" err="1"/>
                  <a:t>akan</a:t>
                </a:r>
                <a:r>
                  <a:rPr lang="en-GB" dirty="0"/>
                  <a:t> </a:t>
                </a:r>
                <a:r>
                  <a:rPr lang="en-GB" dirty="0" err="1"/>
                  <a:t>berlangganan</a:t>
                </a:r>
                <a:r>
                  <a:rPr lang="en-GB" dirty="0"/>
                  <a:t> </a:t>
                </a:r>
                <a:r>
                  <a:rPr lang="en-GB" dirty="0" err="1"/>
                  <a:t>layanan</a:t>
                </a:r>
                <a:r>
                  <a:rPr lang="en-GB" dirty="0"/>
                  <a:t> </a:t>
                </a:r>
                <a:r>
                  <a:rPr lang="en-GB" u="sng" dirty="0"/>
                  <a:t>Total Service</a:t>
                </a:r>
                <a:r>
                  <a:rPr lang="en-GB" dirty="0"/>
                  <a:t>.</a:t>
                </a:r>
              </a:p>
              <a:p>
                <a:r>
                  <a:rPr lang="en-GB" dirty="0" err="1"/>
                  <a:t>Maka</a:t>
                </a:r>
                <a:r>
                  <a:rPr lang="en-GB" dirty="0"/>
                  <a:t> </a:t>
                </a:r>
                <a:r>
                  <a:rPr lang="en-GB" dirty="0" err="1"/>
                  <a:t>kita</a:t>
                </a:r>
                <a:r>
                  <a:rPr lang="en-GB" dirty="0"/>
                  <a:t> </a:t>
                </a:r>
                <a:r>
                  <a:rPr lang="en-GB" dirty="0" err="1"/>
                  <a:t>klasifikasikan</a:t>
                </a:r>
                <a:r>
                  <a:rPr lang="en-GB" dirty="0"/>
                  <a:t> </a:t>
                </a:r>
                <a:r>
                  <a:rPr lang="en-GB" dirty="0" err="1"/>
                  <a:t>pelanggan</a:t>
                </a:r>
                <a:r>
                  <a:rPr lang="en-GB" dirty="0"/>
                  <a:t> </a:t>
                </a:r>
                <a:r>
                  <a:rPr lang="en-GB" dirty="0" err="1"/>
                  <a:t>baru</a:t>
                </a:r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Total Service.</a:t>
                </a: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" y="3927591"/>
                <a:ext cx="4329952" cy="2313540"/>
              </a:xfrm>
              <a:prstGeom prst="rect">
                <a:avLst/>
              </a:prstGeom>
              <a:blipFill rotWithShape="0">
                <a:blip r:embed="rId4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1300" y="3446174"/>
            <a:ext cx="4387850" cy="30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>
          <a:xfrm>
            <a:off x="7796595" y="2698999"/>
            <a:ext cx="296648" cy="2499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31343" y="2946400"/>
            <a:ext cx="0" cy="2705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84750" y="2946400"/>
            <a:ext cx="31465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CFA1665-D1D3-4305-9A43-440AFFC986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5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1</a:t>
            </a:r>
            <a:r>
              <a:rPr lang="en-GB" baseline="30000" dirty="0"/>
              <a:t>st</a:t>
            </a:r>
            <a:r>
              <a:rPr lang="en-GB" dirty="0"/>
              <a:t> KNN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000" dirty="0"/>
              <a:t>Proses </a:t>
            </a:r>
            <a:r>
              <a:rPr lang="en-GB" sz="2000" dirty="0" err="1"/>
              <a:t>ini</a:t>
            </a:r>
            <a:r>
              <a:rPr lang="en-GB" sz="2000" dirty="0"/>
              <a:t> </a:t>
            </a:r>
            <a:r>
              <a:rPr lang="en-GB" sz="2000" dirty="0" err="1"/>
              <a:t>disebut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en-GB" sz="2000" u="sng" dirty="0"/>
              <a:t>1</a:t>
            </a:r>
            <a:r>
              <a:rPr lang="en-GB" sz="2000" u="sng" baseline="30000" dirty="0"/>
              <a:t>st</a:t>
            </a:r>
            <a:r>
              <a:rPr lang="en-GB" sz="2000" u="sng" dirty="0"/>
              <a:t> KNN</a:t>
            </a:r>
            <a:r>
              <a:rPr lang="en-GB" sz="2000" dirty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 err="1"/>
              <a:t>Melihat</a:t>
            </a:r>
            <a:r>
              <a:rPr lang="en-GB" sz="2000" dirty="0"/>
              <a:t> </a:t>
            </a:r>
            <a:r>
              <a:rPr lang="en-GB" sz="2000" dirty="0" err="1"/>
              <a:t>kecenderungan</a:t>
            </a:r>
            <a:r>
              <a:rPr lang="en-GB" sz="2000" dirty="0"/>
              <a:t> class data </a:t>
            </a:r>
            <a:r>
              <a:rPr lang="en-GB" sz="2000" dirty="0" err="1"/>
              <a:t>baru</a:t>
            </a:r>
            <a:r>
              <a:rPr lang="en-GB" sz="2000" dirty="0"/>
              <a:t> </a:t>
            </a:r>
            <a:r>
              <a:rPr lang="en-GB" sz="2000" dirty="0" err="1"/>
              <a:t>dari</a:t>
            </a:r>
            <a:r>
              <a:rPr lang="en-GB" sz="2000" dirty="0"/>
              <a:t> </a:t>
            </a:r>
            <a:r>
              <a:rPr lang="en-GB" sz="2000" dirty="0" err="1"/>
              <a:t>tetangga</a:t>
            </a:r>
            <a:r>
              <a:rPr lang="en-GB" sz="2000" dirty="0"/>
              <a:t> </a:t>
            </a:r>
            <a:r>
              <a:rPr lang="en-GB" sz="2000" dirty="0" err="1"/>
              <a:t>terdekat</a:t>
            </a:r>
            <a:r>
              <a:rPr lang="en-GB" sz="2000" dirty="0"/>
              <a:t> </a:t>
            </a:r>
            <a:r>
              <a:rPr lang="en-GB" sz="2000" dirty="0" err="1"/>
              <a:t>kita</a:t>
            </a:r>
            <a:r>
              <a:rPr lang="en-GB" sz="2000" dirty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 err="1"/>
              <a:t>Namun</a:t>
            </a:r>
            <a:r>
              <a:rPr lang="en-GB" sz="2000" dirty="0"/>
              <a:t> </a:t>
            </a:r>
            <a:r>
              <a:rPr lang="en-GB" sz="2000" dirty="0" err="1"/>
              <a:t>bagaimana</a:t>
            </a:r>
            <a:r>
              <a:rPr lang="en-GB" sz="2000" dirty="0"/>
              <a:t> </a:t>
            </a:r>
            <a:r>
              <a:rPr lang="en-GB" sz="2000" dirty="0" err="1"/>
              <a:t>jika</a:t>
            </a:r>
            <a:r>
              <a:rPr lang="en-GB" sz="2000" dirty="0"/>
              <a:t> </a:t>
            </a:r>
            <a:r>
              <a:rPr lang="en-GB" sz="2000" dirty="0" err="1"/>
              <a:t>tetangga</a:t>
            </a:r>
            <a:r>
              <a:rPr lang="en-GB" sz="2000" dirty="0"/>
              <a:t> </a:t>
            </a:r>
            <a:r>
              <a:rPr lang="en-GB" sz="2000" dirty="0" err="1"/>
              <a:t>terdekat</a:t>
            </a:r>
            <a:r>
              <a:rPr lang="en-GB" sz="2000" dirty="0"/>
              <a:t> </a:t>
            </a:r>
            <a:r>
              <a:rPr lang="en-GB" sz="2000" dirty="0" err="1"/>
              <a:t>kita</a:t>
            </a:r>
            <a:r>
              <a:rPr lang="en-GB" sz="2000" dirty="0"/>
              <a:t> </a:t>
            </a:r>
            <a:r>
              <a:rPr lang="en-GB" sz="2000" dirty="0" err="1"/>
              <a:t>ternyata</a:t>
            </a:r>
            <a:r>
              <a:rPr lang="en-GB" sz="2000" dirty="0"/>
              <a:t> </a:t>
            </a:r>
            <a:r>
              <a:rPr lang="en-GB" sz="2000" dirty="0" err="1"/>
              <a:t>salah</a:t>
            </a:r>
            <a:r>
              <a:rPr lang="en-GB" sz="2000" dirty="0"/>
              <a:t> </a:t>
            </a:r>
            <a:r>
              <a:rPr lang="en-GB" sz="2000" dirty="0" err="1"/>
              <a:t>memilih</a:t>
            </a:r>
            <a:r>
              <a:rPr lang="en-GB" sz="2000" dirty="0"/>
              <a:t> </a:t>
            </a:r>
            <a:r>
              <a:rPr lang="en-GB" sz="2000" dirty="0" err="1"/>
              <a:t>layanan</a:t>
            </a:r>
            <a:r>
              <a:rPr lang="en-GB" sz="2000" dirty="0"/>
              <a:t>?</a:t>
            </a:r>
          </a:p>
          <a:p>
            <a:pPr marL="685800" lvl="2">
              <a:spcBef>
                <a:spcPts val="1000"/>
              </a:spcBef>
            </a:pPr>
            <a:r>
              <a:rPr lang="en-GB" sz="1800" dirty="0" err="1"/>
              <a:t>Misalnya</a:t>
            </a:r>
            <a:r>
              <a:rPr lang="en-GB" sz="1800" dirty="0"/>
              <a:t>, </a:t>
            </a:r>
            <a:r>
              <a:rPr lang="en-GB" sz="1800" dirty="0" err="1"/>
              <a:t>secara</a:t>
            </a:r>
            <a:r>
              <a:rPr lang="en-GB" sz="1800" dirty="0"/>
              <a:t> </a:t>
            </a:r>
            <a:r>
              <a:rPr lang="en-GB" sz="1800" dirty="0" err="1"/>
              <a:t>tidak</a:t>
            </a:r>
            <a:r>
              <a:rPr lang="en-GB" sz="1800" dirty="0"/>
              <a:t> </a:t>
            </a:r>
            <a:r>
              <a:rPr lang="en-GB" sz="1800" dirty="0" err="1"/>
              <a:t>sengaja</a:t>
            </a:r>
            <a:r>
              <a:rPr lang="en-GB" sz="1800" dirty="0"/>
              <a:t> </a:t>
            </a:r>
            <a:r>
              <a:rPr lang="en-GB" sz="1800" dirty="0" err="1"/>
              <a:t>memilih</a:t>
            </a:r>
            <a:r>
              <a:rPr lang="en-GB" sz="1800" dirty="0"/>
              <a:t> </a:t>
            </a:r>
            <a:r>
              <a:rPr lang="en-GB" sz="1800" dirty="0" err="1"/>
              <a:t>layanan</a:t>
            </a:r>
            <a:r>
              <a:rPr lang="en-GB" sz="1800" dirty="0"/>
              <a:t> </a:t>
            </a:r>
            <a:r>
              <a:rPr lang="en-GB" sz="1800" dirty="0" err="1"/>
              <a:t>tersebut</a:t>
            </a:r>
            <a:r>
              <a:rPr lang="en-GB" sz="1800" dirty="0"/>
              <a:t>,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sebetulnya</a:t>
            </a:r>
            <a:r>
              <a:rPr lang="en-GB" sz="1800" dirty="0"/>
              <a:t> </a:t>
            </a:r>
            <a:r>
              <a:rPr lang="en-GB" sz="1800" dirty="0" err="1"/>
              <a:t>tidak</a:t>
            </a:r>
            <a:r>
              <a:rPr lang="en-GB" sz="1800" dirty="0"/>
              <a:t> </a:t>
            </a:r>
            <a:r>
              <a:rPr lang="en-GB" sz="1800" dirty="0" err="1"/>
              <a:t>menginginkan</a:t>
            </a:r>
            <a:r>
              <a:rPr lang="en-GB" sz="1800" dirty="0"/>
              <a:t> </a:t>
            </a:r>
            <a:r>
              <a:rPr lang="en-GB" sz="1800" dirty="0" err="1"/>
              <a:t>layanan</a:t>
            </a:r>
            <a:r>
              <a:rPr lang="en-GB" sz="1800" dirty="0"/>
              <a:t> </a:t>
            </a:r>
            <a:r>
              <a:rPr lang="en-GB" sz="1800" dirty="0" err="1"/>
              <a:t>tersebut</a:t>
            </a:r>
            <a:r>
              <a:rPr lang="en-GB" sz="1800" dirty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 err="1"/>
              <a:t>Melakukan</a:t>
            </a:r>
            <a:r>
              <a:rPr lang="en-GB" sz="2000" dirty="0"/>
              <a:t> </a:t>
            </a:r>
            <a:r>
              <a:rPr lang="en-GB" sz="2000" dirty="0" err="1"/>
              <a:t>klasifikasi</a:t>
            </a:r>
            <a:r>
              <a:rPr lang="en-GB" sz="2000" dirty="0"/>
              <a:t> </a:t>
            </a:r>
            <a:r>
              <a:rPr lang="en-GB" sz="2000" dirty="0" err="1"/>
              <a:t>hanya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en-GB" sz="2000" dirty="0" err="1"/>
              <a:t>melihat</a:t>
            </a:r>
            <a:r>
              <a:rPr lang="en-GB" sz="2000" dirty="0"/>
              <a:t> </a:t>
            </a:r>
            <a:r>
              <a:rPr lang="en-GB" sz="2000" dirty="0" err="1"/>
              <a:t>satu</a:t>
            </a:r>
            <a:r>
              <a:rPr lang="en-GB" sz="2000" dirty="0"/>
              <a:t> </a:t>
            </a:r>
            <a:r>
              <a:rPr lang="en-GB" sz="2000" dirty="0" err="1"/>
              <a:t>tetangga</a:t>
            </a:r>
            <a:r>
              <a:rPr lang="en-GB" sz="2000" dirty="0"/>
              <a:t> </a:t>
            </a:r>
            <a:r>
              <a:rPr lang="en-GB" sz="2000" dirty="0" err="1"/>
              <a:t>terdekat</a:t>
            </a:r>
            <a:r>
              <a:rPr lang="en-GB" sz="2000" dirty="0"/>
              <a:t> </a:t>
            </a:r>
            <a:r>
              <a:rPr lang="en-GB" sz="2000" dirty="0" err="1"/>
              <a:t>saja</a:t>
            </a:r>
            <a:r>
              <a:rPr lang="en-GB" sz="2000" dirty="0"/>
              <a:t> </a:t>
            </a:r>
            <a:r>
              <a:rPr lang="en-GB" sz="2000" u="sng" dirty="0" err="1"/>
              <a:t>sangat</a:t>
            </a:r>
            <a:r>
              <a:rPr lang="en-GB" sz="2000" u="sng" dirty="0"/>
              <a:t> </a:t>
            </a:r>
            <a:r>
              <a:rPr lang="en-GB" sz="2000" u="sng" dirty="0" err="1"/>
              <a:t>rentan</a:t>
            </a:r>
            <a:r>
              <a:rPr lang="en-GB" sz="2000" u="sng" dirty="0"/>
              <a:t> </a:t>
            </a:r>
            <a:r>
              <a:rPr lang="en-GB" sz="2000" u="sng" dirty="0" err="1"/>
              <a:t>terjadi</a:t>
            </a:r>
            <a:r>
              <a:rPr lang="en-GB" sz="2000" u="sng" dirty="0"/>
              <a:t> </a:t>
            </a:r>
            <a:r>
              <a:rPr lang="en-GB" sz="2000" u="sng" dirty="0" err="1"/>
              <a:t>kesalahan</a:t>
            </a:r>
            <a:r>
              <a:rPr lang="en-GB" sz="2000" u="sng" dirty="0"/>
              <a:t> </a:t>
            </a:r>
            <a:r>
              <a:rPr lang="en-GB" sz="2000" u="sng" dirty="0" err="1"/>
              <a:t>klasifikasi</a:t>
            </a:r>
            <a:r>
              <a:rPr lang="en-GB" sz="2000" dirty="0"/>
              <a:t>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80-9B44-4EE0-9E0A-D8B4A1BC206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9AB65-51E1-4BC9-8B3E-3CFF4E9321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5 KNNs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89-3BC4-4351-95FB-7C8A9F55F52D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33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Sekarang</a:t>
            </a:r>
            <a:r>
              <a:rPr lang="en-GB" dirty="0"/>
              <a:t>, </a:t>
            </a:r>
            <a:r>
              <a:rPr lang="en-GB" dirty="0" err="1"/>
              <a:t>daripada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, </a:t>
            </a: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melihat</a:t>
            </a:r>
            <a:r>
              <a:rPr lang="en-GB" dirty="0"/>
              <a:t> 5 </a:t>
            </a:r>
            <a:r>
              <a:rPr lang="en-GB" dirty="0" err="1"/>
              <a:t>tetangga</a:t>
            </a:r>
            <a:r>
              <a:rPr lang="en-GB" dirty="0"/>
              <a:t> </a:t>
            </a:r>
            <a:r>
              <a:rPr lang="en-GB" dirty="0" err="1"/>
              <a:t>terdekat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?</a:t>
            </a:r>
          </a:p>
          <a:p>
            <a:r>
              <a:rPr lang="en-GB" dirty="0"/>
              <a:t>Dan </a:t>
            </a:r>
            <a:r>
              <a:rPr lang="en-GB" dirty="0" err="1"/>
              <a:t>penentuan</a:t>
            </a:r>
            <a:r>
              <a:rPr lang="en-GB" dirty="0"/>
              <a:t> class,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mayoritas</a:t>
            </a:r>
            <a:r>
              <a:rPr lang="en-GB" dirty="0"/>
              <a:t> class </a:t>
            </a:r>
            <a:r>
              <a:rPr lang="en-GB" dirty="0" err="1"/>
              <a:t>disekelilingnya</a:t>
            </a:r>
            <a:r>
              <a:rPr lang="en-GB" dirty="0"/>
              <a:t>?</a:t>
            </a:r>
          </a:p>
        </p:txBody>
      </p:sp>
      <p:sp>
        <p:nvSpPr>
          <p:cNvPr id="16" name="Oval 15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86650" y="2403475"/>
            <a:ext cx="1012825" cy="822325"/>
            <a:chOff x="7486650" y="2403475"/>
            <a:chExt cx="1012825" cy="822325"/>
          </a:xfrm>
        </p:grpSpPr>
        <p:cxnSp>
          <p:nvCxnSpPr>
            <p:cNvPr id="7" name="Straight Connector 6"/>
            <p:cNvCxnSpPr>
              <a:stCxn id="16" idx="4"/>
            </p:cNvCxnSpPr>
            <p:nvPr/>
          </p:nvCxnSpPr>
          <p:spPr>
            <a:xfrm flipH="1">
              <a:off x="7854950" y="2891448"/>
              <a:ext cx="21360" cy="3343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6" idx="2"/>
            </p:cNvCxnSpPr>
            <p:nvPr/>
          </p:nvCxnSpPr>
          <p:spPr>
            <a:xfrm flipH="1">
              <a:off x="7486650" y="2778714"/>
              <a:ext cx="276926" cy="2163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6" idx="5"/>
            </p:cNvCxnSpPr>
            <p:nvPr/>
          </p:nvCxnSpPr>
          <p:spPr>
            <a:xfrm>
              <a:off x="7956025" y="2858429"/>
              <a:ext cx="137218" cy="8797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989044" y="2778714"/>
              <a:ext cx="510431" cy="565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7"/>
            </p:cNvCxnSpPr>
            <p:nvPr/>
          </p:nvCxnSpPr>
          <p:spPr>
            <a:xfrm flipV="1">
              <a:off x="7956025" y="2403475"/>
              <a:ext cx="543450" cy="29552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4D0FB72-2AAB-47A1-863D-F985A26F57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5 KNNs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B25-E298-48F8-9DFB-6C2F206E258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34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59030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 </a:t>
            </a:r>
            <a:r>
              <a:rPr lang="en-GB" dirty="0" err="1"/>
              <a:t>tetangga</a:t>
            </a:r>
            <a:r>
              <a:rPr lang="en-GB" dirty="0"/>
              <a:t> </a:t>
            </a:r>
            <a:r>
              <a:rPr lang="en-GB" dirty="0" err="1"/>
              <a:t>terdekat</a:t>
            </a:r>
            <a:r>
              <a:rPr lang="en-GB" dirty="0"/>
              <a:t> = </a:t>
            </a:r>
            <a:r>
              <a:rPr lang="en-GB" i="1" dirty="0"/>
              <a:t>Plus Service</a:t>
            </a:r>
          </a:p>
          <a:p>
            <a:r>
              <a:rPr lang="en-GB" dirty="0"/>
              <a:t>2 </a:t>
            </a:r>
            <a:r>
              <a:rPr lang="en-GB" dirty="0" err="1"/>
              <a:t>tetangga</a:t>
            </a:r>
            <a:r>
              <a:rPr lang="en-GB" dirty="0"/>
              <a:t> </a:t>
            </a:r>
            <a:r>
              <a:rPr lang="en-GB" dirty="0" err="1"/>
              <a:t>terdekat</a:t>
            </a:r>
            <a:r>
              <a:rPr lang="en-GB" dirty="0"/>
              <a:t> = </a:t>
            </a:r>
            <a:r>
              <a:rPr lang="en-GB" i="1" dirty="0"/>
              <a:t>Total Service</a:t>
            </a:r>
          </a:p>
          <a:p>
            <a:r>
              <a:rPr lang="en-GB" dirty="0"/>
              <a:t>Dari 5 </a:t>
            </a:r>
            <a:r>
              <a:rPr lang="en-GB" dirty="0" err="1"/>
              <a:t>ketetanggaan</a:t>
            </a:r>
            <a:r>
              <a:rPr lang="en-GB" dirty="0"/>
              <a:t>,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ternyata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kecenderungan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</a:t>
            </a:r>
            <a:r>
              <a:rPr lang="en-GB" i="1" u="sng" dirty="0"/>
              <a:t>Plus Service</a:t>
            </a:r>
          </a:p>
        </p:txBody>
      </p:sp>
      <p:sp>
        <p:nvSpPr>
          <p:cNvPr id="16" name="Oval 15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86650" y="2403475"/>
            <a:ext cx="1012825" cy="822325"/>
            <a:chOff x="7486650" y="2403475"/>
            <a:chExt cx="1012825" cy="822325"/>
          </a:xfrm>
        </p:grpSpPr>
        <p:cxnSp>
          <p:nvCxnSpPr>
            <p:cNvPr id="7" name="Straight Connector 6"/>
            <p:cNvCxnSpPr>
              <a:stCxn id="16" idx="4"/>
            </p:cNvCxnSpPr>
            <p:nvPr/>
          </p:nvCxnSpPr>
          <p:spPr>
            <a:xfrm flipH="1">
              <a:off x="7854950" y="2891448"/>
              <a:ext cx="21360" cy="3343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6" idx="2"/>
            </p:cNvCxnSpPr>
            <p:nvPr/>
          </p:nvCxnSpPr>
          <p:spPr>
            <a:xfrm flipH="1">
              <a:off x="7486650" y="2778714"/>
              <a:ext cx="276926" cy="2163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6" idx="5"/>
            </p:cNvCxnSpPr>
            <p:nvPr/>
          </p:nvCxnSpPr>
          <p:spPr>
            <a:xfrm>
              <a:off x="7956025" y="2858429"/>
              <a:ext cx="137218" cy="8797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989044" y="2778714"/>
              <a:ext cx="510431" cy="565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7"/>
            </p:cNvCxnSpPr>
            <p:nvPr/>
          </p:nvCxnSpPr>
          <p:spPr>
            <a:xfrm flipV="1">
              <a:off x="7956025" y="2403475"/>
              <a:ext cx="543450" cy="29552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8333951" y="2141219"/>
            <a:ext cx="317289" cy="946619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7666300" y="3087839"/>
            <a:ext cx="322744" cy="31437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2EC160-066C-4B08-B2F3-A8D793F86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5 KNNs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C84B-B728-4B70-8906-B3D684684AB1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35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011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intuisi</a:t>
            </a:r>
            <a:r>
              <a:rPr lang="en-GB" dirty="0"/>
              <a:t>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dari</a:t>
            </a:r>
            <a:endParaRPr lang="en-GB" dirty="0"/>
          </a:p>
          <a:p>
            <a:pPr marL="0" indent="0" algn="ctr">
              <a:buNone/>
            </a:pPr>
            <a:r>
              <a:rPr lang="en-GB" b="1" dirty="0"/>
              <a:t>K-Nearest </a:t>
            </a:r>
            <a:r>
              <a:rPr lang="en-GB" b="1" dirty="0" err="1"/>
              <a:t>Neighbor</a:t>
            </a:r>
            <a:endParaRPr lang="en-GB" b="1" i="1" u="sng" dirty="0"/>
          </a:p>
        </p:txBody>
      </p:sp>
      <p:sp>
        <p:nvSpPr>
          <p:cNvPr id="16" name="Oval 15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86650" y="2403475"/>
            <a:ext cx="1012825" cy="822325"/>
            <a:chOff x="7486650" y="2403475"/>
            <a:chExt cx="1012825" cy="822325"/>
          </a:xfrm>
        </p:grpSpPr>
        <p:cxnSp>
          <p:nvCxnSpPr>
            <p:cNvPr id="7" name="Straight Connector 6"/>
            <p:cNvCxnSpPr>
              <a:stCxn id="16" idx="4"/>
            </p:cNvCxnSpPr>
            <p:nvPr/>
          </p:nvCxnSpPr>
          <p:spPr>
            <a:xfrm flipH="1">
              <a:off x="7854950" y="2891448"/>
              <a:ext cx="21360" cy="3343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6" idx="2"/>
            </p:cNvCxnSpPr>
            <p:nvPr/>
          </p:nvCxnSpPr>
          <p:spPr>
            <a:xfrm flipH="1">
              <a:off x="7486650" y="2778714"/>
              <a:ext cx="276926" cy="2163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6" idx="5"/>
            </p:cNvCxnSpPr>
            <p:nvPr/>
          </p:nvCxnSpPr>
          <p:spPr>
            <a:xfrm>
              <a:off x="7956025" y="2858429"/>
              <a:ext cx="137218" cy="8797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989044" y="2778714"/>
              <a:ext cx="510431" cy="565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7"/>
            </p:cNvCxnSpPr>
            <p:nvPr/>
          </p:nvCxnSpPr>
          <p:spPr>
            <a:xfrm flipV="1">
              <a:off x="7956025" y="2403475"/>
              <a:ext cx="543450" cy="29552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8333951" y="2141219"/>
            <a:ext cx="317289" cy="946619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7666300" y="3087839"/>
            <a:ext cx="322744" cy="31437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A621C8-40BA-4F92-9D50-C1FC61157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8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K-Nearest Neighbor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317581" y="2451100"/>
            <a:ext cx="6188745" cy="383631"/>
          </a:xfrm>
        </p:spPr>
        <p:txBody>
          <a:bodyPr>
            <a:normAutofit/>
          </a:bodyPr>
          <a:lstStyle/>
          <a:p>
            <a:r>
              <a:rPr lang="id-ID" dirty="0"/>
              <a:t>Bagian Dua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257D-F8E5-42E8-BA62-D3DE21FE536D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36</a:t>
            </a:fld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00C22-AEAB-479F-A83A-E4E470A9B5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7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K-Nearest </a:t>
            </a:r>
            <a:r>
              <a:rPr lang="en-GB" dirty="0" err="1"/>
              <a:t>Neighbor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klasifikasi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similaritas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data </a:t>
            </a:r>
            <a:r>
              <a:rPr lang="en-GB" dirty="0" err="1"/>
              <a:t>lainnya</a:t>
            </a:r>
            <a:r>
              <a:rPr lang="en-GB" dirty="0"/>
              <a:t>.</a:t>
            </a:r>
          </a:p>
          <a:p>
            <a:r>
              <a:rPr lang="en-GB" dirty="0" err="1"/>
              <a:t>Beberapa</a:t>
            </a:r>
            <a:r>
              <a:rPr lang="en-GB" dirty="0"/>
              <a:t> data </a:t>
            </a:r>
            <a:r>
              <a:rPr lang="en-GB" dirty="0" err="1"/>
              <a:t>terdekat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id-ID" dirty="0"/>
              <a:t>“</a:t>
            </a:r>
            <a:r>
              <a:rPr lang="en-GB" dirty="0" err="1">
                <a:solidFill>
                  <a:srgbClr val="7030A0"/>
                </a:solidFill>
              </a:rPr>
              <a:t>Tetangga</a:t>
            </a:r>
            <a:r>
              <a:rPr lang="id-ID" dirty="0"/>
              <a:t>” atau “</a:t>
            </a:r>
            <a:r>
              <a:rPr lang="id-ID" dirty="0">
                <a:solidFill>
                  <a:srgbClr val="7030A0"/>
                </a:solidFill>
              </a:rPr>
              <a:t>Neighbors</a:t>
            </a:r>
            <a:r>
              <a:rPr lang="id-ID" dirty="0"/>
              <a:t>”</a:t>
            </a:r>
          </a:p>
          <a:p>
            <a:r>
              <a:rPr lang="id-ID" dirty="0"/>
              <a:t>Tetangga yang terdekat dianggap memiliki fitur yang serupa dengan data yang dimaksud.</a:t>
            </a:r>
            <a:endParaRPr lang="en-GB" dirty="0"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7706"/>
            <a:ext cx="4378325" cy="426871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5F1F-974A-416F-A6E1-DE3B93909AEE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37</a:t>
            </a:fld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7D84B-E930-42BF-8058-D3F60D8B7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8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Algoritma K-Nearest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d-ID" dirty="0"/>
                  <a:t>Diberikan sebuah data tidak terklasifikasi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dirty="0"/>
                  <a:t>, dan kumpulan data training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id-ID" dirty="0"/>
                  <a:t> yang telah dilengkapi label classnya 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/>
                  <a:t>Pilih nilai dari jumlah ketetanggan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/>
                  <a:t>Hitung jarak antara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dirty="0"/>
                  <a:t> ke seluruh data yang ada dalam </a:t>
                </a:r>
                <a14:m>
                  <m:oMath xmlns:m="http://schemas.openxmlformats.org/officeDocument/2006/math">
                    <m:r>
                      <a:rPr lang="id-ID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id-ID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/>
                  <a:t>Ambil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/>
                  <a:t> observasi yang merupakan data terdekat dengan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/>
                  <a:t>Klasifikasikan data tersebut dengan mayoritas class dari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/>
                  <a:t>-Tetangga terdekatnya.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id-ID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58D-6A32-4A7A-BE25-DB7C18B9052E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38</a:t>
            </a:fld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18B56-2E70-4C90-890B-6044B66E6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80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Mencari Jarak Antara 2 Titik di 2D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19" y="1795463"/>
            <a:ext cx="5048250" cy="4038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DE2D-4F9B-4068-8608-8A9B4353EDE1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39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7805" y="2736850"/>
                <a:ext cx="3514039" cy="4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d-ID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05" y="2736850"/>
                <a:ext cx="3514039" cy="4492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74E9409-8A5F-477E-8332-02432DF29E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Tugasnya</a:t>
            </a:r>
            <a:r>
              <a:rPr lang="en-GB" dirty="0"/>
              <a:t> Classification?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Diberikan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himpunan</a:t>
            </a:r>
            <a:r>
              <a:rPr lang="en-GB" dirty="0"/>
              <a:t> </a:t>
            </a:r>
            <a:r>
              <a:rPr lang="en-GB" dirty="0" err="1"/>
              <a:t>observasi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data </a:t>
            </a:r>
            <a:r>
              <a:rPr lang="en-GB" dirty="0" err="1"/>
              <a:t>tabel</a:t>
            </a:r>
            <a:r>
              <a:rPr lang="en-GB" dirty="0"/>
              <a:t>, </a:t>
            </a:r>
            <a:r>
              <a:rPr lang="en-GB" dirty="0" err="1"/>
              <a:t>lengkap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label </a:t>
            </a:r>
            <a:r>
              <a:rPr lang="en-GB" i="1" dirty="0"/>
              <a:t>class</a:t>
            </a:r>
            <a:r>
              <a:rPr lang="en-GB" dirty="0"/>
              <a:t>-</a:t>
            </a:r>
            <a:r>
              <a:rPr lang="en-GB" dirty="0" err="1"/>
              <a:t>nya</a:t>
            </a:r>
            <a:r>
              <a:rPr lang="en-GB" dirty="0"/>
              <a:t>,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Classification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menentukkan</a:t>
            </a:r>
            <a:r>
              <a:rPr lang="en-GB" dirty="0"/>
              <a:t> </a:t>
            </a:r>
            <a:r>
              <a:rPr lang="en-GB" i="1" dirty="0"/>
              <a:t>class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observasi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yang </a:t>
            </a:r>
            <a:r>
              <a:rPr lang="en-GB" dirty="0" err="1"/>
              <a:t>belum</a:t>
            </a:r>
            <a:r>
              <a:rPr lang="en-GB" dirty="0"/>
              <a:t> </a:t>
            </a:r>
            <a:r>
              <a:rPr lang="en-GB" dirty="0" err="1"/>
              <a:t>diberikan</a:t>
            </a:r>
            <a:r>
              <a:rPr lang="en-GB" dirty="0"/>
              <a:t> label class.</a:t>
            </a:r>
          </a:p>
          <a:p>
            <a:endParaRPr lang="id-ID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C9BF-D17A-49F4-9A4C-E0FCADF36D2C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1" y="2266884"/>
            <a:ext cx="6776255" cy="2143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6578" y="3051524"/>
            <a:ext cx="115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</a:t>
            </a:r>
            <a:r>
              <a:rPr lang="en-GB" sz="1400" dirty="0" err="1"/>
              <a:t>berupa</a:t>
            </a:r>
            <a:r>
              <a:rPr lang="en-GB" sz="1400" dirty="0"/>
              <a:t> </a:t>
            </a:r>
            <a:r>
              <a:rPr lang="en-GB" sz="1400" dirty="0" err="1"/>
              <a:t>Kategori</a:t>
            </a:r>
            <a:endParaRPr lang="id-ID" sz="1400" dirty="0"/>
          </a:p>
        </p:txBody>
      </p:sp>
      <p:sp>
        <p:nvSpPr>
          <p:cNvPr id="9" name="Right Brace 8"/>
          <p:cNvSpPr/>
          <p:nvPr/>
        </p:nvSpPr>
        <p:spPr>
          <a:xfrm>
            <a:off x="7265096" y="2367419"/>
            <a:ext cx="400833" cy="1891430"/>
          </a:xfrm>
          <a:prstGeom prst="rightBrace">
            <a:avLst>
              <a:gd name="adj1" fmla="val 7395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1" y="5595932"/>
            <a:ext cx="6776255" cy="428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14A71-41B8-411E-9AE9-D034F38E13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39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Mencari Jarak Antara 2 Titik di 2D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FAE5-0710-449F-82B5-D92CADB54126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40</a:t>
            </a:fld>
            <a:endParaRPr lang="id-ID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6" y="1733113"/>
            <a:ext cx="4600575" cy="421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27485" y="3256746"/>
                <a:ext cx="5410327" cy="4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d-ID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85" y="3256746"/>
                <a:ext cx="5410327" cy="4492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CC97558-1224-4171-A2E3-3CBE5BE58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5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d-ID" dirty="0"/>
                  <a:t>Menentukan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899" b="-1231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4508673"/>
              </a:xfrm>
            </p:spPr>
            <p:txBody>
              <a:bodyPr/>
              <a:lstStyle/>
              <a:p>
                <a:r>
                  <a:rPr lang="id-ID" dirty="0"/>
                  <a:t>Bagaimana menentukan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/>
                  <a:t> yang tepat?</a:t>
                </a:r>
              </a:p>
              <a:p>
                <a:pPr lvl="1"/>
                <a:r>
                  <a:rPr lang="id-ID" dirty="0"/>
                  <a:t>Terlalu sedikit = rentan outlier</a:t>
                </a:r>
              </a:p>
              <a:p>
                <a:pPr lvl="1"/>
                <a:r>
                  <a:rPr lang="id-ID" dirty="0"/>
                  <a:t>Terlalu banyak = tidak relevan</a:t>
                </a:r>
              </a:p>
              <a:p>
                <a:pPr lvl="1"/>
                <a:endParaRPr lang="id-ID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4508673"/>
              </a:xfrm>
              <a:blipFill rotWithShape="0">
                <a:blip r:embed="rId3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578-ED9A-4045-88BB-0FC7FFA5434E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41</a:t>
            </a:fld>
            <a:endParaRPr lang="id-ID" dirty="0"/>
          </a:p>
        </p:txBody>
      </p:sp>
      <p:pic>
        <p:nvPicPr>
          <p:cNvPr id="9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667706"/>
            <a:ext cx="4378325" cy="4268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B7366-87D4-4C7B-B15F-A4A9885C7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40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Training dan Testing Data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Bagi training data kita menjadi 2 :</a:t>
            </a:r>
            <a:endParaRPr lang="id-ID" b="1" u="sng" dirty="0"/>
          </a:p>
          <a:p>
            <a:pPr marL="0" indent="0">
              <a:buNone/>
            </a:pPr>
            <a:endParaRPr lang="id-ID" b="1" u="sng" dirty="0"/>
          </a:p>
          <a:p>
            <a:pPr marL="0" indent="0">
              <a:buNone/>
            </a:pPr>
            <a:endParaRPr lang="id-ID" b="1" u="sng" dirty="0"/>
          </a:p>
          <a:p>
            <a:pPr marL="0" indent="0">
              <a:buNone/>
            </a:pPr>
            <a:endParaRPr lang="id-ID" b="1" u="sng" dirty="0"/>
          </a:p>
          <a:p>
            <a:pPr marL="0" indent="0">
              <a:buNone/>
            </a:pPr>
            <a:endParaRPr lang="id-ID" b="1" u="sng" dirty="0"/>
          </a:p>
          <a:p>
            <a:pPr marL="0" indent="0">
              <a:buNone/>
            </a:pPr>
            <a:endParaRPr lang="id-ID" b="1" u="sng" dirty="0"/>
          </a:p>
          <a:p>
            <a:pPr marL="0" indent="0">
              <a:buNone/>
            </a:pPr>
            <a:endParaRPr lang="id-ID" b="1" u="sng" dirty="0"/>
          </a:p>
          <a:p>
            <a:endParaRPr lang="id-ID" dirty="0"/>
          </a:p>
          <a:p>
            <a:r>
              <a:rPr lang="id-ID" dirty="0"/>
              <a:t>Training data = Membuat </a:t>
            </a:r>
            <a:r>
              <a:rPr lang="id-ID" i="1" dirty="0"/>
              <a:t>model classifier</a:t>
            </a:r>
            <a:r>
              <a:rPr lang="id-ID" dirty="0"/>
              <a:t>.</a:t>
            </a:r>
          </a:p>
          <a:p>
            <a:r>
              <a:rPr lang="id-ID" dirty="0"/>
              <a:t>Testing data = Memeriksa akurasi dari classifier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2D72-C14B-4E10-BF85-47D2D1E51164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42</a:t>
            </a:fld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498452" y="2123215"/>
            <a:ext cx="6051623" cy="2426349"/>
            <a:chOff x="788737" y="2573158"/>
            <a:chExt cx="6051623" cy="2426349"/>
          </a:xfrm>
        </p:grpSpPr>
        <p:pic>
          <p:nvPicPr>
            <p:cNvPr id="10" name="Content Placeholder 10"/>
            <p:cNvPicPr>
              <a:picLocks noChangeAspect="1"/>
            </p:cNvPicPr>
            <p:nvPr/>
          </p:nvPicPr>
          <p:blipFill rotWithShape="1">
            <a:blip r:embed="rId2"/>
            <a:srcRect b="11653"/>
            <a:stretch/>
          </p:blipFill>
          <p:spPr>
            <a:xfrm>
              <a:off x="788737" y="2573158"/>
              <a:ext cx="5704090" cy="2426349"/>
            </a:xfrm>
            <a:prstGeom prst="rect">
              <a:avLst/>
            </a:prstGeom>
          </p:spPr>
        </p:pic>
        <p:sp>
          <p:nvSpPr>
            <p:cNvPr id="11" name="Right Brace 10"/>
            <p:cNvSpPr/>
            <p:nvPr/>
          </p:nvSpPr>
          <p:spPr>
            <a:xfrm>
              <a:off x="6629399" y="2590800"/>
              <a:ext cx="200731" cy="1536700"/>
            </a:xfrm>
            <a:prstGeom prst="rightBrace">
              <a:avLst>
                <a:gd name="adj1" fmla="val 122217"/>
                <a:gd name="adj2" fmla="val 50000"/>
              </a:avLst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6639629" y="4318753"/>
              <a:ext cx="200731" cy="680754"/>
            </a:xfrm>
            <a:prstGeom prst="rightBrace">
              <a:avLst>
                <a:gd name="adj1" fmla="val 122217"/>
                <a:gd name="adj2" fmla="val 50000"/>
              </a:avLst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631153" y="272454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Training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96877" y="4024521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Testing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DA4F40-41A0-47F3-9DDB-2910585F6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43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Training dan Testing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AA8-FEFC-4D37-95D2-1E0C432EF404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43</a:t>
            </a:fld>
            <a:endParaRPr lang="id-ID" dirty="0"/>
          </a:p>
        </p:txBody>
      </p:sp>
      <p:pic>
        <p:nvPicPr>
          <p:cNvPr id="8" name="Content Placeholder 10"/>
          <p:cNvPicPr>
            <a:picLocks noChangeAspect="1"/>
          </p:cNvPicPr>
          <p:nvPr/>
        </p:nvPicPr>
        <p:blipFill rotWithShape="1">
          <a:blip r:embed="rId2"/>
          <a:srcRect b="41488"/>
          <a:stretch/>
        </p:blipFill>
        <p:spPr>
          <a:xfrm>
            <a:off x="184897" y="2043752"/>
            <a:ext cx="5141846" cy="144856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/>
        </p:nvPicPr>
        <p:blipFill rotWithShape="1">
          <a:blip r:embed="rId2"/>
          <a:srcRect t="58776" b="11653"/>
          <a:stretch/>
        </p:blipFill>
        <p:spPr>
          <a:xfrm>
            <a:off x="184897" y="4824216"/>
            <a:ext cx="5141846" cy="7320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11253" y="3120991"/>
            <a:ext cx="1259735" cy="1320182"/>
            <a:chOff x="7420801" y="3108850"/>
            <a:chExt cx="1259735" cy="1320182"/>
          </a:xfrm>
        </p:grpSpPr>
        <p:pic>
          <p:nvPicPr>
            <p:cNvPr id="13" name="Picture 2" descr="Image result for gear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/>
                <a:t>Classifier model </a:t>
              </a:r>
              <a:endParaRPr lang="id-ID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84940" y="2582872"/>
            <a:ext cx="956181" cy="503968"/>
            <a:chOff x="6872178" y="2284164"/>
            <a:chExt cx="956181" cy="503968"/>
          </a:xfrm>
        </p:grpSpPr>
        <p:grpSp>
          <p:nvGrpSpPr>
            <p:cNvPr id="16" name="Group 15"/>
            <p:cNvGrpSpPr/>
            <p:nvPr/>
          </p:nvGrpSpPr>
          <p:grpSpPr>
            <a:xfrm>
              <a:off x="6961152" y="2579442"/>
              <a:ext cx="867207" cy="208690"/>
              <a:chOff x="6856377" y="2579442"/>
              <a:chExt cx="867207" cy="20869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6856377" y="2579442"/>
                <a:ext cx="867207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704534" y="2579442"/>
                <a:ext cx="0" cy="20869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6872178" y="2284164"/>
              <a:ext cx="838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Modelling</a:t>
              </a:r>
              <a:endParaRPr lang="id-ID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32053" y="4650957"/>
            <a:ext cx="791578" cy="311150"/>
            <a:chOff x="5509109" y="4654550"/>
            <a:chExt cx="791578" cy="311150"/>
          </a:xfrm>
        </p:grpSpPr>
        <p:grpSp>
          <p:nvGrpSpPr>
            <p:cNvPr id="29" name="Group 28"/>
            <p:cNvGrpSpPr/>
            <p:nvPr/>
          </p:nvGrpSpPr>
          <p:grpSpPr>
            <a:xfrm>
              <a:off x="5530850" y="4654550"/>
              <a:ext cx="769837" cy="311150"/>
              <a:chOff x="5530850" y="4654550"/>
              <a:chExt cx="769837" cy="31115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530850" y="4965700"/>
                <a:ext cx="7698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295513" y="4654550"/>
                <a:ext cx="0" cy="311150"/>
              </a:xfrm>
              <a:prstGeom prst="line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5509109" y="4654550"/>
              <a:ext cx="530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dirty="0"/>
                <a:t>Input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830131" y="3567441"/>
            <a:ext cx="928842" cy="769441"/>
            <a:chOff x="6830131" y="3567441"/>
            <a:chExt cx="928842" cy="769441"/>
          </a:xfrm>
        </p:grpSpPr>
        <p:cxnSp>
          <p:nvCxnSpPr>
            <p:cNvPr id="35" name="Straight Arrow Connector 34"/>
            <p:cNvCxnSpPr>
              <a:stCxn id="13" idx="3"/>
            </p:cNvCxnSpPr>
            <p:nvPr/>
          </p:nvCxnSpPr>
          <p:spPr>
            <a:xfrm>
              <a:off x="6830131" y="3952163"/>
              <a:ext cx="38029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210425" y="3567441"/>
              <a:ext cx="54854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200" dirty="0"/>
                <a:t>Class</a:t>
              </a:r>
            </a:p>
            <a:p>
              <a:pPr algn="ctr"/>
              <a:r>
                <a:rPr lang="id-ID" sz="3200" dirty="0"/>
                <a:t>2</a:t>
              </a:r>
              <a:endParaRPr lang="id-ID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64125" y="4336882"/>
            <a:ext cx="1220574" cy="642908"/>
            <a:chOff x="6264125" y="4336882"/>
            <a:chExt cx="1220574" cy="642908"/>
          </a:xfrm>
        </p:grpSpPr>
        <p:grpSp>
          <p:nvGrpSpPr>
            <p:cNvPr id="47" name="Group 46"/>
            <p:cNvGrpSpPr/>
            <p:nvPr/>
          </p:nvGrpSpPr>
          <p:grpSpPr>
            <a:xfrm>
              <a:off x="6264125" y="4336882"/>
              <a:ext cx="1220574" cy="642908"/>
              <a:chOff x="6264125" y="4336882"/>
              <a:chExt cx="1220574" cy="642908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264125" y="4971214"/>
                <a:ext cx="122057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36" idx="2"/>
              </p:cNvCxnSpPr>
              <p:nvPr/>
            </p:nvCxnSpPr>
            <p:spPr>
              <a:xfrm flipV="1">
                <a:off x="7484699" y="4336882"/>
                <a:ext cx="0" cy="642908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6548051" y="4650957"/>
              <a:ext cx="7521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dirty="0"/>
                <a:t>class = 3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7758973" y="3952163"/>
            <a:ext cx="33426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015335" y="3721328"/>
            <a:ext cx="941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600" b="1" dirty="0">
                <a:solidFill>
                  <a:srgbClr val="FF0000"/>
                </a:solidFill>
              </a:rPr>
              <a:t>Tidak</a:t>
            </a:r>
          </a:p>
          <a:p>
            <a:pPr algn="ctr"/>
            <a:r>
              <a:rPr lang="id-ID" sz="1600" b="1" dirty="0">
                <a:solidFill>
                  <a:srgbClr val="FF0000"/>
                </a:solidFill>
              </a:rPr>
              <a:t>Akurat!!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7030" y="1552383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Training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57030" y="4328875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Testing Data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6D6D1A8-98C9-4881-BD6D-CE7F3959C3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d-ID" dirty="0"/>
                  <a:t>Menentukan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899" b="-1231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2331453"/>
              </a:xfrm>
            </p:spPr>
            <p:txBody>
              <a:bodyPr/>
              <a:lstStyle/>
              <a:p>
                <a:r>
                  <a:rPr lang="id-ID" dirty="0"/>
                  <a:t>Kita gunakan testing data untuk memeriksa berapakah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/>
                  <a:t> yang tepat!</a:t>
                </a:r>
              </a:p>
              <a:p>
                <a:r>
                  <a:rPr lang="id-ID" dirty="0"/>
                  <a:t>Dari beberapa kali observasi, kita bisa menemukan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/>
                  <a:t> yang sesuai dengan data kita.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2331453"/>
              </a:xfrm>
              <a:blipFill rotWithShape="0">
                <a:blip r:embed="rId3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7D91-94D8-46BD-A2CF-42B29132AE1A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44</a:t>
            </a:fld>
            <a:endParaRPr lang="id-ID" dirty="0"/>
          </a:p>
        </p:txBody>
      </p:sp>
      <p:pic>
        <p:nvPicPr>
          <p:cNvPr id="9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667706"/>
            <a:ext cx="4378325" cy="426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8" y="3931674"/>
            <a:ext cx="4444252" cy="1692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BCD6E0-0FA4-4C5D-9623-CB403FFBB2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67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Membuat Boundary Decision dengan KNN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42575"/>
            <a:ext cx="6188745" cy="392156"/>
          </a:xfrm>
        </p:spPr>
        <p:txBody>
          <a:bodyPr>
            <a:normAutofit/>
          </a:bodyPr>
          <a:lstStyle/>
          <a:p>
            <a:r>
              <a:rPr lang="id-ID" dirty="0"/>
              <a:t>Bagian Tiga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4E2F-E445-4462-A9C7-5BFE23DEDF02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45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8EDBE-1DCC-4F99-BBAB-B2C5A9860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2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Membuat Boundary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6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</p:spPr>
            <p:txBody>
              <a:bodyPr>
                <a:normAutofit/>
              </a:bodyPr>
              <a:lstStyle/>
              <a:p>
                <a:r>
                  <a:rPr lang="id-ID" dirty="0"/>
                  <a:t>Diberikan data training seperti berikut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Gunakan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Untuk setiap titik yang ada dalam ruang, tentukan data terdekatnya.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Setiap titik tersebut akan membentuk sepotong-sepotong bagian dalam ruang</a:t>
                </a:r>
              </a:p>
              <a:p>
                <a:pPr lvl="1"/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Voronoi Constelation</a:t>
                </a:r>
              </a:p>
              <a:p>
                <a:pPr lvl="1"/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Setiap titik yang jatuh dalam salah satu bagian Voronoi Constelation pasti memiliki jarak terdekat ke data yang bersangkutan.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Boundary terbentuk.</a:t>
                </a:r>
              </a:p>
            </p:txBody>
          </p:sp>
        </mc:Choice>
        <mc:Fallback xmlns="">
          <p:sp>
            <p:nvSpPr>
              <p:cNvPr id="65" name="Content Placeholder 6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  <a:blipFill rotWithShape="0">
                <a:blip r:embed="rId2"/>
                <a:stretch>
                  <a:fillRect l="-1252" b="-1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962F-A694-41E1-BCA6-F5EE28B31B26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46</a:t>
            </a:fld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1364239" y="3674428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955049" y="4550224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Isosceles Triangle 20"/>
          <p:cNvSpPr/>
          <p:nvPr/>
        </p:nvSpPr>
        <p:spPr>
          <a:xfrm>
            <a:off x="2474261" y="2750365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Isosceles Triangle 21"/>
          <p:cNvSpPr/>
          <p:nvPr/>
        </p:nvSpPr>
        <p:spPr>
          <a:xfrm>
            <a:off x="3726457" y="3288098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5-Point Star 22"/>
          <p:cNvSpPr/>
          <p:nvPr/>
        </p:nvSpPr>
        <p:spPr>
          <a:xfrm>
            <a:off x="3583761" y="4406174"/>
            <a:ext cx="288099" cy="28809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36388" y="2103041"/>
            <a:ext cx="4308954" cy="3469710"/>
            <a:chOff x="977030" y="1803748"/>
            <a:chExt cx="4308954" cy="346971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290181" y="1803748"/>
              <a:ext cx="0" cy="34697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7030" y="4935255"/>
              <a:ext cx="43089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77152D3-CAB3-4B0C-B543-94738D1C2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17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Membuat Boundary Decision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F54F-84C2-4EA7-A085-55A0ABABC35A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47</a:t>
            </a:fld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1364239" y="3674428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955049" y="4550224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Isosceles Triangle 20"/>
          <p:cNvSpPr/>
          <p:nvPr/>
        </p:nvSpPr>
        <p:spPr>
          <a:xfrm>
            <a:off x="2474261" y="2750365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Isosceles Triangle 21"/>
          <p:cNvSpPr/>
          <p:nvPr/>
        </p:nvSpPr>
        <p:spPr>
          <a:xfrm>
            <a:off x="3726457" y="3288098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5-Point Star 22"/>
          <p:cNvSpPr/>
          <p:nvPr/>
        </p:nvSpPr>
        <p:spPr>
          <a:xfrm>
            <a:off x="3583761" y="4406174"/>
            <a:ext cx="288099" cy="28809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36388" y="2103041"/>
            <a:ext cx="4308954" cy="3469710"/>
            <a:chOff x="977030" y="1803748"/>
            <a:chExt cx="4308954" cy="346971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290181" y="1803748"/>
              <a:ext cx="0" cy="34697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7030" y="4935255"/>
              <a:ext cx="43089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936353" y="3162942"/>
            <a:ext cx="127000" cy="127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41"/>
          <p:cNvSpPr/>
          <p:nvPr/>
        </p:nvSpPr>
        <p:spPr>
          <a:xfrm>
            <a:off x="995102" y="3873731"/>
            <a:ext cx="127000" cy="127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Oval 42"/>
          <p:cNvSpPr/>
          <p:nvPr/>
        </p:nvSpPr>
        <p:spPr>
          <a:xfrm>
            <a:off x="1604976" y="2812212"/>
            <a:ext cx="127000" cy="127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5" name="Straight Connector 44"/>
          <p:cNvCxnSpPr>
            <a:stCxn id="42" idx="6"/>
            <a:endCxn id="19" idx="2"/>
          </p:cNvCxnSpPr>
          <p:nvPr/>
        </p:nvCxnSpPr>
        <p:spPr>
          <a:xfrm flipV="1">
            <a:off x="1122102" y="3818478"/>
            <a:ext cx="242137" cy="118753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5"/>
            <a:endCxn id="19" idx="1"/>
          </p:cNvCxnSpPr>
          <p:nvPr/>
        </p:nvCxnSpPr>
        <p:spPr>
          <a:xfrm>
            <a:off x="1044754" y="3271343"/>
            <a:ext cx="361676" cy="445276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6"/>
            <a:endCxn id="21" idx="1"/>
          </p:cNvCxnSpPr>
          <p:nvPr/>
        </p:nvCxnSpPr>
        <p:spPr>
          <a:xfrm>
            <a:off x="1731976" y="2875712"/>
            <a:ext cx="814987" cy="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6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</p:spPr>
            <p:txBody>
              <a:bodyPr>
                <a:normAutofit/>
              </a:bodyPr>
              <a:lstStyle/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Diberikan data training seperti berikut</a:t>
                </a:r>
              </a:p>
              <a:p>
                <a:r>
                  <a:rPr lang="id-ID" dirty="0">
                    <a:solidFill>
                      <a:schemeClr val="bg2">
                        <a:lumMod val="25000"/>
                      </a:schemeClr>
                    </a:solidFill>
                  </a:rPr>
                  <a:t>Gunakan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r>
                  <a:rPr lang="id-ID" dirty="0">
                    <a:solidFill>
                      <a:schemeClr val="bg2">
                        <a:lumMod val="25000"/>
                      </a:schemeClr>
                    </a:solidFill>
                  </a:rPr>
                  <a:t>Untuk setiap titik yang ada dalam ruang, tentukan data terdekatnya.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Setiap titik tersebut akan membentuk sepotong-sepotong bagian dalam ruang</a:t>
                </a:r>
              </a:p>
              <a:p>
                <a:pPr lvl="1"/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Voronoi Constelation</a:t>
                </a:r>
              </a:p>
              <a:p>
                <a:pPr lvl="1"/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Setiap titik yang jatuh dalam salah satu bagian Voronoi Constelation pasti memiliki jarak terdekat ke data yang bersangkutan.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Boundary terbentuk.</a:t>
                </a:r>
              </a:p>
            </p:txBody>
          </p:sp>
        </mc:Choice>
        <mc:Fallback xmlns="">
          <p:sp>
            <p:nvSpPr>
              <p:cNvPr id="34" name="Content Placeholder 6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  <a:blipFill rotWithShape="0">
                <a:blip r:embed="rId2"/>
                <a:stretch>
                  <a:fillRect l="-1252" b="-1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618CEFDB-17A4-428A-A7ED-1116C55B6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Membuat Boundary Decision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0EC-E1F7-4909-9B0C-21EDDA73B6CE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48</a:t>
            </a:fld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1364239" y="3674428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955049" y="4550224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Isosceles Triangle 20"/>
          <p:cNvSpPr/>
          <p:nvPr/>
        </p:nvSpPr>
        <p:spPr>
          <a:xfrm>
            <a:off x="2474261" y="2750365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Isosceles Triangle 21"/>
          <p:cNvSpPr/>
          <p:nvPr/>
        </p:nvSpPr>
        <p:spPr>
          <a:xfrm>
            <a:off x="3726457" y="3288098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5-Point Star 22"/>
          <p:cNvSpPr/>
          <p:nvPr/>
        </p:nvSpPr>
        <p:spPr>
          <a:xfrm>
            <a:off x="3583761" y="4406174"/>
            <a:ext cx="288099" cy="28809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0" name="Group 39"/>
          <p:cNvGrpSpPr/>
          <p:nvPr/>
        </p:nvGrpSpPr>
        <p:grpSpPr>
          <a:xfrm>
            <a:off x="549538" y="2461907"/>
            <a:ext cx="3937294" cy="2772641"/>
            <a:chOff x="2667535" y="2378866"/>
            <a:chExt cx="3937294" cy="2772641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2667536" y="3774985"/>
              <a:ext cx="1924722" cy="112269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905409" y="3906644"/>
              <a:ext cx="618569" cy="124486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05409" y="3906643"/>
              <a:ext cx="1699420" cy="1517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585034" y="2388620"/>
              <a:ext cx="1404823" cy="139231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2667535" y="2378866"/>
              <a:ext cx="1917499" cy="140207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581422" y="3790690"/>
              <a:ext cx="323987" cy="11418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36388" y="2103041"/>
            <a:ext cx="4308954" cy="3469710"/>
            <a:chOff x="977030" y="1803748"/>
            <a:chExt cx="4308954" cy="346971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290181" y="1803748"/>
              <a:ext cx="0" cy="34697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7030" y="4935255"/>
              <a:ext cx="43089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6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</p:spPr>
            <p:txBody>
              <a:bodyPr>
                <a:normAutofit/>
              </a:bodyPr>
              <a:lstStyle/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Diberikan data training seperti berikut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Gunakan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Untuk setiap titik yang ada dalam ruang, tentukan data terdekatnya.</a:t>
                </a:r>
              </a:p>
              <a:p>
                <a:r>
                  <a:rPr lang="id-ID" dirty="0"/>
                  <a:t>Setiap titik tersebut akan membentuk sepotong-sepotong bagian dalam ruang</a:t>
                </a:r>
              </a:p>
              <a:p>
                <a:pPr lvl="1"/>
                <a:r>
                  <a:rPr lang="id-ID" dirty="0"/>
                  <a:t>Voronoi Constelation</a:t>
                </a:r>
              </a:p>
              <a:p>
                <a:pPr lvl="1"/>
                <a:r>
                  <a:rPr lang="id-ID" dirty="0"/>
                  <a:t>Setiap titik yang jatuh dalam salah satu bagian Voronoi Constelation pasti memiliki jarak terdekat ke data yang bersangkutan.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Boundary terbentuk.</a:t>
                </a:r>
              </a:p>
            </p:txBody>
          </p:sp>
        </mc:Choice>
        <mc:Fallback xmlns="">
          <p:sp>
            <p:nvSpPr>
              <p:cNvPr id="34" name="Content Placeholder 6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  <a:blipFill rotWithShape="0">
                <a:blip r:embed="rId2"/>
                <a:stretch>
                  <a:fillRect l="-1252" b="-1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2EF2241-10B4-47F0-937A-11819E011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53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Membuat Boundary Decision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E191-EC8E-46BB-9AD3-30B1B120C242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49</a:t>
            </a:fld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1364239" y="3674428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955049" y="4550224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Isosceles Triangle 20"/>
          <p:cNvSpPr/>
          <p:nvPr/>
        </p:nvSpPr>
        <p:spPr>
          <a:xfrm>
            <a:off x="2474261" y="2750365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Isosceles Triangle 21"/>
          <p:cNvSpPr/>
          <p:nvPr/>
        </p:nvSpPr>
        <p:spPr>
          <a:xfrm>
            <a:off x="3726457" y="3288098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5-Point Star 22"/>
          <p:cNvSpPr/>
          <p:nvPr/>
        </p:nvSpPr>
        <p:spPr>
          <a:xfrm>
            <a:off x="3583761" y="4406174"/>
            <a:ext cx="288099" cy="28809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0" name="Group 39"/>
          <p:cNvGrpSpPr/>
          <p:nvPr/>
        </p:nvGrpSpPr>
        <p:grpSpPr>
          <a:xfrm>
            <a:off x="549538" y="2461907"/>
            <a:ext cx="3937294" cy="2772641"/>
            <a:chOff x="2667535" y="2378866"/>
            <a:chExt cx="3937294" cy="277264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905409" y="3906644"/>
              <a:ext cx="618569" cy="124486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05409" y="3906643"/>
              <a:ext cx="1699420" cy="1517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2667535" y="2378866"/>
              <a:ext cx="1917499" cy="140207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581422" y="3790690"/>
              <a:ext cx="323987" cy="11418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36388" y="2103041"/>
            <a:ext cx="4308954" cy="3469710"/>
            <a:chOff x="977030" y="1803748"/>
            <a:chExt cx="4308954" cy="346971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290181" y="1803748"/>
              <a:ext cx="0" cy="34697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7030" y="4935255"/>
              <a:ext cx="43089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6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</p:spPr>
            <p:txBody>
              <a:bodyPr>
                <a:normAutofit/>
              </a:bodyPr>
              <a:lstStyle/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Diberikan data training seperti berikut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Gunakan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Untuk setiap titik yang ada dalam ruang, tentukan data terdekatnya.</a:t>
                </a:r>
              </a:p>
              <a:p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Setiap titik tersebut akan membentuk sepotong-sepotong bagian dalam ruang</a:t>
                </a:r>
              </a:p>
              <a:p>
                <a:pPr lvl="1"/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Voronoi Constelation</a:t>
                </a:r>
              </a:p>
              <a:p>
                <a:pPr lvl="1"/>
                <a:r>
                  <a:rPr lang="id-ID" dirty="0">
                    <a:solidFill>
                      <a:schemeClr val="bg1">
                        <a:lumMod val="85000"/>
                      </a:schemeClr>
                    </a:solidFill>
                  </a:rPr>
                  <a:t>Setiap titik yang jatuh dalam salah satu bagian Voronoi Constelation pasti memiliki jarak terdekat ke data yang bersangkutan.</a:t>
                </a:r>
              </a:p>
              <a:p>
                <a:r>
                  <a:rPr lang="id-ID" dirty="0"/>
                  <a:t>Boundary terbentuk.</a:t>
                </a:r>
              </a:p>
            </p:txBody>
          </p:sp>
        </mc:Choice>
        <mc:Fallback xmlns="">
          <p:sp>
            <p:nvSpPr>
              <p:cNvPr id="34" name="Content Placeholder 6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  <a:blipFill rotWithShape="0">
                <a:blip r:embed="rId2"/>
                <a:stretch>
                  <a:fillRect l="-1252" b="-1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9493EE12-6E4D-44CC-A97F-D00A4EFA5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0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Sebuah</a:t>
            </a:r>
            <a:r>
              <a:rPr lang="en-GB" dirty="0"/>
              <a:t> bank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menentukan</a:t>
            </a:r>
            <a:r>
              <a:rPr lang="en-GB" dirty="0"/>
              <a:t> </a:t>
            </a:r>
            <a:r>
              <a:rPr lang="en-GB" dirty="0" err="1"/>
              <a:t>apakah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nasabahnya</a:t>
            </a:r>
            <a:r>
              <a:rPr lang="en-GB" dirty="0"/>
              <a:t> yang </a:t>
            </a:r>
            <a:r>
              <a:rPr lang="en-GB" dirty="0" err="1"/>
              <a:t>ingin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peminjaman</a:t>
            </a:r>
            <a:r>
              <a:rPr lang="en-GB" dirty="0"/>
              <a:t> </a:t>
            </a:r>
            <a:r>
              <a:rPr lang="en-GB" dirty="0" err="1"/>
              <a:t>uang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mengembalikan</a:t>
            </a:r>
            <a:r>
              <a:rPr lang="en-GB" dirty="0"/>
              <a:t> </a:t>
            </a:r>
            <a:r>
              <a:rPr lang="en-GB" dirty="0" err="1"/>
              <a:t>pinjamannya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Yang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bank </a:t>
            </a:r>
            <a:r>
              <a:rPr lang="en-GB" dirty="0" err="1"/>
              <a:t>ialah</a:t>
            </a:r>
            <a:r>
              <a:rPr lang="en-GB" dirty="0"/>
              <a:t> </a:t>
            </a:r>
            <a:r>
              <a:rPr lang="en-GB" dirty="0" err="1"/>
              <a:t>menganalisa</a:t>
            </a:r>
            <a:r>
              <a:rPr lang="en-GB" dirty="0"/>
              <a:t> data </a:t>
            </a:r>
            <a:r>
              <a:rPr lang="en-GB" dirty="0" err="1"/>
              <a:t>nasabah</a:t>
            </a:r>
            <a:r>
              <a:rPr lang="en-GB" dirty="0"/>
              <a:t> </a:t>
            </a:r>
            <a:r>
              <a:rPr lang="en-GB" dirty="0" err="1"/>
              <a:t>sebelumnya</a:t>
            </a:r>
            <a:r>
              <a:rPr lang="en-GB" dirty="0"/>
              <a:t>, </a:t>
            </a:r>
            <a:r>
              <a:rPr lang="en-GB" dirty="0" err="1"/>
              <a:t>nasabah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ciri-ciri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apa</a:t>
            </a:r>
            <a:r>
              <a:rPr lang="en-GB" dirty="0"/>
              <a:t> yang </a:t>
            </a:r>
            <a:r>
              <a:rPr lang="en-GB" dirty="0" err="1"/>
              <a:t>kemungkinan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masalah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pengembalian</a:t>
            </a:r>
            <a:r>
              <a:rPr lang="en-GB" dirty="0"/>
              <a:t> </a:t>
            </a:r>
            <a:r>
              <a:rPr lang="en-GB" dirty="0" err="1"/>
              <a:t>pinjaman</a:t>
            </a:r>
            <a:r>
              <a:rPr lang="en-GB" dirty="0"/>
              <a:t>.</a:t>
            </a:r>
          </a:p>
          <a:p>
            <a:r>
              <a:rPr lang="en-GB" dirty="0" err="1"/>
              <a:t>Ciri-ciri</a:t>
            </a:r>
            <a:r>
              <a:rPr lang="en-GB" dirty="0"/>
              <a:t> yang </a:t>
            </a:r>
            <a:r>
              <a:rPr lang="en-GB" dirty="0" err="1"/>
              <a:t>dimaksud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yang </a:t>
            </a:r>
            <a:r>
              <a:rPr lang="en-GB" dirty="0" err="1"/>
              <a:t>dimiliki</a:t>
            </a:r>
            <a:r>
              <a:rPr lang="en-GB" dirty="0"/>
              <a:t> </a:t>
            </a:r>
            <a:r>
              <a:rPr lang="en-GB" dirty="0" err="1"/>
              <a:t>nasabah</a:t>
            </a:r>
            <a:r>
              <a:rPr lang="en-GB" dirty="0"/>
              <a:t>, </a:t>
            </a:r>
            <a:r>
              <a:rPr lang="en-GB" dirty="0" err="1"/>
              <a:t>seperti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Umur</a:t>
            </a:r>
            <a:r>
              <a:rPr lang="en-GB" dirty="0"/>
              <a:t>, </a:t>
            </a:r>
            <a:r>
              <a:rPr lang="en-GB" dirty="0" err="1"/>
              <a:t>edukasi</a:t>
            </a:r>
            <a:r>
              <a:rPr lang="en-GB" dirty="0"/>
              <a:t>, lama </a:t>
            </a:r>
            <a:r>
              <a:rPr lang="en-GB" dirty="0" err="1"/>
              <a:t>bekerja</a:t>
            </a:r>
            <a:r>
              <a:rPr lang="en-GB" dirty="0"/>
              <a:t>, </a:t>
            </a:r>
            <a:r>
              <a:rPr lang="en-GB" dirty="0" err="1"/>
              <a:t>pendapatan</a:t>
            </a:r>
            <a:r>
              <a:rPr lang="en-GB" dirty="0"/>
              <a:t>, debit yang </a:t>
            </a:r>
            <a:r>
              <a:rPr lang="en-GB" dirty="0" err="1"/>
              <a:t>dimiliki</a:t>
            </a:r>
            <a:r>
              <a:rPr lang="en-GB" dirty="0"/>
              <a:t>, </a:t>
            </a:r>
            <a:r>
              <a:rPr lang="en-GB" dirty="0" err="1"/>
              <a:t>dll</a:t>
            </a:r>
            <a:r>
              <a:rPr lang="en-GB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830A-6AC4-46EF-9CF4-7C7B982F9458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1" y="2191728"/>
            <a:ext cx="6776255" cy="214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9B05A-BFD4-49C6-A69F-CA70F4DB1C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8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F24C-143C-4235-94FB-9030154898F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0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4672207"/>
            <a:ext cx="8814723" cy="1504003"/>
          </a:xfrm>
        </p:spPr>
        <p:txBody>
          <a:bodyPr/>
          <a:lstStyle/>
          <a:p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informasi-informasi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, </a:t>
            </a:r>
            <a:r>
              <a:rPr lang="en-GB" dirty="0" err="1"/>
              <a:t>sebuah</a:t>
            </a:r>
            <a:r>
              <a:rPr lang="en-GB" dirty="0"/>
              <a:t> classifier model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dibuat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klasifikasi</a:t>
            </a:r>
            <a:r>
              <a:rPr lang="en-GB" dirty="0"/>
              <a:t> data </a:t>
            </a:r>
            <a:r>
              <a:rPr lang="en-GB" dirty="0" err="1"/>
              <a:t>baru</a:t>
            </a:r>
            <a:r>
              <a:rPr lang="en-GB" dirty="0"/>
              <a:t>!</a:t>
            </a:r>
            <a:endParaRPr lang="id-ID" dirty="0"/>
          </a:p>
          <a:p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nasabah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muncul</a:t>
            </a:r>
            <a:r>
              <a:rPr lang="en-GB" dirty="0"/>
              <a:t>, classifier model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kategorisasi</a:t>
            </a:r>
            <a:r>
              <a:rPr lang="en-GB" dirty="0"/>
              <a:t> </a:t>
            </a:r>
            <a:r>
              <a:rPr lang="en-GB" dirty="0" err="1"/>
              <a:t>nasabah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9AF-BAE5-4B20-919C-0EA0C6396E6D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507877"/>
            <a:ext cx="6776255" cy="2143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87501" y="2883382"/>
            <a:ext cx="1259735" cy="1320182"/>
            <a:chOff x="7420801" y="3108850"/>
            <a:chExt cx="1259735" cy="1320182"/>
          </a:xfrm>
        </p:grpSpPr>
        <p:pic>
          <p:nvPicPr>
            <p:cNvPr id="1026" name="Picture 2" descr="Image result for gear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/>
                <a:t>Classifier model </a:t>
              </a:r>
              <a:endParaRPr lang="id-ID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6" y="3816903"/>
            <a:ext cx="6776255" cy="428876"/>
          </a:xfrm>
          <a:prstGeom prst="rect">
            <a:avLst/>
          </a:prstGeom>
        </p:spPr>
      </p:pic>
      <p:grpSp>
        <p:nvGrpSpPr>
          <p:cNvPr id="1027" name="Group 1026"/>
          <p:cNvGrpSpPr/>
          <p:nvPr/>
        </p:nvGrpSpPr>
        <p:grpSpPr>
          <a:xfrm>
            <a:off x="6961152" y="2284164"/>
            <a:ext cx="1194291" cy="535718"/>
            <a:chOff x="6961152" y="2284164"/>
            <a:chExt cx="1194291" cy="535718"/>
          </a:xfrm>
        </p:grpSpPr>
        <p:grpSp>
          <p:nvGrpSpPr>
            <p:cNvPr id="20" name="Group 19"/>
            <p:cNvGrpSpPr/>
            <p:nvPr/>
          </p:nvGrpSpPr>
          <p:grpSpPr>
            <a:xfrm>
              <a:off x="6961152" y="2579442"/>
              <a:ext cx="1194291" cy="240440"/>
              <a:chOff x="6856377" y="2579442"/>
              <a:chExt cx="1194291" cy="240440"/>
            </a:xfrm>
          </p:grpSpPr>
          <p:cxnSp>
            <p:nvCxnSpPr>
              <p:cNvPr id="12" name="Straight Connector 11"/>
              <p:cNvCxnSpPr>
                <a:stCxn id="7" idx="3"/>
              </p:cNvCxnSpPr>
              <p:nvPr/>
            </p:nvCxnSpPr>
            <p:spPr>
              <a:xfrm>
                <a:off x="6856377" y="2579442"/>
                <a:ext cx="119429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8043185" y="2579442"/>
                <a:ext cx="1" cy="24044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7135210" y="2284164"/>
              <a:ext cx="838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Modelling</a:t>
              </a:r>
              <a:endParaRPr lang="id-ID" sz="1200" dirty="0"/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6961151" y="3676889"/>
            <a:ext cx="867208" cy="354452"/>
            <a:chOff x="6961151" y="3676889"/>
            <a:chExt cx="867208" cy="354452"/>
          </a:xfrm>
        </p:grpSpPr>
        <p:cxnSp>
          <p:nvCxnSpPr>
            <p:cNvPr id="24" name="Straight Arrow Connector 23"/>
            <p:cNvCxnSpPr>
              <a:stCxn id="11" idx="3"/>
            </p:cNvCxnSpPr>
            <p:nvPr/>
          </p:nvCxnSpPr>
          <p:spPr>
            <a:xfrm>
              <a:off x="6961151" y="4031341"/>
              <a:ext cx="86720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129297" y="3676889"/>
              <a:ext cx="530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Input</a:t>
              </a:r>
              <a:endParaRPr lang="id-ID" sz="1200" dirty="0"/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6543674" y="4203564"/>
            <a:ext cx="1783218" cy="296421"/>
            <a:chOff x="6543674" y="4203564"/>
            <a:chExt cx="1783218" cy="296421"/>
          </a:xfrm>
        </p:grpSpPr>
        <p:grpSp>
          <p:nvGrpSpPr>
            <p:cNvPr id="1024" name="Group 1023"/>
            <p:cNvGrpSpPr/>
            <p:nvPr/>
          </p:nvGrpSpPr>
          <p:grpSpPr>
            <a:xfrm>
              <a:off x="6543674" y="4203564"/>
              <a:ext cx="1783218" cy="296421"/>
              <a:chOff x="6543675" y="4203564"/>
              <a:chExt cx="1783218" cy="296421"/>
            </a:xfrm>
          </p:grpSpPr>
          <p:cxnSp>
            <p:nvCxnSpPr>
              <p:cNvPr id="27" name="Straight Connector 26"/>
              <p:cNvCxnSpPr>
                <a:stCxn id="1026" idx="2"/>
              </p:cNvCxnSpPr>
              <p:nvPr/>
            </p:nvCxnSpPr>
            <p:spPr>
              <a:xfrm flipH="1">
                <a:off x="8317368" y="4203564"/>
                <a:ext cx="1" cy="29642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6543675" y="4497051"/>
                <a:ext cx="178321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553200" y="4203564"/>
                <a:ext cx="0" cy="29642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6895770" y="4220185"/>
              <a:ext cx="10134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/>
                <a:t>Kategorisasi</a:t>
              </a:r>
              <a:endParaRPr lang="id-ID" sz="1200" dirty="0"/>
            </a:p>
          </p:txBody>
        </p:sp>
      </p:grpSp>
      <p:sp>
        <p:nvSpPr>
          <p:cNvPr id="1025" name="TextBox 1024"/>
          <p:cNvSpPr txBox="1"/>
          <p:nvPr/>
        </p:nvSpPr>
        <p:spPr>
          <a:xfrm>
            <a:off x="6324240" y="3737121"/>
            <a:ext cx="22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  <a:endParaRPr lang="id-ID" sz="3200" b="1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0D2212A-C505-438C-B412-DDBC3AD996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8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/ Class </a:t>
            </a:r>
            <a:r>
              <a:rPr lang="en-GB" dirty="0" err="1"/>
              <a:t>dari</a:t>
            </a:r>
            <a:r>
              <a:rPr lang="en-GB" dirty="0"/>
              <a:t>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Dari </a:t>
            </a:r>
            <a:r>
              <a:rPr lang="en-GB" dirty="0" err="1"/>
              <a:t>contoh</a:t>
            </a:r>
            <a:r>
              <a:rPr lang="en-GB" dirty="0"/>
              <a:t> yang </a:t>
            </a:r>
            <a:r>
              <a:rPr lang="en-GB" dirty="0" err="1"/>
              <a:t>sebelumnya</a:t>
            </a:r>
            <a:r>
              <a:rPr lang="en-GB" dirty="0"/>
              <a:t>, </a:t>
            </a:r>
            <a:r>
              <a:rPr lang="en-GB" dirty="0" err="1"/>
              <a:t>kita</a:t>
            </a:r>
            <a:r>
              <a:rPr lang="en-GB" dirty="0"/>
              <a:t> bias </a:t>
            </a:r>
            <a:r>
              <a:rPr lang="en-GB" dirty="0" err="1"/>
              <a:t>melihat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target / class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nasabah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binary</a:t>
            </a:r>
          </a:p>
          <a:p>
            <a:pPr lvl="1"/>
            <a:r>
              <a:rPr lang="en-GB" dirty="0" err="1"/>
              <a:t>Memungkinkan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pinjaman</a:t>
            </a:r>
            <a:endParaRPr lang="en-GB" dirty="0"/>
          </a:p>
          <a:p>
            <a:pPr lvl="1"/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memungkinkan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pinjaman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dasarnya</a:t>
            </a:r>
            <a:r>
              <a:rPr lang="en-GB" dirty="0"/>
              <a:t>, classification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i="1" dirty="0"/>
              <a:t>binary classification</a:t>
            </a:r>
            <a:r>
              <a:rPr lang="en-GB" dirty="0"/>
              <a:t>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juga</a:t>
            </a:r>
            <a:r>
              <a:rPr lang="en-GB" dirty="0"/>
              <a:t> </a:t>
            </a:r>
            <a:r>
              <a:rPr lang="en-GB" i="1" dirty="0"/>
              <a:t>multiclass classification.</a:t>
            </a:r>
          </a:p>
          <a:p>
            <a:endParaRPr lang="en-GB" dirty="0"/>
          </a:p>
          <a:p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Kelompok</a:t>
            </a:r>
            <a:r>
              <a:rPr lang="en-GB" dirty="0"/>
              <a:t> A, </a:t>
            </a:r>
            <a:r>
              <a:rPr lang="en-GB" dirty="0" err="1"/>
              <a:t>atau</a:t>
            </a:r>
            <a:r>
              <a:rPr lang="en-GB" dirty="0"/>
              <a:t> B, </a:t>
            </a:r>
            <a:r>
              <a:rPr lang="en-GB" dirty="0" err="1"/>
              <a:t>atau</a:t>
            </a:r>
            <a:r>
              <a:rPr lang="en-GB" dirty="0"/>
              <a:t> C.</a:t>
            </a:r>
          </a:p>
          <a:p>
            <a:pPr lvl="1"/>
            <a:r>
              <a:rPr lang="en-GB" dirty="0" err="1"/>
              <a:t>Kucing</a:t>
            </a:r>
            <a:r>
              <a:rPr lang="en-GB" dirty="0"/>
              <a:t>, </a:t>
            </a:r>
            <a:r>
              <a:rPr lang="en-GB" dirty="0" err="1"/>
              <a:t>Harimau</a:t>
            </a:r>
            <a:r>
              <a:rPr lang="en-GB" dirty="0"/>
              <a:t>,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Macan</a:t>
            </a:r>
            <a:endParaRPr lang="en-GB" dirty="0"/>
          </a:p>
          <a:p>
            <a:pPr lvl="1"/>
            <a:r>
              <a:rPr lang="en-GB" dirty="0" err="1"/>
              <a:t>Bunga</a:t>
            </a:r>
            <a:r>
              <a:rPr lang="en-GB" dirty="0"/>
              <a:t> </a:t>
            </a:r>
            <a:r>
              <a:rPr lang="en-GB" dirty="0" err="1"/>
              <a:t>anggrek</a:t>
            </a:r>
            <a:r>
              <a:rPr lang="en-GB" dirty="0"/>
              <a:t>, </a:t>
            </a:r>
            <a:r>
              <a:rPr lang="en-GB" dirty="0" err="1"/>
              <a:t>melati</a:t>
            </a:r>
            <a:r>
              <a:rPr lang="en-GB" dirty="0"/>
              <a:t>,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bakung</a:t>
            </a:r>
            <a:r>
              <a:rPr lang="en-GB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78F8-D96D-48C9-B581-5EFC19B0265D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E7986-9FE0-4EA9-905A-AC971C690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Multiclass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4368799"/>
            <a:ext cx="8814723" cy="1807411"/>
          </a:xfrm>
        </p:spPr>
        <p:txBody>
          <a:bodyPr/>
          <a:lstStyle/>
          <a:p>
            <a:r>
              <a:rPr lang="en-GB" dirty="0" err="1"/>
              <a:t>Terdapat</a:t>
            </a:r>
            <a:r>
              <a:rPr lang="en-GB" dirty="0"/>
              <a:t> data </a:t>
            </a:r>
            <a:r>
              <a:rPr lang="en-GB" dirty="0" err="1"/>
              <a:t>pasien</a:t>
            </a:r>
            <a:r>
              <a:rPr lang="en-GB" dirty="0"/>
              <a:t> yang </a:t>
            </a:r>
            <a:r>
              <a:rPr lang="en-GB" dirty="0" err="1"/>
              <a:t>mengalami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penyakit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.</a:t>
            </a:r>
          </a:p>
          <a:p>
            <a:r>
              <a:rPr lang="en-GB" dirty="0" err="1"/>
              <a:t>Namun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kondisi</a:t>
            </a:r>
            <a:r>
              <a:rPr lang="en-GB" dirty="0"/>
              <a:t> </a:t>
            </a:r>
            <a:r>
              <a:rPr lang="en-GB" dirty="0" err="1"/>
              <a:t>tubuh</a:t>
            </a:r>
            <a:r>
              <a:rPr lang="en-GB" dirty="0"/>
              <a:t> </a:t>
            </a:r>
            <a:r>
              <a:rPr lang="en-GB" dirty="0" err="1"/>
              <a:t>pasien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berbeda-beda</a:t>
            </a:r>
            <a:r>
              <a:rPr lang="en-GB" dirty="0"/>
              <a:t>, </a:t>
            </a:r>
            <a:r>
              <a:rPr lang="en-GB" dirty="0" err="1"/>
              <a:t>obat</a:t>
            </a:r>
            <a:r>
              <a:rPr lang="en-GB" dirty="0"/>
              <a:t> yang </a:t>
            </a:r>
            <a:r>
              <a:rPr lang="en-GB" dirty="0" err="1"/>
              <a:t>dianjurkan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dokterpun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kondisi</a:t>
            </a:r>
            <a:r>
              <a:rPr lang="en-GB" dirty="0"/>
              <a:t> </a:t>
            </a:r>
            <a:r>
              <a:rPr lang="en-GB" dirty="0" err="1"/>
              <a:t>tubuhnya</a:t>
            </a:r>
            <a:r>
              <a:rPr lang="en-GB" dirty="0"/>
              <a:t>.</a:t>
            </a:r>
          </a:p>
          <a:p>
            <a:r>
              <a:rPr lang="en-GB" dirty="0"/>
              <a:t>Ada </a:t>
            </a:r>
            <a:r>
              <a:rPr lang="en-GB" dirty="0" err="1"/>
              <a:t>tiga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</a:t>
            </a:r>
            <a:r>
              <a:rPr lang="en-GB" dirty="0" err="1"/>
              <a:t>obat</a:t>
            </a:r>
            <a:r>
              <a:rPr lang="en-GB" dirty="0"/>
              <a:t> yang </a:t>
            </a:r>
            <a:r>
              <a:rPr lang="en-GB" dirty="0" err="1"/>
              <a:t>tersedia</a:t>
            </a:r>
            <a:r>
              <a:rPr lang="en-GB" dirty="0"/>
              <a:t>: </a:t>
            </a:r>
            <a:r>
              <a:rPr lang="en-GB" dirty="0" err="1"/>
              <a:t>drugC</a:t>
            </a:r>
            <a:r>
              <a:rPr lang="en-GB" dirty="0"/>
              <a:t>, </a:t>
            </a:r>
            <a:r>
              <a:rPr lang="en-GB" dirty="0" err="1"/>
              <a:t>drugX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drugY</a:t>
            </a:r>
            <a:r>
              <a:rPr lang="en-GB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030-8D8C-4D2C-AFB8-BE3CD5310D2C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06360"/>
            <a:ext cx="6368303" cy="251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F27B3-8846-4F74-ACA6-EC43F4BCF4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8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Multiclass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4986768"/>
            <a:ext cx="8814723" cy="1189441"/>
          </a:xfrm>
        </p:spPr>
        <p:txBody>
          <a:bodyPr/>
          <a:lstStyle/>
          <a:p>
            <a:r>
              <a:rPr lang="en-GB" dirty="0"/>
              <a:t>Kita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classifier model </a:t>
            </a:r>
            <a:r>
              <a:rPr lang="en-GB" dirty="0" err="1"/>
              <a:t>berdasarkan</a:t>
            </a:r>
            <a:r>
              <a:rPr lang="en-GB" dirty="0"/>
              <a:t> data </a:t>
            </a:r>
            <a:r>
              <a:rPr lang="en-GB" dirty="0" err="1"/>
              <a:t>pasien</a:t>
            </a:r>
            <a:r>
              <a:rPr lang="en-GB" dirty="0"/>
              <a:t> yang </a:t>
            </a:r>
            <a:r>
              <a:rPr lang="en-GB" dirty="0" err="1"/>
              <a:t>tersedia</a:t>
            </a:r>
            <a:r>
              <a:rPr lang="en-GB" dirty="0"/>
              <a:t>.</a:t>
            </a:r>
          </a:p>
          <a:p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pasien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muncul</a:t>
            </a:r>
            <a:r>
              <a:rPr lang="en-GB" dirty="0"/>
              <a:t>, classifier model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kategorisasi</a:t>
            </a:r>
            <a:r>
              <a:rPr lang="en-GB" dirty="0"/>
              <a:t>, yang </a:t>
            </a:r>
            <a:r>
              <a:rPr lang="en-GB" dirty="0" err="1"/>
              <a:t>mana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ketiga</a:t>
            </a:r>
            <a:r>
              <a:rPr lang="en-GB" dirty="0"/>
              <a:t> </a:t>
            </a:r>
            <a:r>
              <a:rPr lang="en-GB" dirty="0" err="1"/>
              <a:t>obat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yang  </a:t>
            </a:r>
            <a:r>
              <a:rPr lang="en-GB" dirty="0" err="1"/>
              <a:t>cocok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pasien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4CE-33E6-4A28-A40E-0E7D573FD26C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7" y="1453960"/>
            <a:ext cx="6368303" cy="251445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431949" y="3132373"/>
            <a:ext cx="1259735" cy="1320182"/>
            <a:chOff x="7420801" y="3108850"/>
            <a:chExt cx="1259735" cy="1320182"/>
          </a:xfrm>
        </p:grpSpPr>
        <p:pic>
          <p:nvPicPr>
            <p:cNvPr id="9" name="Picture 2" descr="Image result for gear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/>
                <a:t>Classifier model </a:t>
              </a:r>
              <a:endParaRPr lang="id-ID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05600" y="2533155"/>
            <a:ext cx="1194291" cy="535718"/>
            <a:chOff x="6961152" y="2284164"/>
            <a:chExt cx="1194291" cy="535718"/>
          </a:xfrm>
        </p:grpSpPr>
        <p:grpSp>
          <p:nvGrpSpPr>
            <p:cNvPr id="12" name="Group 11"/>
            <p:cNvGrpSpPr/>
            <p:nvPr/>
          </p:nvGrpSpPr>
          <p:grpSpPr>
            <a:xfrm>
              <a:off x="6961152" y="2579442"/>
              <a:ext cx="1194291" cy="240440"/>
              <a:chOff x="6856377" y="2579442"/>
              <a:chExt cx="1194291" cy="24044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856377" y="2579442"/>
                <a:ext cx="119429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8043185" y="2579442"/>
                <a:ext cx="1" cy="24044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7135210" y="2284164"/>
              <a:ext cx="838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Modelling</a:t>
              </a:r>
              <a:endParaRPr lang="id-ID" sz="1200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65" y="4086308"/>
            <a:ext cx="6378435" cy="50896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665072" y="4031913"/>
            <a:ext cx="867208" cy="354452"/>
            <a:chOff x="6961151" y="3676889"/>
            <a:chExt cx="867208" cy="35445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961151" y="4031341"/>
              <a:ext cx="86720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129297" y="3676889"/>
              <a:ext cx="530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Input</a:t>
              </a:r>
              <a:endParaRPr lang="id-ID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7595" y="4558588"/>
            <a:ext cx="1783218" cy="296421"/>
            <a:chOff x="6543674" y="4203564"/>
            <a:chExt cx="1783218" cy="296421"/>
          </a:xfrm>
        </p:grpSpPr>
        <p:grpSp>
          <p:nvGrpSpPr>
            <p:cNvPr id="21" name="Group 20"/>
            <p:cNvGrpSpPr/>
            <p:nvPr/>
          </p:nvGrpSpPr>
          <p:grpSpPr>
            <a:xfrm>
              <a:off x="6543674" y="4203564"/>
              <a:ext cx="1783218" cy="296421"/>
              <a:chOff x="6543675" y="4203564"/>
              <a:chExt cx="1783218" cy="29642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8317368" y="4203564"/>
                <a:ext cx="1" cy="29642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6543675" y="4497051"/>
                <a:ext cx="178321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6553200" y="4203564"/>
                <a:ext cx="0" cy="29642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6895770" y="4220185"/>
              <a:ext cx="10134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/>
                <a:t>Kategorisasi</a:t>
              </a:r>
              <a:endParaRPr lang="id-ID" sz="1200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2F5BF96-9FA2-4752-873C-494A437044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" y="50208"/>
            <a:ext cx="363620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0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1930</Words>
  <Application>Microsoft Office PowerPoint</Application>
  <PresentationFormat>On-screen Show (4:3)</PresentationFormat>
  <Paragraphs>468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Helvetica Neue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Machine Learning: Classification</vt:lpstr>
      <vt:lpstr>Apa itu Classification</vt:lpstr>
      <vt:lpstr>Apa Tugasnya Classification?</vt:lpstr>
      <vt:lpstr>Contoh Kasus Classification</vt:lpstr>
      <vt:lpstr>Contoh Kasus Classification</vt:lpstr>
      <vt:lpstr>Target / Class dari Classification</vt:lpstr>
      <vt:lpstr>Contoh Multiclass Classification</vt:lpstr>
      <vt:lpstr>Contoh Multiclass Classification</vt:lpstr>
      <vt:lpstr>Contoh Penggunaan Classification</vt:lpstr>
      <vt:lpstr>Beberapa Algoritma Classification</vt:lpstr>
      <vt:lpstr>Pengukuran Evaluasi dalam Classification</vt:lpstr>
      <vt:lpstr>Memahami Pengukuran Evaluasi</vt:lpstr>
      <vt:lpstr>Training dan Testing Data</vt:lpstr>
      <vt:lpstr>Training dan Testing Data</vt:lpstr>
      <vt:lpstr>Beberapa Evaluation Metrics yang Umum</vt:lpstr>
      <vt:lpstr>Jaccard Index</vt:lpstr>
      <vt:lpstr>F1 Score</vt:lpstr>
      <vt:lpstr>F1 Score</vt:lpstr>
      <vt:lpstr>F1 Score</vt:lpstr>
      <vt:lpstr>Classification : K-Nearest Neighbor</vt:lpstr>
      <vt:lpstr>Intuisi dibalik K-Nearest Neighbor</vt:lpstr>
      <vt:lpstr>Contoh Kasus KNN</vt:lpstr>
      <vt:lpstr>Contoh Kasus KNN</vt:lpstr>
      <vt:lpstr>Contoh Kasus KNN</vt:lpstr>
      <vt:lpstr>Contoh Kasus KNN</vt:lpstr>
      <vt:lpstr>Menentukan Class dengan 1st KNN</vt:lpstr>
      <vt:lpstr>Menentukan Class dengan 1st KNN</vt:lpstr>
      <vt:lpstr>Menentukan Class dengan 1st KNN</vt:lpstr>
      <vt:lpstr>Menentukan Class dengan 1st KNN</vt:lpstr>
      <vt:lpstr>Menentukan Class dengan 1st KNN</vt:lpstr>
      <vt:lpstr>Menentukan Class dengan 1st KNN</vt:lpstr>
      <vt:lpstr>Menentukan Class dengan 5 KNNs</vt:lpstr>
      <vt:lpstr>Menentukan Class dengan 5 KNNs</vt:lpstr>
      <vt:lpstr>Menentukan Class dengan 5 KNNs</vt:lpstr>
      <vt:lpstr>Algoritma K-Nearest Neighbor</vt:lpstr>
      <vt:lpstr>Apa itu K-Nearest Neighbor</vt:lpstr>
      <vt:lpstr>Algoritma K-Nearest Neighbor</vt:lpstr>
      <vt:lpstr>Mencari Jarak Antara 2 Titik di 2D</vt:lpstr>
      <vt:lpstr>Mencari Jarak Antara 2 Titik di 2D</vt:lpstr>
      <vt:lpstr>Menentukan Jumlah K</vt:lpstr>
      <vt:lpstr>Training dan Testing Data</vt:lpstr>
      <vt:lpstr>Training dan Testing Data</vt:lpstr>
      <vt:lpstr>Menentukan Jumlah K</vt:lpstr>
      <vt:lpstr>Membuat Boundary Decision dengan KNN</vt:lpstr>
      <vt:lpstr>Membuat Boundary Decision</vt:lpstr>
      <vt:lpstr>Membuat Boundary Decision</vt:lpstr>
      <vt:lpstr>Membuat Boundary Decision</vt:lpstr>
      <vt:lpstr>Membuat Boundary Decision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Elvira Sukma Wahyuni, S.Pd.T., M.Eng</cp:lastModifiedBy>
  <cp:revision>140</cp:revision>
  <dcterms:created xsi:type="dcterms:W3CDTF">2019-04-17T03:34:48Z</dcterms:created>
  <dcterms:modified xsi:type="dcterms:W3CDTF">2019-07-16T02:00:45Z</dcterms:modified>
</cp:coreProperties>
</file>